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0"/>
  </p:notesMasterIdLst>
  <p:sldIdLst>
    <p:sldId id="256" r:id="rId2"/>
    <p:sldId id="257" r:id="rId3"/>
    <p:sldId id="259" r:id="rId4"/>
    <p:sldId id="260" r:id="rId5"/>
    <p:sldId id="261" r:id="rId6"/>
    <p:sldId id="262" r:id="rId7"/>
    <p:sldId id="263" r:id="rId8"/>
    <p:sldId id="264" r:id="rId9"/>
    <p:sldId id="265" r:id="rId10"/>
    <p:sldId id="288" r:id="rId11"/>
    <p:sldId id="268" r:id="rId12"/>
    <p:sldId id="289" r:id="rId13"/>
    <p:sldId id="270" r:id="rId14"/>
    <p:sldId id="271" r:id="rId15"/>
    <p:sldId id="272" r:id="rId16"/>
    <p:sldId id="273" r:id="rId17"/>
    <p:sldId id="274" r:id="rId18"/>
    <p:sldId id="275" r:id="rId19"/>
    <p:sldId id="276" r:id="rId20"/>
    <p:sldId id="277" r:id="rId21"/>
    <p:sldId id="290" r:id="rId22"/>
    <p:sldId id="279" r:id="rId23"/>
    <p:sldId id="280" r:id="rId24"/>
    <p:sldId id="281" r:id="rId25"/>
    <p:sldId id="287" r:id="rId26"/>
    <p:sldId id="284" r:id="rId27"/>
    <p:sldId id="285" r:id="rId28"/>
    <p:sldId id="306" r:id="rId29"/>
    <p:sldId id="307" r:id="rId30"/>
    <p:sldId id="308" r:id="rId31"/>
    <p:sldId id="309" r:id="rId32"/>
    <p:sldId id="310" r:id="rId33"/>
    <p:sldId id="311" r:id="rId34"/>
    <p:sldId id="312" r:id="rId35"/>
    <p:sldId id="313" r:id="rId36"/>
    <p:sldId id="314" r:id="rId37"/>
    <p:sldId id="315" r:id="rId38"/>
    <p:sldId id="316" r:id="rId39"/>
    <p:sldId id="317" r:id="rId40"/>
    <p:sldId id="318" r:id="rId41"/>
    <p:sldId id="319" r:id="rId42"/>
    <p:sldId id="320" r:id="rId43"/>
    <p:sldId id="321" r:id="rId44"/>
    <p:sldId id="322" r:id="rId45"/>
    <p:sldId id="323" r:id="rId46"/>
    <p:sldId id="324" r:id="rId47"/>
    <p:sldId id="325" r:id="rId48"/>
    <p:sldId id="326" r:id="rId49"/>
    <p:sldId id="327" r:id="rId50"/>
    <p:sldId id="328" r:id="rId51"/>
    <p:sldId id="329" r:id="rId52"/>
    <p:sldId id="330" r:id="rId53"/>
    <p:sldId id="331" r:id="rId54"/>
    <p:sldId id="332" r:id="rId55"/>
    <p:sldId id="333" r:id="rId56"/>
    <p:sldId id="334" r:id="rId57"/>
    <p:sldId id="335" r:id="rId58"/>
    <p:sldId id="336" r:id="rId59"/>
    <p:sldId id="337" r:id="rId60"/>
    <p:sldId id="338" r:id="rId61"/>
    <p:sldId id="339" r:id="rId62"/>
    <p:sldId id="340" r:id="rId63"/>
    <p:sldId id="341" r:id="rId64"/>
    <p:sldId id="342" r:id="rId65"/>
    <p:sldId id="343" r:id="rId66"/>
    <p:sldId id="344" r:id="rId67"/>
    <p:sldId id="345" r:id="rId68"/>
    <p:sldId id="346" r:id="rId69"/>
    <p:sldId id="347" r:id="rId70"/>
    <p:sldId id="348" r:id="rId71"/>
    <p:sldId id="349" r:id="rId72"/>
    <p:sldId id="350" r:id="rId73"/>
    <p:sldId id="351" r:id="rId74"/>
    <p:sldId id="353" r:id="rId75"/>
    <p:sldId id="354" r:id="rId76"/>
    <p:sldId id="355" r:id="rId77"/>
    <p:sldId id="356" r:id="rId78"/>
    <p:sldId id="357" r:id="rId79"/>
    <p:sldId id="358" r:id="rId80"/>
    <p:sldId id="359" r:id="rId81"/>
    <p:sldId id="360" r:id="rId82"/>
    <p:sldId id="361" r:id="rId83"/>
    <p:sldId id="362" r:id="rId84"/>
    <p:sldId id="363" r:id="rId85"/>
    <p:sldId id="364" r:id="rId86"/>
    <p:sldId id="365" r:id="rId87"/>
    <p:sldId id="366" r:id="rId88"/>
    <p:sldId id="367" r:id="rId89"/>
    <p:sldId id="368" r:id="rId90"/>
    <p:sldId id="369" r:id="rId91"/>
    <p:sldId id="370" r:id="rId92"/>
    <p:sldId id="371" r:id="rId93"/>
    <p:sldId id="372" r:id="rId94"/>
    <p:sldId id="373" r:id="rId95"/>
    <p:sldId id="374" r:id="rId96"/>
    <p:sldId id="375" r:id="rId97"/>
    <p:sldId id="376" r:id="rId98"/>
    <p:sldId id="377" r:id="rId99"/>
    <p:sldId id="378" r:id="rId100"/>
    <p:sldId id="379" r:id="rId101"/>
    <p:sldId id="380" r:id="rId102"/>
    <p:sldId id="381" r:id="rId103"/>
    <p:sldId id="382" r:id="rId104"/>
    <p:sldId id="385" r:id="rId105"/>
    <p:sldId id="386" r:id="rId106"/>
    <p:sldId id="387" r:id="rId107"/>
    <p:sldId id="388" r:id="rId108"/>
    <p:sldId id="389" r:id="rId109"/>
    <p:sldId id="390" r:id="rId110"/>
    <p:sldId id="391" r:id="rId111"/>
    <p:sldId id="392" r:id="rId112"/>
    <p:sldId id="393" r:id="rId113"/>
    <p:sldId id="394" r:id="rId114"/>
    <p:sldId id="395" r:id="rId115"/>
    <p:sldId id="396" r:id="rId116"/>
    <p:sldId id="397" r:id="rId117"/>
    <p:sldId id="400" r:id="rId118"/>
    <p:sldId id="401" r:id="rId119"/>
    <p:sldId id="402" r:id="rId120"/>
    <p:sldId id="403" r:id="rId121"/>
    <p:sldId id="404" r:id="rId122"/>
    <p:sldId id="405" r:id="rId123"/>
    <p:sldId id="406" r:id="rId124"/>
    <p:sldId id="407" r:id="rId125"/>
    <p:sldId id="408" r:id="rId126"/>
    <p:sldId id="409" r:id="rId127"/>
    <p:sldId id="410" r:id="rId128"/>
    <p:sldId id="411" r:id="rId129"/>
    <p:sldId id="412" r:id="rId130"/>
    <p:sldId id="413" r:id="rId131"/>
    <p:sldId id="414" r:id="rId132"/>
    <p:sldId id="415" r:id="rId133"/>
    <p:sldId id="416" r:id="rId134"/>
    <p:sldId id="417" r:id="rId135"/>
    <p:sldId id="418" r:id="rId136"/>
    <p:sldId id="419" r:id="rId137"/>
    <p:sldId id="420" r:id="rId138"/>
    <p:sldId id="421" r:id="rId139"/>
    <p:sldId id="422" r:id="rId140"/>
    <p:sldId id="423" r:id="rId141"/>
    <p:sldId id="424" r:id="rId142"/>
    <p:sldId id="425" r:id="rId143"/>
    <p:sldId id="426" r:id="rId144"/>
    <p:sldId id="427" r:id="rId145"/>
    <p:sldId id="428" r:id="rId146"/>
    <p:sldId id="429" r:id="rId147"/>
    <p:sldId id="430" r:id="rId148"/>
    <p:sldId id="431" r:id="rId149"/>
    <p:sldId id="434" r:id="rId150"/>
    <p:sldId id="435" r:id="rId151"/>
    <p:sldId id="436" r:id="rId152"/>
    <p:sldId id="437" r:id="rId153"/>
    <p:sldId id="438" r:id="rId154"/>
    <p:sldId id="439" r:id="rId155"/>
    <p:sldId id="440" r:id="rId156"/>
    <p:sldId id="443" r:id="rId157"/>
    <p:sldId id="444" r:id="rId158"/>
    <p:sldId id="445" r:id="rId159"/>
    <p:sldId id="446" r:id="rId160"/>
    <p:sldId id="447" r:id="rId161"/>
    <p:sldId id="448" r:id="rId162"/>
    <p:sldId id="449" r:id="rId163"/>
    <p:sldId id="450" r:id="rId164"/>
    <p:sldId id="451" r:id="rId165"/>
    <p:sldId id="452" r:id="rId166"/>
    <p:sldId id="453" r:id="rId167"/>
    <p:sldId id="456" r:id="rId168"/>
    <p:sldId id="457" r:id="rId169"/>
    <p:sldId id="458" r:id="rId170"/>
    <p:sldId id="459" r:id="rId171"/>
    <p:sldId id="460" r:id="rId172"/>
    <p:sldId id="461" r:id="rId173"/>
    <p:sldId id="462" r:id="rId174"/>
    <p:sldId id="463" r:id="rId175"/>
    <p:sldId id="464" r:id="rId176"/>
    <p:sldId id="465" r:id="rId177"/>
    <p:sldId id="468" r:id="rId178"/>
    <p:sldId id="469" r:id="rId179"/>
  </p:sldIdLst>
  <p:sldSz cx="12192000" cy="6858000"/>
  <p:notesSz cx="6858000" cy="9144000"/>
  <p:custDataLst>
    <p:tags r:id="rId18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ags" Target="tags/tag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presProps" Target="pres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394405-4BA8-44DA-9BF6-35FB158CBEA9}" type="datetimeFigureOut">
              <a:rPr lang="zh-CN" altLang="en-US" smtClean="0"/>
              <a:t>2024/2/27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209498-86B9-48DD-AEAB-051BE97929C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BD9C91F-AE02-4590-B4E3-5DA8A51395E2}" type="datetimeFigureOut">
              <a:rPr lang="zh-CN" altLang="en-US" smtClean="0"/>
              <a:t>2024/2/27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F79DCE-E964-477C-91A9-F5D5B95E81C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BD9C91F-AE02-4590-B4E3-5DA8A51395E2}" type="datetimeFigureOut">
              <a:rPr lang="zh-CN" altLang="en-US" smtClean="0"/>
              <a:t>2024/2/27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F79DCE-E964-477C-91A9-F5D5B95E81C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BD9C91F-AE02-4590-B4E3-5DA8A51395E2}" type="datetimeFigureOut">
              <a:rPr lang="zh-CN" altLang="en-US" smtClean="0"/>
              <a:t>2024/2/27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F79DCE-E964-477C-91A9-F5D5B95E81C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BD9C91F-AE02-4590-B4E3-5DA8A51395E2}" type="datetimeFigureOut">
              <a:rPr lang="zh-CN" altLang="en-US" smtClean="0"/>
              <a:t>2024/2/27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F79DCE-E964-477C-91A9-F5D5B95E81C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BD9C91F-AE02-4590-B4E3-5DA8A51395E2}" type="datetimeFigureOut">
              <a:rPr lang="zh-CN" altLang="en-US" smtClean="0"/>
              <a:t>2024/2/27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F79DCE-E964-477C-91A9-F5D5B95E81C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BD9C91F-AE02-4590-B4E3-5DA8A51395E2}" type="datetimeFigureOut">
              <a:rPr lang="zh-CN" altLang="en-US" smtClean="0"/>
              <a:t>2024/2/27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F79DCE-E964-477C-91A9-F5D5B95E81C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BD9C91F-AE02-4590-B4E3-5DA8A51395E2}" type="datetimeFigureOut">
              <a:rPr lang="zh-CN" altLang="en-US" smtClean="0"/>
              <a:t>2024/2/27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6F79DCE-E964-477C-91A9-F5D5B95E81C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BD9C91F-AE02-4590-B4E3-5DA8A51395E2}" type="datetimeFigureOut">
              <a:rPr lang="zh-CN" altLang="en-US" smtClean="0"/>
              <a:t>2024/2/27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6F79DCE-E964-477C-91A9-F5D5B95E81C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D9C91F-AE02-4590-B4E3-5DA8A51395E2}" type="datetimeFigureOut">
              <a:rPr lang="zh-CN" altLang="en-US" smtClean="0"/>
              <a:t>2024/2/27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6F79DCE-E964-477C-91A9-F5D5B95E81C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D9C91F-AE02-4590-B4E3-5DA8A51395E2}" type="datetimeFigureOut">
              <a:rPr lang="zh-CN" altLang="en-US" smtClean="0"/>
              <a:t>2024/2/27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F79DCE-E964-477C-91A9-F5D5B95E81C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D9C91F-AE02-4590-B4E3-5DA8A51395E2}" type="datetimeFigureOut">
              <a:rPr lang="zh-CN" altLang="en-US" smtClean="0"/>
              <a:t>2024/2/27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F79DCE-E964-477C-91A9-F5D5B95E81C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D9C91F-AE02-4590-B4E3-5DA8A51395E2}" type="datetimeFigureOut">
              <a:rPr lang="zh-CN" altLang="en-US" smtClean="0"/>
              <a:t>2024/2/27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F79DCE-E964-477C-91A9-F5D5B95E81C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242.xml"/><Relationship Id="rId7" Type="http://schemas.openxmlformats.org/officeDocument/2006/relationships/image" Target="../media/image146.png"/><Relationship Id="rId2" Type="http://schemas.openxmlformats.org/officeDocument/2006/relationships/tags" Target="../tags/tag241.xml"/><Relationship Id="rId1" Type="http://schemas.openxmlformats.org/officeDocument/2006/relationships/tags" Target="../tags/tag240.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tags" Target="../tags/tag248.xml"/><Relationship Id="rId7" Type="http://schemas.openxmlformats.org/officeDocument/2006/relationships/image" Target="../media/image3.png"/><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image" Target="../media/image4.jpeg"/><Relationship Id="rId5" Type="http://schemas.openxmlformats.org/officeDocument/2006/relationships/image" Target="../media/image147.png"/><Relationship Id="rId4"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tags" Target="../tags/tag251.xml"/><Relationship Id="rId7" Type="http://schemas.openxmlformats.org/officeDocument/2006/relationships/image" Target="../media/image150.png"/><Relationship Id="rId2" Type="http://schemas.openxmlformats.org/officeDocument/2006/relationships/tags" Target="../tags/tag250.xml"/><Relationship Id="rId1" Type="http://schemas.openxmlformats.org/officeDocument/2006/relationships/tags" Target="../tags/tag249.xml"/><Relationship Id="rId6" Type="http://schemas.openxmlformats.org/officeDocument/2006/relationships/image" Target="../media/image149.png"/><Relationship Id="rId5" Type="http://schemas.openxmlformats.org/officeDocument/2006/relationships/image" Target="../media/image148.png"/><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4.jpeg"/></Relationships>
</file>

<file path=ppt/slides/_rels/slide104.xml.rels><?xml version="1.0" encoding="UTF-8" standalone="yes"?>
<Relationships xmlns="http://schemas.openxmlformats.org/package/2006/relationships"><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tags" Target="../tags/tag257.xml"/><Relationship Id="rId7" Type="http://schemas.openxmlformats.org/officeDocument/2006/relationships/image" Target="../media/image3.png"/><Relationship Id="rId2" Type="http://schemas.openxmlformats.org/officeDocument/2006/relationships/tags" Target="../tags/tag256.xml"/><Relationship Id="rId1" Type="http://schemas.openxmlformats.org/officeDocument/2006/relationships/tags" Target="../tags/tag255.xml"/><Relationship Id="rId6" Type="http://schemas.openxmlformats.org/officeDocument/2006/relationships/image" Target="../media/image4.jpeg"/><Relationship Id="rId5" Type="http://schemas.openxmlformats.org/officeDocument/2006/relationships/image" Target="../media/image152.png"/><Relationship Id="rId4"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tags" Target="../tags/tag260.xml"/><Relationship Id="rId7" Type="http://schemas.openxmlformats.org/officeDocument/2006/relationships/image" Target="../media/image3.png"/><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image" Target="../media/image4.jpeg"/><Relationship Id="rId5" Type="http://schemas.openxmlformats.org/officeDocument/2006/relationships/image" Target="../media/image153.png"/><Relationship Id="rId4"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63.xml"/><Relationship Id="rId7" Type="http://schemas.openxmlformats.org/officeDocument/2006/relationships/image" Target="../media/image4.jpeg"/><Relationship Id="rId2" Type="http://schemas.openxmlformats.org/officeDocument/2006/relationships/tags" Target="../tags/tag262.xml"/><Relationship Id="rId1" Type="http://schemas.openxmlformats.org/officeDocument/2006/relationships/tags" Target="../tags/tag261.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66.xml"/><Relationship Id="rId7" Type="http://schemas.openxmlformats.org/officeDocument/2006/relationships/image" Target="../media/image4.jpeg"/><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6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tags" Target="../tags/tag270.xml"/><Relationship Id="rId7" Type="http://schemas.openxmlformats.org/officeDocument/2006/relationships/image" Target="../media/image3.png"/><Relationship Id="rId2" Type="http://schemas.openxmlformats.org/officeDocument/2006/relationships/tags" Target="../tags/tag269.xml"/><Relationship Id="rId1" Type="http://schemas.openxmlformats.org/officeDocument/2006/relationships/tags" Target="../tags/tag268.xml"/><Relationship Id="rId6" Type="http://schemas.openxmlformats.org/officeDocument/2006/relationships/image" Target="../media/image4.jpeg"/><Relationship Id="rId5" Type="http://schemas.openxmlformats.org/officeDocument/2006/relationships/image" Target="../media/image160.png"/><Relationship Id="rId4"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tags" Target="../tags/tag273.xml"/><Relationship Id="rId2" Type="http://schemas.openxmlformats.org/officeDocument/2006/relationships/tags" Target="../tags/tag272.xml"/><Relationship Id="rId1" Type="http://schemas.openxmlformats.org/officeDocument/2006/relationships/tags" Target="../tags/tag271.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tags" Target="../tags/tag276.xml"/><Relationship Id="rId7" Type="http://schemas.openxmlformats.org/officeDocument/2006/relationships/image" Target="../media/image3.png"/><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image" Target="../media/image4.jpeg"/><Relationship Id="rId5" Type="http://schemas.openxmlformats.org/officeDocument/2006/relationships/image" Target="../media/image161.png"/><Relationship Id="rId4"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tags" Target="../tags/tag279.xml"/><Relationship Id="rId2" Type="http://schemas.openxmlformats.org/officeDocument/2006/relationships/tags" Target="../tags/tag278.xml"/><Relationship Id="rId1" Type="http://schemas.openxmlformats.org/officeDocument/2006/relationships/tags" Target="../tags/tag277.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1.xml"/><Relationship Id="rId1" Type="http://schemas.openxmlformats.org/officeDocument/2006/relationships/tags" Target="../tags/tag280.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162.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3.xml"/><Relationship Id="rId1" Type="http://schemas.openxmlformats.org/officeDocument/2006/relationships/tags" Target="../tags/tag28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163.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image" Target="../media/image4.jpeg"/><Relationship Id="rId5" Type="http://schemas.openxmlformats.org/officeDocument/2006/relationships/image" Target="../media/image165.png"/><Relationship Id="rId4" Type="http://schemas.openxmlformats.org/officeDocument/2006/relationships/image" Target="../media/image164.png"/></Relationships>
</file>

<file path=ppt/slides/_rels/slide117.xml.rels><?xml version="1.0" encoding="UTF-8" standalone="yes"?>
<Relationships xmlns="http://schemas.openxmlformats.org/package/2006/relationships"><Relationship Id="rId13" Type="http://schemas.openxmlformats.org/officeDocument/2006/relationships/image" Target="../media/image107.png"/><Relationship Id="rId18" Type="http://schemas.openxmlformats.org/officeDocument/2006/relationships/image" Target="../media/image112.png"/><Relationship Id="rId26" Type="http://schemas.openxmlformats.org/officeDocument/2006/relationships/image" Target="../media/image118.png"/><Relationship Id="rId3" Type="http://schemas.openxmlformats.org/officeDocument/2006/relationships/tags" Target="../tags/tag288.xml"/><Relationship Id="rId21" Type="http://schemas.openxmlformats.org/officeDocument/2006/relationships/image" Target="../media/image115.png"/><Relationship Id="rId7" Type="http://schemas.openxmlformats.org/officeDocument/2006/relationships/image" Target="../media/image41.png"/><Relationship Id="rId12" Type="http://schemas.openxmlformats.org/officeDocument/2006/relationships/image" Target="../media/image106.png"/><Relationship Id="rId17" Type="http://schemas.openxmlformats.org/officeDocument/2006/relationships/image" Target="../media/image111.png"/><Relationship Id="rId25" Type="http://schemas.openxmlformats.org/officeDocument/2006/relationships/image" Target="../media/image54.png"/><Relationship Id="rId33" Type="http://schemas.openxmlformats.org/officeDocument/2006/relationships/image" Target="../media/image3.png"/><Relationship Id="rId2" Type="http://schemas.openxmlformats.org/officeDocument/2006/relationships/tags" Target="../tags/tag287.xml"/><Relationship Id="rId16" Type="http://schemas.openxmlformats.org/officeDocument/2006/relationships/image" Target="../media/image110.png"/><Relationship Id="rId20" Type="http://schemas.openxmlformats.org/officeDocument/2006/relationships/image" Target="../media/image114.png"/><Relationship Id="rId29" Type="http://schemas.openxmlformats.org/officeDocument/2006/relationships/image" Target="../media/image121.png"/><Relationship Id="rId1" Type="http://schemas.openxmlformats.org/officeDocument/2006/relationships/tags" Target="../tags/tag286.xml"/><Relationship Id="rId6" Type="http://schemas.openxmlformats.org/officeDocument/2006/relationships/image" Target="../media/image104.png"/><Relationship Id="rId11" Type="http://schemas.openxmlformats.org/officeDocument/2006/relationships/image" Target="../media/image105.png"/><Relationship Id="rId24" Type="http://schemas.openxmlformats.org/officeDocument/2006/relationships/image" Target="../media/image117.png"/><Relationship Id="rId32" Type="http://schemas.openxmlformats.org/officeDocument/2006/relationships/image" Target="../media/image4.jpeg"/><Relationship Id="rId5" Type="http://schemas.openxmlformats.org/officeDocument/2006/relationships/image" Target="../media/image39.png"/><Relationship Id="rId15" Type="http://schemas.openxmlformats.org/officeDocument/2006/relationships/image" Target="../media/image109.png"/><Relationship Id="rId23" Type="http://schemas.openxmlformats.org/officeDocument/2006/relationships/image" Target="../media/image56.png"/><Relationship Id="rId28" Type="http://schemas.openxmlformats.org/officeDocument/2006/relationships/image" Target="../media/image120.png"/><Relationship Id="rId10" Type="http://schemas.openxmlformats.org/officeDocument/2006/relationships/image" Target="../media/image167.png"/><Relationship Id="rId19" Type="http://schemas.openxmlformats.org/officeDocument/2006/relationships/image" Target="../media/image113.png"/><Relationship Id="rId31" Type="http://schemas.openxmlformats.org/officeDocument/2006/relationships/image" Target="../media/image123.png"/><Relationship Id="rId4" Type="http://schemas.openxmlformats.org/officeDocument/2006/relationships/slideLayout" Target="../slideLayouts/slideLayout2.xml"/><Relationship Id="rId9" Type="http://schemas.openxmlformats.org/officeDocument/2006/relationships/image" Target="../media/image166.png"/><Relationship Id="rId14" Type="http://schemas.openxmlformats.org/officeDocument/2006/relationships/image" Target="../media/image108.png"/><Relationship Id="rId22" Type="http://schemas.openxmlformats.org/officeDocument/2006/relationships/image" Target="../media/image168.png"/><Relationship Id="rId27" Type="http://schemas.openxmlformats.org/officeDocument/2006/relationships/image" Target="../media/image119.png"/><Relationship Id="rId30" Type="http://schemas.openxmlformats.org/officeDocument/2006/relationships/image" Target="../media/image122.png"/><Relationship Id="rId8" Type="http://schemas.openxmlformats.org/officeDocument/2006/relationships/image" Target="../media/image42.png"/></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89.xml"/><Relationship Id="rId6" Type="http://schemas.openxmlformats.org/officeDocument/2006/relationships/image" Target="../media/image170.jpeg"/><Relationship Id="rId5" Type="http://schemas.openxmlformats.org/officeDocument/2006/relationships/image" Target="../media/image169.png"/><Relationship Id="rId4" Type="http://schemas.openxmlformats.org/officeDocument/2006/relationships/image" Target="../media/image4.jpeg"/></Relationships>
</file>

<file path=ppt/slides/_rels/slide119.xml.rels><?xml version="1.0" encoding="UTF-8" standalone="yes"?>
<Relationships xmlns="http://schemas.openxmlformats.org/package/2006/relationships"><Relationship Id="rId3" Type="http://schemas.openxmlformats.org/officeDocument/2006/relationships/tags" Target="../tags/tag292.xml"/><Relationship Id="rId2" Type="http://schemas.openxmlformats.org/officeDocument/2006/relationships/tags" Target="../tags/tag291.xml"/><Relationship Id="rId1" Type="http://schemas.openxmlformats.org/officeDocument/2006/relationships/tags" Target="../tags/tag290.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4.jpeg"/><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tags" Target="../tags/tag295.xml"/><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tags" Target="../tags/tag298.xml"/><Relationship Id="rId7" Type="http://schemas.openxmlformats.org/officeDocument/2006/relationships/image" Target="../media/image3.png"/><Relationship Id="rId2" Type="http://schemas.openxmlformats.org/officeDocument/2006/relationships/tags" Target="../tags/tag297.xml"/><Relationship Id="rId1" Type="http://schemas.openxmlformats.org/officeDocument/2006/relationships/tags" Target="../tags/tag296.xml"/><Relationship Id="rId6" Type="http://schemas.openxmlformats.org/officeDocument/2006/relationships/image" Target="../media/image4.jpeg"/><Relationship Id="rId5" Type="http://schemas.openxmlformats.org/officeDocument/2006/relationships/image" Target="../media/image171.jpeg"/><Relationship Id="rId4"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01.xml"/><Relationship Id="rId7" Type="http://schemas.openxmlformats.org/officeDocument/2006/relationships/image" Target="../media/image4.jpeg"/><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hyperlink" Target="mailto:mage@magedu.com" TargetMode="External"/><Relationship Id="rId5" Type="http://schemas.openxmlformats.org/officeDocument/2006/relationships/image" Target="../media/image172.png"/><Relationship Id="rId4"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302.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4.jpeg"/></Relationships>
</file>

<file path=ppt/slides/_rels/slide124.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tags" Target="../tags/tag305.xml"/><Relationship Id="rId7" Type="http://schemas.openxmlformats.org/officeDocument/2006/relationships/image" Target="../media/image177.png"/><Relationship Id="rId2" Type="http://schemas.openxmlformats.org/officeDocument/2006/relationships/tags" Target="../tags/tag304.xml"/><Relationship Id="rId1" Type="http://schemas.openxmlformats.org/officeDocument/2006/relationships/tags" Target="../tags/tag303.xml"/><Relationship Id="rId6" Type="http://schemas.openxmlformats.org/officeDocument/2006/relationships/image" Target="../media/image176.png"/><Relationship Id="rId5" Type="http://schemas.openxmlformats.org/officeDocument/2006/relationships/image" Target="../media/image175.png"/><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4.jpeg"/></Relationships>
</file>

<file path=ppt/slides/_rels/slide125.xml.rels><?xml version="1.0" encoding="UTF-8" standalone="yes"?>
<Relationships xmlns="http://schemas.openxmlformats.org/package/2006/relationships"><Relationship Id="rId3" Type="http://schemas.openxmlformats.org/officeDocument/2006/relationships/tags" Target="../tags/tag308.xml"/><Relationship Id="rId7" Type="http://schemas.openxmlformats.org/officeDocument/2006/relationships/image" Target="../media/image3.png"/><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image" Target="../media/image4.jpeg"/><Relationship Id="rId5" Type="http://schemas.openxmlformats.org/officeDocument/2006/relationships/image" Target="../media/image179.png"/><Relationship Id="rId4"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11.xml"/><Relationship Id="rId7" Type="http://schemas.openxmlformats.org/officeDocument/2006/relationships/image" Target="../media/image4.jpeg"/><Relationship Id="rId2" Type="http://schemas.openxmlformats.org/officeDocument/2006/relationships/tags" Target="../tags/tag310.xml"/><Relationship Id="rId1" Type="http://schemas.openxmlformats.org/officeDocument/2006/relationships/tags" Target="../tags/tag309.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tags" Target="../tags/tag314.xml"/><Relationship Id="rId7" Type="http://schemas.openxmlformats.org/officeDocument/2006/relationships/image" Target="../media/image3.png"/><Relationship Id="rId2" Type="http://schemas.openxmlformats.org/officeDocument/2006/relationships/tags" Target="../tags/tag313.xml"/><Relationship Id="rId1" Type="http://schemas.openxmlformats.org/officeDocument/2006/relationships/tags" Target="../tags/tag312.xml"/><Relationship Id="rId6" Type="http://schemas.openxmlformats.org/officeDocument/2006/relationships/image" Target="../media/image4.jpeg"/><Relationship Id="rId5" Type="http://schemas.openxmlformats.org/officeDocument/2006/relationships/image" Target="../media/image182.png"/><Relationship Id="rId4"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tags" Target="../tags/tag317.xml"/><Relationship Id="rId2" Type="http://schemas.openxmlformats.org/officeDocument/2006/relationships/tags" Target="../tags/tag316.xml"/><Relationship Id="rId1" Type="http://schemas.openxmlformats.org/officeDocument/2006/relationships/tags" Target="../tags/tag315.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tags" Target="../tags/tag320.xml"/><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3" Type="http://schemas.openxmlformats.org/officeDocument/2006/relationships/tags" Target="../tags/tag323.xml"/><Relationship Id="rId7" Type="http://schemas.openxmlformats.org/officeDocument/2006/relationships/image" Target="../media/image3.png"/><Relationship Id="rId2" Type="http://schemas.openxmlformats.org/officeDocument/2006/relationships/tags" Target="../tags/tag322.xml"/><Relationship Id="rId1" Type="http://schemas.openxmlformats.org/officeDocument/2006/relationships/tags" Target="../tags/tag321.xml"/><Relationship Id="rId6" Type="http://schemas.openxmlformats.org/officeDocument/2006/relationships/image" Target="../media/image4.jpeg"/><Relationship Id="rId5" Type="http://schemas.openxmlformats.org/officeDocument/2006/relationships/image" Target="../media/image183.png"/><Relationship Id="rId4"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tags" Target="../tags/tag326.xml"/><Relationship Id="rId7" Type="http://schemas.openxmlformats.org/officeDocument/2006/relationships/image" Target="../media/image186.png"/><Relationship Id="rId2" Type="http://schemas.openxmlformats.org/officeDocument/2006/relationships/tags" Target="../tags/tag325.xml"/><Relationship Id="rId1" Type="http://schemas.openxmlformats.org/officeDocument/2006/relationships/tags" Target="../tags/tag324.xml"/><Relationship Id="rId6" Type="http://schemas.openxmlformats.org/officeDocument/2006/relationships/image" Target="../media/image185.png"/><Relationship Id="rId5" Type="http://schemas.openxmlformats.org/officeDocument/2006/relationships/image" Target="../media/image184.png"/><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4.jpeg"/></Relationships>
</file>

<file path=ppt/slides/_rels/slide132.xml.rels><?xml version="1.0" encoding="UTF-8" standalone="yes"?>
<Relationships xmlns="http://schemas.openxmlformats.org/package/2006/relationships"><Relationship Id="rId3" Type="http://schemas.openxmlformats.org/officeDocument/2006/relationships/tags" Target="../tags/tag329.xml"/><Relationship Id="rId7" Type="http://schemas.openxmlformats.org/officeDocument/2006/relationships/image" Target="../media/image3.png"/><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image" Target="../media/image4.jpeg"/><Relationship Id="rId5" Type="http://schemas.openxmlformats.org/officeDocument/2006/relationships/image" Target="../media/image188.jpeg"/><Relationship Id="rId4"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tags" Target="../tags/tag332.xml"/><Relationship Id="rId7" Type="http://schemas.openxmlformats.org/officeDocument/2006/relationships/image" Target="../media/image3.png"/><Relationship Id="rId2" Type="http://schemas.openxmlformats.org/officeDocument/2006/relationships/tags" Target="../tags/tag331.xml"/><Relationship Id="rId1" Type="http://schemas.openxmlformats.org/officeDocument/2006/relationships/tags" Target="../tags/tag330.xml"/><Relationship Id="rId6" Type="http://schemas.openxmlformats.org/officeDocument/2006/relationships/image" Target="../media/image4.jpeg"/><Relationship Id="rId5" Type="http://schemas.openxmlformats.org/officeDocument/2006/relationships/image" Target="../media/image189.jpeg"/><Relationship Id="rId4"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tags" Target="../tags/tag335.xml"/><Relationship Id="rId7" Type="http://schemas.openxmlformats.org/officeDocument/2006/relationships/image" Target="../media/image3.png"/><Relationship Id="rId2" Type="http://schemas.openxmlformats.org/officeDocument/2006/relationships/tags" Target="../tags/tag334.xml"/><Relationship Id="rId1" Type="http://schemas.openxmlformats.org/officeDocument/2006/relationships/tags" Target="../tags/tag333.xml"/><Relationship Id="rId6" Type="http://schemas.openxmlformats.org/officeDocument/2006/relationships/image" Target="../media/image4.jpeg"/><Relationship Id="rId5" Type="http://schemas.openxmlformats.org/officeDocument/2006/relationships/image" Target="../media/image190.jpeg"/><Relationship Id="rId4"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7.xml"/><Relationship Id="rId1" Type="http://schemas.openxmlformats.org/officeDocument/2006/relationships/tags" Target="../tags/tag336.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191.jpeg"/></Relationships>
</file>

<file path=ppt/slides/_rels/slide136.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tags" Target="../tags/tag340.xml"/><Relationship Id="rId7" Type="http://schemas.openxmlformats.org/officeDocument/2006/relationships/image" Target="../media/image194.png"/><Relationship Id="rId2" Type="http://schemas.openxmlformats.org/officeDocument/2006/relationships/tags" Target="../tags/tag339.xml"/><Relationship Id="rId1" Type="http://schemas.openxmlformats.org/officeDocument/2006/relationships/tags" Target="../tags/tag338.xml"/><Relationship Id="rId6" Type="http://schemas.openxmlformats.org/officeDocument/2006/relationships/image" Target="../media/image193.png"/><Relationship Id="rId5" Type="http://schemas.openxmlformats.org/officeDocument/2006/relationships/image" Target="../media/image192.png"/><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4.jpeg"/></Relationships>
</file>

<file path=ppt/slides/_rels/slide137.xml.rels><?xml version="1.0" encoding="UTF-8" standalone="yes"?>
<Relationships xmlns="http://schemas.openxmlformats.org/package/2006/relationships"><Relationship Id="rId3" Type="http://schemas.openxmlformats.org/officeDocument/2006/relationships/tags" Target="../tags/tag343.xml"/><Relationship Id="rId7" Type="http://schemas.openxmlformats.org/officeDocument/2006/relationships/image" Target="../media/image3.png"/><Relationship Id="rId2" Type="http://schemas.openxmlformats.org/officeDocument/2006/relationships/tags" Target="../tags/tag342.xml"/><Relationship Id="rId1" Type="http://schemas.openxmlformats.org/officeDocument/2006/relationships/tags" Target="../tags/tag341.xml"/><Relationship Id="rId6" Type="http://schemas.openxmlformats.org/officeDocument/2006/relationships/image" Target="../media/image4.jpeg"/><Relationship Id="rId5" Type="http://schemas.openxmlformats.org/officeDocument/2006/relationships/image" Target="../media/image196.png"/><Relationship Id="rId4"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tags" Target="../tags/tag346.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tags" Target="../tags/tag349.xml"/><Relationship Id="rId7" Type="http://schemas.openxmlformats.org/officeDocument/2006/relationships/image" Target="../media/image3.png"/><Relationship Id="rId2" Type="http://schemas.openxmlformats.org/officeDocument/2006/relationships/tags" Target="../tags/tag348.xml"/><Relationship Id="rId1" Type="http://schemas.openxmlformats.org/officeDocument/2006/relationships/tags" Target="../tags/tag347.xml"/><Relationship Id="rId6" Type="http://schemas.openxmlformats.org/officeDocument/2006/relationships/image" Target="../media/image4.jpeg"/><Relationship Id="rId5" Type="http://schemas.openxmlformats.org/officeDocument/2006/relationships/image" Target="../media/image197.png"/><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4.jpeg"/><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4.jpeg"/><Relationship Id="rId3" Type="http://schemas.openxmlformats.org/officeDocument/2006/relationships/tags" Target="../tags/tag352.xml"/><Relationship Id="rId7" Type="http://schemas.openxmlformats.org/officeDocument/2006/relationships/image" Target="../media/image200.png"/><Relationship Id="rId12" Type="http://schemas.openxmlformats.org/officeDocument/2006/relationships/image" Target="../media/image205.png"/><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image" Target="../media/image199.png"/><Relationship Id="rId11" Type="http://schemas.openxmlformats.org/officeDocument/2006/relationships/image" Target="../media/image204.png"/><Relationship Id="rId5" Type="http://schemas.openxmlformats.org/officeDocument/2006/relationships/image" Target="../media/image198.png"/><Relationship Id="rId10" Type="http://schemas.openxmlformats.org/officeDocument/2006/relationships/image" Target="../media/image203.png"/><Relationship Id="rId4" Type="http://schemas.openxmlformats.org/officeDocument/2006/relationships/slideLayout" Target="../slideLayouts/slideLayout2.xml"/><Relationship Id="rId9" Type="http://schemas.openxmlformats.org/officeDocument/2006/relationships/image" Target="../media/image202.png"/><Relationship Id="rId14" Type="http://schemas.openxmlformats.org/officeDocument/2006/relationships/image" Target="../media/image3.png"/></Relationships>
</file>

<file path=ppt/slides/_rels/slide141.xml.rels><?xml version="1.0" encoding="UTF-8" standalone="yes"?>
<Relationships xmlns="http://schemas.openxmlformats.org/package/2006/relationships"><Relationship Id="rId3" Type="http://schemas.openxmlformats.org/officeDocument/2006/relationships/tags" Target="../tags/tag355.xml"/><Relationship Id="rId7" Type="http://schemas.openxmlformats.org/officeDocument/2006/relationships/image" Target="../media/image3.png"/><Relationship Id="rId2" Type="http://schemas.openxmlformats.org/officeDocument/2006/relationships/tags" Target="../tags/tag354.xml"/><Relationship Id="rId1" Type="http://schemas.openxmlformats.org/officeDocument/2006/relationships/tags" Target="../tags/tag353.xml"/><Relationship Id="rId6" Type="http://schemas.openxmlformats.org/officeDocument/2006/relationships/image" Target="../media/image4.jpeg"/><Relationship Id="rId5" Type="http://schemas.openxmlformats.org/officeDocument/2006/relationships/image" Target="../media/image206.png"/><Relationship Id="rId4"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4.jpeg"/><Relationship Id="rId3" Type="http://schemas.openxmlformats.org/officeDocument/2006/relationships/tags" Target="../tags/tag358.xml"/><Relationship Id="rId7" Type="http://schemas.openxmlformats.org/officeDocument/2006/relationships/image" Target="../media/image209.png"/><Relationship Id="rId12" Type="http://schemas.openxmlformats.org/officeDocument/2006/relationships/image" Target="../media/image213.png"/><Relationship Id="rId2" Type="http://schemas.openxmlformats.org/officeDocument/2006/relationships/tags" Target="../tags/tag357.xml"/><Relationship Id="rId1" Type="http://schemas.openxmlformats.org/officeDocument/2006/relationships/tags" Target="../tags/tag356.xml"/><Relationship Id="rId6" Type="http://schemas.openxmlformats.org/officeDocument/2006/relationships/image" Target="../media/image208.png"/><Relationship Id="rId11" Type="http://schemas.openxmlformats.org/officeDocument/2006/relationships/image" Target="../media/image212.png"/><Relationship Id="rId5" Type="http://schemas.openxmlformats.org/officeDocument/2006/relationships/image" Target="../media/image207.png"/><Relationship Id="rId10" Type="http://schemas.openxmlformats.org/officeDocument/2006/relationships/image" Target="../media/image203.png"/><Relationship Id="rId4" Type="http://schemas.openxmlformats.org/officeDocument/2006/relationships/slideLayout" Target="../slideLayouts/slideLayout2.xml"/><Relationship Id="rId9" Type="http://schemas.openxmlformats.org/officeDocument/2006/relationships/image" Target="../media/image211.png"/><Relationship Id="rId14" Type="http://schemas.openxmlformats.org/officeDocument/2006/relationships/image" Target="../media/image3.png"/></Relationships>
</file>

<file path=ppt/slides/_rels/slide143.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22.png"/><Relationship Id="rId3" Type="http://schemas.openxmlformats.org/officeDocument/2006/relationships/tags" Target="../tags/tag361.xml"/><Relationship Id="rId7" Type="http://schemas.openxmlformats.org/officeDocument/2006/relationships/image" Target="../media/image216.png"/><Relationship Id="rId12" Type="http://schemas.openxmlformats.org/officeDocument/2006/relationships/image" Target="../media/image221.png"/><Relationship Id="rId2" Type="http://schemas.openxmlformats.org/officeDocument/2006/relationships/tags" Target="../tags/tag360.xml"/><Relationship Id="rId1" Type="http://schemas.openxmlformats.org/officeDocument/2006/relationships/tags" Target="../tags/tag359.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214.png"/><Relationship Id="rId15" Type="http://schemas.openxmlformats.org/officeDocument/2006/relationships/image" Target="../media/image3.png"/><Relationship Id="rId10" Type="http://schemas.openxmlformats.org/officeDocument/2006/relationships/image" Target="../media/image219.png"/><Relationship Id="rId4" Type="http://schemas.openxmlformats.org/officeDocument/2006/relationships/slideLayout" Target="../slideLayouts/slideLayout2.xml"/><Relationship Id="rId9" Type="http://schemas.openxmlformats.org/officeDocument/2006/relationships/image" Target="../media/image218.png"/><Relationship Id="rId14" Type="http://schemas.openxmlformats.org/officeDocument/2006/relationships/image" Target="../media/image4.jpeg"/></Relationships>
</file>

<file path=ppt/slides/_rels/slide144.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tags" Target="../tags/tag364.xml"/><Relationship Id="rId7" Type="http://schemas.openxmlformats.org/officeDocument/2006/relationships/image" Target="../media/image225.png"/><Relationship Id="rId12" Type="http://schemas.openxmlformats.org/officeDocument/2006/relationships/image" Target="../media/image3.png"/><Relationship Id="rId2" Type="http://schemas.openxmlformats.org/officeDocument/2006/relationships/tags" Target="../tags/tag363.xml"/><Relationship Id="rId1" Type="http://schemas.openxmlformats.org/officeDocument/2006/relationships/tags" Target="../tags/tag362.xml"/><Relationship Id="rId6" Type="http://schemas.openxmlformats.org/officeDocument/2006/relationships/image" Target="../media/image224.jpeg"/><Relationship Id="rId11" Type="http://schemas.openxmlformats.org/officeDocument/2006/relationships/image" Target="../media/image4.jpeg"/><Relationship Id="rId5" Type="http://schemas.openxmlformats.org/officeDocument/2006/relationships/image" Target="../media/image223.jpeg"/><Relationship Id="rId10" Type="http://schemas.openxmlformats.org/officeDocument/2006/relationships/image" Target="../media/image228.png"/><Relationship Id="rId4" Type="http://schemas.openxmlformats.org/officeDocument/2006/relationships/slideLayout" Target="../slideLayouts/slideLayout2.xml"/><Relationship Id="rId9" Type="http://schemas.openxmlformats.org/officeDocument/2006/relationships/image" Target="../media/image227.png"/></Relationships>
</file>

<file path=ppt/slides/_rels/slide145.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image" Target="../media/image4.jpeg"/><Relationship Id="rId3" Type="http://schemas.openxmlformats.org/officeDocument/2006/relationships/tags" Target="../tags/tag367.xml"/><Relationship Id="rId7" Type="http://schemas.openxmlformats.org/officeDocument/2006/relationships/image" Target="../media/image230.png"/><Relationship Id="rId12" Type="http://schemas.openxmlformats.org/officeDocument/2006/relationships/image" Target="../media/image235.png"/><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image" Target="../media/image207.png"/><Relationship Id="rId11" Type="http://schemas.openxmlformats.org/officeDocument/2006/relationships/image" Target="../media/image234.png"/><Relationship Id="rId5" Type="http://schemas.openxmlformats.org/officeDocument/2006/relationships/image" Target="../media/image229.png"/><Relationship Id="rId10" Type="http://schemas.openxmlformats.org/officeDocument/2006/relationships/image" Target="../media/image233.png"/><Relationship Id="rId4" Type="http://schemas.openxmlformats.org/officeDocument/2006/relationships/slideLayout" Target="../slideLayouts/slideLayout2.xml"/><Relationship Id="rId9" Type="http://schemas.openxmlformats.org/officeDocument/2006/relationships/image" Target="../media/image232.png"/><Relationship Id="rId14" Type="http://schemas.openxmlformats.org/officeDocument/2006/relationships/image" Target="../media/image3.png"/></Relationships>
</file>

<file path=ppt/slides/_rels/slide146.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3.png"/><Relationship Id="rId3" Type="http://schemas.openxmlformats.org/officeDocument/2006/relationships/tags" Target="../tags/tag370.xml"/><Relationship Id="rId7" Type="http://schemas.openxmlformats.org/officeDocument/2006/relationships/image" Target="../media/image237.png"/><Relationship Id="rId12" Type="http://schemas.openxmlformats.org/officeDocument/2006/relationships/image" Target="../media/image4.jpeg"/><Relationship Id="rId2" Type="http://schemas.openxmlformats.org/officeDocument/2006/relationships/tags" Target="../tags/tag369.xml"/><Relationship Id="rId1" Type="http://schemas.openxmlformats.org/officeDocument/2006/relationships/tags" Target="../tags/tag368.xml"/><Relationship Id="rId6" Type="http://schemas.openxmlformats.org/officeDocument/2006/relationships/image" Target="../media/image225.png"/><Relationship Id="rId11" Type="http://schemas.openxmlformats.org/officeDocument/2006/relationships/image" Target="../media/image241.png"/><Relationship Id="rId5" Type="http://schemas.openxmlformats.org/officeDocument/2006/relationships/image" Target="../media/image236.jpeg"/><Relationship Id="rId10" Type="http://schemas.openxmlformats.org/officeDocument/2006/relationships/image" Target="../media/image240.png"/><Relationship Id="rId4" Type="http://schemas.openxmlformats.org/officeDocument/2006/relationships/slideLayout" Target="../slideLayouts/slideLayout2.xml"/><Relationship Id="rId9" Type="http://schemas.openxmlformats.org/officeDocument/2006/relationships/image" Target="../media/image239.jpeg"/></Relationships>
</file>

<file path=ppt/slides/_rels/slide147.xml.rels><?xml version="1.0" encoding="UTF-8" standalone="yes"?>
<Relationships xmlns="http://schemas.openxmlformats.org/package/2006/relationships"><Relationship Id="rId3" Type="http://schemas.openxmlformats.org/officeDocument/2006/relationships/tags" Target="../tags/tag373.xml"/><Relationship Id="rId7" Type="http://schemas.openxmlformats.org/officeDocument/2006/relationships/image" Target="../media/image3.png"/><Relationship Id="rId2" Type="http://schemas.openxmlformats.org/officeDocument/2006/relationships/tags" Target="../tags/tag372.xml"/><Relationship Id="rId1" Type="http://schemas.openxmlformats.org/officeDocument/2006/relationships/tags" Target="../tags/tag371.xml"/><Relationship Id="rId6" Type="http://schemas.openxmlformats.org/officeDocument/2006/relationships/image" Target="../media/image4.jpeg"/><Relationship Id="rId5" Type="http://schemas.openxmlformats.org/officeDocument/2006/relationships/image" Target="../media/image242.png"/><Relationship Id="rId4"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376.xml"/><Relationship Id="rId7" Type="http://schemas.openxmlformats.org/officeDocument/2006/relationships/hyperlink" Target="mailto:root@magedu.com" TargetMode="External"/><Relationship Id="rId2" Type="http://schemas.openxmlformats.org/officeDocument/2006/relationships/tags" Target="../tags/tag375.xml"/><Relationship Id="rId1" Type="http://schemas.openxmlformats.org/officeDocument/2006/relationships/tags" Target="../tags/tag374.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149.xml.rels><?xml version="1.0" encoding="UTF-8" standalone="yes"?>
<Relationships xmlns="http://schemas.openxmlformats.org/package/2006/relationships"><Relationship Id="rId3" Type="http://schemas.openxmlformats.org/officeDocument/2006/relationships/tags" Target="../tags/tag379.xml"/><Relationship Id="rId7" Type="http://schemas.openxmlformats.org/officeDocument/2006/relationships/image" Target="../media/image3.png"/><Relationship Id="rId2" Type="http://schemas.openxmlformats.org/officeDocument/2006/relationships/tags" Target="../tags/tag378.xml"/><Relationship Id="rId1" Type="http://schemas.openxmlformats.org/officeDocument/2006/relationships/tags" Target="../tags/tag377.xml"/><Relationship Id="rId6" Type="http://schemas.openxmlformats.org/officeDocument/2006/relationships/image" Target="../media/image4.jpeg"/><Relationship Id="rId5" Type="http://schemas.openxmlformats.org/officeDocument/2006/relationships/image" Target="../media/image245.jpe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5.png"/></Relationships>
</file>

<file path=ppt/slides/_rels/slide150.xml.rels><?xml version="1.0" encoding="UTF-8" standalone="yes"?>
<Relationships xmlns="http://schemas.openxmlformats.org/package/2006/relationships"><Relationship Id="rId3" Type="http://schemas.openxmlformats.org/officeDocument/2006/relationships/tags" Target="../tags/tag382.xml"/><Relationship Id="rId2" Type="http://schemas.openxmlformats.org/officeDocument/2006/relationships/tags" Target="../tags/tag381.xml"/><Relationship Id="rId1" Type="http://schemas.openxmlformats.org/officeDocument/2006/relationships/tags" Target="../tags/tag380.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tags" Target="../tags/tag385.xml"/><Relationship Id="rId2" Type="http://schemas.openxmlformats.org/officeDocument/2006/relationships/tags" Target="../tags/tag384.xml"/><Relationship Id="rId1" Type="http://schemas.openxmlformats.org/officeDocument/2006/relationships/tags" Target="../tags/tag383.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tags" Target="../tags/tag388.xml"/><Relationship Id="rId2" Type="http://schemas.openxmlformats.org/officeDocument/2006/relationships/tags" Target="../tags/tag387.xml"/><Relationship Id="rId1" Type="http://schemas.openxmlformats.org/officeDocument/2006/relationships/tags" Target="../tags/tag386.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tags" Target="../tags/tag391.xml"/><Relationship Id="rId7" Type="http://schemas.openxmlformats.org/officeDocument/2006/relationships/image" Target="../media/image3.png"/><Relationship Id="rId2" Type="http://schemas.openxmlformats.org/officeDocument/2006/relationships/tags" Target="../tags/tag390.xml"/><Relationship Id="rId1" Type="http://schemas.openxmlformats.org/officeDocument/2006/relationships/tags" Target="../tags/tag389.xml"/><Relationship Id="rId6" Type="http://schemas.openxmlformats.org/officeDocument/2006/relationships/image" Target="../media/image4.jpeg"/><Relationship Id="rId5" Type="http://schemas.openxmlformats.org/officeDocument/2006/relationships/image" Target="../media/image246.jpeg"/><Relationship Id="rId4"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3.xml"/><Relationship Id="rId1" Type="http://schemas.openxmlformats.org/officeDocument/2006/relationships/tags" Target="../tags/tag39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247.jpe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5.xml"/><Relationship Id="rId1" Type="http://schemas.openxmlformats.org/officeDocument/2006/relationships/tags" Target="../tags/tag394.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248.jpeg"/></Relationships>
</file>

<file path=ppt/slides/_rels/slide156.xml.rels><?xml version="1.0" encoding="UTF-8" standalone="yes"?>
<Relationships xmlns="http://schemas.openxmlformats.org/package/2006/relationships"><Relationship Id="rId3" Type="http://schemas.openxmlformats.org/officeDocument/2006/relationships/tags" Target="../tags/tag398.xml"/><Relationship Id="rId7" Type="http://schemas.openxmlformats.org/officeDocument/2006/relationships/image" Target="../media/image3.png"/><Relationship Id="rId2" Type="http://schemas.openxmlformats.org/officeDocument/2006/relationships/tags" Target="../tags/tag397.xml"/><Relationship Id="rId1" Type="http://schemas.openxmlformats.org/officeDocument/2006/relationships/tags" Target="../tags/tag396.xml"/><Relationship Id="rId6" Type="http://schemas.openxmlformats.org/officeDocument/2006/relationships/image" Target="../media/image4.jpeg"/><Relationship Id="rId5" Type="http://schemas.openxmlformats.org/officeDocument/2006/relationships/image" Target="../media/image249.jpeg"/><Relationship Id="rId4"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tags" Target="../tags/tag401.xml"/><Relationship Id="rId7" Type="http://schemas.openxmlformats.org/officeDocument/2006/relationships/image" Target="../media/image3.png"/><Relationship Id="rId2" Type="http://schemas.openxmlformats.org/officeDocument/2006/relationships/tags" Target="../tags/tag400.xml"/><Relationship Id="rId1" Type="http://schemas.openxmlformats.org/officeDocument/2006/relationships/tags" Target="../tags/tag399.xml"/><Relationship Id="rId6" Type="http://schemas.openxmlformats.org/officeDocument/2006/relationships/image" Target="../media/image4.jpeg"/><Relationship Id="rId5" Type="http://schemas.openxmlformats.org/officeDocument/2006/relationships/image" Target="../media/image250.jpeg"/><Relationship Id="rId4"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tags" Target="../tags/tag404.xml"/><Relationship Id="rId7" Type="http://schemas.openxmlformats.org/officeDocument/2006/relationships/image" Target="../media/image3.png"/><Relationship Id="rId2" Type="http://schemas.openxmlformats.org/officeDocument/2006/relationships/tags" Target="../tags/tag403.xml"/><Relationship Id="rId1" Type="http://schemas.openxmlformats.org/officeDocument/2006/relationships/tags" Target="../tags/tag402.xml"/><Relationship Id="rId6" Type="http://schemas.openxmlformats.org/officeDocument/2006/relationships/image" Target="../media/image4.jpeg"/><Relationship Id="rId5" Type="http://schemas.openxmlformats.org/officeDocument/2006/relationships/image" Target="../media/image251.jpeg"/><Relationship Id="rId4"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tags" Target="../tags/tag407.xml"/><Relationship Id="rId7" Type="http://schemas.openxmlformats.org/officeDocument/2006/relationships/image" Target="../media/image3.png"/><Relationship Id="rId2" Type="http://schemas.openxmlformats.org/officeDocument/2006/relationships/tags" Target="../tags/tag406.xml"/><Relationship Id="rId1" Type="http://schemas.openxmlformats.org/officeDocument/2006/relationships/tags" Target="../tags/tag405.xml"/><Relationship Id="rId6" Type="http://schemas.openxmlformats.org/officeDocument/2006/relationships/image" Target="../media/image4.jpeg"/><Relationship Id="rId5" Type="http://schemas.openxmlformats.org/officeDocument/2006/relationships/image" Target="../media/image252.jpeg"/><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7.png"/></Relationships>
</file>

<file path=ppt/slides/_rels/slide160.xml.rels><?xml version="1.0" encoding="UTF-8" standalone="yes"?>
<Relationships xmlns="http://schemas.openxmlformats.org/package/2006/relationships"><Relationship Id="rId3" Type="http://schemas.openxmlformats.org/officeDocument/2006/relationships/tags" Target="../tags/tag410.xml"/><Relationship Id="rId7" Type="http://schemas.openxmlformats.org/officeDocument/2006/relationships/image" Target="../media/image3.png"/><Relationship Id="rId2" Type="http://schemas.openxmlformats.org/officeDocument/2006/relationships/tags" Target="../tags/tag409.xml"/><Relationship Id="rId1" Type="http://schemas.openxmlformats.org/officeDocument/2006/relationships/tags" Target="../tags/tag408.xml"/><Relationship Id="rId6" Type="http://schemas.openxmlformats.org/officeDocument/2006/relationships/image" Target="../media/image4.jpeg"/><Relationship Id="rId5" Type="http://schemas.openxmlformats.org/officeDocument/2006/relationships/image" Target="../media/image253.jpeg"/><Relationship Id="rId4"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tags" Target="../tags/tag413.xml"/><Relationship Id="rId7" Type="http://schemas.openxmlformats.org/officeDocument/2006/relationships/image" Target="../media/image3.png"/><Relationship Id="rId2" Type="http://schemas.openxmlformats.org/officeDocument/2006/relationships/tags" Target="../tags/tag412.xml"/><Relationship Id="rId1" Type="http://schemas.openxmlformats.org/officeDocument/2006/relationships/tags" Target="../tags/tag411.xml"/><Relationship Id="rId6" Type="http://schemas.openxmlformats.org/officeDocument/2006/relationships/image" Target="../media/image4.jpeg"/><Relationship Id="rId5" Type="http://schemas.openxmlformats.org/officeDocument/2006/relationships/image" Target="../media/image254.jpeg"/><Relationship Id="rId4"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5.xml"/><Relationship Id="rId1" Type="http://schemas.openxmlformats.org/officeDocument/2006/relationships/tags" Target="../tags/tag414.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255.png"/></Relationships>
</file>

<file path=ppt/slides/_rels/slide163.xml.rels><?xml version="1.0" encoding="UTF-8" standalone="yes"?>
<Relationships xmlns="http://schemas.openxmlformats.org/package/2006/relationships"><Relationship Id="rId3" Type="http://schemas.openxmlformats.org/officeDocument/2006/relationships/tags" Target="../tags/tag418.xml"/><Relationship Id="rId2" Type="http://schemas.openxmlformats.org/officeDocument/2006/relationships/tags" Target="../tags/tag417.xml"/><Relationship Id="rId1" Type="http://schemas.openxmlformats.org/officeDocument/2006/relationships/tags" Target="../tags/tag416.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0.xml"/><Relationship Id="rId1" Type="http://schemas.openxmlformats.org/officeDocument/2006/relationships/tags" Target="../tags/tag419.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256.png"/></Relationships>
</file>

<file path=ppt/slides/_rels/slide165.xml.rels><?xml version="1.0" encoding="UTF-8" standalone="yes"?>
<Relationships xmlns="http://schemas.openxmlformats.org/package/2006/relationships"><Relationship Id="rId3" Type="http://schemas.openxmlformats.org/officeDocument/2006/relationships/tags" Target="../tags/tag423.xml"/><Relationship Id="rId2" Type="http://schemas.openxmlformats.org/officeDocument/2006/relationships/tags" Target="../tags/tag422.xml"/><Relationship Id="rId1" Type="http://schemas.openxmlformats.org/officeDocument/2006/relationships/tags" Target="../tags/tag421.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5.xml"/><Relationship Id="rId1" Type="http://schemas.openxmlformats.org/officeDocument/2006/relationships/tags" Target="../tags/tag424.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257.png"/></Relationships>
</file>

<file path=ppt/slides/_rels/slide167.xml.rels><?xml version="1.0" encoding="UTF-8" standalone="yes"?>
<Relationships xmlns="http://schemas.openxmlformats.org/package/2006/relationships"><Relationship Id="rId3" Type="http://schemas.openxmlformats.org/officeDocument/2006/relationships/tags" Target="../tags/tag428.xml"/><Relationship Id="rId7" Type="http://schemas.openxmlformats.org/officeDocument/2006/relationships/image" Target="../media/image3.png"/><Relationship Id="rId2" Type="http://schemas.openxmlformats.org/officeDocument/2006/relationships/tags" Target="../tags/tag427.xml"/><Relationship Id="rId1" Type="http://schemas.openxmlformats.org/officeDocument/2006/relationships/tags" Target="../tags/tag426.xml"/><Relationship Id="rId6" Type="http://schemas.openxmlformats.org/officeDocument/2006/relationships/image" Target="../media/image4.jpeg"/><Relationship Id="rId5" Type="http://schemas.openxmlformats.org/officeDocument/2006/relationships/image" Target="../media/image258.png"/><Relationship Id="rId4"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image" Target="../media/image262.png"/><Relationship Id="rId13" Type="http://schemas.openxmlformats.org/officeDocument/2006/relationships/image" Target="../media/image267.png"/><Relationship Id="rId3" Type="http://schemas.openxmlformats.org/officeDocument/2006/relationships/tags" Target="../tags/tag431.xml"/><Relationship Id="rId7" Type="http://schemas.openxmlformats.org/officeDocument/2006/relationships/image" Target="../media/image261.png"/><Relationship Id="rId12" Type="http://schemas.openxmlformats.org/officeDocument/2006/relationships/image" Target="../media/image266.png"/><Relationship Id="rId17" Type="http://schemas.openxmlformats.org/officeDocument/2006/relationships/image" Target="../media/image3.png"/><Relationship Id="rId2" Type="http://schemas.openxmlformats.org/officeDocument/2006/relationships/tags" Target="../tags/tag430.xml"/><Relationship Id="rId16" Type="http://schemas.openxmlformats.org/officeDocument/2006/relationships/image" Target="../media/image4.jpeg"/><Relationship Id="rId1" Type="http://schemas.openxmlformats.org/officeDocument/2006/relationships/tags" Target="../tags/tag429.xml"/><Relationship Id="rId6" Type="http://schemas.openxmlformats.org/officeDocument/2006/relationships/image" Target="../media/image260.png"/><Relationship Id="rId11" Type="http://schemas.openxmlformats.org/officeDocument/2006/relationships/image" Target="../media/image265.png"/><Relationship Id="rId5" Type="http://schemas.openxmlformats.org/officeDocument/2006/relationships/image" Target="../media/image259.png"/><Relationship Id="rId15" Type="http://schemas.openxmlformats.org/officeDocument/2006/relationships/image" Target="../media/image269.jpeg"/><Relationship Id="rId10" Type="http://schemas.openxmlformats.org/officeDocument/2006/relationships/image" Target="../media/image264.png"/><Relationship Id="rId4" Type="http://schemas.openxmlformats.org/officeDocument/2006/relationships/slideLayout" Target="../slideLayouts/slideLayout2.xml"/><Relationship Id="rId9" Type="http://schemas.openxmlformats.org/officeDocument/2006/relationships/image" Target="../media/image263.png"/><Relationship Id="rId14" Type="http://schemas.openxmlformats.org/officeDocument/2006/relationships/image" Target="../media/image268.png"/></Relationships>
</file>

<file path=ppt/slides/_rels/slide16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432.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4.jpeg"/><Relationship Id="rId4" Type="http://schemas.openxmlformats.org/officeDocument/2006/relationships/image" Target="../media/image6.png"/></Relationships>
</file>

<file path=ppt/slides/_rels/slide170.xml.rels><?xml version="1.0" encoding="UTF-8" standalone="yes"?>
<Relationships xmlns="http://schemas.openxmlformats.org/package/2006/relationships"><Relationship Id="rId3" Type="http://schemas.openxmlformats.org/officeDocument/2006/relationships/tags" Target="../tags/tag435.xml"/><Relationship Id="rId2" Type="http://schemas.openxmlformats.org/officeDocument/2006/relationships/tags" Target="../tags/tag434.xml"/><Relationship Id="rId1" Type="http://schemas.openxmlformats.org/officeDocument/2006/relationships/tags" Target="../tags/tag433.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tags" Target="../tags/tag438.xml"/><Relationship Id="rId7" Type="http://schemas.openxmlformats.org/officeDocument/2006/relationships/image" Target="../media/image3.png"/><Relationship Id="rId2" Type="http://schemas.openxmlformats.org/officeDocument/2006/relationships/tags" Target="../tags/tag437.xml"/><Relationship Id="rId1" Type="http://schemas.openxmlformats.org/officeDocument/2006/relationships/tags" Target="../tags/tag436.xml"/><Relationship Id="rId6" Type="http://schemas.openxmlformats.org/officeDocument/2006/relationships/image" Target="../media/image4.jpeg"/><Relationship Id="rId5" Type="http://schemas.openxmlformats.org/officeDocument/2006/relationships/image" Target="../media/image272.jpeg"/><Relationship Id="rId4"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tags" Target="../tags/tag441.xml"/><Relationship Id="rId2" Type="http://schemas.openxmlformats.org/officeDocument/2006/relationships/tags" Target="../tags/tag440.xml"/><Relationship Id="rId1" Type="http://schemas.openxmlformats.org/officeDocument/2006/relationships/tags" Target="../tags/tag439.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tags" Target="../tags/tag444.xml"/><Relationship Id="rId7" Type="http://schemas.openxmlformats.org/officeDocument/2006/relationships/image" Target="../media/image3.png"/><Relationship Id="rId2" Type="http://schemas.openxmlformats.org/officeDocument/2006/relationships/tags" Target="../tags/tag443.xml"/><Relationship Id="rId1" Type="http://schemas.openxmlformats.org/officeDocument/2006/relationships/tags" Target="../tags/tag442.xml"/><Relationship Id="rId6" Type="http://schemas.openxmlformats.org/officeDocument/2006/relationships/image" Target="../media/image4.jpeg"/><Relationship Id="rId5" Type="http://schemas.openxmlformats.org/officeDocument/2006/relationships/image" Target="../media/image273.jpeg"/><Relationship Id="rId4"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tags" Target="../tags/tag447.xml"/><Relationship Id="rId7" Type="http://schemas.openxmlformats.org/officeDocument/2006/relationships/image" Target="../media/image3.png"/><Relationship Id="rId2" Type="http://schemas.openxmlformats.org/officeDocument/2006/relationships/tags" Target="../tags/tag446.xml"/><Relationship Id="rId1" Type="http://schemas.openxmlformats.org/officeDocument/2006/relationships/tags" Target="../tags/tag445.xml"/><Relationship Id="rId6" Type="http://schemas.openxmlformats.org/officeDocument/2006/relationships/image" Target="../media/image4.jpeg"/><Relationship Id="rId5" Type="http://schemas.openxmlformats.org/officeDocument/2006/relationships/image" Target="../media/image274.png"/><Relationship Id="rId4"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448.xml"/><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4.jpeg"/></Relationships>
</file>

<file path=ppt/slides/_rels/slide17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449.xml"/><Relationship Id="rId6" Type="http://schemas.openxmlformats.org/officeDocument/2006/relationships/image" Target="../media/image278.png"/><Relationship Id="rId5" Type="http://schemas.openxmlformats.org/officeDocument/2006/relationships/image" Target="../media/image277.png"/><Relationship Id="rId4" Type="http://schemas.openxmlformats.org/officeDocument/2006/relationships/image" Target="../media/image4.jpeg"/></Relationships>
</file>

<file path=ppt/slides/_rels/slide177.xml.rels><?xml version="1.0" encoding="UTF-8" standalone="yes"?>
<Relationships xmlns="http://schemas.openxmlformats.org/package/2006/relationships"><Relationship Id="rId13" Type="http://schemas.openxmlformats.org/officeDocument/2006/relationships/image" Target="../media/image107.png"/><Relationship Id="rId18" Type="http://schemas.openxmlformats.org/officeDocument/2006/relationships/image" Target="../media/image112.png"/><Relationship Id="rId26" Type="http://schemas.openxmlformats.org/officeDocument/2006/relationships/image" Target="../media/image283.png"/><Relationship Id="rId39" Type="http://schemas.openxmlformats.org/officeDocument/2006/relationships/image" Target="../media/image4.jpeg"/><Relationship Id="rId21" Type="http://schemas.openxmlformats.org/officeDocument/2006/relationships/image" Target="../media/image115.png"/><Relationship Id="rId34" Type="http://schemas.openxmlformats.org/officeDocument/2006/relationships/image" Target="../media/image121.png"/><Relationship Id="rId7" Type="http://schemas.openxmlformats.org/officeDocument/2006/relationships/image" Target="../media/image41.png"/><Relationship Id="rId12" Type="http://schemas.openxmlformats.org/officeDocument/2006/relationships/image" Target="../media/image106.png"/><Relationship Id="rId17" Type="http://schemas.openxmlformats.org/officeDocument/2006/relationships/image" Target="../media/image111.png"/><Relationship Id="rId25" Type="http://schemas.openxmlformats.org/officeDocument/2006/relationships/image" Target="../media/image282.png"/><Relationship Id="rId33" Type="http://schemas.openxmlformats.org/officeDocument/2006/relationships/image" Target="../media/image120.png"/><Relationship Id="rId38" Type="http://schemas.openxmlformats.org/officeDocument/2006/relationships/image" Target="../media/image286.jpeg"/><Relationship Id="rId2" Type="http://schemas.openxmlformats.org/officeDocument/2006/relationships/tags" Target="../tags/tag451.xml"/><Relationship Id="rId16" Type="http://schemas.openxmlformats.org/officeDocument/2006/relationships/image" Target="../media/image110.png"/><Relationship Id="rId20" Type="http://schemas.openxmlformats.org/officeDocument/2006/relationships/image" Target="../media/image114.png"/><Relationship Id="rId29" Type="http://schemas.openxmlformats.org/officeDocument/2006/relationships/image" Target="../media/image117.png"/><Relationship Id="rId1" Type="http://schemas.openxmlformats.org/officeDocument/2006/relationships/tags" Target="../tags/tag450.xml"/><Relationship Id="rId6" Type="http://schemas.openxmlformats.org/officeDocument/2006/relationships/image" Target="../media/image104.png"/><Relationship Id="rId11" Type="http://schemas.openxmlformats.org/officeDocument/2006/relationships/image" Target="../media/image105.png"/><Relationship Id="rId24" Type="http://schemas.openxmlformats.org/officeDocument/2006/relationships/image" Target="../media/image281.png"/><Relationship Id="rId32" Type="http://schemas.openxmlformats.org/officeDocument/2006/relationships/image" Target="../media/image119.png"/><Relationship Id="rId37" Type="http://schemas.openxmlformats.org/officeDocument/2006/relationships/image" Target="../media/image285.png"/><Relationship Id="rId40" Type="http://schemas.openxmlformats.org/officeDocument/2006/relationships/image" Target="../media/image3.png"/><Relationship Id="rId5" Type="http://schemas.openxmlformats.org/officeDocument/2006/relationships/image" Target="../media/image39.png"/><Relationship Id="rId15" Type="http://schemas.openxmlformats.org/officeDocument/2006/relationships/image" Target="../media/image109.png"/><Relationship Id="rId23" Type="http://schemas.openxmlformats.org/officeDocument/2006/relationships/image" Target="../media/image280.png"/><Relationship Id="rId28" Type="http://schemas.openxmlformats.org/officeDocument/2006/relationships/image" Target="../media/image56.png"/><Relationship Id="rId36" Type="http://schemas.openxmlformats.org/officeDocument/2006/relationships/image" Target="../media/image123.png"/><Relationship Id="rId10" Type="http://schemas.openxmlformats.org/officeDocument/2006/relationships/image" Target="../media/image167.png"/><Relationship Id="rId19" Type="http://schemas.openxmlformats.org/officeDocument/2006/relationships/image" Target="../media/image113.png"/><Relationship Id="rId31" Type="http://schemas.openxmlformats.org/officeDocument/2006/relationships/image" Target="../media/image118.png"/><Relationship Id="rId4" Type="http://schemas.openxmlformats.org/officeDocument/2006/relationships/slideLayout" Target="../slideLayouts/slideLayout2.xml"/><Relationship Id="rId9" Type="http://schemas.openxmlformats.org/officeDocument/2006/relationships/image" Target="../media/image166.png"/><Relationship Id="rId14" Type="http://schemas.openxmlformats.org/officeDocument/2006/relationships/image" Target="../media/image108.png"/><Relationship Id="rId22" Type="http://schemas.openxmlformats.org/officeDocument/2006/relationships/image" Target="../media/image279.png"/><Relationship Id="rId27" Type="http://schemas.openxmlformats.org/officeDocument/2006/relationships/image" Target="../media/image284.png"/><Relationship Id="rId30" Type="http://schemas.openxmlformats.org/officeDocument/2006/relationships/image" Target="../media/image54.png"/><Relationship Id="rId35" Type="http://schemas.openxmlformats.org/officeDocument/2006/relationships/image" Target="../media/image122.png"/><Relationship Id="rId8" Type="http://schemas.openxmlformats.org/officeDocument/2006/relationships/image" Target="../media/image42.png"/><Relationship Id="rId3" Type="http://schemas.openxmlformats.org/officeDocument/2006/relationships/tags" Target="../tags/tag452.xml"/></Relationships>
</file>

<file path=ppt/slides/_rels/slide178.xml.rels><?xml version="1.0" encoding="UTF-8" standalone="yes"?>
<Relationships xmlns="http://schemas.openxmlformats.org/package/2006/relationships"><Relationship Id="rId3" Type="http://schemas.openxmlformats.org/officeDocument/2006/relationships/tags" Target="../tags/tag455.xml"/><Relationship Id="rId2" Type="http://schemas.openxmlformats.org/officeDocument/2006/relationships/tags" Target="../tags/tag454.xml"/><Relationship Id="rId1" Type="http://schemas.openxmlformats.org/officeDocument/2006/relationships/tags" Target="../tags/tag453.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4.jpe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4.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xml"/><Relationship Id="rId1" Type="http://schemas.openxmlformats.org/officeDocument/2006/relationships/tags" Target="../tags/tag25.xml"/><Relationship Id="rId5" Type="http://schemas.openxmlformats.org/officeDocument/2006/relationships/image" Target="../media/image4.jpe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4.jpe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4.jpe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jpe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3.png"/><Relationship Id="rId5" Type="http://schemas.openxmlformats.org/officeDocument/2006/relationships/image" Target="../media/image31.jpe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image" Target="../media/image4.jpe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3.png"/><Relationship Id="rId5" Type="http://schemas.openxmlformats.org/officeDocument/2006/relationships/image" Target="../media/image32.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4.jpeg"/><Relationship Id="rId5" Type="http://schemas.openxmlformats.org/officeDocument/2006/relationships/image" Target="../media/image6.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4.jpe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3.png"/><Relationship Id="rId5" Type="http://schemas.openxmlformats.org/officeDocument/2006/relationships/image" Target="../media/image33.png"/><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38.xml"/><Relationship Id="rId7" Type="http://schemas.openxmlformats.org/officeDocument/2006/relationships/image" Target="../media/image36.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35.png"/><Relationship Id="rId11" Type="http://schemas.openxmlformats.org/officeDocument/2006/relationships/image" Target="../media/image4.jpeg"/><Relationship Id="rId5" Type="http://schemas.openxmlformats.org/officeDocument/2006/relationships/image" Target="../media/image34.png"/><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38.png"/></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4.jpeg"/><Relationship Id="rId3" Type="http://schemas.openxmlformats.org/officeDocument/2006/relationships/tags" Target="../tags/tag41.xml"/><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3.png"/><Relationship Id="rId2" Type="http://schemas.openxmlformats.org/officeDocument/2006/relationships/tags" Target="../tags/tag40.xml"/><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tags" Target="../tags/tag39.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slideLayout" Target="../slideLayouts/slideLayout2.xml"/><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jpe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3.png"/><Relationship Id="rId5" Type="http://schemas.openxmlformats.org/officeDocument/2006/relationships/image" Target="../media/image60.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4.jpeg"/><Relationship Id="rId3" Type="http://schemas.openxmlformats.org/officeDocument/2006/relationships/tags" Target="../tags/tag52.xml"/><Relationship Id="rId7" Type="http://schemas.openxmlformats.org/officeDocument/2006/relationships/image" Target="../media/image63.png"/><Relationship Id="rId12" Type="http://schemas.openxmlformats.org/officeDocument/2006/relationships/image" Target="../media/image3.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slideLayout" Target="../slideLayouts/slideLayout2.xml"/><Relationship Id="rId9"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4.jpe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3.png"/><Relationship Id="rId5" Type="http://schemas.openxmlformats.org/officeDocument/2006/relationships/hyperlink" Target="http://www.magedu.com/" TargetMode="External"/><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61.xml"/><Relationship Id="rId7" Type="http://schemas.openxmlformats.org/officeDocument/2006/relationships/image" Target="../media/image3.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4.jpe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64.xml"/><Relationship Id="rId7" Type="http://schemas.openxmlformats.org/officeDocument/2006/relationships/image" Target="../media/image3.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67.xml"/><Relationship Id="rId7" Type="http://schemas.openxmlformats.org/officeDocument/2006/relationships/image" Target="../media/image3.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73.jpeg"/><Relationship Id="rId5" Type="http://schemas.openxmlformats.org/officeDocument/2006/relationships/image" Target="../media/image72.png"/><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70.xml"/><Relationship Id="rId7" Type="http://schemas.openxmlformats.org/officeDocument/2006/relationships/image" Target="../media/image3.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76.xml"/><Relationship Id="rId7" Type="http://schemas.openxmlformats.org/officeDocument/2006/relationships/image" Target="../media/image3.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82.xml"/><Relationship Id="rId7" Type="http://schemas.openxmlformats.org/officeDocument/2006/relationships/image" Target="../media/image3.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79.jpeg"/><Relationship Id="rId5" Type="http://schemas.openxmlformats.org/officeDocument/2006/relationships/image" Target="../media/image78.png"/><Relationship Id="rId4"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85.xml"/><Relationship Id="rId7" Type="http://schemas.openxmlformats.org/officeDocument/2006/relationships/image" Target="../media/image3.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tags" Target="../tags/tag88.xml"/><Relationship Id="rId7" Type="http://schemas.openxmlformats.org/officeDocument/2006/relationships/image" Target="../media/image4.jpe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3.png"/><Relationship Id="rId5" Type="http://schemas.openxmlformats.org/officeDocument/2006/relationships/image" Target="../media/image82.png"/><Relationship Id="rId4"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jpe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3.png"/><Relationship Id="rId5" Type="http://schemas.openxmlformats.org/officeDocument/2006/relationships/image" Target="../media/image8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4.jpe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93.xml"/><Relationship Id="rId7" Type="http://schemas.openxmlformats.org/officeDocument/2006/relationships/image" Target="../media/image3.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85.jpeg"/><Relationship Id="rId5" Type="http://schemas.openxmlformats.org/officeDocument/2006/relationships/image" Target="../media/image84.png"/><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tags" Target="../tags/tag108.xml"/><Relationship Id="rId7" Type="http://schemas.openxmlformats.org/officeDocument/2006/relationships/image" Target="../media/image4.jpe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3.png"/><Relationship Id="rId5" Type="http://schemas.openxmlformats.org/officeDocument/2006/relationships/image" Target="../media/image86.png"/><Relationship Id="rId4"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111.xml"/><Relationship Id="rId7" Type="http://schemas.openxmlformats.org/officeDocument/2006/relationships/image" Target="../media/image3.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tags" Target="../tags/tag114.xml"/><Relationship Id="rId7" Type="http://schemas.openxmlformats.org/officeDocument/2006/relationships/image" Target="../media/image4.jpe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3.png"/><Relationship Id="rId5" Type="http://schemas.openxmlformats.org/officeDocument/2006/relationships/image" Target="../media/image89.png"/><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120.xml"/><Relationship Id="rId7" Type="http://schemas.openxmlformats.org/officeDocument/2006/relationships/image" Target="../media/image3.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4.jpe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123.xml"/><Relationship Id="rId7" Type="http://schemas.openxmlformats.org/officeDocument/2006/relationships/image" Target="../media/image3.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tags" Target="../tags/tag129.xml"/><Relationship Id="rId7" Type="http://schemas.openxmlformats.org/officeDocument/2006/relationships/image" Target="../media/image4.jpe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image" Target="../media/image3.png"/><Relationship Id="rId5" Type="http://schemas.openxmlformats.org/officeDocument/2006/relationships/image" Target="../media/image94.png"/><Relationship Id="rId4"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132.xml"/><Relationship Id="rId7" Type="http://schemas.openxmlformats.org/officeDocument/2006/relationships/image" Target="../media/image3.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tags" Target="../tags/tag150.xml"/><Relationship Id="rId7" Type="http://schemas.openxmlformats.org/officeDocument/2006/relationships/image" Target="../media/image99.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image" Target="../media/image98.png"/><Relationship Id="rId11" Type="http://schemas.openxmlformats.org/officeDocument/2006/relationships/image" Target="../media/image4.jpeg"/><Relationship Id="rId5" Type="http://schemas.openxmlformats.org/officeDocument/2006/relationships/image" Target="../media/image97.png"/><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10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4.jpe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tags" Target="../tags/tag156.xml"/><Relationship Id="rId7" Type="http://schemas.openxmlformats.org/officeDocument/2006/relationships/image" Target="../media/image4.jpe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image" Target="../media/image3.png"/><Relationship Id="rId5" Type="http://schemas.openxmlformats.org/officeDocument/2006/relationships/image" Target="../media/image102.png"/><Relationship Id="rId4"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tags" Target="../tags/tag162.xml"/><Relationship Id="rId7" Type="http://schemas.openxmlformats.org/officeDocument/2006/relationships/image" Target="../media/image4.jpe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3.png"/><Relationship Id="rId5" Type="http://schemas.openxmlformats.org/officeDocument/2006/relationships/image" Target="../media/image103.jpeg"/><Relationship Id="rId4"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09.png"/><Relationship Id="rId18" Type="http://schemas.openxmlformats.org/officeDocument/2006/relationships/image" Target="../media/image114.png"/><Relationship Id="rId26" Type="http://schemas.openxmlformats.org/officeDocument/2006/relationships/image" Target="../media/image120.png"/><Relationship Id="rId3" Type="http://schemas.openxmlformats.org/officeDocument/2006/relationships/tags" Target="../tags/tag168.xml"/><Relationship Id="rId21" Type="http://schemas.openxmlformats.org/officeDocument/2006/relationships/image" Target="../media/image56.png"/><Relationship Id="rId7" Type="http://schemas.openxmlformats.org/officeDocument/2006/relationships/image" Target="../media/image41.png"/><Relationship Id="rId12" Type="http://schemas.openxmlformats.org/officeDocument/2006/relationships/image" Target="../media/image42.png"/><Relationship Id="rId17" Type="http://schemas.openxmlformats.org/officeDocument/2006/relationships/image" Target="../media/image113.png"/><Relationship Id="rId25" Type="http://schemas.openxmlformats.org/officeDocument/2006/relationships/image" Target="../media/image119.png"/><Relationship Id="rId2" Type="http://schemas.openxmlformats.org/officeDocument/2006/relationships/tags" Target="../tags/tag167.xml"/><Relationship Id="rId16" Type="http://schemas.openxmlformats.org/officeDocument/2006/relationships/image" Target="../media/image112.png"/><Relationship Id="rId20" Type="http://schemas.openxmlformats.org/officeDocument/2006/relationships/image" Target="../media/image116.png"/><Relationship Id="rId29" Type="http://schemas.openxmlformats.org/officeDocument/2006/relationships/image" Target="../media/image123.png"/><Relationship Id="rId1" Type="http://schemas.openxmlformats.org/officeDocument/2006/relationships/tags" Target="../tags/tag166.xml"/><Relationship Id="rId6" Type="http://schemas.openxmlformats.org/officeDocument/2006/relationships/image" Target="../media/image104.png"/><Relationship Id="rId11" Type="http://schemas.openxmlformats.org/officeDocument/2006/relationships/image" Target="../media/image108.png"/><Relationship Id="rId24" Type="http://schemas.openxmlformats.org/officeDocument/2006/relationships/image" Target="../media/image118.png"/><Relationship Id="rId5" Type="http://schemas.openxmlformats.org/officeDocument/2006/relationships/image" Target="../media/image39.png"/><Relationship Id="rId15" Type="http://schemas.openxmlformats.org/officeDocument/2006/relationships/image" Target="../media/image111.png"/><Relationship Id="rId23" Type="http://schemas.openxmlformats.org/officeDocument/2006/relationships/image" Target="../media/image54.png"/><Relationship Id="rId28" Type="http://schemas.openxmlformats.org/officeDocument/2006/relationships/image" Target="../media/image122.png"/><Relationship Id="rId10" Type="http://schemas.openxmlformats.org/officeDocument/2006/relationships/image" Target="../media/image107.png"/><Relationship Id="rId19" Type="http://schemas.openxmlformats.org/officeDocument/2006/relationships/image" Target="../media/image115.png"/><Relationship Id="rId31"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106.png"/><Relationship Id="rId14" Type="http://schemas.openxmlformats.org/officeDocument/2006/relationships/image" Target="../media/image110.png"/><Relationship Id="rId22" Type="http://schemas.openxmlformats.org/officeDocument/2006/relationships/image" Target="../media/image117.png"/><Relationship Id="rId27" Type="http://schemas.openxmlformats.org/officeDocument/2006/relationships/image" Target="../media/image121.png"/><Relationship Id="rId30" Type="http://schemas.openxmlformats.org/officeDocument/2006/relationships/image" Target="../media/image4.jpeg"/></Relationships>
</file>

<file path=ppt/slides/_rels/slide7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71.xml"/><Relationship Id="rId7" Type="http://schemas.openxmlformats.org/officeDocument/2006/relationships/image" Target="../media/image4.jpeg"/><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80.xml"/><Relationship Id="rId7" Type="http://schemas.openxmlformats.org/officeDocument/2006/relationships/image" Target="../media/image4.jpe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4.jpe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tags" Target="../tags/tag183.xml"/><Relationship Id="rId7" Type="http://schemas.openxmlformats.org/officeDocument/2006/relationships/image" Target="../media/image3.png"/><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image" Target="../media/image4.jpeg"/><Relationship Id="rId5" Type="http://schemas.openxmlformats.org/officeDocument/2006/relationships/image" Target="../media/image128.png"/><Relationship Id="rId4"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tags" Target="../tags/tag186.xml"/><Relationship Id="rId7" Type="http://schemas.openxmlformats.org/officeDocument/2006/relationships/image" Target="../media/image3.png"/><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image" Target="../media/image4.jpeg"/><Relationship Id="rId5" Type="http://schemas.openxmlformats.org/officeDocument/2006/relationships/image" Target="../media/image129.png"/><Relationship Id="rId4"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tags" Target="../tags/tag189.xml"/><Relationship Id="rId7" Type="http://schemas.openxmlformats.org/officeDocument/2006/relationships/image" Target="../media/image3.png"/><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image" Target="../media/image4.jpeg"/><Relationship Id="rId5" Type="http://schemas.openxmlformats.org/officeDocument/2006/relationships/image" Target="../media/image130.jpeg"/><Relationship Id="rId4"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192.xml"/><Relationship Id="rId7" Type="http://schemas.openxmlformats.org/officeDocument/2006/relationships/hyperlink" Target="http://www.consul.io/downloads/" TargetMode="External"/><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8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95.xml"/><Relationship Id="rId7" Type="http://schemas.openxmlformats.org/officeDocument/2006/relationships/image" Target="../media/image4.jpeg"/><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image" Target="../media/image134.jpeg"/><Relationship Id="rId5" Type="http://schemas.openxmlformats.org/officeDocument/2006/relationships/image" Target="../media/image133.png"/><Relationship Id="rId4"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tags" Target="../tags/tag198.xml"/><Relationship Id="rId7" Type="http://schemas.openxmlformats.org/officeDocument/2006/relationships/image" Target="../media/image3.pn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image" Target="../media/image4.jpeg"/><Relationship Id="rId5" Type="http://schemas.openxmlformats.org/officeDocument/2006/relationships/image" Target="../media/image135.png"/><Relationship Id="rId4"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01.xml"/><Relationship Id="rId7" Type="http://schemas.openxmlformats.org/officeDocument/2006/relationships/image" Target="../media/image4.jpeg"/><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07.xml"/><Relationship Id="rId7" Type="http://schemas.openxmlformats.org/officeDocument/2006/relationships/image" Target="../media/image4.jpeg"/><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hyperlink" Target="http://www.consul.io/api/features/consistency.html)" TargetMode="External"/><Relationship Id="rId5" Type="http://schemas.openxmlformats.org/officeDocument/2006/relationships/image" Target="../media/image138.png"/><Relationship Id="rId4"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tags" Target="../tags/tag210.xml"/><Relationship Id="rId7" Type="http://schemas.openxmlformats.org/officeDocument/2006/relationships/image" Target="../media/image3.png"/><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image" Target="../media/image4.jpeg"/><Relationship Id="rId5" Type="http://schemas.openxmlformats.org/officeDocument/2006/relationships/image" Target="../media/image139.jpe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4.jpe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tags" Target="../tags/tag217.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tags" Target="../tags/tag228.xml"/><Relationship Id="rId7" Type="http://schemas.openxmlformats.org/officeDocument/2006/relationships/image" Target="../media/image3.png"/><Relationship Id="rId2" Type="http://schemas.openxmlformats.org/officeDocument/2006/relationships/tags" Target="../tags/tag227.xml"/><Relationship Id="rId1" Type="http://schemas.openxmlformats.org/officeDocument/2006/relationships/tags" Target="../tags/tag226.xml"/><Relationship Id="rId6" Type="http://schemas.openxmlformats.org/officeDocument/2006/relationships/image" Target="../media/image4.jpeg"/><Relationship Id="rId5" Type="http://schemas.openxmlformats.org/officeDocument/2006/relationships/image" Target="../media/image140.png"/><Relationship Id="rId4"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141.jpeg"/></Relationships>
</file>

<file path=ppt/slides/_rels/slide98.xml.rels><?xml version="1.0" encoding="UTF-8" standalone="yes"?>
<Relationships xmlns="http://schemas.openxmlformats.org/package/2006/relationships"><Relationship Id="rId3" Type="http://schemas.openxmlformats.org/officeDocument/2006/relationships/tags" Target="../tags/tag236.xm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39.xml"/><Relationship Id="rId7" Type="http://schemas.openxmlformats.org/officeDocument/2006/relationships/image" Target="../media/image4.jpeg"/><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4264957" y="3174074"/>
            <a:ext cx="3147060" cy="689932"/>
          </a:xfrm>
          <a:prstGeom prst="rect">
            <a:avLst/>
          </a:prstGeom>
        </p:spPr>
        <p:txBody>
          <a:bodyPr vert="horz" wrap="square" lIns="0" tIns="12700" rIns="0" bIns="0" rtlCol="0">
            <a:spAutoFit/>
          </a:bodyPr>
          <a:lstStyle/>
          <a:p>
            <a:pPr marL="12700">
              <a:lnSpc>
                <a:spcPct val="100000"/>
              </a:lnSpc>
              <a:spcBef>
                <a:spcPts val="100"/>
              </a:spcBef>
            </a:pPr>
            <a:r>
              <a:rPr lang="en-US" spc="-1065" dirty="0">
                <a:solidFill>
                  <a:srgbClr val="F3C109"/>
                </a:solidFill>
              </a:rPr>
              <a:t>P      r       o      m     e      t       h     e      u     s</a:t>
            </a:r>
            <a:endParaRPr spc="-1065" dirty="0">
              <a:solidFill>
                <a:srgbClr val="F3C109"/>
              </a:solidFill>
            </a:endParaRPr>
          </a:p>
        </p:txBody>
      </p:sp>
      <p:pic>
        <p:nvPicPr>
          <p:cNvPr id="3" name="图片 2"/>
          <p:cNvPicPr>
            <a:picLocks noChangeAspect="1"/>
          </p:cNvPicPr>
          <p:nvPr/>
        </p:nvPicPr>
        <p:blipFill>
          <a:blip r:embed="rId2"/>
          <a:stretch>
            <a:fillRect/>
          </a:stretch>
        </p:blipFill>
        <p:spPr>
          <a:xfrm>
            <a:off x="124571" y="1914714"/>
            <a:ext cx="11942857" cy="30285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0" y="238403"/>
            <a:ext cx="12192000" cy="6381194"/>
          </a:xfrm>
          <a:prstGeom prst="rect">
            <a:avLst/>
          </a:prstGeom>
        </p:spPr>
      </p:pic>
      <p:pic>
        <p:nvPicPr>
          <p:cNvPr id="7" name="图片 6"/>
          <p:cNvPicPr>
            <a:picLocks noChangeAspect="1"/>
          </p:cNvPicPr>
          <p:nvPr/>
        </p:nvPicPr>
        <p:blipFill>
          <a:blip r:embed="rId4"/>
          <a:stretch>
            <a:fillRect/>
          </a:stretch>
        </p:blipFill>
        <p:spPr>
          <a:xfrm>
            <a:off x="0" y="40455"/>
            <a:ext cx="1997476" cy="197948"/>
          </a:xfrm>
          <a:prstGeom prst="rect">
            <a:avLst/>
          </a:prstGeom>
        </p:spPr>
      </p:pic>
      <p:pic>
        <p:nvPicPr>
          <p:cNvPr id="8" name="图片 7"/>
          <p:cNvPicPr>
            <a:picLocks noChangeAspect="1"/>
          </p:cNvPicPr>
          <p:nvPr/>
        </p:nvPicPr>
        <p:blipFill>
          <a:blip r:embed="rId4"/>
          <a:stretch>
            <a:fillRect/>
          </a:stretch>
        </p:blipFill>
        <p:spPr>
          <a:xfrm>
            <a:off x="0" y="6609425"/>
            <a:ext cx="1997476" cy="197948"/>
          </a:xfrm>
          <a:prstGeom prst="rect">
            <a:avLst/>
          </a:prstGeom>
        </p:spPr>
      </p:pic>
      <p:pic>
        <p:nvPicPr>
          <p:cNvPr id="9" name="图片 8"/>
          <p:cNvPicPr>
            <a:picLocks noChangeAspect="1"/>
          </p:cNvPicPr>
          <p:nvPr/>
        </p:nvPicPr>
        <p:blipFill>
          <a:blip r:embed="rId5"/>
          <a:stretch>
            <a:fillRect/>
          </a:stretch>
        </p:blipFill>
        <p:spPr>
          <a:xfrm>
            <a:off x="8537699" y="209863"/>
            <a:ext cx="2565911" cy="618240"/>
          </a:xfrm>
          <a:prstGeom prst="rect">
            <a:avLst/>
          </a:prstGeom>
        </p:spPr>
      </p:pic>
      <p:pic>
        <p:nvPicPr>
          <p:cNvPr id="4" name="object 4"/>
          <p:cNvPicPr/>
          <p:nvPr>
            <p:custDataLst>
              <p:tags r:id="rId1"/>
            </p:custDataLst>
          </p:nvPr>
        </p:nvPicPr>
        <p:blipFill>
          <a:blip r:embed="rId6" cstate="print"/>
          <a:stretch>
            <a:fillRect/>
          </a:stretch>
        </p:blipFill>
        <p:spPr>
          <a:xfrm>
            <a:off x="0" y="6436359"/>
            <a:ext cx="12190729" cy="42164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455035" cy="513080"/>
          </a:xfrm>
          <a:prstGeom prst="rect">
            <a:avLst/>
          </a:prstGeom>
        </p:spPr>
        <p:txBody>
          <a:bodyPr vert="horz" wrap="square" lIns="0" tIns="12700" rIns="0" bIns="0" rtlCol="0">
            <a:spAutoFit/>
          </a:bodyPr>
          <a:lstStyle/>
          <a:p>
            <a:pPr marL="12700">
              <a:lnSpc>
                <a:spcPct val="100000"/>
              </a:lnSpc>
              <a:spcBef>
                <a:spcPts val="100"/>
              </a:spcBef>
            </a:pPr>
            <a:r>
              <a:rPr sz="3200" b="0" spc="-550" dirty="0">
                <a:solidFill>
                  <a:srgbClr val="000000"/>
                </a:solidFill>
                <a:latin typeface="宋体" panose="02010600030101010101" pitchFamily="2" charset="-122"/>
                <a:cs typeface="宋体" panose="02010600030101010101" pitchFamily="2" charset="-122"/>
              </a:rPr>
              <a:t>relabel示例之</a:t>
            </a:r>
            <a:r>
              <a:rPr sz="3200" b="0" spc="-370" dirty="0">
                <a:solidFill>
                  <a:srgbClr val="000000"/>
                </a:solidFill>
                <a:latin typeface="宋体" panose="02010600030101010101" pitchFamily="2" charset="-122"/>
                <a:cs typeface="宋体" panose="02010600030101010101" pitchFamily="2" charset="-122"/>
              </a:rPr>
              <a:t>labelm</a:t>
            </a:r>
            <a:r>
              <a:rPr sz="3200" b="0" spc="-380" dirty="0">
                <a:solidFill>
                  <a:srgbClr val="000000"/>
                </a:solidFill>
                <a:latin typeface="宋体" panose="02010600030101010101" pitchFamily="2" charset="-122"/>
                <a:cs typeface="宋体" panose="02010600030101010101" pitchFamily="2" charset="-122"/>
              </a:rPr>
              <a:t>a</a:t>
            </a:r>
            <a:r>
              <a:rPr sz="3200" b="0" spc="-195" dirty="0">
                <a:solidFill>
                  <a:srgbClr val="000000"/>
                </a:solidFill>
                <a:latin typeface="宋体" panose="02010600030101010101" pitchFamily="2" charset="-122"/>
                <a:cs typeface="宋体" panose="02010600030101010101" pitchFamily="2" charset="-122"/>
              </a:rPr>
              <a:t>p</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329670" cy="879475"/>
          </a:xfrm>
          <a:prstGeom prst="rect">
            <a:avLst/>
          </a:prstGeom>
        </p:spPr>
        <p:txBody>
          <a:bodyPr vert="horz" wrap="square" lIns="0" tIns="46990" rIns="0" bIns="0" rtlCol="0">
            <a:spAutoFit/>
          </a:bodyPr>
          <a:lstStyle/>
          <a:p>
            <a:pPr marL="241300" marR="5080" indent="-228600" algn="just">
              <a:lnSpc>
                <a:spcPts val="2160"/>
              </a:lnSpc>
              <a:spcBef>
                <a:spcPts val="37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下面的示例，将</a:t>
            </a:r>
            <a:r>
              <a:rPr sz="2000" spc="-135" dirty="0">
                <a:latin typeface="宋体" panose="02010600030101010101" pitchFamily="2" charset="-122"/>
                <a:cs typeface="宋体" panose="02010600030101010101" pitchFamily="2" charset="-122"/>
              </a:rPr>
              <a:t>rege</a:t>
            </a:r>
            <a:r>
              <a:rPr sz="2000" cap="small" spc="-135" dirty="0">
                <a:latin typeface="宋体" panose="02010600030101010101" pitchFamily="2" charset="-122"/>
                <a:cs typeface="宋体" panose="02010600030101010101" pitchFamily="2" charset="-122"/>
              </a:rPr>
              <a:t>x</a:t>
            </a:r>
            <a:r>
              <a:rPr sz="2000" dirty="0">
                <a:latin typeface="宋体" panose="02010600030101010101" pitchFamily="2" charset="-122"/>
                <a:cs typeface="宋体" panose="02010600030101010101" pitchFamily="2" charset="-122"/>
              </a:rPr>
              <a:t>指定的模式对</a:t>
            </a:r>
            <a:r>
              <a:rPr sz="2000" spc="-275" dirty="0">
                <a:latin typeface="宋体" panose="02010600030101010101" pitchFamily="2" charset="-122"/>
                <a:cs typeface="宋体" panose="02010600030101010101" pitchFamily="2" charset="-122"/>
              </a:rPr>
              <a:t>target</a:t>
            </a:r>
            <a:r>
              <a:rPr sz="2000" dirty="0">
                <a:latin typeface="宋体" panose="02010600030101010101" pitchFamily="2" charset="-122"/>
                <a:cs typeface="宋体" panose="02010600030101010101" pitchFamily="2" charset="-122"/>
              </a:rPr>
              <a:t>上的所有标签进行匹配判定，对于匹配到的标签名，它将以 该标签名中匹配的部分为前缀，指定的</a:t>
            </a:r>
            <a:r>
              <a:rPr sz="2000" spc="5" dirty="0">
                <a:latin typeface="宋体" panose="02010600030101010101" pitchFamily="2" charset="-122"/>
                <a:cs typeface="宋体" panose="02010600030101010101" pitchFamily="2" charset="-122"/>
              </a:rPr>
              <a:t>“</a:t>
            </a:r>
            <a:r>
              <a:rPr sz="2000" spc="40" dirty="0">
                <a:latin typeface="宋体" panose="02010600030101010101" pitchFamily="2" charset="-122"/>
                <a:cs typeface="宋体" panose="02010600030101010101" pitchFamily="2" charset="-122"/>
              </a:rPr>
              <a:t>_nam</a:t>
            </a:r>
            <a:r>
              <a:rPr sz="2000" spc="30" dirty="0">
                <a:latin typeface="宋体" panose="02010600030101010101" pitchFamily="2" charset="-122"/>
                <a:cs typeface="宋体" panose="02010600030101010101" pitchFamily="2" charset="-122"/>
              </a:rPr>
              <a:t>e</a:t>
            </a:r>
            <a:r>
              <a:rPr sz="2000" dirty="0">
                <a:latin typeface="宋体" panose="02010600030101010101" pitchFamily="2" charset="-122"/>
                <a:cs typeface="宋体" panose="02010600030101010101" pitchFamily="2" charset="-122"/>
              </a:rPr>
              <a:t>”为后缀生成新的标签名，而新标签的值则与其原标 </a:t>
            </a:r>
            <a:r>
              <a:rPr sz="2000" spc="-5" dirty="0">
                <a:latin typeface="宋体" panose="02010600030101010101" pitchFamily="2" charset="-122"/>
                <a:cs typeface="宋体" panose="02010600030101010101" pitchFamily="2" charset="-122"/>
              </a:rPr>
              <a:t>签的值相同；</a:t>
            </a:r>
            <a:endParaRPr sz="2000">
              <a:latin typeface="宋体" panose="02010600030101010101" pitchFamily="2" charset="-122"/>
              <a:cs typeface="宋体" panose="02010600030101010101" pitchFamily="2" charset="-122"/>
            </a:endParaRPr>
          </a:p>
        </p:txBody>
      </p:sp>
      <p:sp>
        <p:nvSpPr>
          <p:cNvPr id="4" name="object 4"/>
          <p:cNvSpPr txBox="1"/>
          <p:nvPr/>
        </p:nvSpPr>
        <p:spPr>
          <a:xfrm>
            <a:off x="368617" y="3857370"/>
            <a:ext cx="2857500" cy="330200"/>
          </a:xfrm>
          <a:prstGeom prst="rect">
            <a:avLst/>
          </a:prstGeom>
        </p:spPr>
        <p:txBody>
          <a:bodyPr vert="horz" wrap="square" lIns="0" tIns="12700" rIns="0" bIns="0" rtlCol="0">
            <a:spAutoFit/>
          </a:bodyPr>
          <a:lstStyle/>
          <a:p>
            <a:pPr marL="304800" indent="-292100">
              <a:lnSpc>
                <a:spcPct val="100000"/>
              </a:lnSpc>
              <a:spcBef>
                <a:spcPts val="10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生成的结果如下图所示</a:t>
            </a:r>
            <a:endParaRPr sz="2000">
              <a:latin typeface="宋体" panose="02010600030101010101" pitchFamily="2" charset="-122"/>
              <a:cs typeface="宋体" panose="02010600030101010101" pitchFamily="2" charset="-122"/>
            </a:endParaRPr>
          </a:p>
        </p:txBody>
      </p:sp>
      <p:pic>
        <p:nvPicPr>
          <p:cNvPr id="5" name="object 5"/>
          <p:cNvPicPr/>
          <p:nvPr/>
        </p:nvPicPr>
        <p:blipFill>
          <a:blip r:embed="rId5" cstate="print"/>
          <a:stretch>
            <a:fillRect/>
          </a:stretch>
        </p:blipFill>
        <p:spPr>
          <a:xfrm>
            <a:off x="1510029" y="1888490"/>
            <a:ext cx="9148572" cy="1762251"/>
          </a:xfrm>
          <a:prstGeom prst="rect">
            <a:avLst/>
          </a:prstGeom>
        </p:spPr>
      </p:pic>
      <p:sp>
        <p:nvSpPr>
          <p:cNvPr id="6" name="object 6"/>
          <p:cNvSpPr txBox="1"/>
          <p:nvPr/>
        </p:nvSpPr>
        <p:spPr>
          <a:xfrm>
            <a:off x="1663700" y="1969770"/>
            <a:ext cx="8848090" cy="1606550"/>
          </a:xfrm>
          <a:prstGeom prst="rect">
            <a:avLst/>
          </a:prstGeom>
          <a:solidFill>
            <a:srgbClr val="D7EFEB"/>
          </a:solidFill>
        </p:spPr>
        <p:txBody>
          <a:bodyPr vert="horz" wrap="square" lIns="0" tIns="36830" rIns="0" bIns="0" rtlCol="0">
            <a:spAutoFit/>
          </a:bodyPr>
          <a:lstStyle/>
          <a:p>
            <a:pPr marL="243205" marR="7484110" indent="-76835">
              <a:lnSpc>
                <a:spcPct val="100000"/>
              </a:lnSpc>
              <a:spcBef>
                <a:spcPts val="290"/>
              </a:spcBef>
              <a:buChar char="-"/>
              <a:tabLst>
                <a:tab pos="275590" algn="l"/>
              </a:tabLst>
            </a:pPr>
            <a:r>
              <a:rPr sz="1100" spc="-305" dirty="0">
                <a:latin typeface="宋体" panose="02010600030101010101" pitchFamily="2" charset="-122"/>
                <a:cs typeface="宋体" panose="02010600030101010101" pitchFamily="2" charset="-122"/>
              </a:rPr>
              <a:t>j</a:t>
            </a:r>
            <a:r>
              <a:rPr sz="1100" spc="25" dirty="0">
                <a:latin typeface="宋体" panose="02010600030101010101" pitchFamily="2" charset="-122"/>
                <a:cs typeface="宋体" panose="02010600030101010101" pitchFamily="2" charset="-122"/>
              </a:rPr>
              <a:t>ob_</a:t>
            </a:r>
            <a:r>
              <a:rPr sz="1100" spc="35" dirty="0">
                <a:latin typeface="宋体" panose="02010600030101010101" pitchFamily="2" charset="-122"/>
                <a:cs typeface="宋体" panose="02010600030101010101" pitchFamily="2" charset="-122"/>
              </a:rPr>
              <a:t>n</a:t>
            </a:r>
            <a:r>
              <a:rPr sz="1100" spc="185" dirty="0">
                <a:latin typeface="宋体" panose="02010600030101010101" pitchFamily="2" charset="-122"/>
                <a:cs typeface="宋体" panose="02010600030101010101" pitchFamily="2" charset="-122"/>
              </a:rPr>
              <a:t>am</a:t>
            </a:r>
            <a:r>
              <a:rPr sz="1100" spc="25" dirty="0">
                <a:latin typeface="宋体" panose="02010600030101010101" pitchFamily="2" charset="-122"/>
                <a:cs typeface="宋体" panose="02010600030101010101" pitchFamily="2" charset="-122"/>
              </a:rPr>
              <a:t>e</a:t>
            </a:r>
            <a:r>
              <a:rPr sz="1100" spc="-310" dirty="0">
                <a:latin typeface="宋体" panose="02010600030101010101" pitchFamily="2" charset="-122"/>
                <a:cs typeface="宋体" panose="02010600030101010101" pitchFamily="2" charset="-122"/>
              </a:rPr>
              <a:t>:</a:t>
            </a:r>
            <a:r>
              <a:rPr sz="1100" spc="-285" dirty="0">
                <a:latin typeface="宋体" panose="02010600030101010101" pitchFamily="2" charset="-122"/>
                <a:cs typeface="宋体" panose="02010600030101010101" pitchFamily="2" charset="-122"/>
              </a:rPr>
              <a:t> </a:t>
            </a:r>
            <a:r>
              <a:rPr sz="1100" spc="-315" dirty="0">
                <a:latin typeface="宋体" panose="02010600030101010101" pitchFamily="2" charset="-122"/>
                <a:cs typeface="宋体" panose="02010600030101010101" pitchFamily="2" charset="-122"/>
              </a:rPr>
              <a:t>'</a:t>
            </a:r>
            <a:r>
              <a:rPr sz="1100" spc="55" dirty="0">
                <a:latin typeface="宋体" panose="02010600030101010101" pitchFamily="2" charset="-122"/>
                <a:cs typeface="宋体" panose="02010600030101010101" pitchFamily="2" charset="-122"/>
              </a:rPr>
              <a:t>n</a:t>
            </a:r>
            <a:r>
              <a:rPr sz="1100" spc="10" dirty="0">
                <a:latin typeface="宋体" panose="02010600030101010101" pitchFamily="2" charset="-122"/>
                <a:cs typeface="宋体" panose="02010600030101010101" pitchFamily="2" charset="-122"/>
              </a:rPr>
              <a:t>ode</a:t>
            </a:r>
            <a:r>
              <a:rPr sz="1100" spc="20" dirty="0">
                <a:latin typeface="宋体" panose="02010600030101010101" pitchFamily="2" charset="-122"/>
                <a:cs typeface="宋体" panose="02010600030101010101" pitchFamily="2" charset="-122"/>
              </a:rPr>
              <a:t>s</a:t>
            </a:r>
            <a:r>
              <a:rPr sz="1100" spc="-310" dirty="0">
                <a:latin typeface="宋体" panose="02010600030101010101" pitchFamily="2" charset="-122"/>
                <a:cs typeface="宋体" panose="02010600030101010101" pitchFamily="2" charset="-122"/>
              </a:rPr>
              <a:t>'  </a:t>
            </a:r>
            <a:r>
              <a:rPr sz="1100" spc="-114" dirty="0">
                <a:latin typeface="宋体" panose="02010600030101010101" pitchFamily="2" charset="-122"/>
                <a:cs typeface="宋体" panose="02010600030101010101" pitchFamily="2" charset="-122"/>
              </a:rPr>
              <a:t>file_sd_configs:</a:t>
            </a:r>
            <a:endParaRPr sz="1100">
              <a:latin typeface="宋体" panose="02010600030101010101" pitchFamily="2" charset="-122"/>
              <a:cs typeface="宋体" panose="02010600030101010101" pitchFamily="2" charset="-122"/>
            </a:endParaRPr>
          </a:p>
          <a:p>
            <a:pPr marL="351155" lvl="1" indent="-108585">
              <a:lnSpc>
                <a:spcPct val="100000"/>
              </a:lnSpc>
              <a:buChar char="-"/>
              <a:tabLst>
                <a:tab pos="351790" algn="l"/>
              </a:tabLst>
            </a:pPr>
            <a:r>
              <a:rPr sz="1100" spc="-210" dirty="0">
                <a:latin typeface="宋体" panose="02010600030101010101" pitchFamily="2" charset="-122"/>
                <a:cs typeface="宋体" panose="02010600030101010101" pitchFamily="2" charset="-122"/>
              </a:rPr>
              <a:t>files:</a:t>
            </a:r>
            <a:endParaRPr sz="1100">
              <a:latin typeface="宋体" panose="02010600030101010101" pitchFamily="2" charset="-122"/>
              <a:cs typeface="宋体" panose="02010600030101010101" pitchFamily="2" charset="-122"/>
            </a:endParaRPr>
          </a:p>
          <a:p>
            <a:pPr marL="319405">
              <a:lnSpc>
                <a:spcPct val="100000"/>
              </a:lnSpc>
            </a:pPr>
            <a:r>
              <a:rPr sz="110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130" dirty="0">
                <a:latin typeface="宋体" panose="02010600030101010101" pitchFamily="2" charset="-122"/>
                <a:cs typeface="宋体" panose="02010600030101010101" pitchFamily="2" charset="-122"/>
              </a:rPr>
              <a:t>ta</a:t>
            </a:r>
            <a:r>
              <a:rPr sz="1100" spc="-135" dirty="0">
                <a:latin typeface="宋体" panose="02010600030101010101" pitchFamily="2" charset="-122"/>
                <a:cs typeface="宋体" panose="02010600030101010101" pitchFamily="2" charset="-122"/>
              </a:rPr>
              <a:t>r</a:t>
            </a:r>
            <a:r>
              <a:rPr sz="1100" spc="-40" dirty="0">
                <a:latin typeface="宋体" panose="02010600030101010101" pitchFamily="2" charset="-122"/>
                <a:cs typeface="宋体" panose="02010600030101010101" pitchFamily="2" charset="-122"/>
              </a:rPr>
              <a:t>ge</a:t>
            </a:r>
            <a:r>
              <a:rPr sz="1100" spc="-35" dirty="0">
                <a:latin typeface="宋体" panose="02010600030101010101" pitchFamily="2" charset="-122"/>
                <a:cs typeface="宋体" panose="02010600030101010101" pitchFamily="2" charset="-122"/>
              </a:rPr>
              <a:t>t</a:t>
            </a:r>
            <a:r>
              <a:rPr sz="1100" spc="-105" dirty="0">
                <a:latin typeface="宋体" panose="02010600030101010101" pitchFamily="2" charset="-122"/>
                <a:cs typeface="宋体" panose="02010600030101010101" pitchFamily="2" charset="-122"/>
              </a:rPr>
              <a:t>s</a:t>
            </a:r>
            <a:r>
              <a:rPr sz="1100" spc="-130" dirty="0">
                <a:latin typeface="宋体" panose="02010600030101010101" pitchFamily="2" charset="-122"/>
                <a:cs typeface="宋体" panose="02010600030101010101" pitchFamily="2" charset="-122"/>
              </a:rPr>
              <a:t>/</a:t>
            </a:r>
            <a:r>
              <a:rPr sz="1100" spc="-50" dirty="0">
                <a:latin typeface="宋体" panose="02010600030101010101" pitchFamily="2" charset="-122"/>
                <a:cs typeface="宋体" panose="02010600030101010101" pitchFamily="2" charset="-122"/>
              </a:rPr>
              <a:t>p</a:t>
            </a:r>
            <a:r>
              <a:rPr sz="1100" spc="-55" dirty="0">
                <a:latin typeface="宋体" panose="02010600030101010101" pitchFamily="2" charset="-122"/>
                <a:cs typeface="宋体" panose="02010600030101010101" pitchFamily="2" charset="-122"/>
              </a:rPr>
              <a:t>r</a:t>
            </a:r>
            <a:r>
              <a:rPr sz="1100" spc="220" dirty="0">
                <a:latin typeface="宋体" panose="02010600030101010101" pitchFamily="2" charset="-122"/>
                <a:cs typeface="宋体" panose="02010600030101010101" pitchFamily="2" charset="-122"/>
              </a:rPr>
              <a:t>o</a:t>
            </a:r>
            <a:r>
              <a:rPr sz="1100" spc="225" dirty="0">
                <a:latin typeface="宋体" panose="02010600030101010101" pitchFamily="2" charset="-122"/>
                <a:cs typeface="宋体" panose="02010600030101010101" pitchFamily="2" charset="-122"/>
              </a:rPr>
              <a:t>m</a:t>
            </a:r>
            <a:r>
              <a:rPr sz="1100" spc="15" dirty="0">
                <a:latin typeface="宋体" panose="02010600030101010101" pitchFamily="2" charset="-122"/>
                <a:cs typeface="宋体" panose="02010600030101010101" pitchFamily="2" charset="-122"/>
              </a:rPr>
              <a:t>e</a:t>
            </a:r>
            <a:r>
              <a:rPr sz="1100" spc="-75" dirty="0">
                <a:latin typeface="宋体" panose="02010600030101010101" pitchFamily="2" charset="-122"/>
                <a:cs typeface="宋体" panose="02010600030101010101" pitchFamily="2" charset="-122"/>
              </a:rPr>
              <a:t>th</a:t>
            </a:r>
            <a:r>
              <a:rPr sz="1100" spc="5" dirty="0">
                <a:latin typeface="宋体" panose="02010600030101010101" pitchFamily="2" charset="-122"/>
                <a:cs typeface="宋体" panose="02010600030101010101" pitchFamily="2" charset="-122"/>
              </a:rPr>
              <a:t>e</a:t>
            </a:r>
            <a:r>
              <a:rPr sz="1100" spc="45" dirty="0">
                <a:latin typeface="宋体" panose="02010600030101010101" pitchFamily="2" charset="-122"/>
                <a:cs typeface="宋体" panose="02010600030101010101" pitchFamily="2" charset="-122"/>
              </a:rPr>
              <a:t>u</a:t>
            </a:r>
            <a:r>
              <a:rPr sz="1100" spc="-100" dirty="0">
                <a:latin typeface="宋体" panose="02010600030101010101" pitchFamily="2" charset="-122"/>
                <a:cs typeface="宋体" panose="02010600030101010101" pitchFamily="2" charset="-122"/>
              </a:rPr>
              <a:t>s</a:t>
            </a:r>
            <a:r>
              <a:rPr sz="1100" spc="-135" dirty="0">
                <a:latin typeface="宋体" panose="02010600030101010101" pitchFamily="2" charset="-122"/>
                <a:cs typeface="宋体" panose="02010600030101010101" pitchFamily="2" charset="-122"/>
              </a:rPr>
              <a:t>/</a:t>
            </a:r>
            <a:r>
              <a:rPr sz="1100" spc="45" dirty="0">
                <a:latin typeface="宋体" panose="02010600030101010101" pitchFamily="2" charset="-122"/>
                <a:cs typeface="宋体" panose="02010600030101010101" pitchFamily="2" charset="-122"/>
              </a:rPr>
              <a:t>n</a:t>
            </a:r>
            <a:r>
              <a:rPr sz="1100" spc="65" dirty="0">
                <a:latin typeface="宋体" panose="02010600030101010101" pitchFamily="2" charset="-122"/>
                <a:cs typeface="宋体" panose="02010600030101010101" pitchFamily="2" charset="-122"/>
              </a:rPr>
              <a:t>o</a:t>
            </a:r>
            <a:r>
              <a:rPr sz="1100" spc="-85" dirty="0">
                <a:latin typeface="宋体" panose="02010600030101010101" pitchFamily="2" charset="-122"/>
                <a:cs typeface="宋体" panose="02010600030101010101" pitchFamily="2" charset="-122"/>
              </a:rPr>
              <a:t>de*</a:t>
            </a:r>
            <a:r>
              <a:rPr sz="1100" spc="-80" dirty="0">
                <a:latin typeface="宋体" panose="02010600030101010101" pitchFamily="2" charset="-122"/>
                <a:cs typeface="宋体" panose="02010600030101010101" pitchFamily="2" charset="-122"/>
              </a:rPr>
              <a:t>.</a:t>
            </a:r>
            <a:r>
              <a:rPr sz="1100" spc="-40" dirty="0">
                <a:latin typeface="宋体" panose="02010600030101010101" pitchFamily="2" charset="-122"/>
                <a:cs typeface="宋体" panose="02010600030101010101" pitchFamily="2" charset="-122"/>
              </a:rPr>
              <a:t>y</a:t>
            </a:r>
            <a:r>
              <a:rPr sz="1100" spc="185" dirty="0">
                <a:latin typeface="宋体" panose="02010600030101010101" pitchFamily="2" charset="-122"/>
                <a:cs typeface="宋体" panose="02010600030101010101" pitchFamily="2" charset="-122"/>
              </a:rPr>
              <a:t>am</a:t>
            </a:r>
            <a:r>
              <a:rPr sz="1100" spc="-305" dirty="0">
                <a:latin typeface="宋体" panose="02010600030101010101" pitchFamily="2" charset="-122"/>
                <a:cs typeface="宋体" panose="02010600030101010101" pitchFamily="2" charset="-122"/>
              </a:rPr>
              <a:t>l</a:t>
            </a:r>
            <a:endParaRPr sz="1100">
              <a:latin typeface="宋体" panose="02010600030101010101" pitchFamily="2" charset="-122"/>
              <a:cs typeface="宋体" panose="02010600030101010101" pitchFamily="2" charset="-122"/>
            </a:endParaRPr>
          </a:p>
          <a:p>
            <a:pPr>
              <a:lnSpc>
                <a:spcPct val="100000"/>
              </a:lnSpc>
              <a:spcBef>
                <a:spcPts val="40"/>
              </a:spcBef>
            </a:pPr>
            <a:endParaRPr sz="1000">
              <a:latin typeface="宋体" panose="02010600030101010101" pitchFamily="2" charset="-122"/>
              <a:cs typeface="宋体" panose="02010600030101010101" pitchFamily="2" charset="-122"/>
            </a:endParaRPr>
          </a:p>
          <a:p>
            <a:pPr marL="243205">
              <a:lnSpc>
                <a:spcPct val="100000"/>
              </a:lnSpc>
            </a:pPr>
            <a:r>
              <a:rPr sz="1100" spc="-100" dirty="0">
                <a:latin typeface="宋体" panose="02010600030101010101" pitchFamily="2" charset="-122"/>
                <a:cs typeface="宋体" panose="02010600030101010101" pitchFamily="2" charset="-122"/>
              </a:rPr>
              <a:t>relabel_configs:</a:t>
            </a:r>
            <a:endParaRPr sz="1100">
              <a:latin typeface="宋体" panose="02010600030101010101" pitchFamily="2" charset="-122"/>
              <a:cs typeface="宋体" panose="02010600030101010101" pitchFamily="2" charset="-122"/>
            </a:endParaRPr>
          </a:p>
          <a:p>
            <a:pPr marL="319405" marR="7084060" lvl="1" indent="-76200">
              <a:lnSpc>
                <a:spcPct val="100000"/>
              </a:lnSpc>
              <a:buChar char="-"/>
              <a:tabLst>
                <a:tab pos="351790" algn="l"/>
              </a:tabLst>
            </a:pPr>
            <a:r>
              <a:rPr sz="1100" spc="-20" dirty="0">
                <a:latin typeface="宋体" panose="02010600030101010101" pitchFamily="2" charset="-122"/>
                <a:cs typeface="宋体" panose="02010600030101010101" pitchFamily="2" charset="-122"/>
              </a:rPr>
              <a:t>rege</a:t>
            </a:r>
            <a:r>
              <a:rPr sz="1100" spc="-75" dirty="0">
                <a:latin typeface="宋体" panose="02010600030101010101" pitchFamily="2" charset="-122"/>
                <a:cs typeface="宋体" panose="02010600030101010101" pitchFamily="2" charset="-122"/>
              </a:rPr>
              <a:t>x</a:t>
            </a:r>
            <a:r>
              <a:rPr sz="1100" spc="-31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195" dirty="0">
                <a:latin typeface="宋体" panose="02010600030101010101" pitchFamily="2" charset="-122"/>
                <a:cs typeface="宋体" panose="02010600030101010101" pitchFamily="2" charset="-122"/>
              </a:rPr>
              <a:t>"(</a:t>
            </a:r>
            <a:r>
              <a:rPr sz="1100" spc="-305" dirty="0">
                <a:latin typeface="宋体" panose="02010600030101010101" pitchFamily="2" charset="-122"/>
                <a:cs typeface="宋体" panose="02010600030101010101" pitchFamily="2" charset="-122"/>
              </a:rPr>
              <a:t>j</a:t>
            </a:r>
            <a:r>
              <a:rPr sz="1100" dirty="0">
                <a:latin typeface="宋体" panose="02010600030101010101" pitchFamily="2" charset="-122"/>
                <a:cs typeface="宋体" panose="02010600030101010101" pitchFamily="2" charset="-122"/>
              </a:rPr>
              <a:t>ob|ap</a:t>
            </a:r>
            <a:r>
              <a:rPr sz="1100" spc="5" dirty="0">
                <a:latin typeface="宋体" panose="02010600030101010101" pitchFamily="2" charset="-122"/>
                <a:cs typeface="宋体" panose="02010600030101010101" pitchFamily="2" charset="-122"/>
              </a:rPr>
              <a:t>p</a:t>
            </a:r>
            <a:r>
              <a:rPr sz="1100" spc="-195" dirty="0">
                <a:latin typeface="宋体" panose="02010600030101010101" pitchFamily="2" charset="-122"/>
                <a:cs typeface="宋体" panose="02010600030101010101" pitchFamily="2" charset="-122"/>
              </a:rPr>
              <a:t>)"  </a:t>
            </a:r>
            <a:r>
              <a:rPr sz="1100" spc="-100" dirty="0">
                <a:latin typeface="宋体" panose="02010600030101010101" pitchFamily="2" charset="-122"/>
                <a:cs typeface="宋体" panose="02010600030101010101" pitchFamily="2" charset="-122"/>
              </a:rPr>
              <a:t>repl</a:t>
            </a:r>
            <a:r>
              <a:rPr sz="1100" spc="-15" dirty="0">
                <a:latin typeface="宋体" panose="02010600030101010101" pitchFamily="2" charset="-122"/>
                <a:cs typeface="宋体" panose="02010600030101010101" pitchFamily="2" charset="-122"/>
              </a:rPr>
              <a:t>ace</a:t>
            </a:r>
            <a:r>
              <a:rPr sz="1100" spc="375" dirty="0">
                <a:latin typeface="宋体" panose="02010600030101010101" pitchFamily="2" charset="-122"/>
                <a:cs typeface="宋体" panose="02010600030101010101" pitchFamily="2" charset="-122"/>
              </a:rPr>
              <a:t>m</a:t>
            </a:r>
            <a:r>
              <a:rPr sz="1100" spc="15" dirty="0">
                <a:latin typeface="宋体" panose="02010600030101010101" pitchFamily="2" charset="-122"/>
                <a:cs typeface="宋体" panose="02010600030101010101" pitchFamily="2" charset="-122"/>
              </a:rPr>
              <a:t>e</a:t>
            </a:r>
            <a:r>
              <a:rPr sz="1100" spc="45" dirty="0">
                <a:latin typeface="宋体" panose="02010600030101010101" pitchFamily="2" charset="-122"/>
                <a:cs typeface="宋体" panose="02010600030101010101" pitchFamily="2" charset="-122"/>
              </a:rPr>
              <a:t>n</a:t>
            </a:r>
            <a:r>
              <a:rPr sz="1100" spc="-254" dirty="0">
                <a:latin typeface="宋体" panose="02010600030101010101" pitchFamily="2" charset="-122"/>
                <a:cs typeface="宋体" panose="02010600030101010101" pitchFamily="2" charset="-122"/>
              </a:rPr>
              <a:t>t:</a:t>
            </a:r>
            <a:r>
              <a:rPr sz="1100" spc="-285" dirty="0">
                <a:latin typeface="宋体" panose="02010600030101010101" pitchFamily="2" charset="-122"/>
                <a:cs typeface="宋体" panose="02010600030101010101" pitchFamily="2" charset="-122"/>
              </a:rPr>
              <a:t> </a:t>
            </a:r>
            <a:r>
              <a:rPr sz="1100" spc="-75" dirty="0">
                <a:latin typeface="宋体" panose="02010600030101010101" pitchFamily="2" charset="-122"/>
                <a:cs typeface="宋体" panose="02010600030101010101" pitchFamily="2" charset="-122"/>
              </a:rPr>
              <a:t>${1}_</a:t>
            </a:r>
            <a:r>
              <a:rPr sz="1100" spc="-70" dirty="0">
                <a:latin typeface="宋体" panose="02010600030101010101" pitchFamily="2" charset="-122"/>
                <a:cs typeface="宋体" panose="02010600030101010101" pitchFamily="2" charset="-122"/>
              </a:rPr>
              <a:t>n</a:t>
            </a:r>
            <a:r>
              <a:rPr sz="1100" spc="185" dirty="0">
                <a:latin typeface="宋体" panose="02010600030101010101" pitchFamily="2" charset="-122"/>
                <a:cs typeface="宋体" panose="02010600030101010101" pitchFamily="2" charset="-122"/>
              </a:rPr>
              <a:t>am</a:t>
            </a:r>
            <a:r>
              <a:rPr sz="1100" spc="15" dirty="0">
                <a:latin typeface="宋体" panose="02010600030101010101" pitchFamily="2" charset="-122"/>
                <a:cs typeface="宋体" panose="02010600030101010101" pitchFamily="2" charset="-122"/>
              </a:rPr>
              <a:t>e  </a:t>
            </a:r>
            <a:r>
              <a:rPr sz="1100" spc="-140" dirty="0">
                <a:latin typeface="宋体" panose="02010600030101010101" pitchFamily="2" charset="-122"/>
                <a:cs typeface="宋体" panose="02010600030101010101" pitchFamily="2" charset="-122"/>
              </a:rPr>
              <a:t>acti</a:t>
            </a:r>
            <a:r>
              <a:rPr sz="1100" spc="60" dirty="0">
                <a:latin typeface="宋体" panose="02010600030101010101" pitchFamily="2" charset="-122"/>
                <a:cs typeface="宋体" panose="02010600030101010101" pitchFamily="2" charset="-122"/>
              </a:rPr>
              <a:t>o</a:t>
            </a:r>
            <a:r>
              <a:rPr sz="1100" spc="65" dirty="0">
                <a:latin typeface="宋体" panose="02010600030101010101" pitchFamily="2" charset="-122"/>
                <a:cs typeface="宋体" panose="02010600030101010101" pitchFamily="2" charset="-122"/>
              </a:rPr>
              <a:t>n</a:t>
            </a:r>
            <a:r>
              <a:rPr sz="1100" spc="-310" dirty="0">
                <a:latin typeface="宋体" panose="02010600030101010101" pitchFamily="2" charset="-122"/>
                <a:cs typeface="宋体" panose="02010600030101010101" pitchFamily="2" charset="-122"/>
              </a:rPr>
              <a:t>:</a:t>
            </a:r>
            <a:r>
              <a:rPr sz="1100" spc="-270" dirty="0">
                <a:latin typeface="宋体" panose="02010600030101010101" pitchFamily="2" charset="-122"/>
                <a:cs typeface="宋体" panose="02010600030101010101" pitchFamily="2" charset="-122"/>
              </a:rPr>
              <a:t> </a:t>
            </a:r>
            <a:r>
              <a:rPr sz="1100" spc="-305" dirty="0">
                <a:latin typeface="宋体" panose="02010600030101010101" pitchFamily="2" charset="-122"/>
                <a:cs typeface="宋体" panose="02010600030101010101" pitchFamily="2" charset="-122"/>
              </a:rPr>
              <a:t>l</a:t>
            </a:r>
            <a:r>
              <a:rPr sz="1100" spc="-55" dirty="0">
                <a:latin typeface="宋体" panose="02010600030101010101" pitchFamily="2" charset="-122"/>
                <a:cs typeface="宋体" panose="02010600030101010101" pitchFamily="2" charset="-122"/>
              </a:rPr>
              <a:t>abel</a:t>
            </a:r>
            <a:r>
              <a:rPr sz="1100" spc="375" dirty="0">
                <a:latin typeface="宋体" panose="02010600030101010101" pitchFamily="2" charset="-122"/>
                <a:cs typeface="宋体" panose="02010600030101010101" pitchFamily="2" charset="-122"/>
              </a:rPr>
              <a:t>m</a:t>
            </a:r>
            <a:r>
              <a:rPr sz="1100" spc="40" dirty="0">
                <a:latin typeface="宋体" panose="02010600030101010101" pitchFamily="2" charset="-122"/>
                <a:cs typeface="宋体" panose="02010600030101010101" pitchFamily="2" charset="-122"/>
              </a:rPr>
              <a:t>ap</a:t>
            </a:r>
            <a:endParaRPr sz="1100">
              <a:latin typeface="宋体" panose="02010600030101010101" pitchFamily="2" charset="-122"/>
              <a:cs typeface="宋体" panose="02010600030101010101" pitchFamily="2" charset="-122"/>
            </a:endParaRPr>
          </a:p>
        </p:txBody>
      </p:sp>
      <p:grpSp>
        <p:nvGrpSpPr>
          <p:cNvPr id="7" name="object 7"/>
          <p:cNvGrpSpPr/>
          <p:nvPr/>
        </p:nvGrpSpPr>
        <p:grpSpPr>
          <a:xfrm>
            <a:off x="750570" y="4351007"/>
            <a:ext cx="10668000" cy="1478280"/>
            <a:chOff x="750570" y="4351007"/>
            <a:chExt cx="10668000" cy="1478280"/>
          </a:xfrm>
        </p:grpSpPr>
        <p:pic>
          <p:nvPicPr>
            <p:cNvPr id="8" name="object 8"/>
            <p:cNvPicPr/>
            <p:nvPr/>
          </p:nvPicPr>
          <p:blipFill>
            <a:blip r:embed="rId6" cstate="print"/>
            <a:stretch>
              <a:fillRect/>
            </a:stretch>
          </p:blipFill>
          <p:spPr>
            <a:xfrm>
              <a:off x="750570" y="4351007"/>
              <a:ext cx="10667492" cy="1477772"/>
            </a:xfrm>
            <a:prstGeom prst="rect">
              <a:avLst/>
            </a:prstGeom>
          </p:spPr>
        </p:pic>
        <p:pic>
          <p:nvPicPr>
            <p:cNvPr id="9" name="object 9"/>
            <p:cNvPicPr/>
            <p:nvPr/>
          </p:nvPicPr>
          <p:blipFill>
            <a:blip r:embed="rId7" cstate="print"/>
            <a:stretch>
              <a:fillRect/>
            </a:stretch>
          </p:blipFill>
          <p:spPr>
            <a:xfrm>
              <a:off x="918210" y="4428489"/>
              <a:ext cx="10339069" cy="1329689"/>
            </a:xfrm>
            <a:prstGeom prst="rect">
              <a:avLst/>
            </a:prstGeom>
          </p:spPr>
        </p:pic>
      </p:grpSp>
      <p:pic>
        <p:nvPicPr>
          <p:cNvPr id="13" name="object 4"/>
          <p:cNvPicPr/>
          <p:nvPr>
            <p:custDataLst>
              <p:tags r:id="rId1"/>
            </p:custDataLst>
          </p:nvPr>
        </p:nvPicPr>
        <p:blipFill>
          <a:blip r:embed="rId8" cstate="print"/>
          <a:stretch>
            <a:fillRect/>
          </a:stretch>
        </p:blipFill>
        <p:spPr>
          <a:xfrm>
            <a:off x="0" y="6436359"/>
            <a:ext cx="12190729" cy="421640"/>
          </a:xfrm>
          <a:prstGeom prst="rect">
            <a:avLst/>
          </a:prstGeom>
        </p:spPr>
      </p:pic>
      <p:sp>
        <p:nvSpPr>
          <p:cNvPr id="14"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5" name="图片 14"/>
          <p:cNvPicPr>
            <a:picLocks noChangeAspect="1"/>
          </p:cNvPicPr>
          <p:nvPr>
            <p:custDataLst>
              <p:tags r:id="rId3"/>
            </p:custDataLst>
          </p:nvPr>
        </p:nvPicPr>
        <p:blipFill>
          <a:blip r:embed="rId9"/>
          <a:stretch>
            <a:fillRect/>
          </a:stretch>
        </p:blipFill>
        <p:spPr>
          <a:xfrm>
            <a:off x="8537699" y="209863"/>
            <a:ext cx="2565911" cy="61824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561205"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对抓取到的</a:t>
            </a:r>
            <a:r>
              <a:rPr sz="3200" b="0" spc="-450" dirty="0">
                <a:solidFill>
                  <a:srgbClr val="000000"/>
                </a:solidFill>
                <a:latin typeface="宋体" panose="02010600030101010101" pitchFamily="2" charset="-122"/>
                <a:cs typeface="宋体" panose="02010600030101010101" pitchFamily="2" charset="-122"/>
              </a:rPr>
              <a:t>metri</a:t>
            </a:r>
            <a:r>
              <a:rPr sz="3200" b="0" spc="-455" dirty="0">
                <a:solidFill>
                  <a:srgbClr val="000000"/>
                </a:solidFill>
                <a:latin typeface="宋体" panose="02010600030101010101" pitchFamily="2" charset="-122"/>
                <a:cs typeface="宋体" panose="02010600030101010101" pitchFamily="2" charset="-122"/>
              </a:rPr>
              <a:t>c</a:t>
            </a:r>
            <a:r>
              <a:rPr sz="3200" b="0" dirty="0">
                <a:solidFill>
                  <a:srgbClr val="000000"/>
                </a:solidFill>
                <a:latin typeface="宋体" panose="02010600030101010101" pitchFamily="2" charset="-122"/>
                <a:cs typeface="宋体" panose="02010600030101010101" pitchFamily="2" charset="-122"/>
              </a:rPr>
              <a:t>重新打标</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471910" cy="3235325"/>
          </a:xfrm>
          <a:prstGeom prst="rect">
            <a:avLst/>
          </a:prstGeom>
        </p:spPr>
        <p:txBody>
          <a:bodyPr vert="horz" wrap="square" lIns="0" tIns="46990" rIns="0" bIns="0" rtlCol="0">
            <a:spAutoFit/>
          </a:bodyPr>
          <a:lstStyle/>
          <a:p>
            <a:pPr marL="241300" marR="5080" indent="-228600">
              <a:lnSpc>
                <a:spcPts val="2160"/>
              </a:lnSpc>
              <a:spcBef>
                <a:spcPts val="37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对</a:t>
            </a:r>
            <a:r>
              <a:rPr sz="2000" spc="185" dirty="0">
                <a:latin typeface="宋体" panose="02010600030101010101" pitchFamily="2" charset="-122"/>
                <a:cs typeface="宋体" panose="02010600030101010101" pitchFamily="2" charset="-122"/>
              </a:rPr>
              <a:t>m</a:t>
            </a:r>
            <a:r>
              <a:rPr sz="2000" spc="175" dirty="0">
                <a:latin typeface="宋体" panose="02010600030101010101" pitchFamily="2" charset="-122"/>
                <a:cs typeface="宋体" panose="02010600030101010101" pitchFamily="2" charset="-122"/>
              </a:rPr>
              <a:t>e</a:t>
            </a:r>
            <a:r>
              <a:rPr sz="2000" spc="-365" dirty="0">
                <a:latin typeface="宋体" panose="02010600030101010101" pitchFamily="2" charset="-122"/>
                <a:cs typeface="宋体" panose="02010600030101010101" pitchFamily="2" charset="-122"/>
              </a:rPr>
              <a:t>tri</a:t>
            </a:r>
            <a:r>
              <a:rPr sz="2000" spc="-370" dirty="0">
                <a:latin typeface="宋体" panose="02010600030101010101" pitchFamily="2" charset="-122"/>
                <a:cs typeface="宋体" panose="02010600030101010101" pitchFamily="2" charset="-122"/>
              </a:rPr>
              <a:t>c</a:t>
            </a:r>
            <a:r>
              <a:rPr sz="2000" dirty="0">
                <a:latin typeface="宋体" panose="02010600030101010101" pitchFamily="2" charset="-122"/>
                <a:cs typeface="宋体" panose="02010600030101010101" pitchFamily="2" charset="-122"/>
              </a:rPr>
              <a:t>重新打标是在数据抓取之后动态重</a:t>
            </a:r>
            <a:r>
              <a:rPr sz="2000" spc="5" dirty="0">
                <a:latin typeface="宋体" panose="02010600030101010101" pitchFamily="2" charset="-122"/>
                <a:cs typeface="宋体" panose="02010600030101010101" pitchFamily="2" charset="-122"/>
              </a:rPr>
              <a:t>写</a:t>
            </a:r>
            <a:r>
              <a:rPr sz="2000" spc="185" dirty="0">
                <a:latin typeface="宋体" panose="02010600030101010101" pitchFamily="2" charset="-122"/>
                <a:cs typeface="宋体" panose="02010600030101010101" pitchFamily="2" charset="-122"/>
              </a:rPr>
              <a:t>m</a:t>
            </a:r>
            <a:r>
              <a:rPr sz="2000" spc="175" dirty="0">
                <a:latin typeface="宋体" panose="02010600030101010101" pitchFamily="2" charset="-122"/>
                <a:cs typeface="宋体" panose="02010600030101010101" pitchFamily="2" charset="-122"/>
              </a:rPr>
              <a:t>e</a:t>
            </a:r>
            <a:r>
              <a:rPr sz="2000" spc="-365" dirty="0">
                <a:latin typeface="宋体" panose="02010600030101010101" pitchFamily="2" charset="-122"/>
                <a:cs typeface="宋体" panose="02010600030101010101" pitchFamily="2" charset="-122"/>
              </a:rPr>
              <a:t>tri</a:t>
            </a:r>
            <a:r>
              <a:rPr sz="2000" spc="-370" dirty="0">
                <a:latin typeface="宋体" panose="02010600030101010101" pitchFamily="2" charset="-122"/>
                <a:cs typeface="宋体" panose="02010600030101010101" pitchFamily="2" charset="-122"/>
              </a:rPr>
              <a:t>c</a:t>
            </a:r>
            <a:r>
              <a:rPr sz="2000" dirty="0">
                <a:latin typeface="宋体" panose="02010600030101010101" pitchFamily="2" charset="-122"/>
                <a:cs typeface="宋体" panose="02010600030101010101" pitchFamily="2" charset="-122"/>
              </a:rPr>
              <a:t>标签的工具，在每个数据抓取配置中，可以定义多 个</a:t>
            </a:r>
            <a:r>
              <a:rPr sz="2000" spc="185" dirty="0">
                <a:latin typeface="宋体" panose="02010600030101010101" pitchFamily="2" charset="-122"/>
                <a:cs typeface="宋体" panose="02010600030101010101" pitchFamily="2" charset="-122"/>
              </a:rPr>
              <a:t>m</a:t>
            </a:r>
            <a:r>
              <a:rPr sz="2000" spc="175" dirty="0">
                <a:latin typeface="宋体" panose="02010600030101010101" pitchFamily="2" charset="-122"/>
                <a:cs typeface="宋体" panose="02010600030101010101" pitchFamily="2" charset="-122"/>
              </a:rPr>
              <a:t>e</a:t>
            </a:r>
            <a:r>
              <a:rPr sz="2000" spc="-365" dirty="0">
                <a:latin typeface="宋体" panose="02010600030101010101" pitchFamily="2" charset="-122"/>
                <a:cs typeface="宋体" panose="02010600030101010101" pitchFamily="2" charset="-122"/>
              </a:rPr>
              <a:t>tric</a:t>
            </a:r>
            <a:r>
              <a:rPr sz="2000" spc="-484" dirty="0">
                <a:latin typeface="宋体" panose="02010600030101010101" pitchFamily="2" charset="-122"/>
                <a:cs typeface="宋体" panose="02010600030101010101" pitchFamily="2" charset="-122"/>
              </a:rPr>
              <a:t> </a:t>
            </a:r>
            <a:r>
              <a:rPr sz="2000" spc="-275" dirty="0">
                <a:latin typeface="宋体" panose="02010600030101010101" pitchFamily="2" charset="-122"/>
                <a:cs typeface="宋体" panose="02010600030101010101" pitchFamily="2" charset="-122"/>
              </a:rPr>
              <a:t>relabel</a:t>
            </a:r>
            <a:r>
              <a:rPr sz="2000" dirty="0">
                <a:latin typeface="宋体" panose="02010600030101010101" pitchFamily="2" charset="-122"/>
                <a:cs typeface="宋体" panose="02010600030101010101" pitchFamily="2" charset="-122"/>
              </a:rPr>
              <a:t>的步骤，它们将按照定义的顺序依次执行；</a:t>
            </a:r>
            <a:endParaRPr sz="2000">
              <a:latin typeface="宋体" panose="02010600030101010101" pitchFamily="2" charset="-122"/>
              <a:cs typeface="宋体" panose="02010600030101010101" pitchFamily="2" charset="-122"/>
            </a:endParaRPr>
          </a:p>
          <a:p>
            <a:pPr marL="755650" lvl="1" indent="-285750">
              <a:lnSpc>
                <a:spcPct val="100000"/>
              </a:lnSpc>
              <a:spcBef>
                <a:spcPts val="27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删除不必要的指标；</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从指标中删除敏感或不需要的标签；</a:t>
            </a:r>
            <a:endParaRPr sz="1800">
              <a:latin typeface="宋体" panose="02010600030101010101" pitchFamily="2" charset="-122"/>
              <a:cs typeface="宋体" panose="02010600030101010101" pitchFamily="2" charset="-122"/>
            </a:endParaRPr>
          </a:p>
          <a:p>
            <a:pPr marL="755650" lvl="1" indent="-285750">
              <a:lnSpc>
                <a:spcPct val="100000"/>
              </a:lnSpc>
              <a:spcBef>
                <a:spcPts val="29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添加、编辑或修改指标的标签值或标签格式；</a:t>
            </a:r>
            <a:endParaRPr sz="1800">
              <a:latin typeface="宋体" panose="02010600030101010101" pitchFamily="2" charset="-122"/>
              <a:cs typeface="宋体" panose="02010600030101010101" pitchFamily="2" charset="-122"/>
            </a:endParaRPr>
          </a:p>
          <a:p>
            <a:pPr marL="304800" indent="-292100">
              <a:lnSpc>
                <a:spcPts val="2280"/>
              </a:lnSpc>
              <a:spcBef>
                <a:spcPts val="74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对</a:t>
            </a:r>
            <a:r>
              <a:rPr sz="2000" spc="-185" dirty="0">
                <a:latin typeface="宋体" panose="02010600030101010101" pitchFamily="2" charset="-122"/>
                <a:cs typeface="宋体" panose="02010600030101010101" pitchFamily="2" charset="-122"/>
              </a:rPr>
              <a:t>metric</a:t>
            </a:r>
            <a:r>
              <a:rPr sz="2000" dirty="0">
                <a:latin typeface="宋体" panose="02010600030101010101" pitchFamily="2" charset="-122"/>
                <a:cs typeface="宋体" panose="02010600030101010101" pitchFamily="2" charset="-122"/>
              </a:rPr>
              <a:t>重新打标的配置格式与</a:t>
            </a:r>
            <a:r>
              <a:rPr sz="2000" spc="-275" dirty="0">
                <a:latin typeface="宋体" panose="02010600030101010101" pitchFamily="2" charset="-122"/>
                <a:cs typeface="宋体" panose="02010600030101010101" pitchFamily="2" charset="-122"/>
              </a:rPr>
              <a:t>target</a:t>
            </a:r>
            <a:r>
              <a:rPr sz="2000" dirty="0">
                <a:latin typeface="宋体" panose="02010600030101010101" pitchFamily="2" charset="-122"/>
                <a:cs typeface="宋体" panose="02010600030101010101" pitchFamily="2" charset="-122"/>
              </a:rPr>
              <a:t>重新打标的格式相同，但前者要定义在专用的</a:t>
            </a:r>
            <a:endParaRPr sz="2000">
              <a:latin typeface="宋体" panose="02010600030101010101" pitchFamily="2" charset="-122"/>
              <a:cs typeface="宋体" panose="02010600030101010101" pitchFamily="2" charset="-122"/>
            </a:endParaRPr>
          </a:p>
          <a:p>
            <a:pPr marL="241300">
              <a:lnSpc>
                <a:spcPts val="2280"/>
              </a:lnSpc>
            </a:pPr>
            <a:r>
              <a:rPr sz="2000" spc="-200" dirty="0">
                <a:latin typeface="宋体" panose="02010600030101010101" pitchFamily="2" charset="-122"/>
                <a:cs typeface="宋体" panose="02010600030101010101" pitchFamily="2" charset="-122"/>
              </a:rPr>
              <a:t>metric_relabel_configs</a:t>
            </a:r>
            <a:r>
              <a:rPr sz="2000" dirty="0">
                <a:latin typeface="宋体" panose="02010600030101010101" pitchFamily="2" charset="-122"/>
                <a:cs typeface="宋体" panose="02010600030101010101" pitchFamily="2" charset="-122"/>
              </a:rPr>
              <a:t>字段中；</a:t>
            </a:r>
            <a:endParaRPr sz="2000">
              <a:latin typeface="宋体" panose="02010600030101010101" pitchFamily="2" charset="-122"/>
              <a:cs typeface="宋体" panose="02010600030101010101" pitchFamily="2" charset="-122"/>
            </a:endParaRPr>
          </a:p>
          <a:p>
            <a:pPr marL="304800" indent="-292100">
              <a:lnSpc>
                <a:spcPct val="100000"/>
              </a:lnSpc>
              <a:spcBef>
                <a:spcPts val="76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但是要注意的是，更改或添加标签会创建新的时间序列；</a:t>
            </a:r>
            <a:endParaRPr sz="2000">
              <a:latin typeface="宋体" panose="02010600030101010101" pitchFamily="2" charset="-122"/>
              <a:cs typeface="宋体" panose="02010600030101010101" pitchFamily="2" charset="-122"/>
            </a:endParaRPr>
          </a:p>
          <a:p>
            <a:pPr marL="755650" lvl="1" indent="-285750">
              <a:lnSpc>
                <a:spcPct val="100000"/>
              </a:lnSpc>
              <a:spcBef>
                <a:spcPts val="305"/>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应该明确地使用各个标签，并尽可能保持不变，以避免创建出一个动态的数据环境；</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标签是时间序列的唯一性约束，删除标签并导致时间序列重复时，可能会导致系统出现问题；</a:t>
            </a:r>
            <a:endParaRPr sz="1800">
              <a:latin typeface="宋体" panose="02010600030101010101" pitchFamily="2" charset="-122"/>
              <a:cs typeface="宋体" panose="02010600030101010101" pitchFamily="2" charset="-122"/>
            </a:endParaRPr>
          </a:p>
        </p:txBody>
      </p:sp>
      <p:pic>
        <p:nvPicPr>
          <p:cNvPr id="7"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8"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9" name="图片 8"/>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782185" cy="513080"/>
          </a:xfrm>
          <a:prstGeom prst="rect">
            <a:avLst/>
          </a:prstGeom>
        </p:spPr>
        <p:txBody>
          <a:bodyPr vert="horz" wrap="square" lIns="0" tIns="12700" rIns="0" bIns="0" rtlCol="0">
            <a:spAutoFit/>
          </a:bodyPr>
          <a:lstStyle/>
          <a:p>
            <a:pPr marL="12700">
              <a:lnSpc>
                <a:spcPct val="100000"/>
              </a:lnSpc>
              <a:spcBef>
                <a:spcPts val="100"/>
              </a:spcBef>
            </a:pPr>
            <a:r>
              <a:rPr sz="3200" b="0" spc="-450" dirty="0">
                <a:solidFill>
                  <a:srgbClr val="000000"/>
                </a:solidFill>
                <a:latin typeface="宋体" panose="02010600030101010101" pitchFamily="2" charset="-122"/>
                <a:cs typeface="宋体" panose="02010600030101010101" pitchFamily="2" charset="-122"/>
              </a:rPr>
              <a:t>metric</a:t>
            </a:r>
            <a:r>
              <a:rPr sz="3200" b="0" spc="-819" dirty="0">
                <a:solidFill>
                  <a:srgbClr val="000000"/>
                </a:solidFill>
                <a:latin typeface="宋体" panose="02010600030101010101" pitchFamily="2" charset="-122"/>
                <a:cs typeface="宋体" panose="02010600030101010101" pitchFamily="2" charset="-122"/>
              </a:rPr>
              <a:t> </a:t>
            </a:r>
            <a:r>
              <a:rPr sz="3200" b="0" spc="-550" dirty="0">
                <a:solidFill>
                  <a:srgbClr val="000000"/>
                </a:solidFill>
                <a:latin typeface="宋体" panose="02010600030101010101" pitchFamily="2" charset="-122"/>
                <a:cs typeface="宋体" panose="02010600030101010101" pitchFamily="2" charset="-122"/>
              </a:rPr>
              <a:t>relabel</a:t>
            </a:r>
            <a:r>
              <a:rPr sz="3200" b="0" dirty="0">
                <a:solidFill>
                  <a:srgbClr val="000000"/>
                </a:solidFill>
                <a:latin typeface="宋体" panose="02010600030101010101" pitchFamily="2" charset="-122"/>
                <a:cs typeface="宋体" panose="02010600030101010101" pitchFamily="2" charset="-122"/>
              </a:rPr>
              <a:t>示例之删除指标</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332210" cy="1006475"/>
          </a:xfrm>
          <a:prstGeom prst="rect">
            <a:avLst/>
          </a:prstGeom>
        </p:spPr>
        <p:txBody>
          <a:bodyPr vert="horz" wrap="square" lIns="0" tIns="46990" rIns="0" bIns="0" rtlCol="0">
            <a:spAutoFit/>
          </a:bodyPr>
          <a:lstStyle/>
          <a:p>
            <a:pPr marL="241300" marR="5080" indent="-228600">
              <a:lnSpc>
                <a:spcPts val="2160"/>
              </a:lnSpc>
              <a:spcBef>
                <a:spcPts val="370"/>
              </a:spcBef>
              <a:buClr>
                <a:srgbClr val="4770C4"/>
              </a:buClr>
              <a:buFont typeface="Wingdings" panose="05000000000000000000"/>
              <a:buChar char=""/>
              <a:tabLst>
                <a:tab pos="304800" algn="l"/>
                <a:tab pos="5431790" algn="l"/>
                <a:tab pos="6219825" algn="l"/>
              </a:tabLst>
            </a:pPr>
            <a:r>
              <a:rPr sz="2000" dirty="0">
                <a:latin typeface="宋体" panose="02010600030101010101" pitchFamily="2" charset="-122"/>
                <a:cs typeface="宋体" panose="02010600030101010101" pitchFamily="2" charset="-122"/>
              </a:rPr>
              <a:t>在</a:t>
            </a:r>
            <a:r>
              <a:rPr sz="2000" spc="-160" dirty="0">
                <a:latin typeface="宋体" panose="02010600030101010101" pitchFamily="2" charset="-122"/>
                <a:cs typeface="宋体" panose="02010600030101010101" pitchFamily="2" charset="-122"/>
              </a:rPr>
              <a:t>source</a:t>
            </a:r>
            <a:r>
              <a:rPr sz="2000" dirty="0">
                <a:latin typeface="宋体" panose="02010600030101010101" pitchFamily="2" charset="-122"/>
                <a:cs typeface="宋体" panose="02010600030101010101" pitchFamily="2" charset="-122"/>
              </a:rPr>
              <a:t>_</a:t>
            </a:r>
            <a:r>
              <a:rPr sz="2000" spc="-220" dirty="0">
                <a:latin typeface="宋体" panose="02010600030101010101" pitchFamily="2" charset="-122"/>
                <a:cs typeface="宋体" panose="02010600030101010101" pitchFamily="2" charset="-122"/>
              </a:rPr>
              <a:t>lab</a:t>
            </a:r>
            <a:r>
              <a:rPr sz="2000" spc="-229" dirty="0">
                <a:latin typeface="宋体" panose="02010600030101010101" pitchFamily="2" charset="-122"/>
                <a:cs typeface="宋体" panose="02010600030101010101" pitchFamily="2" charset="-122"/>
              </a:rPr>
              <a:t>e</a:t>
            </a:r>
            <a:r>
              <a:rPr sz="2000" spc="-409" dirty="0">
                <a:latin typeface="宋体" panose="02010600030101010101" pitchFamily="2" charset="-122"/>
                <a:cs typeface="宋体" panose="02010600030101010101" pitchFamily="2" charset="-122"/>
              </a:rPr>
              <a:t>ls</a:t>
            </a:r>
            <a:r>
              <a:rPr sz="2000" dirty="0">
                <a:latin typeface="宋体" panose="02010600030101010101" pitchFamily="2" charset="-122"/>
                <a:cs typeface="宋体" panose="02010600030101010101" pitchFamily="2" charset="-122"/>
              </a:rPr>
              <a:t>字段上，通过指标上元标签</a:t>
            </a:r>
            <a:r>
              <a:rPr sz="2000" spc="-25" dirty="0">
                <a:latin typeface="宋体" panose="02010600030101010101" pitchFamily="2" charset="-122"/>
                <a:cs typeface="宋体" panose="02010600030101010101" pitchFamily="2" charset="-122"/>
              </a:rPr>
              <a:t>“</a:t>
            </a:r>
            <a:r>
              <a:rPr sz="2000" u="heavy" spc="-500" dirty="0">
                <a:uFill>
                  <a:solidFill>
                    <a:srgbClr val="000000"/>
                  </a:solidFill>
                </a:uFill>
                <a:latin typeface="宋体" panose="02010600030101010101" pitchFamily="2" charset="-122"/>
                <a:cs typeface="宋体" panose="02010600030101010101" pitchFamily="2" charset="-122"/>
              </a:rPr>
              <a:t> </a:t>
            </a:r>
            <a:r>
              <a:rPr sz="2000" u="heavy" dirty="0">
                <a:uFill>
                  <a:solidFill>
                    <a:srgbClr val="000000"/>
                  </a:solidFill>
                </a:uFill>
                <a:latin typeface="宋体" panose="02010600030101010101" pitchFamily="2" charset="-122"/>
                <a:cs typeface="宋体" panose="02010600030101010101" pitchFamily="2" charset="-122"/>
              </a:rPr>
              <a:t>	</a:t>
            </a:r>
            <a:r>
              <a:rPr sz="2000" spc="50" dirty="0">
                <a:latin typeface="宋体" panose="02010600030101010101" pitchFamily="2" charset="-122"/>
                <a:cs typeface="宋体" panose="02010600030101010101" pitchFamily="2" charset="-122"/>
              </a:rPr>
              <a:t>nam</a:t>
            </a:r>
            <a:r>
              <a:rPr sz="2000" spc="40" dirty="0">
                <a:latin typeface="宋体" panose="02010600030101010101" pitchFamily="2" charset="-122"/>
                <a:cs typeface="宋体" panose="02010600030101010101" pitchFamily="2" charset="-122"/>
              </a:rPr>
              <a:t>e</a:t>
            </a:r>
            <a:r>
              <a:rPr sz="2000" u="heavy" spc="-500" dirty="0">
                <a:uFill>
                  <a:solidFill>
                    <a:srgbClr val="000000"/>
                  </a:solidFill>
                </a:uFill>
                <a:latin typeface="宋体" panose="02010600030101010101" pitchFamily="2" charset="-122"/>
                <a:cs typeface="宋体" panose="02010600030101010101" pitchFamily="2" charset="-122"/>
              </a:rPr>
              <a:t> </a:t>
            </a:r>
            <a:r>
              <a:rPr sz="2000" u="heavy" dirty="0">
                <a:uFill>
                  <a:solidFill>
                    <a:srgbClr val="000000"/>
                  </a:solidFill>
                </a:uFill>
                <a:latin typeface="宋体" panose="02010600030101010101" pitchFamily="2" charset="-122"/>
                <a:cs typeface="宋体" panose="02010600030101010101" pitchFamily="2" charset="-122"/>
              </a:rPr>
              <a:t>	</a:t>
            </a:r>
            <a:r>
              <a:rPr sz="2000" dirty="0">
                <a:latin typeface="宋体" panose="02010600030101010101" pitchFamily="2" charset="-122"/>
                <a:cs typeface="宋体" panose="02010600030101010101" pitchFamily="2" charset="-122"/>
              </a:rPr>
              <a:t>”引用指标名称，而后由</a:t>
            </a:r>
            <a:r>
              <a:rPr sz="2000" spc="-195" dirty="0">
                <a:latin typeface="宋体" panose="02010600030101010101" pitchFamily="2" charset="-122"/>
                <a:cs typeface="宋体" panose="02010600030101010101" pitchFamily="2" charset="-122"/>
              </a:rPr>
              <a:t>rege</a:t>
            </a:r>
            <a:r>
              <a:rPr sz="2000" cap="small" spc="114" dirty="0">
                <a:latin typeface="宋体" panose="02010600030101010101" pitchFamily="2" charset="-122"/>
                <a:cs typeface="宋体" panose="02010600030101010101" pitchFamily="2" charset="-122"/>
              </a:rPr>
              <a:t>x</a:t>
            </a:r>
            <a:r>
              <a:rPr sz="2000" dirty="0">
                <a:latin typeface="宋体" panose="02010600030101010101" pitchFamily="2" charset="-122"/>
                <a:cs typeface="宋体" panose="02010600030101010101" pitchFamily="2" charset="-122"/>
              </a:rPr>
              <a:t>进行匹配判定， 可使</a:t>
            </a:r>
            <a:r>
              <a:rPr sz="2000" spc="-5" dirty="0">
                <a:latin typeface="宋体" panose="02010600030101010101" pitchFamily="2" charset="-122"/>
                <a:cs typeface="宋体" panose="02010600030101010101" pitchFamily="2" charset="-122"/>
              </a:rPr>
              <a:t>用</a:t>
            </a:r>
            <a:r>
              <a:rPr sz="2000" spc="-75" dirty="0">
                <a:latin typeface="宋体" panose="02010600030101010101" pitchFamily="2" charset="-122"/>
                <a:cs typeface="宋体" panose="02010600030101010101" pitchFamily="2" charset="-122"/>
              </a:rPr>
              <a:t>drop</a:t>
            </a:r>
            <a:r>
              <a:rPr sz="2000" spc="-500" dirty="0">
                <a:latin typeface="宋体" panose="02010600030101010101" pitchFamily="2" charset="-122"/>
                <a:cs typeface="宋体" panose="02010600030101010101" pitchFamily="2" charset="-122"/>
              </a:rPr>
              <a:t> </a:t>
            </a:r>
            <a:r>
              <a:rPr sz="2000" spc="-260" dirty="0">
                <a:latin typeface="宋体" panose="02010600030101010101" pitchFamily="2" charset="-122"/>
                <a:cs typeface="宋体" panose="02010600030101010101" pitchFamily="2" charset="-122"/>
              </a:rPr>
              <a:t>ac</a:t>
            </a:r>
            <a:r>
              <a:rPr sz="2000" spc="-270" dirty="0">
                <a:latin typeface="宋体" panose="02010600030101010101" pitchFamily="2" charset="-122"/>
                <a:cs typeface="宋体" panose="02010600030101010101" pitchFamily="2" charset="-122"/>
              </a:rPr>
              <a:t>t</a:t>
            </a:r>
            <a:r>
              <a:rPr sz="2000" spc="-170" dirty="0">
                <a:latin typeface="宋体" panose="02010600030101010101" pitchFamily="2" charset="-122"/>
                <a:cs typeface="宋体" panose="02010600030101010101" pitchFamily="2" charset="-122"/>
              </a:rPr>
              <a:t>io</a:t>
            </a:r>
            <a:r>
              <a:rPr sz="2000" spc="-165" dirty="0">
                <a:latin typeface="宋体" panose="02010600030101010101" pitchFamily="2" charset="-122"/>
                <a:cs typeface="宋体" panose="02010600030101010101" pitchFamily="2" charset="-122"/>
              </a:rPr>
              <a:t>n</a:t>
            </a:r>
            <a:r>
              <a:rPr sz="2000" dirty="0">
                <a:latin typeface="宋体" panose="02010600030101010101" pitchFamily="2" charset="-122"/>
                <a:cs typeface="宋体" panose="02010600030101010101" pitchFamily="2" charset="-122"/>
              </a:rPr>
              <a:t>删除匹配的指标，或使用</a:t>
            </a:r>
            <a:r>
              <a:rPr sz="2000" spc="-135" dirty="0">
                <a:latin typeface="宋体" panose="02010600030101010101" pitchFamily="2" charset="-122"/>
                <a:cs typeface="宋体" panose="02010600030101010101" pitchFamily="2" charset="-122"/>
              </a:rPr>
              <a:t>ke</a:t>
            </a:r>
            <a:r>
              <a:rPr sz="2000" spc="-145" dirty="0">
                <a:latin typeface="宋体" panose="02010600030101010101" pitchFamily="2" charset="-122"/>
                <a:cs typeface="宋体" panose="02010600030101010101" pitchFamily="2" charset="-122"/>
              </a:rPr>
              <a:t>e</a:t>
            </a:r>
            <a:r>
              <a:rPr sz="2000" spc="20" dirty="0">
                <a:latin typeface="宋体" panose="02010600030101010101" pitchFamily="2" charset="-122"/>
                <a:cs typeface="宋体" panose="02010600030101010101" pitchFamily="2" charset="-122"/>
              </a:rPr>
              <a:t>p</a:t>
            </a:r>
            <a:r>
              <a:rPr sz="2000" spc="-455" dirty="0">
                <a:latin typeface="宋体" panose="02010600030101010101" pitchFamily="2" charset="-122"/>
                <a:cs typeface="宋体" panose="02010600030101010101" pitchFamily="2" charset="-122"/>
              </a:rPr>
              <a:t> </a:t>
            </a:r>
            <a:r>
              <a:rPr sz="2000" spc="-260" dirty="0">
                <a:latin typeface="宋体" panose="02010600030101010101" pitchFamily="2" charset="-122"/>
                <a:cs typeface="宋体" panose="02010600030101010101" pitchFamily="2" charset="-122"/>
              </a:rPr>
              <a:t>ac</a:t>
            </a:r>
            <a:r>
              <a:rPr sz="2000" spc="-270" dirty="0">
                <a:latin typeface="宋体" panose="02010600030101010101" pitchFamily="2" charset="-122"/>
                <a:cs typeface="宋体" panose="02010600030101010101" pitchFamily="2" charset="-122"/>
              </a:rPr>
              <a:t>t</a:t>
            </a:r>
            <a:r>
              <a:rPr sz="2000" spc="-170" dirty="0">
                <a:latin typeface="宋体" panose="02010600030101010101" pitchFamily="2" charset="-122"/>
                <a:cs typeface="宋体" panose="02010600030101010101" pitchFamily="2" charset="-122"/>
              </a:rPr>
              <a:t>ion</a:t>
            </a:r>
            <a:r>
              <a:rPr sz="2000" dirty="0">
                <a:latin typeface="宋体" panose="02010600030101010101" pitchFamily="2" charset="-122"/>
                <a:cs typeface="宋体" panose="02010600030101010101" pitchFamily="2" charset="-122"/>
              </a:rPr>
              <a:t>仅保留匹配的指标；</a:t>
            </a:r>
            <a:endParaRPr sz="2000">
              <a:latin typeface="宋体" panose="02010600030101010101" pitchFamily="2" charset="-122"/>
              <a:cs typeface="宋体" panose="02010600030101010101" pitchFamily="2" charset="-122"/>
            </a:endParaRPr>
          </a:p>
          <a:p>
            <a:pPr marL="304800" indent="-292100">
              <a:lnSpc>
                <a:spcPct val="100000"/>
              </a:lnSpc>
              <a:spcBef>
                <a:spcPts val="73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下面的示例，用于在相应的</a:t>
            </a:r>
            <a:r>
              <a:rPr sz="2000" spc="-170" dirty="0">
                <a:latin typeface="宋体" panose="02010600030101010101" pitchFamily="2" charset="-122"/>
                <a:cs typeface="宋体" panose="02010600030101010101" pitchFamily="2" charset="-122"/>
              </a:rPr>
              <a:t>job</a:t>
            </a:r>
            <a:r>
              <a:rPr sz="2000" dirty="0">
                <a:latin typeface="宋体" panose="02010600030101010101" pitchFamily="2" charset="-122"/>
                <a:cs typeface="宋体" panose="02010600030101010101" pitchFamily="2" charset="-122"/>
              </a:rPr>
              <a:t>上，在发现的各</a:t>
            </a:r>
            <a:r>
              <a:rPr sz="2000" spc="-275" dirty="0">
                <a:latin typeface="宋体" panose="02010600030101010101" pitchFamily="2" charset="-122"/>
                <a:cs typeface="宋体" panose="02010600030101010101" pitchFamily="2" charset="-122"/>
              </a:rPr>
              <a:t>targe</a:t>
            </a:r>
            <a:r>
              <a:rPr sz="2000" spc="-285" dirty="0">
                <a:latin typeface="宋体" panose="02010600030101010101" pitchFamily="2" charset="-122"/>
                <a:cs typeface="宋体" panose="02010600030101010101" pitchFamily="2" charset="-122"/>
              </a:rPr>
              <a:t>t</a:t>
            </a:r>
            <a:r>
              <a:rPr sz="2000" dirty="0">
                <a:latin typeface="宋体" panose="02010600030101010101" pitchFamily="2" charset="-122"/>
                <a:cs typeface="宋体" panose="02010600030101010101" pitchFamily="2" charset="-122"/>
              </a:rPr>
              <a:t>之上，删除以“</a:t>
            </a:r>
            <a:r>
              <a:rPr sz="2000" spc="-160" dirty="0">
                <a:latin typeface="宋体" panose="02010600030101010101" pitchFamily="2" charset="-122"/>
                <a:cs typeface="宋体" panose="02010600030101010101" pitchFamily="2" charset="-122"/>
              </a:rPr>
              <a:t>go_i</a:t>
            </a:r>
            <a:r>
              <a:rPr sz="2000" spc="-105" dirty="0">
                <a:latin typeface="宋体" panose="02010600030101010101" pitchFamily="2" charset="-122"/>
                <a:cs typeface="宋体" panose="02010600030101010101" pitchFamily="2" charset="-122"/>
              </a:rPr>
              <a:t>nf</a:t>
            </a:r>
            <a:r>
              <a:rPr sz="2000" spc="-100" dirty="0">
                <a:latin typeface="宋体" panose="02010600030101010101" pitchFamily="2" charset="-122"/>
                <a:cs typeface="宋体" panose="02010600030101010101" pitchFamily="2" charset="-122"/>
              </a:rPr>
              <a:t>o</a:t>
            </a:r>
            <a:r>
              <a:rPr sz="2000" dirty="0">
                <a:latin typeface="宋体" panose="02010600030101010101" pitchFamily="2" charset="-122"/>
                <a:cs typeface="宋体" panose="02010600030101010101" pitchFamily="2" charset="-122"/>
              </a:rPr>
              <a:t>”为前名称前缀的指标</a:t>
            </a:r>
            <a:endParaRPr sz="20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1487170" y="2230120"/>
            <a:ext cx="9212072" cy="1943861"/>
          </a:xfrm>
          <a:prstGeom prst="rect">
            <a:avLst/>
          </a:prstGeom>
        </p:spPr>
      </p:pic>
      <p:sp>
        <p:nvSpPr>
          <p:cNvPr id="5" name="object 5"/>
          <p:cNvSpPr txBox="1"/>
          <p:nvPr/>
        </p:nvSpPr>
        <p:spPr>
          <a:xfrm>
            <a:off x="1640839" y="2312670"/>
            <a:ext cx="8911590" cy="1785620"/>
          </a:xfrm>
          <a:prstGeom prst="rect">
            <a:avLst/>
          </a:prstGeom>
          <a:solidFill>
            <a:srgbClr val="D7EFEB"/>
          </a:solidFill>
        </p:spPr>
        <p:txBody>
          <a:bodyPr vert="horz" wrap="square" lIns="0" tIns="36830" rIns="0" bIns="0" rtlCol="0">
            <a:spAutoFit/>
          </a:bodyPr>
          <a:lstStyle/>
          <a:p>
            <a:pPr marL="243205" marR="7586345" indent="-114300">
              <a:lnSpc>
                <a:spcPct val="100000"/>
              </a:lnSpc>
              <a:spcBef>
                <a:spcPts val="290"/>
              </a:spcBef>
              <a:buChar char="-"/>
              <a:tabLst>
                <a:tab pos="237490" algn="l"/>
              </a:tabLst>
            </a:pPr>
            <a:r>
              <a:rPr sz="1100" spc="-305" dirty="0">
                <a:latin typeface="宋体" panose="02010600030101010101" pitchFamily="2" charset="-122"/>
                <a:cs typeface="宋体" panose="02010600030101010101" pitchFamily="2" charset="-122"/>
              </a:rPr>
              <a:t>j</a:t>
            </a:r>
            <a:r>
              <a:rPr sz="1100" spc="25" dirty="0">
                <a:latin typeface="宋体" panose="02010600030101010101" pitchFamily="2" charset="-122"/>
                <a:cs typeface="宋体" panose="02010600030101010101" pitchFamily="2" charset="-122"/>
              </a:rPr>
              <a:t>ob_</a:t>
            </a:r>
            <a:r>
              <a:rPr sz="1100" spc="35" dirty="0">
                <a:latin typeface="宋体" panose="02010600030101010101" pitchFamily="2" charset="-122"/>
                <a:cs typeface="宋体" panose="02010600030101010101" pitchFamily="2" charset="-122"/>
              </a:rPr>
              <a:t>n</a:t>
            </a:r>
            <a:r>
              <a:rPr sz="1100" spc="185" dirty="0">
                <a:latin typeface="宋体" panose="02010600030101010101" pitchFamily="2" charset="-122"/>
                <a:cs typeface="宋体" panose="02010600030101010101" pitchFamily="2" charset="-122"/>
              </a:rPr>
              <a:t>am</a:t>
            </a:r>
            <a:r>
              <a:rPr sz="1100" spc="15" dirty="0">
                <a:latin typeface="宋体" panose="02010600030101010101" pitchFamily="2" charset="-122"/>
                <a:cs typeface="宋体" panose="02010600030101010101" pitchFamily="2" charset="-122"/>
              </a:rPr>
              <a:t>e</a:t>
            </a:r>
            <a:r>
              <a:rPr sz="1100" spc="-310" dirty="0">
                <a:latin typeface="宋体" panose="02010600030101010101" pitchFamily="2" charset="-122"/>
                <a:cs typeface="宋体" panose="02010600030101010101" pitchFamily="2" charset="-122"/>
              </a:rPr>
              <a:t>:</a:t>
            </a:r>
            <a:r>
              <a:rPr sz="1100" spc="-285" dirty="0">
                <a:latin typeface="宋体" panose="02010600030101010101" pitchFamily="2" charset="-122"/>
                <a:cs typeface="宋体" panose="02010600030101010101" pitchFamily="2" charset="-122"/>
              </a:rPr>
              <a:t> </a:t>
            </a:r>
            <a:r>
              <a:rPr sz="1100" spc="-315" dirty="0">
                <a:latin typeface="宋体" panose="02010600030101010101" pitchFamily="2" charset="-122"/>
                <a:cs typeface="宋体" panose="02010600030101010101" pitchFamily="2" charset="-122"/>
              </a:rPr>
              <a:t>'</a:t>
            </a:r>
            <a:r>
              <a:rPr sz="1100" spc="55" dirty="0">
                <a:latin typeface="宋体" panose="02010600030101010101" pitchFamily="2" charset="-122"/>
                <a:cs typeface="宋体" panose="02010600030101010101" pitchFamily="2" charset="-122"/>
              </a:rPr>
              <a:t>n</a:t>
            </a:r>
            <a:r>
              <a:rPr sz="1100" spc="10" dirty="0">
                <a:latin typeface="宋体" panose="02010600030101010101" pitchFamily="2" charset="-122"/>
                <a:cs typeface="宋体" panose="02010600030101010101" pitchFamily="2" charset="-122"/>
              </a:rPr>
              <a:t>ode</a:t>
            </a:r>
            <a:r>
              <a:rPr sz="1100" spc="20" dirty="0">
                <a:latin typeface="宋体" panose="02010600030101010101" pitchFamily="2" charset="-122"/>
                <a:cs typeface="宋体" panose="02010600030101010101" pitchFamily="2" charset="-122"/>
              </a:rPr>
              <a:t>s</a:t>
            </a:r>
            <a:r>
              <a:rPr sz="1100" spc="-310" dirty="0">
                <a:latin typeface="宋体" panose="02010600030101010101" pitchFamily="2" charset="-122"/>
                <a:cs typeface="宋体" panose="02010600030101010101" pitchFamily="2" charset="-122"/>
              </a:rPr>
              <a:t>'  </a:t>
            </a:r>
            <a:r>
              <a:rPr sz="1100" spc="-120" dirty="0">
                <a:latin typeface="宋体" panose="02010600030101010101" pitchFamily="2" charset="-122"/>
                <a:cs typeface="宋体" panose="02010600030101010101" pitchFamily="2" charset="-122"/>
              </a:rPr>
              <a:t>file_sd_configs:</a:t>
            </a:r>
            <a:endParaRPr sz="1100">
              <a:latin typeface="宋体" panose="02010600030101010101" pitchFamily="2" charset="-122"/>
              <a:cs typeface="宋体" panose="02010600030101010101" pitchFamily="2" charset="-122"/>
            </a:endParaRPr>
          </a:p>
          <a:p>
            <a:pPr marL="351155" lvl="1" indent="-108585">
              <a:lnSpc>
                <a:spcPct val="100000"/>
              </a:lnSpc>
              <a:buChar char="-"/>
              <a:tabLst>
                <a:tab pos="351790" algn="l"/>
              </a:tabLst>
            </a:pPr>
            <a:r>
              <a:rPr sz="1100" spc="-210" dirty="0">
                <a:latin typeface="宋体" panose="02010600030101010101" pitchFamily="2" charset="-122"/>
                <a:cs typeface="宋体" panose="02010600030101010101" pitchFamily="2" charset="-122"/>
              </a:rPr>
              <a:t>files:</a:t>
            </a:r>
            <a:endParaRPr sz="1100">
              <a:latin typeface="宋体" panose="02010600030101010101" pitchFamily="2" charset="-122"/>
              <a:cs typeface="宋体" panose="02010600030101010101" pitchFamily="2" charset="-122"/>
            </a:endParaRPr>
          </a:p>
          <a:p>
            <a:pPr marL="427355" lvl="2" indent="-108585">
              <a:lnSpc>
                <a:spcPct val="100000"/>
              </a:lnSpc>
              <a:buChar char="-"/>
              <a:tabLst>
                <a:tab pos="427990" algn="l"/>
              </a:tabLst>
            </a:pPr>
            <a:r>
              <a:rPr sz="1100" spc="-35" dirty="0">
                <a:latin typeface="宋体" panose="02010600030101010101" pitchFamily="2" charset="-122"/>
                <a:cs typeface="宋体" panose="02010600030101010101" pitchFamily="2" charset="-122"/>
              </a:rPr>
              <a:t>targets/prometheus/node*.yaml</a:t>
            </a:r>
            <a:endParaRPr sz="1100">
              <a:latin typeface="宋体" panose="02010600030101010101" pitchFamily="2" charset="-122"/>
              <a:cs typeface="宋体" panose="02010600030101010101" pitchFamily="2" charset="-122"/>
            </a:endParaRPr>
          </a:p>
          <a:p>
            <a:pPr lvl="2">
              <a:lnSpc>
                <a:spcPct val="100000"/>
              </a:lnSpc>
              <a:spcBef>
                <a:spcPts val="40"/>
              </a:spcBef>
              <a:buFont typeface="宋体" panose="02010600030101010101" pitchFamily="2" charset="-122"/>
              <a:buChar char="-"/>
            </a:pPr>
            <a:endParaRPr sz="1000">
              <a:latin typeface="宋体" panose="02010600030101010101" pitchFamily="2" charset="-122"/>
              <a:cs typeface="宋体" panose="02010600030101010101" pitchFamily="2" charset="-122"/>
            </a:endParaRPr>
          </a:p>
          <a:p>
            <a:pPr marL="243205">
              <a:lnSpc>
                <a:spcPct val="100000"/>
              </a:lnSpc>
            </a:pPr>
            <a:r>
              <a:rPr sz="1100" spc="-90" dirty="0">
                <a:latin typeface="宋体" panose="02010600030101010101" pitchFamily="2" charset="-122"/>
                <a:cs typeface="宋体" panose="02010600030101010101" pitchFamily="2" charset="-122"/>
              </a:rPr>
              <a:t>metric_relabel_configs:</a:t>
            </a:r>
            <a:endParaRPr sz="1100">
              <a:latin typeface="宋体" panose="02010600030101010101" pitchFamily="2" charset="-122"/>
              <a:cs typeface="宋体" panose="02010600030101010101" pitchFamily="2" charset="-122"/>
            </a:endParaRPr>
          </a:p>
          <a:p>
            <a:pPr marL="351155" lvl="1" indent="-108585">
              <a:lnSpc>
                <a:spcPct val="100000"/>
              </a:lnSpc>
              <a:buChar char="-"/>
              <a:tabLst>
                <a:tab pos="351790" algn="l"/>
              </a:tabLst>
            </a:pPr>
            <a:r>
              <a:rPr sz="1100" spc="-90" dirty="0">
                <a:latin typeface="宋体" panose="02010600030101010101" pitchFamily="2" charset="-122"/>
                <a:cs typeface="宋体" panose="02010600030101010101" pitchFamily="2" charset="-122"/>
              </a:rPr>
              <a:t>source_labels:</a:t>
            </a:r>
            <a:endParaRPr sz="1100">
              <a:latin typeface="宋体" panose="02010600030101010101" pitchFamily="2" charset="-122"/>
              <a:cs typeface="宋体" panose="02010600030101010101" pitchFamily="2" charset="-122"/>
            </a:endParaRPr>
          </a:p>
          <a:p>
            <a:pPr marL="319405" marR="7545705" lvl="2">
              <a:lnSpc>
                <a:spcPct val="100000"/>
              </a:lnSpc>
              <a:buChar char="-"/>
              <a:tabLst>
                <a:tab pos="427990" algn="l"/>
              </a:tabLst>
            </a:pPr>
            <a:r>
              <a:rPr sz="1100" u="sng" spc="-250" dirty="0">
                <a:uFill>
                  <a:solidFill>
                    <a:srgbClr val="000000"/>
                  </a:solidFill>
                </a:uFill>
                <a:latin typeface="宋体" panose="02010600030101010101" pitchFamily="2" charset="-122"/>
                <a:cs typeface="宋体" panose="02010600030101010101" pitchFamily="2" charset="-122"/>
              </a:rPr>
              <a:t> </a:t>
            </a:r>
            <a:r>
              <a:rPr sz="1100" u="sng" spc="65" dirty="0">
                <a:uFill>
                  <a:solidFill>
                    <a:srgbClr val="000000"/>
                  </a:solidFill>
                </a:uFill>
                <a:latin typeface="宋体" panose="02010600030101010101" pitchFamily="2" charset="-122"/>
                <a:cs typeface="宋体" panose="02010600030101010101" pitchFamily="2" charset="-122"/>
              </a:rPr>
              <a:t> </a:t>
            </a:r>
            <a:r>
              <a:rPr sz="1100" spc="110" dirty="0">
                <a:latin typeface="宋体" panose="02010600030101010101" pitchFamily="2" charset="-122"/>
                <a:cs typeface="宋体" panose="02010600030101010101" pitchFamily="2" charset="-122"/>
              </a:rPr>
              <a:t>name </a:t>
            </a:r>
            <a:r>
              <a:rPr sz="1100" spc="405"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rege</a:t>
            </a:r>
            <a:r>
              <a:rPr sz="1100" spc="-75" dirty="0">
                <a:latin typeface="宋体" panose="02010600030101010101" pitchFamily="2" charset="-122"/>
                <a:cs typeface="宋体" panose="02010600030101010101" pitchFamily="2" charset="-122"/>
              </a:rPr>
              <a:t>x</a:t>
            </a:r>
            <a:r>
              <a:rPr sz="1100" spc="-31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5" dirty="0">
                <a:latin typeface="宋体" panose="02010600030101010101" pitchFamily="2" charset="-122"/>
                <a:cs typeface="宋体" panose="02010600030101010101" pitchFamily="2" charset="-122"/>
              </a:rPr>
              <a:t>"go</a:t>
            </a:r>
            <a:r>
              <a:rPr sz="1100" spc="-95" dirty="0">
                <a:latin typeface="宋体" panose="02010600030101010101" pitchFamily="2" charset="-122"/>
                <a:cs typeface="宋体" panose="02010600030101010101" pitchFamily="2" charset="-122"/>
              </a:rPr>
              <a:t>_</a:t>
            </a:r>
            <a:r>
              <a:rPr sz="1100" spc="-305" dirty="0">
                <a:latin typeface="宋体" panose="02010600030101010101" pitchFamily="2" charset="-122"/>
                <a:cs typeface="宋体" panose="02010600030101010101" pitchFamily="2" charset="-122"/>
              </a:rPr>
              <a:t>i</a:t>
            </a:r>
            <a:r>
              <a:rPr sz="1100" spc="55" dirty="0">
                <a:latin typeface="宋体" panose="02010600030101010101" pitchFamily="2" charset="-122"/>
                <a:cs typeface="宋体" panose="02010600030101010101" pitchFamily="2" charset="-122"/>
              </a:rPr>
              <a:t>n</a:t>
            </a:r>
            <a:r>
              <a:rPr sz="1100" spc="-235" dirty="0">
                <a:latin typeface="宋体" panose="02010600030101010101" pitchFamily="2" charset="-122"/>
                <a:cs typeface="宋体" panose="02010600030101010101" pitchFamily="2" charset="-122"/>
              </a:rPr>
              <a:t>f</a:t>
            </a:r>
            <a:r>
              <a:rPr sz="1100" spc="-114" dirty="0">
                <a:latin typeface="宋体" panose="02010600030101010101" pitchFamily="2" charset="-122"/>
                <a:cs typeface="宋体" panose="02010600030101010101" pitchFamily="2" charset="-122"/>
              </a:rPr>
              <a:t>o.*</a:t>
            </a:r>
            <a:r>
              <a:rPr sz="1100" spc="-155" dirty="0">
                <a:latin typeface="宋体" panose="02010600030101010101" pitchFamily="2" charset="-122"/>
                <a:cs typeface="宋体" panose="02010600030101010101" pitchFamily="2" charset="-122"/>
              </a:rPr>
              <a:t>"  </a:t>
            </a:r>
            <a:r>
              <a:rPr sz="1100" spc="-140" dirty="0">
                <a:latin typeface="宋体" panose="02010600030101010101" pitchFamily="2" charset="-122"/>
                <a:cs typeface="宋体" panose="02010600030101010101" pitchFamily="2" charset="-122"/>
              </a:rPr>
              <a:t>acti</a:t>
            </a:r>
            <a:r>
              <a:rPr sz="1100" spc="60" dirty="0">
                <a:latin typeface="宋体" panose="02010600030101010101" pitchFamily="2" charset="-122"/>
                <a:cs typeface="宋体" panose="02010600030101010101" pitchFamily="2" charset="-122"/>
              </a:rPr>
              <a:t>o</a:t>
            </a:r>
            <a:r>
              <a:rPr sz="1100" spc="65" dirty="0">
                <a:latin typeface="宋体" panose="02010600030101010101" pitchFamily="2" charset="-122"/>
                <a:cs typeface="宋体" panose="02010600030101010101" pitchFamily="2" charset="-122"/>
              </a:rPr>
              <a:t>n</a:t>
            </a:r>
            <a:r>
              <a:rPr sz="1100" spc="-310" dirty="0">
                <a:latin typeface="宋体" panose="02010600030101010101" pitchFamily="2" charset="-122"/>
                <a:cs typeface="宋体" panose="02010600030101010101" pitchFamily="2" charset="-122"/>
              </a:rPr>
              <a:t>:</a:t>
            </a:r>
            <a:r>
              <a:rPr sz="1100" spc="-275"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dr</a:t>
            </a:r>
            <a:r>
              <a:rPr sz="1100" spc="75" dirty="0">
                <a:latin typeface="宋体" panose="02010600030101010101" pitchFamily="2" charset="-122"/>
                <a:cs typeface="宋体" panose="02010600030101010101" pitchFamily="2" charset="-122"/>
              </a:rPr>
              <a:t>op</a:t>
            </a:r>
            <a:endParaRPr sz="1100">
              <a:latin typeface="宋体" panose="02010600030101010101" pitchFamily="2" charset="-122"/>
              <a:cs typeface="宋体" panose="02010600030101010101" pitchFamily="2" charset="-122"/>
            </a:endParaRPr>
          </a:p>
        </p:txBody>
      </p:sp>
      <p:pic>
        <p:nvPicPr>
          <p:cNvPr id="9"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10"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1" name="图片 10"/>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782185" cy="513080"/>
          </a:xfrm>
          <a:prstGeom prst="rect">
            <a:avLst/>
          </a:prstGeom>
        </p:spPr>
        <p:txBody>
          <a:bodyPr vert="horz" wrap="square" lIns="0" tIns="12700" rIns="0" bIns="0" rtlCol="0">
            <a:spAutoFit/>
          </a:bodyPr>
          <a:lstStyle/>
          <a:p>
            <a:pPr marL="12700">
              <a:lnSpc>
                <a:spcPct val="100000"/>
              </a:lnSpc>
              <a:spcBef>
                <a:spcPts val="100"/>
              </a:spcBef>
            </a:pPr>
            <a:r>
              <a:rPr sz="3200" b="0" spc="-450" dirty="0">
                <a:solidFill>
                  <a:srgbClr val="000000"/>
                </a:solidFill>
                <a:latin typeface="宋体" panose="02010600030101010101" pitchFamily="2" charset="-122"/>
                <a:cs typeface="宋体" panose="02010600030101010101" pitchFamily="2" charset="-122"/>
              </a:rPr>
              <a:t>metric</a:t>
            </a:r>
            <a:r>
              <a:rPr sz="3200" b="0" spc="-819" dirty="0">
                <a:solidFill>
                  <a:srgbClr val="000000"/>
                </a:solidFill>
                <a:latin typeface="宋体" panose="02010600030101010101" pitchFamily="2" charset="-122"/>
                <a:cs typeface="宋体" panose="02010600030101010101" pitchFamily="2" charset="-122"/>
              </a:rPr>
              <a:t> </a:t>
            </a:r>
            <a:r>
              <a:rPr sz="3200" b="0" spc="-550" dirty="0">
                <a:solidFill>
                  <a:srgbClr val="000000"/>
                </a:solidFill>
                <a:latin typeface="宋体" panose="02010600030101010101" pitchFamily="2" charset="-122"/>
                <a:cs typeface="宋体" panose="02010600030101010101" pitchFamily="2" charset="-122"/>
              </a:rPr>
              <a:t>relabel</a:t>
            </a:r>
            <a:r>
              <a:rPr sz="3200" b="0" dirty="0">
                <a:solidFill>
                  <a:srgbClr val="000000"/>
                </a:solidFill>
                <a:latin typeface="宋体" panose="02010600030101010101" pitchFamily="2" charset="-122"/>
                <a:cs typeface="宋体" panose="02010600030101010101" pitchFamily="2" charset="-122"/>
              </a:rPr>
              <a:t>示例之删除指标</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438255" cy="1163955"/>
          </a:xfrm>
          <a:prstGeom prst="rect">
            <a:avLst/>
          </a:prstGeom>
        </p:spPr>
        <p:txBody>
          <a:bodyPr vert="horz" wrap="square" lIns="0" tIns="46990" rIns="0" bIns="0" rtlCol="0">
            <a:spAutoFit/>
          </a:bodyPr>
          <a:lstStyle/>
          <a:p>
            <a:pPr marL="241300" marR="194310" indent="-228600">
              <a:lnSpc>
                <a:spcPts val="2160"/>
              </a:lnSpc>
              <a:spcBef>
                <a:spcPts val="37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下面的第一个图为执行</a:t>
            </a:r>
            <a:r>
              <a:rPr sz="2000" spc="-160" dirty="0">
                <a:latin typeface="宋体" panose="02010600030101010101" pitchFamily="2" charset="-122"/>
                <a:cs typeface="宋体" panose="02010600030101010101" pitchFamily="2" charset="-122"/>
              </a:rPr>
              <a:t>go_i</a:t>
            </a:r>
            <a:r>
              <a:rPr sz="2000" spc="-105" dirty="0">
                <a:latin typeface="宋体" panose="02010600030101010101" pitchFamily="2" charset="-122"/>
                <a:cs typeface="宋体" panose="02010600030101010101" pitchFamily="2" charset="-122"/>
              </a:rPr>
              <a:t>nf</a:t>
            </a:r>
            <a:r>
              <a:rPr sz="2000" spc="-100" dirty="0">
                <a:latin typeface="宋体" panose="02010600030101010101" pitchFamily="2" charset="-122"/>
                <a:cs typeface="宋体" panose="02010600030101010101" pitchFamily="2" charset="-122"/>
              </a:rPr>
              <a:t>o</a:t>
            </a:r>
            <a:r>
              <a:rPr sz="2000" dirty="0">
                <a:latin typeface="宋体" panose="02010600030101010101" pitchFamily="2" charset="-122"/>
                <a:cs typeface="宋体" panose="02010600030101010101" pitchFamily="2" charset="-122"/>
              </a:rPr>
              <a:t>为前缀的指标删除之前的查询结果，而第二个图则是删除相关指标之 后的查询结果；</a:t>
            </a:r>
            <a:endParaRPr sz="2000">
              <a:latin typeface="宋体" panose="02010600030101010101" pitchFamily="2" charset="-122"/>
              <a:cs typeface="宋体" panose="02010600030101010101" pitchFamily="2" charset="-122"/>
            </a:endParaRPr>
          </a:p>
          <a:p>
            <a:pPr marL="755650" lvl="1" indent="-285750">
              <a:lnSpc>
                <a:spcPts val="2050"/>
              </a:lnSpc>
              <a:spcBef>
                <a:spcPts val="27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提示：若删除的指标此前曾</a:t>
            </a:r>
            <a:r>
              <a:rPr sz="1800" dirty="0">
                <a:latin typeface="宋体" panose="02010600030101010101" pitchFamily="2" charset="-122"/>
                <a:cs typeface="宋体" panose="02010600030101010101" pitchFamily="2" charset="-122"/>
              </a:rPr>
              <a:t>由</a:t>
            </a:r>
            <a:r>
              <a:rPr sz="1800" spc="-60" dirty="0">
                <a:latin typeface="宋体" panose="02010600030101010101" pitchFamily="2" charset="-122"/>
                <a:cs typeface="宋体" panose="02010600030101010101" pitchFamily="2" charset="-122"/>
              </a:rPr>
              <a:t>Prometheus</a:t>
            </a:r>
            <a:r>
              <a:rPr sz="1800" spc="-5" dirty="0">
                <a:latin typeface="宋体" panose="02010600030101010101" pitchFamily="2" charset="-122"/>
                <a:cs typeface="宋体" panose="02010600030101010101" pitchFamily="2" charset="-122"/>
              </a:rPr>
              <a:t>抓取并存储过相关的样本数据，则删除操作的需要经过一定的时长</a:t>
            </a:r>
            <a:endParaRPr sz="1800">
              <a:latin typeface="宋体" panose="02010600030101010101" pitchFamily="2" charset="-122"/>
              <a:cs typeface="宋体" panose="02010600030101010101" pitchFamily="2" charset="-122"/>
            </a:endParaRPr>
          </a:p>
          <a:p>
            <a:pPr marL="698500">
              <a:lnSpc>
                <a:spcPts val="2050"/>
              </a:lnSpc>
            </a:pPr>
            <a:r>
              <a:rPr sz="1800" dirty="0">
                <a:latin typeface="宋体" panose="02010600030101010101" pitchFamily="2" charset="-122"/>
                <a:cs typeface="宋体" panose="02010600030101010101" pitchFamily="2" charset="-122"/>
              </a:rPr>
              <a:t>后才会反映至查询结果中；</a:t>
            </a:r>
            <a:endParaRPr sz="1800">
              <a:latin typeface="宋体" panose="02010600030101010101" pitchFamily="2" charset="-122"/>
              <a:cs typeface="宋体" panose="02010600030101010101" pitchFamily="2" charset="-122"/>
            </a:endParaRPr>
          </a:p>
        </p:txBody>
      </p:sp>
      <p:grpSp>
        <p:nvGrpSpPr>
          <p:cNvPr id="4" name="object 4"/>
          <p:cNvGrpSpPr/>
          <p:nvPr/>
        </p:nvGrpSpPr>
        <p:grpSpPr>
          <a:xfrm>
            <a:off x="911860" y="2012950"/>
            <a:ext cx="10452100" cy="1870710"/>
            <a:chOff x="911860" y="2012950"/>
            <a:chExt cx="10452100" cy="1870710"/>
          </a:xfrm>
        </p:grpSpPr>
        <p:pic>
          <p:nvPicPr>
            <p:cNvPr id="5" name="object 5"/>
            <p:cNvPicPr/>
            <p:nvPr/>
          </p:nvPicPr>
          <p:blipFill>
            <a:blip r:embed="rId5" cstate="print"/>
            <a:stretch>
              <a:fillRect/>
            </a:stretch>
          </p:blipFill>
          <p:spPr>
            <a:xfrm>
              <a:off x="911860" y="2012950"/>
              <a:ext cx="10451592" cy="1870201"/>
            </a:xfrm>
            <a:prstGeom prst="rect">
              <a:avLst/>
            </a:prstGeom>
          </p:spPr>
        </p:pic>
        <p:pic>
          <p:nvPicPr>
            <p:cNvPr id="6" name="object 6"/>
            <p:cNvPicPr/>
            <p:nvPr/>
          </p:nvPicPr>
          <p:blipFill>
            <a:blip r:embed="rId6" cstate="print"/>
            <a:stretch>
              <a:fillRect/>
            </a:stretch>
          </p:blipFill>
          <p:spPr>
            <a:xfrm>
              <a:off x="1078229" y="2094230"/>
              <a:ext cx="10125709" cy="1714499"/>
            </a:xfrm>
            <a:prstGeom prst="rect">
              <a:avLst/>
            </a:prstGeom>
          </p:spPr>
        </p:pic>
      </p:grpSp>
      <p:grpSp>
        <p:nvGrpSpPr>
          <p:cNvPr id="7" name="object 7"/>
          <p:cNvGrpSpPr/>
          <p:nvPr/>
        </p:nvGrpSpPr>
        <p:grpSpPr>
          <a:xfrm>
            <a:off x="911860" y="3949712"/>
            <a:ext cx="10452100" cy="2086610"/>
            <a:chOff x="911860" y="3949712"/>
            <a:chExt cx="10452100" cy="2086610"/>
          </a:xfrm>
        </p:grpSpPr>
        <p:pic>
          <p:nvPicPr>
            <p:cNvPr id="8" name="object 8"/>
            <p:cNvPicPr/>
            <p:nvPr/>
          </p:nvPicPr>
          <p:blipFill>
            <a:blip r:embed="rId7" cstate="print"/>
            <a:stretch>
              <a:fillRect/>
            </a:stretch>
          </p:blipFill>
          <p:spPr>
            <a:xfrm>
              <a:off x="911860" y="3949712"/>
              <a:ext cx="10451592" cy="2086101"/>
            </a:xfrm>
            <a:prstGeom prst="rect">
              <a:avLst/>
            </a:prstGeom>
          </p:spPr>
        </p:pic>
        <p:pic>
          <p:nvPicPr>
            <p:cNvPr id="9" name="object 9"/>
            <p:cNvPicPr/>
            <p:nvPr/>
          </p:nvPicPr>
          <p:blipFill>
            <a:blip r:embed="rId8" cstate="print"/>
            <a:stretch>
              <a:fillRect/>
            </a:stretch>
          </p:blipFill>
          <p:spPr>
            <a:xfrm>
              <a:off x="1078229" y="4033519"/>
              <a:ext cx="10125709" cy="1925319"/>
            </a:xfrm>
            <a:prstGeom prst="rect">
              <a:avLst/>
            </a:prstGeom>
          </p:spPr>
        </p:pic>
      </p:grpSp>
      <p:pic>
        <p:nvPicPr>
          <p:cNvPr id="13" name="object 4"/>
          <p:cNvPicPr/>
          <p:nvPr>
            <p:custDataLst>
              <p:tags r:id="rId1"/>
            </p:custDataLst>
          </p:nvPr>
        </p:nvPicPr>
        <p:blipFill>
          <a:blip r:embed="rId9" cstate="print"/>
          <a:stretch>
            <a:fillRect/>
          </a:stretch>
        </p:blipFill>
        <p:spPr>
          <a:xfrm>
            <a:off x="0" y="6436359"/>
            <a:ext cx="12190729" cy="421640"/>
          </a:xfrm>
          <a:prstGeom prst="rect">
            <a:avLst/>
          </a:prstGeom>
        </p:spPr>
      </p:pic>
      <p:sp>
        <p:nvSpPr>
          <p:cNvPr id="14"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5" name="图片 14"/>
          <p:cNvPicPr>
            <a:picLocks noChangeAspect="1"/>
          </p:cNvPicPr>
          <p:nvPr>
            <p:custDataLst>
              <p:tags r:id="rId3"/>
            </p:custDataLst>
          </p:nvPr>
        </p:nvPicPr>
        <p:blipFill>
          <a:blip r:embed="rId10"/>
          <a:stretch>
            <a:fillRect/>
          </a:stretch>
        </p:blipFill>
        <p:spPr>
          <a:xfrm>
            <a:off x="8537699" y="209863"/>
            <a:ext cx="2565911" cy="61824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0574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查询持久化</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463020" cy="4679950"/>
          </a:xfrm>
          <a:prstGeom prst="rect">
            <a:avLst/>
          </a:prstGeom>
        </p:spPr>
        <p:txBody>
          <a:bodyPr vert="horz" wrap="square" lIns="0" tIns="12700" rIns="0" bIns="0" rtlCol="0">
            <a:spAutoFit/>
          </a:bodyPr>
          <a:lstStyle/>
          <a:p>
            <a:pPr marL="304800" indent="-292100">
              <a:lnSpc>
                <a:spcPts val="2280"/>
              </a:lnSpc>
              <a:spcBef>
                <a:spcPts val="10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在</a:t>
            </a:r>
            <a:r>
              <a:rPr sz="2000" spc="-70" dirty="0">
                <a:latin typeface="宋体" panose="02010600030101010101" pitchFamily="2" charset="-122"/>
                <a:cs typeface="宋体" panose="02010600030101010101" pitchFamily="2" charset="-122"/>
              </a:rPr>
              <a:t>Prometheus</a:t>
            </a:r>
            <a:r>
              <a:rPr sz="2000" dirty="0">
                <a:latin typeface="宋体" panose="02010600030101010101" pitchFamily="2" charset="-122"/>
                <a:cs typeface="宋体" panose="02010600030101010101" pitchFamily="2" charset="-122"/>
              </a:rPr>
              <a:t>的表达式浏览器进行的查询会生成的新的数据序列，但其结果仅会临时保存于</a:t>
            </a:r>
            <a:endParaRPr sz="2000">
              <a:latin typeface="宋体" panose="02010600030101010101" pitchFamily="2" charset="-122"/>
              <a:cs typeface="宋体" panose="02010600030101010101" pitchFamily="2" charset="-122"/>
            </a:endParaRPr>
          </a:p>
          <a:p>
            <a:pPr marL="241300">
              <a:lnSpc>
                <a:spcPts val="2280"/>
              </a:lnSpc>
            </a:pP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spc="-495" dirty="0">
                <a:latin typeface="宋体" panose="02010600030101010101" pitchFamily="2" charset="-122"/>
                <a:cs typeface="宋体" panose="02010600030101010101" pitchFamily="2" charset="-122"/>
              </a:rPr>
              <a:t> </a:t>
            </a:r>
            <a:r>
              <a:rPr sz="2000" spc="-185" dirty="0">
                <a:latin typeface="宋体" panose="02010600030101010101" pitchFamily="2" charset="-122"/>
                <a:cs typeface="宋体" panose="02010600030101010101" pitchFamily="2" charset="-122"/>
              </a:rPr>
              <a:t>Serve</a:t>
            </a:r>
            <a:r>
              <a:rPr sz="2000" spc="-175" dirty="0">
                <a:latin typeface="宋体" panose="02010600030101010101" pitchFamily="2" charset="-122"/>
                <a:cs typeface="宋体" panose="02010600030101010101" pitchFamily="2" charset="-122"/>
              </a:rPr>
              <a:t>r</a:t>
            </a:r>
            <a:r>
              <a:rPr sz="2000" dirty="0">
                <a:latin typeface="宋体" panose="02010600030101010101" pitchFamily="2" charset="-122"/>
                <a:cs typeface="宋体" panose="02010600030101010101" pitchFamily="2" charset="-122"/>
              </a:rPr>
              <a:t>上；</a:t>
            </a:r>
            <a:endParaRPr sz="2000">
              <a:latin typeface="宋体" panose="02010600030101010101" pitchFamily="2" charset="-122"/>
              <a:cs typeface="宋体" panose="02010600030101010101" pitchFamily="2" charset="-122"/>
            </a:endParaRPr>
          </a:p>
          <a:p>
            <a:pPr marL="241300" marR="133350" indent="-228600">
              <a:lnSpc>
                <a:spcPts val="2160"/>
              </a:lnSpc>
              <a:spcBef>
                <a:spcPts val="103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在样本数据量较大、工作较为繁忙的</a:t>
            </a: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spc="-495" dirty="0">
                <a:latin typeface="宋体" panose="02010600030101010101" pitchFamily="2" charset="-122"/>
                <a:cs typeface="宋体" panose="02010600030101010101" pitchFamily="2" charset="-122"/>
              </a:rPr>
              <a:t> </a:t>
            </a:r>
            <a:r>
              <a:rPr sz="2000" spc="-185" dirty="0">
                <a:latin typeface="宋体" panose="02010600030101010101" pitchFamily="2" charset="-122"/>
                <a:cs typeface="宋体" panose="02010600030101010101" pitchFamily="2" charset="-122"/>
              </a:rPr>
              <a:t>Serve</a:t>
            </a:r>
            <a:r>
              <a:rPr sz="2000" spc="-175" dirty="0">
                <a:latin typeface="宋体" panose="02010600030101010101" pitchFamily="2" charset="-122"/>
                <a:cs typeface="宋体" panose="02010600030101010101" pitchFamily="2" charset="-122"/>
              </a:rPr>
              <a:t>r</a:t>
            </a:r>
            <a:r>
              <a:rPr sz="2000" dirty="0">
                <a:latin typeface="宋体" panose="02010600030101010101" pitchFamily="2" charset="-122"/>
                <a:cs typeface="宋体" panose="02010600030101010101" pitchFamily="2" charset="-122"/>
              </a:rPr>
              <a:t>上，对于那些查询频率较高且运算较为复杂的 查询来说，实时查询可能会存在一定程度的响应延迟；</a:t>
            </a:r>
            <a:endParaRPr sz="2000">
              <a:latin typeface="宋体" panose="02010600030101010101" pitchFamily="2" charset="-122"/>
              <a:cs typeface="宋体" panose="02010600030101010101" pitchFamily="2" charset="-122"/>
            </a:endParaRPr>
          </a:p>
          <a:p>
            <a:pPr marL="241300" marR="40640" indent="-228600">
              <a:lnSpc>
                <a:spcPts val="2160"/>
              </a:lnSpc>
              <a:spcBef>
                <a:spcPts val="1000"/>
              </a:spcBef>
              <a:buClr>
                <a:srgbClr val="4770C4"/>
              </a:buClr>
              <a:buFont typeface="Wingdings" panose="05000000000000000000"/>
              <a:buChar char=""/>
              <a:tabLst>
                <a:tab pos="304800" algn="l"/>
              </a:tabLst>
            </a:pPr>
            <a:r>
              <a:rPr sz="2000" b="1" spc="5" dirty="0">
                <a:solidFill>
                  <a:srgbClr val="00AFEF"/>
                </a:solidFill>
                <a:latin typeface="Microsoft YaHei UI" panose="020B0503020204020204" charset="-122"/>
                <a:cs typeface="Microsoft YaHei UI" panose="020B0503020204020204" charset="-122"/>
              </a:rPr>
              <a:t>记录规</a:t>
            </a:r>
            <a:r>
              <a:rPr sz="2000" b="1" dirty="0">
                <a:solidFill>
                  <a:srgbClr val="00AFEF"/>
                </a:solidFill>
                <a:latin typeface="Microsoft YaHei UI" panose="020B0503020204020204" charset="-122"/>
                <a:cs typeface="Microsoft YaHei UI" panose="020B0503020204020204" charset="-122"/>
              </a:rPr>
              <a:t>则</a:t>
            </a:r>
            <a:r>
              <a:rPr sz="2000" b="1" spc="5" dirty="0">
                <a:solidFill>
                  <a:srgbClr val="00AFEF"/>
                </a:solidFill>
                <a:latin typeface="Microsoft YaHei UI" panose="020B0503020204020204" charset="-122"/>
                <a:cs typeface="Microsoft YaHei UI" panose="020B0503020204020204" charset="-122"/>
              </a:rPr>
              <a:t>（</a:t>
            </a:r>
            <a:r>
              <a:rPr sz="2000" b="1" spc="-245" dirty="0">
                <a:solidFill>
                  <a:srgbClr val="00AFEF"/>
                </a:solidFill>
                <a:latin typeface="Microsoft YaHei UI" panose="020B0503020204020204" charset="-122"/>
                <a:cs typeface="Microsoft YaHei UI" panose="020B0503020204020204" charset="-122"/>
              </a:rPr>
              <a:t>Re</a:t>
            </a:r>
            <a:r>
              <a:rPr sz="2000" b="1" spc="-185" dirty="0">
                <a:solidFill>
                  <a:srgbClr val="00AFEF"/>
                </a:solidFill>
                <a:latin typeface="Microsoft YaHei UI" panose="020B0503020204020204" charset="-122"/>
                <a:cs typeface="Microsoft YaHei UI" panose="020B0503020204020204" charset="-122"/>
              </a:rPr>
              <a:t>c</a:t>
            </a:r>
            <a:r>
              <a:rPr sz="2000" b="1" spc="-235" dirty="0">
                <a:solidFill>
                  <a:srgbClr val="00AFEF"/>
                </a:solidFill>
                <a:latin typeface="Microsoft YaHei UI" panose="020B0503020204020204" charset="-122"/>
                <a:cs typeface="Microsoft YaHei UI" panose="020B0503020204020204" charset="-122"/>
              </a:rPr>
              <a:t>ordi</a:t>
            </a:r>
            <a:r>
              <a:rPr sz="2000" b="1" spc="-355" dirty="0">
                <a:solidFill>
                  <a:srgbClr val="00AFEF"/>
                </a:solidFill>
                <a:latin typeface="Microsoft YaHei UI" panose="020B0503020204020204" charset="-122"/>
                <a:cs typeface="Microsoft YaHei UI" panose="020B0503020204020204" charset="-122"/>
              </a:rPr>
              <a:t>ng</a:t>
            </a:r>
            <a:r>
              <a:rPr sz="2000" b="1" spc="-125" dirty="0">
                <a:solidFill>
                  <a:srgbClr val="00AFEF"/>
                </a:solidFill>
                <a:latin typeface="Microsoft YaHei UI" panose="020B0503020204020204" charset="-122"/>
                <a:cs typeface="Microsoft YaHei UI" panose="020B0503020204020204" charset="-122"/>
              </a:rPr>
              <a:t> </a:t>
            </a:r>
            <a:r>
              <a:rPr sz="2000" b="1" spc="-175" dirty="0">
                <a:solidFill>
                  <a:srgbClr val="00AFEF"/>
                </a:solidFill>
                <a:latin typeface="Microsoft YaHei UI" panose="020B0503020204020204" charset="-122"/>
                <a:cs typeface="Microsoft YaHei UI" panose="020B0503020204020204" charset="-122"/>
              </a:rPr>
              <a:t>r</a:t>
            </a:r>
            <a:r>
              <a:rPr sz="2000" b="1" spc="-315" dirty="0">
                <a:solidFill>
                  <a:srgbClr val="00AFEF"/>
                </a:solidFill>
                <a:latin typeface="Microsoft YaHei UI" panose="020B0503020204020204" charset="-122"/>
                <a:cs typeface="Microsoft YaHei UI" panose="020B0503020204020204" charset="-122"/>
              </a:rPr>
              <a:t>u</a:t>
            </a:r>
            <a:r>
              <a:rPr sz="2000" b="1" spc="-125" dirty="0">
                <a:solidFill>
                  <a:srgbClr val="00AFEF"/>
                </a:solidFill>
                <a:latin typeface="Microsoft YaHei UI" panose="020B0503020204020204" charset="-122"/>
                <a:cs typeface="Microsoft YaHei UI" panose="020B0503020204020204" charset="-122"/>
              </a:rPr>
              <a:t>l</a:t>
            </a:r>
            <a:r>
              <a:rPr sz="2000" b="1" spc="-320" dirty="0">
                <a:solidFill>
                  <a:srgbClr val="00AFEF"/>
                </a:solidFill>
                <a:latin typeface="Microsoft YaHei UI" panose="020B0503020204020204" charset="-122"/>
                <a:cs typeface="Microsoft YaHei UI" panose="020B0503020204020204" charset="-122"/>
              </a:rPr>
              <a:t>e</a:t>
            </a:r>
            <a:r>
              <a:rPr sz="2000" b="1" dirty="0">
                <a:solidFill>
                  <a:srgbClr val="00AFEF"/>
                </a:solidFill>
                <a:latin typeface="Microsoft YaHei UI" panose="020B0503020204020204" charset="-122"/>
                <a:cs typeface="Microsoft YaHei UI" panose="020B0503020204020204" charset="-122"/>
              </a:rPr>
              <a:t>）</a:t>
            </a:r>
            <a:r>
              <a:rPr sz="2000" dirty="0">
                <a:latin typeface="宋体" panose="02010600030101010101" pitchFamily="2" charset="-122"/>
                <a:cs typeface="宋体" panose="02010600030101010101" pitchFamily="2" charset="-122"/>
              </a:rPr>
              <a:t>能够</a:t>
            </a:r>
            <a:r>
              <a:rPr sz="2000" b="1" dirty="0">
                <a:solidFill>
                  <a:srgbClr val="E18B9D"/>
                </a:solidFill>
                <a:latin typeface="Microsoft YaHei UI" panose="020B0503020204020204" charset="-122"/>
                <a:cs typeface="Microsoft YaHei UI" panose="020B0503020204020204" charset="-122"/>
              </a:rPr>
              <a:t>预先运行频繁用到或计算消耗较大的表达式，并将其结果保存为一组 </a:t>
            </a:r>
            <a:r>
              <a:rPr sz="2000" b="1" spc="5" dirty="0">
                <a:solidFill>
                  <a:srgbClr val="E18B9D"/>
                </a:solidFill>
                <a:latin typeface="Microsoft YaHei UI" panose="020B0503020204020204" charset="-122"/>
                <a:cs typeface="Microsoft YaHei UI" panose="020B0503020204020204" charset="-122"/>
              </a:rPr>
              <a:t>新的时</a:t>
            </a:r>
            <a:r>
              <a:rPr sz="2000" b="1" dirty="0">
                <a:solidFill>
                  <a:srgbClr val="E18B9D"/>
                </a:solidFill>
                <a:latin typeface="Microsoft YaHei UI" panose="020B0503020204020204" charset="-122"/>
                <a:cs typeface="Microsoft YaHei UI" panose="020B0503020204020204" charset="-122"/>
              </a:rPr>
              <a:t>间序</a:t>
            </a:r>
            <a:r>
              <a:rPr sz="2000" b="1" spc="5" dirty="0">
                <a:solidFill>
                  <a:srgbClr val="E18B9D"/>
                </a:solidFill>
                <a:latin typeface="Microsoft YaHei UI" panose="020B0503020204020204" charset="-122"/>
                <a:cs typeface="Microsoft YaHei UI" panose="020B0503020204020204" charset="-122"/>
              </a:rPr>
              <a:t>列</a:t>
            </a:r>
            <a:r>
              <a:rPr sz="2000" dirty="0">
                <a:latin typeface="宋体" panose="02010600030101010101" pitchFamily="2" charset="-122"/>
                <a:cs typeface="宋体" panose="02010600030101010101" pitchFamily="2" charset="-122"/>
              </a:rPr>
              <a:t>；</a:t>
            </a:r>
            <a:endParaRPr sz="2000">
              <a:latin typeface="宋体" panose="02010600030101010101" pitchFamily="2" charset="-122"/>
              <a:cs typeface="宋体" panose="02010600030101010101" pitchFamily="2" charset="-122"/>
            </a:endParaRPr>
          </a:p>
          <a:p>
            <a:pPr marL="698500" marR="156210" lvl="1" indent="-228600">
              <a:lnSpc>
                <a:spcPts val="1940"/>
              </a:lnSpc>
              <a:spcBef>
                <a:spcPts val="520"/>
              </a:spcBef>
              <a:buClr>
                <a:srgbClr val="45B19B"/>
              </a:buClr>
              <a:buFont typeface="Wingdings" panose="05000000000000000000"/>
              <a:buChar char=""/>
              <a:tabLst>
                <a:tab pos="755650" algn="l"/>
              </a:tabLst>
            </a:pPr>
            <a:r>
              <a:rPr dirty="0"/>
              <a:t>	</a:t>
            </a:r>
            <a:r>
              <a:rPr sz="1800" dirty="0">
                <a:latin typeface="宋体" panose="02010600030101010101" pitchFamily="2" charset="-122"/>
                <a:cs typeface="宋体" panose="02010600030101010101" pitchFamily="2" charset="-122"/>
              </a:rPr>
              <a:t>记录规则是定义在</a:t>
            </a:r>
            <a:r>
              <a:rPr sz="1800" spc="-30" dirty="0">
                <a:latin typeface="宋体" panose="02010600030101010101" pitchFamily="2" charset="-122"/>
                <a:cs typeface="宋体" panose="02010600030101010101" pitchFamily="2" charset="-122"/>
              </a:rPr>
              <a:t>Promet</a:t>
            </a:r>
            <a:r>
              <a:rPr sz="1800" spc="-2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dirty="0">
                <a:latin typeface="宋体" panose="02010600030101010101" pitchFamily="2" charset="-122"/>
                <a:cs typeface="宋体" panose="02010600030101010101" pitchFamily="2" charset="-122"/>
              </a:rPr>
              <a:t>配置文件中的查询语句，由</a:t>
            </a:r>
            <a:r>
              <a:rPr sz="1800" spc="-140" dirty="0">
                <a:latin typeface="宋体" panose="02010600030101010101" pitchFamily="2" charset="-122"/>
                <a:cs typeface="宋体" panose="02010600030101010101" pitchFamily="2" charset="-122"/>
              </a:rPr>
              <a:t>Ser</a:t>
            </a:r>
            <a:r>
              <a:rPr sz="1800" spc="-150" dirty="0">
                <a:latin typeface="宋体" panose="02010600030101010101" pitchFamily="2" charset="-122"/>
                <a:cs typeface="宋体" panose="02010600030101010101" pitchFamily="2" charset="-122"/>
              </a:rPr>
              <a:t>v</a:t>
            </a:r>
            <a:r>
              <a:rPr sz="1800" spc="-225" dirty="0">
                <a:latin typeface="宋体" panose="02010600030101010101" pitchFamily="2" charset="-122"/>
                <a:cs typeface="宋体" panose="02010600030101010101" pitchFamily="2" charset="-122"/>
              </a:rPr>
              <a:t>er</a:t>
            </a:r>
            <a:r>
              <a:rPr sz="1800" dirty="0">
                <a:latin typeface="宋体" panose="02010600030101010101" pitchFamily="2" charset="-122"/>
                <a:cs typeface="宋体" panose="02010600030101010101" pitchFamily="2" charset="-122"/>
              </a:rPr>
              <a:t>加载后，它能够于以类似批处理任务的方式 在后台周期性的执行并记录查询结果；</a:t>
            </a:r>
            <a:endParaRPr sz="1800">
              <a:latin typeface="宋体" panose="02010600030101010101" pitchFamily="2" charset="-122"/>
              <a:cs typeface="宋体" panose="02010600030101010101" pitchFamily="2" charset="-122"/>
            </a:endParaRPr>
          </a:p>
          <a:p>
            <a:pPr marL="755650" lvl="1" indent="-285750">
              <a:lnSpc>
                <a:spcPct val="100000"/>
              </a:lnSpc>
              <a:spcBef>
                <a:spcPts val="26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客户端只需要查询由记录规则生成的结果序列上的样本数据即可，速度远快于实时查询；</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常用于跨多个时间序列生成聚合数据，或者计算消耗较大的查询等场景中；</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多见于同可视化工具结合使用的需求中，也可用于生成可产生告警信息的时间序列；</a:t>
            </a:r>
            <a:endParaRPr sz="1800">
              <a:latin typeface="宋体" panose="02010600030101010101" pitchFamily="2" charset="-122"/>
              <a:cs typeface="宋体" panose="02010600030101010101" pitchFamily="2" charset="-122"/>
            </a:endParaRPr>
          </a:p>
          <a:p>
            <a:pPr marL="241300" marR="5080" indent="-228600">
              <a:lnSpc>
                <a:spcPts val="2160"/>
              </a:lnSpc>
              <a:spcBef>
                <a:spcPts val="1025"/>
              </a:spcBef>
              <a:buClr>
                <a:srgbClr val="4770C4"/>
              </a:buClr>
              <a:buFont typeface="Wingdings" panose="05000000000000000000"/>
              <a:buChar char=""/>
              <a:tabLst>
                <a:tab pos="304800" algn="l"/>
              </a:tabLst>
            </a:pPr>
            <a:r>
              <a:rPr sz="2000" b="1" spc="5" dirty="0">
                <a:solidFill>
                  <a:srgbClr val="00AFEF"/>
                </a:solidFill>
                <a:latin typeface="Microsoft YaHei UI" panose="020B0503020204020204" charset="-122"/>
                <a:cs typeface="Microsoft YaHei UI" panose="020B0503020204020204" charset="-122"/>
              </a:rPr>
              <a:t>告警规</a:t>
            </a:r>
            <a:r>
              <a:rPr sz="2000" b="1" dirty="0">
                <a:solidFill>
                  <a:srgbClr val="00AFEF"/>
                </a:solidFill>
                <a:latin typeface="Microsoft YaHei UI" panose="020B0503020204020204" charset="-122"/>
                <a:cs typeface="Microsoft YaHei UI" panose="020B0503020204020204" charset="-122"/>
              </a:rPr>
              <a:t>则</a:t>
            </a:r>
            <a:r>
              <a:rPr sz="2000" b="1" spc="5" dirty="0">
                <a:solidFill>
                  <a:srgbClr val="00AFEF"/>
                </a:solidFill>
                <a:latin typeface="Microsoft YaHei UI" panose="020B0503020204020204" charset="-122"/>
                <a:cs typeface="Microsoft YaHei UI" panose="020B0503020204020204" charset="-122"/>
              </a:rPr>
              <a:t>（</a:t>
            </a:r>
            <a:r>
              <a:rPr sz="2000" b="1" spc="-210" dirty="0">
                <a:solidFill>
                  <a:srgbClr val="00AFEF"/>
                </a:solidFill>
                <a:latin typeface="Microsoft YaHei UI" panose="020B0503020204020204" charset="-122"/>
                <a:cs typeface="Microsoft YaHei UI" panose="020B0503020204020204" charset="-122"/>
              </a:rPr>
              <a:t>Alert</a:t>
            </a:r>
            <a:r>
              <a:rPr sz="2000" b="1" spc="-125" dirty="0">
                <a:solidFill>
                  <a:srgbClr val="00AFEF"/>
                </a:solidFill>
                <a:latin typeface="Microsoft YaHei UI" panose="020B0503020204020204" charset="-122"/>
                <a:cs typeface="Microsoft YaHei UI" panose="020B0503020204020204" charset="-122"/>
              </a:rPr>
              <a:t> </a:t>
            </a:r>
            <a:r>
              <a:rPr sz="2000" b="1" spc="-175" dirty="0">
                <a:solidFill>
                  <a:srgbClr val="00AFEF"/>
                </a:solidFill>
                <a:latin typeface="Microsoft YaHei UI" panose="020B0503020204020204" charset="-122"/>
                <a:cs typeface="Microsoft YaHei UI" panose="020B0503020204020204" charset="-122"/>
              </a:rPr>
              <a:t>r</a:t>
            </a:r>
            <a:r>
              <a:rPr sz="2000" b="1" spc="-315" dirty="0">
                <a:solidFill>
                  <a:srgbClr val="00AFEF"/>
                </a:solidFill>
                <a:latin typeface="Microsoft YaHei UI" panose="020B0503020204020204" charset="-122"/>
                <a:cs typeface="Microsoft YaHei UI" panose="020B0503020204020204" charset="-122"/>
              </a:rPr>
              <a:t>u</a:t>
            </a:r>
            <a:r>
              <a:rPr sz="2000" b="1" spc="-125" dirty="0">
                <a:solidFill>
                  <a:srgbClr val="00AFEF"/>
                </a:solidFill>
                <a:latin typeface="Microsoft YaHei UI" panose="020B0503020204020204" charset="-122"/>
                <a:cs typeface="Microsoft YaHei UI" panose="020B0503020204020204" charset="-122"/>
              </a:rPr>
              <a:t>l</a:t>
            </a:r>
            <a:r>
              <a:rPr sz="2000" b="1" spc="-325" dirty="0">
                <a:solidFill>
                  <a:srgbClr val="00AFEF"/>
                </a:solidFill>
                <a:latin typeface="Microsoft YaHei UI" panose="020B0503020204020204" charset="-122"/>
                <a:cs typeface="Microsoft YaHei UI" panose="020B0503020204020204" charset="-122"/>
              </a:rPr>
              <a:t>e</a:t>
            </a:r>
            <a:r>
              <a:rPr sz="2000" b="1" dirty="0">
                <a:solidFill>
                  <a:srgbClr val="00AFEF"/>
                </a:solidFill>
                <a:latin typeface="Microsoft YaHei UI" panose="020B0503020204020204" charset="-122"/>
                <a:cs typeface="Microsoft YaHei UI" panose="020B0503020204020204" charset="-122"/>
              </a:rPr>
              <a:t>）</a:t>
            </a:r>
            <a:r>
              <a:rPr sz="2000" dirty="0">
                <a:latin typeface="宋体" panose="02010600030101010101" pitchFamily="2" charset="-122"/>
                <a:cs typeface="宋体" panose="02010600030101010101" pitchFamily="2" charset="-122"/>
              </a:rPr>
              <a:t>是另一种定义在</a:t>
            </a:r>
            <a:r>
              <a:rPr sz="2000" spc="35" dirty="0">
                <a:latin typeface="宋体" panose="02010600030101010101" pitchFamily="2" charset="-122"/>
                <a:cs typeface="宋体" panose="02010600030101010101" pitchFamily="2" charset="-122"/>
              </a:rPr>
              <a:t>Prom</a:t>
            </a:r>
            <a:r>
              <a:rPr sz="2000" spc="25"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dirty="0">
                <a:latin typeface="宋体" panose="02010600030101010101" pitchFamily="2" charset="-122"/>
                <a:cs typeface="宋体" panose="02010600030101010101" pitchFamily="2" charset="-122"/>
              </a:rPr>
              <a:t>配置文件中的</a:t>
            </a: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310" dirty="0">
                <a:latin typeface="宋体" panose="02010600030101010101" pitchFamily="2" charset="-122"/>
                <a:cs typeface="宋体" panose="02010600030101010101" pitchFamily="2" charset="-122"/>
              </a:rPr>
              <a:t>omQL</a:t>
            </a:r>
            <a:r>
              <a:rPr sz="2000" dirty="0">
                <a:latin typeface="宋体" panose="02010600030101010101" pitchFamily="2" charset="-122"/>
                <a:cs typeface="宋体" panose="02010600030101010101" pitchFamily="2" charset="-122"/>
              </a:rPr>
              <a:t>表达式，它通常是一个基于查 询语句的布尔表达式，该表达式负责触发告警；</a:t>
            </a:r>
            <a:endParaRPr sz="2000">
              <a:latin typeface="宋体" panose="02010600030101010101" pitchFamily="2" charset="-122"/>
              <a:cs typeface="宋体" panose="02010600030101010101" pitchFamily="2" charset="-122"/>
            </a:endParaRPr>
          </a:p>
          <a:p>
            <a:pPr marL="755650" lvl="1" indent="-285750">
              <a:lnSpc>
                <a:spcPts val="2050"/>
              </a:lnSpc>
              <a:spcBef>
                <a:spcPts val="265"/>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告警规则中用的查询语句较为复杂时，可将其保存为记录规则，而后通过查询该记录规则生成的时间序列</a:t>
            </a:r>
            <a:endParaRPr sz="1800">
              <a:latin typeface="宋体" panose="02010600030101010101" pitchFamily="2" charset="-122"/>
              <a:cs typeface="宋体" panose="02010600030101010101" pitchFamily="2" charset="-122"/>
            </a:endParaRPr>
          </a:p>
          <a:p>
            <a:pPr marL="698500">
              <a:lnSpc>
                <a:spcPts val="2050"/>
              </a:lnSpc>
            </a:pPr>
            <a:r>
              <a:rPr sz="1800" spc="-5" dirty="0">
                <a:latin typeface="宋体" panose="02010600030101010101" pitchFamily="2" charset="-122"/>
                <a:cs typeface="宋体" panose="02010600030101010101" pitchFamily="2" charset="-122"/>
              </a:rPr>
              <a:t>来参与比较，从而避免实时查询导致的较长时间延迟；</a:t>
            </a:r>
            <a:endParaRPr sz="1800">
              <a:latin typeface="宋体" panose="02010600030101010101" pitchFamily="2" charset="-122"/>
              <a:cs typeface="宋体" panose="02010600030101010101" pitchFamily="2" charset="-122"/>
            </a:endParaRPr>
          </a:p>
        </p:txBody>
      </p:sp>
      <p:pic>
        <p:nvPicPr>
          <p:cNvPr id="7"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8"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9" name="图片 8"/>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034665"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配置</a:t>
            </a:r>
            <a:r>
              <a:rPr sz="3200" b="0" spc="-235" dirty="0">
                <a:solidFill>
                  <a:srgbClr val="000000"/>
                </a:solidFill>
                <a:latin typeface="宋体" panose="02010600030101010101" pitchFamily="2" charset="-122"/>
                <a:cs typeface="宋体" panose="02010600030101010101" pitchFamily="2" charset="-122"/>
              </a:rPr>
              <a:t>Re</a:t>
            </a:r>
            <a:r>
              <a:rPr sz="3200" b="0" spc="-229" dirty="0">
                <a:solidFill>
                  <a:srgbClr val="000000"/>
                </a:solidFill>
                <a:latin typeface="宋体" panose="02010600030101010101" pitchFamily="2" charset="-122"/>
                <a:cs typeface="宋体" panose="02010600030101010101" pitchFamily="2" charset="-122"/>
              </a:rPr>
              <a:t>c</a:t>
            </a:r>
            <a:r>
              <a:rPr sz="3200" b="0" spc="-500" dirty="0">
                <a:solidFill>
                  <a:srgbClr val="000000"/>
                </a:solidFill>
                <a:latin typeface="宋体" panose="02010600030101010101" pitchFamily="2" charset="-122"/>
                <a:cs typeface="宋体" panose="02010600030101010101" pitchFamily="2" charset="-122"/>
              </a:rPr>
              <a:t>ord</a:t>
            </a:r>
            <a:r>
              <a:rPr sz="3200" b="0" spc="-495" dirty="0">
                <a:solidFill>
                  <a:srgbClr val="000000"/>
                </a:solidFill>
                <a:latin typeface="宋体" panose="02010600030101010101" pitchFamily="2" charset="-122"/>
                <a:cs typeface="宋体" panose="02010600030101010101" pitchFamily="2" charset="-122"/>
              </a:rPr>
              <a:t>i</a:t>
            </a:r>
            <a:r>
              <a:rPr sz="3200" b="0" spc="-225" dirty="0">
                <a:solidFill>
                  <a:srgbClr val="000000"/>
                </a:solidFill>
                <a:latin typeface="宋体" panose="02010600030101010101" pitchFamily="2" charset="-122"/>
                <a:cs typeface="宋体" panose="02010600030101010101" pitchFamily="2" charset="-122"/>
              </a:rPr>
              <a:t>ng</a:t>
            </a:r>
            <a:r>
              <a:rPr sz="3200" b="0" spc="-844" dirty="0">
                <a:solidFill>
                  <a:srgbClr val="000000"/>
                </a:solidFill>
                <a:latin typeface="宋体" panose="02010600030101010101" pitchFamily="2" charset="-122"/>
                <a:cs typeface="宋体" panose="02010600030101010101" pitchFamily="2" charset="-122"/>
              </a:rPr>
              <a:t> </a:t>
            </a:r>
            <a:r>
              <a:rPr sz="3200" b="0" spc="-290" dirty="0">
                <a:solidFill>
                  <a:srgbClr val="000000"/>
                </a:solidFill>
                <a:latin typeface="宋体" panose="02010600030101010101" pitchFamily="2" charset="-122"/>
                <a:cs typeface="宋体" panose="02010600030101010101" pitchFamily="2" charset="-122"/>
              </a:rPr>
              <a:t>Rule</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03401"/>
            <a:ext cx="8963025" cy="1229995"/>
          </a:xfrm>
          <a:prstGeom prst="rect">
            <a:avLst/>
          </a:prstGeom>
        </p:spPr>
        <p:txBody>
          <a:bodyPr vert="horz" wrap="square" lIns="0" tIns="109220" rIns="0" bIns="0" rtlCol="0">
            <a:spAutoFit/>
          </a:bodyPr>
          <a:lstStyle/>
          <a:p>
            <a:pPr marL="304800" indent="-292100">
              <a:lnSpc>
                <a:spcPct val="100000"/>
              </a:lnSpc>
              <a:spcBef>
                <a:spcPts val="86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记录规则将生成新的时间序列，因而其名称必须是规范</a:t>
            </a:r>
            <a:r>
              <a:rPr sz="2000" spc="5" dirty="0">
                <a:latin typeface="宋体" panose="02010600030101010101" pitchFamily="2" charset="-122"/>
                <a:cs typeface="宋体" panose="02010600030101010101" pitchFamily="2" charset="-122"/>
              </a:rPr>
              <a:t>的</a:t>
            </a:r>
            <a:r>
              <a:rPr sz="2000" dirty="0">
                <a:solidFill>
                  <a:srgbClr val="00AFEF"/>
                </a:solidFill>
                <a:latin typeface="宋体" panose="02010600030101010101" pitchFamily="2" charset="-122"/>
                <a:cs typeface="宋体" panose="02010600030101010101" pitchFamily="2" charset="-122"/>
              </a:rPr>
              <a:t>指标名称格式</a:t>
            </a:r>
            <a:r>
              <a:rPr sz="2000" dirty="0">
                <a:latin typeface="宋体" panose="02010600030101010101" pitchFamily="2" charset="-122"/>
                <a:cs typeface="宋体" panose="02010600030101010101" pitchFamily="2" charset="-122"/>
              </a:rPr>
              <a:t>；</a:t>
            </a:r>
            <a:endParaRPr sz="2000">
              <a:latin typeface="宋体" panose="02010600030101010101" pitchFamily="2" charset="-122"/>
              <a:cs typeface="宋体" panose="02010600030101010101" pitchFamily="2" charset="-122"/>
            </a:endParaRPr>
          </a:p>
          <a:p>
            <a:pPr marL="304800" indent="-292100">
              <a:lnSpc>
                <a:spcPct val="100000"/>
              </a:lnSpc>
              <a:spcBef>
                <a:spcPts val="76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记录规则必须定义在规则组（</a:t>
            </a:r>
            <a:r>
              <a:rPr sz="2000" spc="-300" dirty="0">
                <a:latin typeface="宋体" panose="02010600030101010101" pitchFamily="2" charset="-122"/>
                <a:cs typeface="宋体" panose="02010600030101010101" pitchFamily="2" charset="-122"/>
              </a:rPr>
              <a:t>rul</a:t>
            </a:r>
            <a:r>
              <a:rPr sz="2000" spc="-170" dirty="0">
                <a:latin typeface="宋体" panose="02010600030101010101" pitchFamily="2" charset="-122"/>
                <a:cs typeface="宋体" panose="02010600030101010101" pitchFamily="2" charset="-122"/>
              </a:rPr>
              <a:t>e</a:t>
            </a:r>
            <a:r>
              <a:rPr sz="2000" spc="-500" dirty="0">
                <a:latin typeface="宋体" panose="02010600030101010101" pitchFamily="2" charset="-122"/>
                <a:cs typeface="宋体" panose="02010600030101010101" pitchFamily="2" charset="-122"/>
              </a:rPr>
              <a:t> </a:t>
            </a:r>
            <a:r>
              <a:rPr sz="2000" spc="-85" dirty="0">
                <a:latin typeface="宋体" panose="02010600030101010101" pitchFamily="2" charset="-122"/>
                <a:cs typeface="宋体" panose="02010600030101010101" pitchFamily="2" charset="-122"/>
              </a:rPr>
              <a:t>grou</a:t>
            </a:r>
            <a:r>
              <a:rPr sz="2000" spc="-80" dirty="0">
                <a:latin typeface="宋体" panose="02010600030101010101" pitchFamily="2" charset="-122"/>
                <a:cs typeface="宋体" panose="02010600030101010101" pitchFamily="2" charset="-122"/>
              </a:rPr>
              <a:t>p</a:t>
            </a:r>
            <a:r>
              <a:rPr sz="2000" dirty="0">
                <a:latin typeface="宋体" panose="02010600030101010101" pitchFamily="2" charset="-122"/>
                <a:cs typeface="宋体" panose="02010600030101010101" pitchFamily="2" charset="-122"/>
              </a:rPr>
              <a:t>）中，各规则按给定的顺序依次运行；</a:t>
            </a:r>
            <a:endParaRPr sz="2000">
              <a:latin typeface="宋体" panose="02010600030101010101" pitchFamily="2" charset="-122"/>
              <a:cs typeface="宋体" panose="02010600030101010101" pitchFamily="2" charset="-122"/>
            </a:endParaRPr>
          </a:p>
          <a:p>
            <a:pPr marL="304800" indent="-292100">
              <a:lnSpc>
                <a:spcPct val="100000"/>
              </a:lnSpc>
              <a:spcBef>
                <a:spcPts val="76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规则组的定义语法如下：</a:t>
            </a:r>
            <a:endParaRPr sz="20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1503679" y="2103119"/>
            <a:ext cx="8168894" cy="4174744"/>
          </a:xfrm>
          <a:prstGeom prst="rect">
            <a:avLst/>
          </a:prstGeom>
        </p:spPr>
      </p:pic>
      <p:pic>
        <p:nvPicPr>
          <p:cNvPr id="8"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9"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0" name="图片 9"/>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037205"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配置</a:t>
            </a:r>
            <a:r>
              <a:rPr sz="3200" b="0" spc="-235" dirty="0">
                <a:solidFill>
                  <a:srgbClr val="000000"/>
                </a:solidFill>
                <a:latin typeface="宋体" panose="02010600030101010101" pitchFamily="2" charset="-122"/>
                <a:cs typeface="宋体" panose="02010600030101010101" pitchFamily="2" charset="-122"/>
              </a:rPr>
              <a:t>Re</a:t>
            </a:r>
            <a:r>
              <a:rPr sz="3200" b="0" spc="-229" dirty="0">
                <a:solidFill>
                  <a:srgbClr val="000000"/>
                </a:solidFill>
                <a:latin typeface="宋体" panose="02010600030101010101" pitchFamily="2" charset="-122"/>
                <a:cs typeface="宋体" panose="02010600030101010101" pitchFamily="2" charset="-122"/>
              </a:rPr>
              <a:t>c</a:t>
            </a:r>
            <a:r>
              <a:rPr sz="3200" b="0" spc="-500" dirty="0">
                <a:solidFill>
                  <a:srgbClr val="000000"/>
                </a:solidFill>
                <a:latin typeface="宋体" panose="02010600030101010101" pitchFamily="2" charset="-122"/>
                <a:cs typeface="宋体" panose="02010600030101010101" pitchFamily="2" charset="-122"/>
              </a:rPr>
              <a:t>ord</a:t>
            </a:r>
            <a:r>
              <a:rPr sz="3200" b="0" spc="-495" dirty="0">
                <a:solidFill>
                  <a:srgbClr val="000000"/>
                </a:solidFill>
                <a:latin typeface="宋体" panose="02010600030101010101" pitchFamily="2" charset="-122"/>
                <a:cs typeface="宋体" panose="02010600030101010101" pitchFamily="2" charset="-122"/>
              </a:rPr>
              <a:t>i</a:t>
            </a:r>
            <a:r>
              <a:rPr sz="3200" b="0" spc="-225" dirty="0">
                <a:solidFill>
                  <a:srgbClr val="000000"/>
                </a:solidFill>
                <a:latin typeface="宋体" panose="02010600030101010101" pitchFamily="2" charset="-122"/>
                <a:cs typeface="宋体" panose="02010600030101010101" pitchFamily="2" charset="-122"/>
              </a:rPr>
              <a:t>ng</a:t>
            </a:r>
            <a:r>
              <a:rPr sz="3200" b="0" spc="-819" dirty="0">
                <a:solidFill>
                  <a:srgbClr val="000000"/>
                </a:solidFill>
                <a:latin typeface="宋体" panose="02010600030101010101" pitchFamily="2" charset="-122"/>
                <a:cs typeface="宋体" panose="02010600030101010101" pitchFamily="2" charset="-122"/>
              </a:rPr>
              <a:t> </a:t>
            </a:r>
            <a:r>
              <a:rPr sz="3200" b="0" spc="-290" dirty="0">
                <a:solidFill>
                  <a:srgbClr val="000000"/>
                </a:solidFill>
                <a:latin typeface="宋体" panose="02010600030101010101" pitchFamily="2" charset="-122"/>
                <a:cs typeface="宋体" panose="02010600030101010101" pitchFamily="2" charset="-122"/>
              </a:rPr>
              <a:t>Rule</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3111500" cy="330200"/>
          </a:xfrm>
          <a:prstGeom prst="rect">
            <a:avLst/>
          </a:prstGeom>
        </p:spPr>
        <p:txBody>
          <a:bodyPr vert="horz" wrap="square" lIns="0" tIns="12700" rIns="0" bIns="0" rtlCol="0">
            <a:spAutoFit/>
          </a:bodyPr>
          <a:lstStyle/>
          <a:p>
            <a:pPr marL="304800" indent="-292100">
              <a:lnSpc>
                <a:spcPct val="100000"/>
              </a:lnSpc>
              <a:spcBef>
                <a:spcPts val="10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记录规则的定义语法如下</a:t>
            </a:r>
            <a:endParaRPr sz="20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327660" y="1631950"/>
            <a:ext cx="10799064" cy="3910583"/>
          </a:xfrm>
          <a:prstGeom prst="rect">
            <a:avLst/>
          </a:prstGeom>
        </p:spPr>
      </p:pic>
      <p:pic>
        <p:nvPicPr>
          <p:cNvPr id="8"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9"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0" name="图片 9"/>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4638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添加记录规则</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4381500" cy="330200"/>
          </a:xfrm>
          <a:prstGeom prst="rect">
            <a:avLst/>
          </a:prstGeom>
        </p:spPr>
        <p:txBody>
          <a:bodyPr vert="horz" wrap="square" lIns="0" tIns="12700" rIns="0" bIns="0" rtlCol="0">
            <a:spAutoFit/>
          </a:bodyPr>
          <a:lstStyle/>
          <a:p>
            <a:pPr marL="304800" indent="-292100">
              <a:lnSpc>
                <a:spcPct val="100000"/>
              </a:lnSpc>
              <a:spcBef>
                <a:spcPts val="10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记录规则的整体语法格式的简要说明</a:t>
            </a:r>
            <a:endParaRPr sz="20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459739" y="1376680"/>
            <a:ext cx="5304282" cy="3607561"/>
          </a:xfrm>
          <a:prstGeom prst="rect">
            <a:avLst/>
          </a:prstGeom>
        </p:spPr>
      </p:pic>
      <p:sp>
        <p:nvSpPr>
          <p:cNvPr id="5" name="object 5"/>
          <p:cNvSpPr txBox="1"/>
          <p:nvPr/>
        </p:nvSpPr>
        <p:spPr>
          <a:xfrm>
            <a:off x="575309" y="1475739"/>
            <a:ext cx="5080000" cy="3416300"/>
          </a:xfrm>
          <a:prstGeom prst="rect">
            <a:avLst/>
          </a:prstGeom>
          <a:solidFill>
            <a:srgbClr val="D7EFEB"/>
          </a:solidFill>
        </p:spPr>
        <p:txBody>
          <a:bodyPr vert="horz" wrap="square" lIns="0" tIns="36194" rIns="0" bIns="0" rtlCol="0">
            <a:spAutoFit/>
          </a:bodyPr>
          <a:lstStyle/>
          <a:p>
            <a:pPr marL="90805">
              <a:lnSpc>
                <a:spcPct val="100000"/>
              </a:lnSpc>
              <a:spcBef>
                <a:spcPts val="285"/>
              </a:spcBef>
            </a:pPr>
            <a:r>
              <a:rPr sz="1200" spc="114" dirty="0">
                <a:latin typeface="宋体" panose="02010600030101010101" pitchFamily="2" charset="-122"/>
                <a:cs typeface="宋体" panose="02010600030101010101" pitchFamily="2" charset="-122"/>
              </a:rPr>
              <a:t>#</a:t>
            </a:r>
            <a:r>
              <a:rPr sz="1200" spc="-275"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每个规则文件，都是含有一至多个规则组（</a:t>
            </a:r>
            <a:r>
              <a:rPr sz="1200" spc="-114" dirty="0">
                <a:latin typeface="宋体" panose="02010600030101010101" pitchFamily="2" charset="-122"/>
                <a:cs typeface="宋体" panose="02010600030101010101" pitchFamily="2" charset="-122"/>
              </a:rPr>
              <a:t>rul</a:t>
            </a:r>
            <a:r>
              <a:rPr sz="1200" spc="-110" dirty="0">
                <a:latin typeface="宋体" panose="02010600030101010101" pitchFamily="2" charset="-122"/>
                <a:cs typeface="宋体" panose="02010600030101010101" pitchFamily="2" charset="-122"/>
              </a:rPr>
              <a:t>e</a:t>
            </a:r>
            <a:r>
              <a:rPr sz="1200" spc="-70" dirty="0">
                <a:latin typeface="宋体" panose="02010600030101010101" pitchFamily="2" charset="-122"/>
                <a:cs typeface="宋体" panose="02010600030101010101" pitchFamily="2" charset="-122"/>
              </a:rPr>
              <a:t>_gr</a:t>
            </a:r>
            <a:r>
              <a:rPr sz="1200" spc="70" dirty="0">
                <a:latin typeface="宋体" panose="02010600030101010101" pitchFamily="2" charset="-122"/>
                <a:cs typeface="宋体" panose="02010600030101010101" pitchFamily="2" charset="-122"/>
              </a:rPr>
              <a:t>ou</a:t>
            </a:r>
            <a:r>
              <a:rPr sz="1200" spc="80" dirty="0">
                <a:latin typeface="宋体" panose="02010600030101010101" pitchFamily="2" charset="-122"/>
                <a:cs typeface="宋体" panose="02010600030101010101" pitchFamily="2" charset="-122"/>
              </a:rPr>
              <a:t>p</a:t>
            </a:r>
            <a:r>
              <a:rPr sz="1200" dirty="0">
                <a:latin typeface="宋体" panose="02010600030101010101" pitchFamily="2" charset="-122"/>
                <a:cs typeface="宋体" panose="02010600030101010101" pitchFamily="2" charset="-122"/>
              </a:rPr>
              <a:t>）的列表，</a:t>
            </a:r>
            <a:endParaRPr sz="1200">
              <a:latin typeface="宋体" panose="02010600030101010101" pitchFamily="2" charset="-122"/>
              <a:cs typeface="宋体" panose="02010600030101010101" pitchFamily="2" charset="-122"/>
            </a:endParaRPr>
          </a:p>
          <a:p>
            <a:pPr marL="90805">
              <a:lnSpc>
                <a:spcPct val="100000"/>
              </a:lnSpc>
            </a:pPr>
            <a:r>
              <a:rPr sz="1200" spc="114" dirty="0">
                <a:latin typeface="宋体" panose="02010600030101010101" pitchFamily="2" charset="-122"/>
                <a:cs typeface="宋体" panose="02010600030101010101" pitchFamily="2" charset="-122"/>
              </a:rPr>
              <a:t>#</a:t>
            </a:r>
            <a:r>
              <a:rPr sz="1200" spc="-275"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这些列表项定义在顶级字段</a:t>
            </a:r>
            <a:r>
              <a:rPr sz="1200" spc="-60" dirty="0">
                <a:latin typeface="宋体" panose="02010600030101010101" pitchFamily="2" charset="-122"/>
                <a:cs typeface="宋体" panose="02010600030101010101" pitchFamily="2" charset="-122"/>
              </a:rPr>
              <a:t>g</a:t>
            </a:r>
            <a:r>
              <a:rPr sz="1200" spc="-55" dirty="0">
                <a:latin typeface="宋体" panose="02010600030101010101" pitchFamily="2" charset="-122"/>
                <a:cs typeface="宋体" panose="02010600030101010101" pitchFamily="2" charset="-122"/>
              </a:rPr>
              <a:t>r</a:t>
            </a:r>
            <a:r>
              <a:rPr sz="1200" spc="25" dirty="0">
                <a:latin typeface="宋体" panose="02010600030101010101" pitchFamily="2" charset="-122"/>
                <a:cs typeface="宋体" panose="02010600030101010101" pitchFamily="2" charset="-122"/>
              </a:rPr>
              <a:t>oup</a:t>
            </a:r>
            <a:r>
              <a:rPr sz="1200" spc="35" dirty="0">
                <a:latin typeface="宋体" panose="02010600030101010101" pitchFamily="2" charset="-122"/>
                <a:cs typeface="宋体" panose="02010600030101010101" pitchFamily="2" charset="-122"/>
              </a:rPr>
              <a:t>s</a:t>
            </a:r>
            <a:r>
              <a:rPr sz="1200" dirty="0">
                <a:latin typeface="宋体" panose="02010600030101010101" pitchFamily="2" charset="-122"/>
                <a:cs typeface="宋体" panose="02010600030101010101" pitchFamily="2" charset="-122"/>
              </a:rPr>
              <a:t>之下；</a:t>
            </a:r>
            <a:endParaRPr sz="1200">
              <a:latin typeface="宋体" panose="02010600030101010101" pitchFamily="2" charset="-122"/>
              <a:cs typeface="宋体" panose="02010600030101010101" pitchFamily="2" charset="-122"/>
            </a:endParaRPr>
          </a:p>
          <a:p>
            <a:pPr marL="90805">
              <a:lnSpc>
                <a:spcPct val="100000"/>
              </a:lnSpc>
            </a:pPr>
            <a:r>
              <a:rPr sz="1200" b="1" spc="-50" dirty="0">
                <a:solidFill>
                  <a:srgbClr val="6F2F9F"/>
                </a:solidFill>
                <a:latin typeface="Microsoft JhengHei" panose="020B0604030504040204" charset="-120"/>
                <a:cs typeface="Microsoft JhengHei" panose="020B0604030504040204" charset="-120"/>
              </a:rPr>
              <a:t>groups:</a:t>
            </a:r>
            <a:endParaRPr sz="1200">
              <a:latin typeface="Microsoft JhengHei" panose="020B0604030504040204" charset="-120"/>
              <a:cs typeface="Microsoft JhengHei" panose="020B0604030504040204" charset="-120"/>
            </a:endParaRPr>
          </a:p>
          <a:p>
            <a:pPr>
              <a:lnSpc>
                <a:spcPct val="100000"/>
              </a:lnSpc>
              <a:spcBef>
                <a:spcPts val="60"/>
              </a:spcBef>
            </a:pPr>
            <a:endParaRPr sz="750">
              <a:latin typeface="Microsoft JhengHei" panose="020B0604030504040204" charset="-120"/>
              <a:cs typeface="Microsoft JhengHei" panose="020B0604030504040204" charset="-120"/>
            </a:endParaRPr>
          </a:p>
          <a:p>
            <a:pPr marL="173355">
              <a:lnSpc>
                <a:spcPct val="100000"/>
              </a:lnSpc>
            </a:pPr>
            <a:r>
              <a:rPr sz="1200" spc="114" dirty="0">
                <a:latin typeface="宋体" panose="02010600030101010101" pitchFamily="2" charset="-122"/>
                <a:cs typeface="宋体" panose="02010600030101010101" pitchFamily="2" charset="-122"/>
              </a:rPr>
              <a:t>#</a:t>
            </a:r>
            <a:r>
              <a:rPr sz="1200" spc="-275"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每个规则组都要有一个名字，且在当前文件中必须惟一；</a:t>
            </a:r>
            <a:endParaRPr sz="1200">
              <a:latin typeface="宋体" panose="02010600030101010101" pitchFamily="2" charset="-122"/>
              <a:cs typeface="宋体" panose="02010600030101010101" pitchFamily="2" charset="-122"/>
            </a:endParaRPr>
          </a:p>
          <a:p>
            <a:pPr marL="173355">
              <a:lnSpc>
                <a:spcPct val="100000"/>
              </a:lnSpc>
            </a:pPr>
            <a:r>
              <a:rPr sz="1200" b="1" spc="75" dirty="0">
                <a:solidFill>
                  <a:srgbClr val="6F2F9F"/>
                </a:solidFill>
                <a:latin typeface="Microsoft JhengHei" panose="020B0604030504040204" charset="-120"/>
                <a:cs typeface="Microsoft JhengHei" panose="020B0604030504040204" charset="-120"/>
              </a:rPr>
              <a:t>-</a:t>
            </a:r>
            <a:r>
              <a:rPr sz="1200" b="1" spc="10" dirty="0">
                <a:solidFill>
                  <a:srgbClr val="6F2F9F"/>
                </a:solidFill>
                <a:latin typeface="Microsoft JhengHei" panose="020B0604030504040204" charset="-120"/>
                <a:cs typeface="Microsoft JhengHei" panose="020B0604030504040204" charset="-120"/>
              </a:rPr>
              <a:t> </a:t>
            </a:r>
            <a:r>
              <a:rPr sz="1200" b="1" spc="-50" dirty="0">
                <a:solidFill>
                  <a:srgbClr val="6F2F9F"/>
                </a:solidFill>
                <a:latin typeface="Microsoft JhengHei" panose="020B0604030504040204" charset="-120"/>
                <a:cs typeface="Microsoft JhengHei" panose="020B0604030504040204" charset="-120"/>
              </a:rPr>
              <a:t>name:</a:t>
            </a:r>
            <a:r>
              <a:rPr sz="1200" b="1" spc="-5" dirty="0">
                <a:solidFill>
                  <a:srgbClr val="6F2F9F"/>
                </a:solidFill>
                <a:latin typeface="Microsoft JhengHei" panose="020B0604030504040204" charset="-120"/>
                <a:cs typeface="Microsoft JhengHei" panose="020B0604030504040204" charset="-120"/>
              </a:rPr>
              <a:t> </a:t>
            </a:r>
            <a:r>
              <a:rPr sz="1200" b="1" spc="-55" dirty="0">
                <a:solidFill>
                  <a:srgbClr val="6F2F9F"/>
                </a:solidFill>
                <a:latin typeface="Microsoft JhengHei" panose="020B0604030504040204" charset="-120"/>
                <a:cs typeface="Microsoft JhengHei" panose="020B0604030504040204" charset="-120"/>
              </a:rPr>
              <a:t>&lt;string&gt;</a:t>
            </a:r>
            <a:endParaRPr sz="1200">
              <a:latin typeface="Microsoft JhengHei" panose="020B0604030504040204" charset="-120"/>
              <a:cs typeface="Microsoft JhengHei" panose="020B0604030504040204" charset="-120"/>
            </a:endParaRPr>
          </a:p>
          <a:p>
            <a:pPr>
              <a:lnSpc>
                <a:spcPct val="100000"/>
              </a:lnSpc>
              <a:spcBef>
                <a:spcPts val="60"/>
              </a:spcBef>
            </a:pPr>
            <a:endParaRPr sz="750">
              <a:latin typeface="Microsoft JhengHei" panose="020B0604030504040204" charset="-120"/>
              <a:cs typeface="Microsoft JhengHei" panose="020B0604030504040204" charset="-120"/>
            </a:endParaRPr>
          </a:p>
          <a:p>
            <a:pPr marL="297815">
              <a:lnSpc>
                <a:spcPct val="100000"/>
              </a:lnSpc>
            </a:pPr>
            <a:r>
              <a:rPr sz="1200" spc="114" dirty="0">
                <a:latin typeface="宋体" panose="02010600030101010101" pitchFamily="2" charset="-122"/>
                <a:cs typeface="宋体" panose="02010600030101010101" pitchFamily="2" charset="-122"/>
              </a:rPr>
              <a:t>#</a:t>
            </a:r>
            <a:r>
              <a:rPr sz="1200" spc="-290"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组内的规则每多长时间评估（计算）一次；</a:t>
            </a:r>
            <a:endParaRPr sz="1200">
              <a:latin typeface="宋体" panose="02010600030101010101" pitchFamily="2" charset="-122"/>
              <a:cs typeface="宋体" panose="02010600030101010101" pitchFamily="2" charset="-122"/>
            </a:endParaRPr>
          </a:p>
          <a:p>
            <a:pPr marL="297815">
              <a:lnSpc>
                <a:spcPct val="100000"/>
              </a:lnSpc>
              <a:spcBef>
                <a:spcPts val="5"/>
              </a:spcBef>
            </a:pPr>
            <a:r>
              <a:rPr sz="1200" b="1" spc="-25" dirty="0">
                <a:solidFill>
                  <a:srgbClr val="6F2F9F"/>
                </a:solidFill>
                <a:latin typeface="Microsoft JhengHei" panose="020B0604030504040204" charset="-120"/>
                <a:cs typeface="Microsoft JhengHei" panose="020B0604030504040204" charset="-120"/>
              </a:rPr>
              <a:t>[</a:t>
            </a:r>
            <a:r>
              <a:rPr sz="1200" b="1" spc="25" dirty="0">
                <a:solidFill>
                  <a:srgbClr val="6F2F9F"/>
                </a:solidFill>
                <a:latin typeface="Microsoft JhengHei" panose="020B0604030504040204" charset="-120"/>
                <a:cs typeface="Microsoft JhengHei" panose="020B0604030504040204" charset="-120"/>
              </a:rPr>
              <a:t> </a:t>
            </a:r>
            <a:r>
              <a:rPr sz="1200" b="1" spc="-40" dirty="0">
                <a:solidFill>
                  <a:srgbClr val="6F2F9F"/>
                </a:solidFill>
                <a:latin typeface="Microsoft JhengHei" panose="020B0604030504040204" charset="-120"/>
                <a:cs typeface="Microsoft JhengHei" panose="020B0604030504040204" charset="-120"/>
              </a:rPr>
              <a:t>interval:</a:t>
            </a:r>
            <a:r>
              <a:rPr sz="1200" b="1" spc="45" dirty="0">
                <a:solidFill>
                  <a:srgbClr val="6F2F9F"/>
                </a:solidFill>
                <a:latin typeface="Microsoft JhengHei" panose="020B0604030504040204" charset="-120"/>
                <a:cs typeface="Microsoft JhengHei" panose="020B0604030504040204" charset="-120"/>
              </a:rPr>
              <a:t> </a:t>
            </a:r>
            <a:r>
              <a:rPr sz="1200" b="1" spc="-50" dirty="0">
                <a:solidFill>
                  <a:srgbClr val="6F2F9F"/>
                </a:solidFill>
                <a:latin typeface="Microsoft JhengHei" panose="020B0604030504040204" charset="-120"/>
                <a:cs typeface="Microsoft JhengHei" panose="020B0604030504040204" charset="-120"/>
              </a:rPr>
              <a:t>&lt;duration&gt;</a:t>
            </a:r>
            <a:r>
              <a:rPr sz="1200" b="1" spc="55" dirty="0">
                <a:solidFill>
                  <a:srgbClr val="6F2F9F"/>
                </a:solidFill>
                <a:latin typeface="Microsoft JhengHei" panose="020B0604030504040204" charset="-120"/>
                <a:cs typeface="Microsoft JhengHei" panose="020B0604030504040204" charset="-120"/>
              </a:rPr>
              <a:t> </a:t>
            </a:r>
            <a:r>
              <a:rPr sz="1200" b="1" spc="-20" dirty="0">
                <a:solidFill>
                  <a:srgbClr val="6F2F9F"/>
                </a:solidFill>
                <a:latin typeface="Microsoft JhengHei" panose="020B0604030504040204" charset="-120"/>
                <a:cs typeface="Microsoft JhengHei" panose="020B0604030504040204" charset="-120"/>
              </a:rPr>
              <a:t>|</a:t>
            </a:r>
            <a:r>
              <a:rPr sz="1200" b="1" spc="40" dirty="0">
                <a:solidFill>
                  <a:srgbClr val="6F2F9F"/>
                </a:solidFill>
                <a:latin typeface="Microsoft JhengHei" panose="020B0604030504040204" charset="-120"/>
                <a:cs typeface="Microsoft JhengHei" panose="020B0604030504040204" charset="-120"/>
              </a:rPr>
              <a:t> </a:t>
            </a:r>
            <a:r>
              <a:rPr sz="1200" b="1" spc="-40" dirty="0">
                <a:solidFill>
                  <a:srgbClr val="6F2F9F"/>
                </a:solidFill>
                <a:latin typeface="Microsoft JhengHei" panose="020B0604030504040204" charset="-120"/>
                <a:cs typeface="Microsoft JhengHei" panose="020B0604030504040204" charset="-120"/>
              </a:rPr>
              <a:t>default</a:t>
            </a:r>
            <a:r>
              <a:rPr sz="1200" b="1" spc="25" dirty="0">
                <a:solidFill>
                  <a:srgbClr val="6F2F9F"/>
                </a:solidFill>
                <a:latin typeface="Microsoft JhengHei" panose="020B0604030504040204" charset="-120"/>
                <a:cs typeface="Microsoft JhengHei" panose="020B0604030504040204" charset="-120"/>
              </a:rPr>
              <a:t> </a:t>
            </a:r>
            <a:r>
              <a:rPr sz="1200" b="1" spc="-65" dirty="0">
                <a:solidFill>
                  <a:srgbClr val="6F2F9F"/>
                </a:solidFill>
                <a:latin typeface="Microsoft JhengHei" panose="020B0604030504040204" charset="-120"/>
                <a:cs typeface="Microsoft JhengHei" panose="020B0604030504040204" charset="-120"/>
              </a:rPr>
              <a:t>=</a:t>
            </a:r>
            <a:r>
              <a:rPr sz="1200" b="1" spc="40" dirty="0">
                <a:solidFill>
                  <a:srgbClr val="6F2F9F"/>
                </a:solidFill>
                <a:latin typeface="Microsoft JhengHei" panose="020B0604030504040204" charset="-120"/>
                <a:cs typeface="Microsoft JhengHei" panose="020B0604030504040204" charset="-120"/>
              </a:rPr>
              <a:t> </a:t>
            </a:r>
            <a:r>
              <a:rPr sz="1200" b="1" spc="-45" dirty="0">
                <a:solidFill>
                  <a:srgbClr val="6F2F9F"/>
                </a:solidFill>
                <a:latin typeface="Microsoft JhengHei" panose="020B0604030504040204" charset="-120"/>
                <a:cs typeface="Microsoft JhengHei" panose="020B0604030504040204" charset="-120"/>
              </a:rPr>
              <a:t>global.evaluation_interval</a:t>
            </a:r>
            <a:r>
              <a:rPr sz="1200" b="1" spc="50" dirty="0">
                <a:solidFill>
                  <a:srgbClr val="6F2F9F"/>
                </a:solidFill>
                <a:latin typeface="Microsoft JhengHei" panose="020B0604030504040204" charset="-120"/>
                <a:cs typeface="Microsoft JhengHei" panose="020B0604030504040204" charset="-120"/>
              </a:rPr>
              <a:t> </a:t>
            </a:r>
            <a:r>
              <a:rPr sz="1200" b="1" spc="-25" dirty="0">
                <a:solidFill>
                  <a:srgbClr val="6F2F9F"/>
                </a:solidFill>
                <a:latin typeface="Microsoft JhengHei" panose="020B0604030504040204" charset="-120"/>
                <a:cs typeface="Microsoft JhengHei" panose="020B0604030504040204" charset="-120"/>
              </a:rPr>
              <a:t>]</a:t>
            </a:r>
            <a:endParaRPr sz="1200">
              <a:latin typeface="Microsoft JhengHei" panose="020B0604030504040204" charset="-120"/>
              <a:cs typeface="Microsoft JhengHei" panose="020B0604030504040204" charset="-120"/>
            </a:endParaRPr>
          </a:p>
          <a:p>
            <a:pPr>
              <a:lnSpc>
                <a:spcPct val="100000"/>
              </a:lnSpc>
              <a:spcBef>
                <a:spcPts val="60"/>
              </a:spcBef>
            </a:pPr>
            <a:endParaRPr sz="750">
              <a:latin typeface="Microsoft JhengHei" panose="020B0604030504040204" charset="-120"/>
              <a:cs typeface="Microsoft JhengHei" panose="020B0604030504040204" charset="-120"/>
            </a:endParaRPr>
          </a:p>
          <a:p>
            <a:pPr marL="297815">
              <a:lnSpc>
                <a:spcPct val="100000"/>
              </a:lnSpc>
            </a:pPr>
            <a:r>
              <a:rPr sz="1200" spc="114" dirty="0">
                <a:latin typeface="宋体" panose="02010600030101010101" pitchFamily="2" charset="-122"/>
                <a:cs typeface="宋体" panose="02010600030101010101" pitchFamily="2" charset="-122"/>
              </a:rPr>
              <a:t>#</a:t>
            </a:r>
            <a:r>
              <a:rPr sz="1200" spc="-290"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限制条件；对于告警规则，用于限制其最多可生成的告警数量，</a:t>
            </a:r>
            <a:endParaRPr sz="1200">
              <a:latin typeface="宋体" panose="02010600030101010101" pitchFamily="2" charset="-122"/>
              <a:cs typeface="宋体" panose="02010600030101010101" pitchFamily="2" charset="-122"/>
            </a:endParaRPr>
          </a:p>
          <a:p>
            <a:pPr marL="297815">
              <a:lnSpc>
                <a:spcPct val="100000"/>
              </a:lnSpc>
            </a:pPr>
            <a:r>
              <a:rPr sz="1200" spc="114" dirty="0">
                <a:latin typeface="宋体" panose="02010600030101010101" pitchFamily="2" charset="-122"/>
                <a:cs typeface="宋体" panose="02010600030101010101" pitchFamily="2" charset="-122"/>
              </a:rPr>
              <a:t>#</a:t>
            </a:r>
            <a:r>
              <a:rPr sz="1200" spc="-290"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对于记录规则，用于限制其最多可生成的序列数量；</a:t>
            </a:r>
            <a:endParaRPr sz="1200">
              <a:latin typeface="宋体" panose="02010600030101010101" pitchFamily="2" charset="-122"/>
              <a:cs typeface="宋体" panose="02010600030101010101" pitchFamily="2" charset="-122"/>
            </a:endParaRPr>
          </a:p>
          <a:p>
            <a:pPr marL="297815">
              <a:lnSpc>
                <a:spcPct val="100000"/>
              </a:lnSpc>
            </a:pPr>
            <a:r>
              <a:rPr sz="1200" b="1" spc="-25" dirty="0">
                <a:solidFill>
                  <a:srgbClr val="6F2F9F"/>
                </a:solidFill>
                <a:latin typeface="Microsoft JhengHei" panose="020B0604030504040204" charset="-120"/>
                <a:cs typeface="Microsoft JhengHei" panose="020B0604030504040204" charset="-120"/>
              </a:rPr>
              <a:t>[</a:t>
            </a:r>
            <a:r>
              <a:rPr sz="1200" b="1" spc="10" dirty="0">
                <a:solidFill>
                  <a:srgbClr val="6F2F9F"/>
                </a:solidFill>
                <a:latin typeface="Microsoft JhengHei" panose="020B0604030504040204" charset="-120"/>
                <a:cs typeface="Microsoft JhengHei" panose="020B0604030504040204" charset="-120"/>
              </a:rPr>
              <a:t> </a:t>
            </a:r>
            <a:r>
              <a:rPr sz="1200" b="1" spc="-35" dirty="0">
                <a:solidFill>
                  <a:srgbClr val="6F2F9F"/>
                </a:solidFill>
                <a:latin typeface="Microsoft JhengHei" panose="020B0604030504040204" charset="-120"/>
                <a:cs typeface="Microsoft JhengHei" panose="020B0604030504040204" charset="-120"/>
              </a:rPr>
              <a:t>limit:</a:t>
            </a:r>
            <a:r>
              <a:rPr sz="1200" b="1" spc="25" dirty="0">
                <a:solidFill>
                  <a:srgbClr val="6F2F9F"/>
                </a:solidFill>
                <a:latin typeface="Microsoft JhengHei" panose="020B0604030504040204" charset="-120"/>
                <a:cs typeface="Microsoft JhengHei" panose="020B0604030504040204" charset="-120"/>
              </a:rPr>
              <a:t> </a:t>
            </a:r>
            <a:r>
              <a:rPr sz="1200" b="1" spc="-50" dirty="0">
                <a:solidFill>
                  <a:srgbClr val="6F2F9F"/>
                </a:solidFill>
                <a:latin typeface="Microsoft JhengHei" panose="020B0604030504040204" charset="-120"/>
                <a:cs typeface="Microsoft JhengHei" panose="020B0604030504040204" charset="-120"/>
              </a:rPr>
              <a:t>&lt;int&gt;</a:t>
            </a:r>
            <a:r>
              <a:rPr sz="1200" b="1" spc="30" dirty="0">
                <a:solidFill>
                  <a:srgbClr val="6F2F9F"/>
                </a:solidFill>
                <a:latin typeface="Microsoft JhengHei" panose="020B0604030504040204" charset="-120"/>
                <a:cs typeface="Microsoft JhengHei" panose="020B0604030504040204" charset="-120"/>
              </a:rPr>
              <a:t> </a:t>
            </a:r>
            <a:r>
              <a:rPr sz="1200" b="1" spc="-20" dirty="0">
                <a:solidFill>
                  <a:srgbClr val="6F2F9F"/>
                </a:solidFill>
                <a:latin typeface="Microsoft JhengHei" panose="020B0604030504040204" charset="-120"/>
                <a:cs typeface="Microsoft JhengHei" panose="020B0604030504040204" charset="-120"/>
              </a:rPr>
              <a:t>|</a:t>
            </a:r>
            <a:r>
              <a:rPr sz="1200" b="1" spc="20" dirty="0">
                <a:solidFill>
                  <a:srgbClr val="6F2F9F"/>
                </a:solidFill>
                <a:latin typeface="Microsoft JhengHei" panose="020B0604030504040204" charset="-120"/>
                <a:cs typeface="Microsoft JhengHei" panose="020B0604030504040204" charset="-120"/>
              </a:rPr>
              <a:t> </a:t>
            </a:r>
            <a:r>
              <a:rPr sz="1200" b="1" spc="-45" dirty="0">
                <a:solidFill>
                  <a:srgbClr val="6F2F9F"/>
                </a:solidFill>
                <a:latin typeface="Microsoft JhengHei" panose="020B0604030504040204" charset="-120"/>
                <a:cs typeface="Microsoft JhengHei" panose="020B0604030504040204" charset="-120"/>
              </a:rPr>
              <a:t>default</a:t>
            </a:r>
            <a:r>
              <a:rPr sz="1200" b="1" spc="20" dirty="0">
                <a:solidFill>
                  <a:srgbClr val="6F2F9F"/>
                </a:solidFill>
                <a:latin typeface="Microsoft JhengHei" panose="020B0604030504040204" charset="-120"/>
                <a:cs typeface="Microsoft JhengHei" panose="020B0604030504040204" charset="-120"/>
              </a:rPr>
              <a:t> </a:t>
            </a:r>
            <a:r>
              <a:rPr sz="1200" b="1" spc="-65" dirty="0">
                <a:solidFill>
                  <a:srgbClr val="6F2F9F"/>
                </a:solidFill>
                <a:latin typeface="Microsoft JhengHei" panose="020B0604030504040204" charset="-120"/>
                <a:cs typeface="Microsoft JhengHei" panose="020B0604030504040204" charset="-120"/>
              </a:rPr>
              <a:t>=</a:t>
            </a:r>
            <a:r>
              <a:rPr sz="1200" b="1" spc="15" dirty="0">
                <a:solidFill>
                  <a:srgbClr val="6F2F9F"/>
                </a:solidFill>
                <a:latin typeface="Microsoft JhengHei" panose="020B0604030504040204" charset="-120"/>
                <a:cs typeface="Microsoft JhengHei" panose="020B0604030504040204" charset="-120"/>
              </a:rPr>
              <a:t> </a:t>
            </a:r>
            <a:r>
              <a:rPr sz="1200" b="1" spc="-50" dirty="0">
                <a:solidFill>
                  <a:srgbClr val="6F2F9F"/>
                </a:solidFill>
                <a:latin typeface="Microsoft JhengHei" panose="020B0604030504040204" charset="-120"/>
                <a:cs typeface="Microsoft JhengHei" panose="020B0604030504040204" charset="-120"/>
              </a:rPr>
              <a:t>0</a:t>
            </a:r>
            <a:r>
              <a:rPr sz="1200" b="1" spc="15" dirty="0">
                <a:solidFill>
                  <a:srgbClr val="6F2F9F"/>
                </a:solidFill>
                <a:latin typeface="Microsoft JhengHei" panose="020B0604030504040204" charset="-120"/>
                <a:cs typeface="Microsoft JhengHei" panose="020B0604030504040204" charset="-120"/>
              </a:rPr>
              <a:t> </a:t>
            </a:r>
            <a:r>
              <a:rPr sz="1200" b="1" spc="-25" dirty="0">
                <a:solidFill>
                  <a:srgbClr val="6F2F9F"/>
                </a:solidFill>
                <a:latin typeface="Microsoft JhengHei" panose="020B0604030504040204" charset="-120"/>
                <a:cs typeface="Microsoft JhengHei" panose="020B0604030504040204" charset="-120"/>
              </a:rPr>
              <a:t>]</a:t>
            </a:r>
            <a:endParaRPr sz="1200">
              <a:latin typeface="Microsoft JhengHei" panose="020B0604030504040204" charset="-120"/>
              <a:cs typeface="Microsoft JhengHei" panose="020B0604030504040204" charset="-120"/>
            </a:endParaRPr>
          </a:p>
          <a:p>
            <a:pPr>
              <a:lnSpc>
                <a:spcPct val="100000"/>
              </a:lnSpc>
              <a:spcBef>
                <a:spcPts val="60"/>
              </a:spcBef>
            </a:pPr>
            <a:endParaRPr sz="750">
              <a:latin typeface="Microsoft JhengHei" panose="020B0604030504040204" charset="-120"/>
              <a:cs typeface="Microsoft JhengHei" panose="020B0604030504040204" charset="-120"/>
            </a:endParaRPr>
          </a:p>
          <a:p>
            <a:pPr marL="297815">
              <a:lnSpc>
                <a:spcPct val="100000"/>
              </a:lnSpc>
            </a:pPr>
            <a:r>
              <a:rPr sz="1200" spc="114" dirty="0">
                <a:latin typeface="宋体" panose="02010600030101010101" pitchFamily="2" charset="-122"/>
                <a:cs typeface="宋体" panose="02010600030101010101" pitchFamily="2" charset="-122"/>
              </a:rPr>
              <a:t>#</a:t>
            </a:r>
            <a:r>
              <a:rPr sz="1200" spc="-290"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该规则组中的规则列表，对于每条告警规则，要遵循规则语法</a:t>
            </a:r>
            <a:endParaRPr sz="1200">
              <a:latin typeface="宋体" panose="02010600030101010101" pitchFamily="2" charset="-122"/>
              <a:cs typeface="宋体" panose="02010600030101010101" pitchFamily="2" charset="-122"/>
            </a:endParaRPr>
          </a:p>
          <a:p>
            <a:pPr marL="297815">
              <a:lnSpc>
                <a:spcPts val="1440"/>
              </a:lnSpc>
            </a:pPr>
            <a:r>
              <a:rPr sz="1200" b="1" spc="-45" dirty="0">
                <a:solidFill>
                  <a:srgbClr val="6F2F9F"/>
                </a:solidFill>
                <a:latin typeface="Microsoft JhengHei" panose="020B0604030504040204" charset="-120"/>
                <a:cs typeface="Microsoft JhengHei" panose="020B0604030504040204" charset="-120"/>
              </a:rPr>
              <a:t>rules:</a:t>
            </a:r>
            <a:endParaRPr sz="1200">
              <a:latin typeface="Microsoft JhengHei" panose="020B0604030504040204" charset="-120"/>
              <a:cs typeface="Microsoft JhengHei" panose="020B0604030504040204" charset="-120"/>
            </a:endParaRPr>
          </a:p>
          <a:p>
            <a:pPr marL="421005">
              <a:lnSpc>
                <a:spcPct val="100000"/>
              </a:lnSpc>
            </a:pPr>
            <a:r>
              <a:rPr sz="1200" b="1" spc="-25" dirty="0">
                <a:solidFill>
                  <a:srgbClr val="6F2F9F"/>
                </a:solidFill>
                <a:latin typeface="Microsoft JhengHei" panose="020B0604030504040204" charset="-120"/>
                <a:cs typeface="Microsoft JhengHei" panose="020B0604030504040204" charset="-120"/>
              </a:rPr>
              <a:t>[</a:t>
            </a:r>
            <a:r>
              <a:rPr sz="1200" b="1" spc="15" dirty="0">
                <a:solidFill>
                  <a:srgbClr val="6F2F9F"/>
                </a:solidFill>
                <a:latin typeface="Microsoft JhengHei" panose="020B0604030504040204" charset="-120"/>
                <a:cs typeface="Microsoft JhengHei" panose="020B0604030504040204" charset="-120"/>
              </a:rPr>
              <a:t> </a:t>
            </a:r>
            <a:r>
              <a:rPr sz="1200" b="1" spc="75" dirty="0">
                <a:solidFill>
                  <a:srgbClr val="6F2F9F"/>
                </a:solidFill>
                <a:latin typeface="Microsoft JhengHei" panose="020B0604030504040204" charset="-120"/>
                <a:cs typeface="Microsoft JhengHei" panose="020B0604030504040204" charset="-120"/>
              </a:rPr>
              <a:t>-</a:t>
            </a:r>
            <a:r>
              <a:rPr sz="1200" b="1" spc="10" dirty="0">
                <a:solidFill>
                  <a:srgbClr val="6F2F9F"/>
                </a:solidFill>
                <a:latin typeface="Microsoft JhengHei" panose="020B0604030504040204" charset="-120"/>
                <a:cs typeface="Microsoft JhengHei" panose="020B0604030504040204" charset="-120"/>
              </a:rPr>
              <a:t> </a:t>
            </a:r>
            <a:r>
              <a:rPr sz="1200" b="1" spc="-55" dirty="0">
                <a:solidFill>
                  <a:srgbClr val="6F2F9F"/>
                </a:solidFill>
                <a:latin typeface="Microsoft JhengHei" panose="020B0604030504040204" charset="-120"/>
                <a:cs typeface="Microsoft JhengHei" panose="020B0604030504040204" charset="-120"/>
              </a:rPr>
              <a:t>&lt;rule&gt;</a:t>
            </a:r>
            <a:r>
              <a:rPr sz="1200" b="1" spc="25" dirty="0">
                <a:solidFill>
                  <a:srgbClr val="6F2F9F"/>
                </a:solidFill>
                <a:latin typeface="Microsoft JhengHei" panose="020B0604030504040204" charset="-120"/>
                <a:cs typeface="Microsoft JhengHei" panose="020B0604030504040204" charset="-120"/>
              </a:rPr>
              <a:t> </a:t>
            </a:r>
            <a:r>
              <a:rPr sz="1200" b="1" spc="-20" dirty="0">
                <a:solidFill>
                  <a:srgbClr val="6F2F9F"/>
                </a:solidFill>
                <a:latin typeface="Microsoft JhengHei" panose="020B0604030504040204" charset="-120"/>
                <a:cs typeface="Microsoft JhengHei" panose="020B0604030504040204" charset="-120"/>
              </a:rPr>
              <a:t>...</a:t>
            </a:r>
            <a:r>
              <a:rPr sz="1200" b="1" spc="10" dirty="0">
                <a:solidFill>
                  <a:srgbClr val="6F2F9F"/>
                </a:solidFill>
                <a:latin typeface="Microsoft JhengHei" panose="020B0604030504040204" charset="-120"/>
                <a:cs typeface="Microsoft JhengHei" panose="020B0604030504040204" charset="-120"/>
              </a:rPr>
              <a:t> </a:t>
            </a:r>
            <a:r>
              <a:rPr sz="1200" b="1" spc="-25" dirty="0">
                <a:solidFill>
                  <a:srgbClr val="6F2F9F"/>
                </a:solidFill>
                <a:latin typeface="Microsoft JhengHei" panose="020B0604030504040204" charset="-120"/>
                <a:cs typeface="Microsoft JhengHei" panose="020B0604030504040204" charset="-120"/>
              </a:rPr>
              <a:t>]</a:t>
            </a:r>
            <a:endParaRPr sz="1200">
              <a:latin typeface="Microsoft JhengHei" panose="020B0604030504040204" charset="-120"/>
              <a:cs typeface="Microsoft JhengHei" panose="020B0604030504040204" charset="-120"/>
            </a:endParaRPr>
          </a:p>
        </p:txBody>
      </p:sp>
      <p:pic>
        <p:nvPicPr>
          <p:cNvPr id="6" name="object 6"/>
          <p:cNvPicPr/>
          <p:nvPr/>
        </p:nvPicPr>
        <p:blipFill>
          <a:blip r:embed="rId6" cstate="print"/>
          <a:stretch>
            <a:fillRect/>
          </a:stretch>
        </p:blipFill>
        <p:spPr>
          <a:xfrm>
            <a:off x="5772150" y="1389380"/>
            <a:ext cx="5904992" cy="2289301"/>
          </a:xfrm>
          <a:prstGeom prst="rect">
            <a:avLst/>
          </a:prstGeom>
        </p:spPr>
      </p:pic>
      <p:sp>
        <p:nvSpPr>
          <p:cNvPr id="7" name="object 7"/>
          <p:cNvSpPr txBox="1"/>
          <p:nvPr/>
        </p:nvSpPr>
        <p:spPr>
          <a:xfrm>
            <a:off x="5894070" y="1475739"/>
            <a:ext cx="5668010" cy="2123440"/>
          </a:xfrm>
          <a:prstGeom prst="rect">
            <a:avLst/>
          </a:prstGeom>
          <a:solidFill>
            <a:srgbClr val="D7EFEB"/>
          </a:solidFill>
        </p:spPr>
        <p:txBody>
          <a:bodyPr vert="horz" wrap="square" lIns="0" tIns="36194" rIns="0" bIns="0" rtlCol="0">
            <a:spAutoFit/>
          </a:bodyPr>
          <a:lstStyle/>
          <a:p>
            <a:pPr marL="90805">
              <a:lnSpc>
                <a:spcPct val="100000"/>
              </a:lnSpc>
              <a:spcBef>
                <a:spcPts val="285"/>
              </a:spcBef>
            </a:pPr>
            <a:r>
              <a:rPr sz="1200" spc="114" dirty="0">
                <a:latin typeface="宋体" panose="02010600030101010101" pitchFamily="2" charset="-122"/>
                <a:cs typeface="宋体" panose="02010600030101010101" pitchFamily="2" charset="-122"/>
              </a:rPr>
              <a:t>#</a:t>
            </a:r>
            <a:r>
              <a:rPr sz="1200" spc="-280"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记录规则的名称；</a:t>
            </a:r>
            <a:endParaRPr sz="1200">
              <a:latin typeface="宋体" panose="02010600030101010101" pitchFamily="2" charset="-122"/>
              <a:cs typeface="宋体" panose="02010600030101010101" pitchFamily="2" charset="-122"/>
            </a:endParaRPr>
          </a:p>
          <a:p>
            <a:pPr marL="90805">
              <a:lnSpc>
                <a:spcPct val="100000"/>
              </a:lnSpc>
            </a:pPr>
            <a:r>
              <a:rPr sz="1200" b="1" spc="-45" dirty="0">
                <a:solidFill>
                  <a:srgbClr val="6F2F9F"/>
                </a:solidFill>
                <a:latin typeface="Microsoft JhengHei" panose="020B0604030504040204" charset="-120"/>
                <a:cs typeface="Microsoft JhengHei" panose="020B0604030504040204" charset="-120"/>
              </a:rPr>
              <a:t>record:</a:t>
            </a:r>
            <a:r>
              <a:rPr sz="1200" b="1" spc="10" dirty="0">
                <a:solidFill>
                  <a:srgbClr val="6F2F9F"/>
                </a:solidFill>
                <a:latin typeface="Microsoft JhengHei" panose="020B0604030504040204" charset="-120"/>
                <a:cs typeface="Microsoft JhengHei" panose="020B0604030504040204" charset="-120"/>
              </a:rPr>
              <a:t> </a:t>
            </a:r>
            <a:r>
              <a:rPr sz="1200" b="1" spc="-55" dirty="0">
                <a:solidFill>
                  <a:srgbClr val="6F2F9F"/>
                </a:solidFill>
                <a:latin typeface="Microsoft JhengHei" panose="020B0604030504040204" charset="-120"/>
                <a:cs typeface="Microsoft JhengHei" panose="020B0604030504040204" charset="-120"/>
              </a:rPr>
              <a:t>&lt;string&gt;</a:t>
            </a:r>
            <a:endParaRPr sz="1200">
              <a:latin typeface="Microsoft JhengHei" panose="020B0604030504040204" charset="-120"/>
              <a:cs typeface="Microsoft JhengHei" panose="020B0604030504040204" charset="-120"/>
            </a:endParaRPr>
          </a:p>
          <a:p>
            <a:pPr>
              <a:lnSpc>
                <a:spcPct val="100000"/>
              </a:lnSpc>
              <a:spcBef>
                <a:spcPts val="60"/>
              </a:spcBef>
            </a:pPr>
            <a:endParaRPr sz="750">
              <a:latin typeface="Microsoft JhengHei" panose="020B0604030504040204" charset="-120"/>
              <a:cs typeface="Microsoft JhengHei" panose="020B0604030504040204" charset="-120"/>
            </a:endParaRPr>
          </a:p>
          <a:p>
            <a:pPr marL="90805">
              <a:lnSpc>
                <a:spcPct val="100000"/>
              </a:lnSpc>
            </a:pPr>
            <a:r>
              <a:rPr sz="1200" spc="114" dirty="0">
                <a:latin typeface="宋体" panose="02010600030101010101" pitchFamily="2" charset="-122"/>
                <a:cs typeface="宋体" panose="02010600030101010101" pitchFamily="2" charset="-122"/>
              </a:rPr>
              <a:t>#</a:t>
            </a:r>
            <a:r>
              <a:rPr sz="1200" spc="-270"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使用的</a:t>
            </a:r>
            <a:r>
              <a:rPr sz="1200" spc="-15" dirty="0">
                <a:latin typeface="宋体" panose="02010600030101010101" pitchFamily="2" charset="-122"/>
                <a:cs typeface="宋体" panose="02010600030101010101" pitchFamily="2" charset="-122"/>
              </a:rPr>
              <a:t>Pr</a:t>
            </a:r>
            <a:r>
              <a:rPr sz="1200" spc="-10" dirty="0">
                <a:latin typeface="宋体" panose="02010600030101010101" pitchFamily="2" charset="-122"/>
                <a:cs typeface="宋体" panose="02010600030101010101" pitchFamily="2" charset="-122"/>
              </a:rPr>
              <a:t>o</a:t>
            </a:r>
            <a:r>
              <a:rPr sz="1200" spc="350" dirty="0">
                <a:latin typeface="宋体" panose="02010600030101010101" pitchFamily="2" charset="-122"/>
                <a:cs typeface="宋体" panose="02010600030101010101" pitchFamily="2" charset="-122"/>
              </a:rPr>
              <a:t>m</a:t>
            </a:r>
            <a:r>
              <a:rPr sz="1200" spc="360" dirty="0">
                <a:latin typeface="宋体" panose="02010600030101010101" pitchFamily="2" charset="-122"/>
                <a:cs typeface="宋体" panose="02010600030101010101" pitchFamily="2" charset="-122"/>
              </a:rPr>
              <a:t>Q</a:t>
            </a:r>
            <a:r>
              <a:rPr sz="1200" spc="-50" dirty="0">
                <a:latin typeface="宋体" panose="02010600030101010101" pitchFamily="2" charset="-122"/>
                <a:cs typeface="宋体" panose="02010600030101010101" pitchFamily="2" charset="-122"/>
              </a:rPr>
              <a:t>L</a:t>
            </a:r>
            <a:r>
              <a:rPr sz="1200" dirty="0">
                <a:latin typeface="宋体" panose="02010600030101010101" pitchFamily="2" charset="-122"/>
                <a:cs typeface="宋体" panose="02010600030101010101" pitchFamily="2" charset="-122"/>
              </a:rPr>
              <a:t>表达式；每次评估周期到达时都会基于当前时间进行表达式计算，</a:t>
            </a:r>
            <a:endParaRPr sz="1200">
              <a:latin typeface="宋体" panose="02010600030101010101" pitchFamily="2" charset="-122"/>
              <a:cs typeface="宋体" panose="02010600030101010101" pitchFamily="2" charset="-122"/>
            </a:endParaRPr>
          </a:p>
          <a:p>
            <a:pPr marL="90805">
              <a:lnSpc>
                <a:spcPct val="100000"/>
              </a:lnSpc>
            </a:pPr>
            <a:r>
              <a:rPr sz="1200" spc="114" dirty="0">
                <a:latin typeface="宋体" panose="02010600030101010101" pitchFamily="2" charset="-122"/>
                <a:cs typeface="宋体" panose="02010600030101010101" pitchFamily="2" charset="-122"/>
              </a:rPr>
              <a:t>#</a:t>
            </a:r>
            <a:r>
              <a:rPr sz="1200" spc="-15"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评估的结果会生成一个新的时间序列；</a:t>
            </a:r>
            <a:endParaRPr sz="1200">
              <a:latin typeface="宋体" panose="02010600030101010101" pitchFamily="2" charset="-122"/>
              <a:cs typeface="宋体" panose="02010600030101010101" pitchFamily="2" charset="-122"/>
            </a:endParaRPr>
          </a:p>
          <a:p>
            <a:pPr marL="90805">
              <a:lnSpc>
                <a:spcPct val="100000"/>
              </a:lnSpc>
            </a:pPr>
            <a:r>
              <a:rPr sz="1200" b="1" spc="-45" dirty="0">
                <a:solidFill>
                  <a:srgbClr val="6F2F9F"/>
                </a:solidFill>
                <a:latin typeface="Microsoft JhengHei" panose="020B0604030504040204" charset="-120"/>
                <a:cs typeface="Microsoft JhengHei" panose="020B0604030504040204" charset="-120"/>
              </a:rPr>
              <a:t>expr:</a:t>
            </a:r>
            <a:r>
              <a:rPr sz="1200" b="1" spc="10" dirty="0">
                <a:solidFill>
                  <a:srgbClr val="6F2F9F"/>
                </a:solidFill>
                <a:latin typeface="Microsoft JhengHei" panose="020B0604030504040204" charset="-120"/>
                <a:cs typeface="Microsoft JhengHei" panose="020B0604030504040204" charset="-120"/>
              </a:rPr>
              <a:t> </a:t>
            </a:r>
            <a:r>
              <a:rPr sz="1200" b="1" spc="-55" dirty="0">
                <a:solidFill>
                  <a:srgbClr val="6F2F9F"/>
                </a:solidFill>
                <a:latin typeface="Microsoft JhengHei" panose="020B0604030504040204" charset="-120"/>
                <a:cs typeface="Microsoft JhengHei" panose="020B0604030504040204" charset="-120"/>
              </a:rPr>
              <a:t>&lt;string&gt;</a:t>
            </a:r>
            <a:endParaRPr sz="1200">
              <a:latin typeface="Microsoft JhengHei" panose="020B0604030504040204" charset="-120"/>
              <a:cs typeface="Microsoft JhengHei" panose="020B0604030504040204" charset="-120"/>
            </a:endParaRPr>
          </a:p>
          <a:p>
            <a:pPr>
              <a:lnSpc>
                <a:spcPct val="100000"/>
              </a:lnSpc>
              <a:spcBef>
                <a:spcPts val="60"/>
              </a:spcBef>
            </a:pPr>
            <a:endParaRPr sz="750">
              <a:latin typeface="Microsoft JhengHei" panose="020B0604030504040204" charset="-120"/>
              <a:cs typeface="Microsoft JhengHei" panose="020B0604030504040204" charset="-120"/>
            </a:endParaRPr>
          </a:p>
          <a:p>
            <a:pPr marL="90805">
              <a:lnSpc>
                <a:spcPct val="100000"/>
              </a:lnSpc>
            </a:pPr>
            <a:r>
              <a:rPr sz="1200" spc="114" dirty="0">
                <a:latin typeface="宋体" panose="02010600030101010101" pitchFamily="2" charset="-122"/>
                <a:cs typeface="宋体" panose="02010600030101010101" pitchFamily="2" charset="-122"/>
              </a:rPr>
              <a:t>#</a:t>
            </a:r>
            <a:r>
              <a:rPr sz="1200" spc="-280"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在记录规则上添加的标签；</a:t>
            </a:r>
            <a:endParaRPr sz="1200">
              <a:latin typeface="宋体" panose="02010600030101010101" pitchFamily="2" charset="-122"/>
              <a:cs typeface="宋体" panose="02010600030101010101" pitchFamily="2" charset="-122"/>
            </a:endParaRPr>
          </a:p>
          <a:p>
            <a:pPr marL="90805">
              <a:lnSpc>
                <a:spcPct val="100000"/>
              </a:lnSpc>
              <a:spcBef>
                <a:spcPts val="5"/>
              </a:spcBef>
            </a:pPr>
            <a:r>
              <a:rPr sz="1200" b="1" spc="-45" dirty="0">
                <a:solidFill>
                  <a:srgbClr val="6F2F9F"/>
                </a:solidFill>
                <a:latin typeface="Microsoft JhengHei" panose="020B0604030504040204" charset="-120"/>
                <a:cs typeface="Microsoft JhengHei" panose="020B0604030504040204" charset="-120"/>
              </a:rPr>
              <a:t>labels:</a:t>
            </a:r>
            <a:endParaRPr sz="1200">
              <a:latin typeface="Microsoft JhengHei" panose="020B0604030504040204" charset="-120"/>
              <a:cs typeface="Microsoft JhengHei" panose="020B0604030504040204" charset="-120"/>
            </a:endParaRPr>
          </a:p>
          <a:p>
            <a:pPr marL="173355">
              <a:lnSpc>
                <a:spcPct val="100000"/>
              </a:lnSpc>
            </a:pPr>
            <a:r>
              <a:rPr sz="1200" b="1" spc="-25" dirty="0">
                <a:solidFill>
                  <a:srgbClr val="6F2F9F"/>
                </a:solidFill>
                <a:latin typeface="Microsoft JhengHei" panose="020B0604030504040204" charset="-120"/>
                <a:cs typeface="Microsoft JhengHei" panose="020B0604030504040204" charset="-120"/>
              </a:rPr>
              <a:t>[</a:t>
            </a:r>
            <a:r>
              <a:rPr sz="1200" b="1" spc="5" dirty="0">
                <a:solidFill>
                  <a:srgbClr val="6F2F9F"/>
                </a:solidFill>
                <a:latin typeface="Microsoft JhengHei" panose="020B0604030504040204" charset="-120"/>
                <a:cs typeface="Microsoft JhengHei" panose="020B0604030504040204" charset="-120"/>
              </a:rPr>
              <a:t> </a:t>
            </a:r>
            <a:r>
              <a:rPr sz="1200" b="1" spc="-50" dirty="0">
                <a:solidFill>
                  <a:srgbClr val="6F2F9F"/>
                </a:solidFill>
                <a:latin typeface="Microsoft JhengHei" panose="020B0604030504040204" charset="-120"/>
                <a:cs typeface="Microsoft JhengHei" panose="020B0604030504040204" charset="-120"/>
              </a:rPr>
              <a:t>&lt;labelname&gt;:</a:t>
            </a:r>
            <a:r>
              <a:rPr sz="1200" b="1" spc="5" dirty="0">
                <a:solidFill>
                  <a:srgbClr val="6F2F9F"/>
                </a:solidFill>
                <a:latin typeface="Microsoft JhengHei" panose="020B0604030504040204" charset="-120"/>
                <a:cs typeface="Microsoft JhengHei" panose="020B0604030504040204" charset="-120"/>
              </a:rPr>
              <a:t> </a:t>
            </a:r>
            <a:r>
              <a:rPr sz="1200" b="1" spc="-50" dirty="0">
                <a:solidFill>
                  <a:srgbClr val="6F2F9F"/>
                </a:solidFill>
                <a:latin typeface="Microsoft JhengHei" panose="020B0604030504040204" charset="-120"/>
                <a:cs typeface="Microsoft JhengHei" panose="020B0604030504040204" charset="-120"/>
              </a:rPr>
              <a:t>&lt;tmpl_string&gt;</a:t>
            </a:r>
            <a:r>
              <a:rPr sz="1200" b="1" spc="50" dirty="0">
                <a:solidFill>
                  <a:srgbClr val="6F2F9F"/>
                </a:solidFill>
                <a:latin typeface="Microsoft JhengHei" panose="020B0604030504040204" charset="-120"/>
                <a:cs typeface="Microsoft JhengHei" panose="020B0604030504040204" charset="-120"/>
              </a:rPr>
              <a:t> </a:t>
            </a:r>
            <a:r>
              <a:rPr sz="1200" b="1" spc="-25" dirty="0">
                <a:solidFill>
                  <a:srgbClr val="6F2F9F"/>
                </a:solidFill>
                <a:latin typeface="Microsoft JhengHei" panose="020B0604030504040204" charset="-120"/>
                <a:cs typeface="Microsoft JhengHei" panose="020B0604030504040204" charset="-120"/>
              </a:rPr>
              <a:t>]</a:t>
            </a:r>
            <a:endParaRPr sz="1200">
              <a:latin typeface="Microsoft JhengHei" panose="020B0604030504040204" charset="-120"/>
              <a:cs typeface="Microsoft JhengHei" panose="020B0604030504040204" charset="-120"/>
            </a:endParaRPr>
          </a:p>
        </p:txBody>
      </p:sp>
      <p:pic>
        <p:nvPicPr>
          <p:cNvPr id="11" name="object 4"/>
          <p:cNvPicPr/>
          <p:nvPr>
            <p:custDataLst>
              <p:tags r:id="rId1"/>
            </p:custDataLst>
          </p:nvPr>
        </p:nvPicPr>
        <p:blipFill>
          <a:blip r:embed="rId7" cstate="print"/>
          <a:stretch>
            <a:fillRect/>
          </a:stretch>
        </p:blipFill>
        <p:spPr>
          <a:xfrm>
            <a:off x="0" y="6436359"/>
            <a:ext cx="12190729" cy="421640"/>
          </a:xfrm>
          <a:prstGeom prst="rect">
            <a:avLst/>
          </a:prstGeom>
        </p:spPr>
      </p:pic>
      <p:sp>
        <p:nvSpPr>
          <p:cNvPr id="12"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3" name="图片 12"/>
          <p:cNvPicPr>
            <a:picLocks noChangeAspect="1"/>
          </p:cNvPicPr>
          <p:nvPr>
            <p:custDataLst>
              <p:tags r:id="rId3"/>
            </p:custDataLst>
          </p:nvPr>
        </p:nvPicPr>
        <p:blipFill>
          <a:blip r:embed="rId8"/>
          <a:stretch>
            <a:fillRect/>
          </a:stretch>
        </p:blipFill>
        <p:spPr>
          <a:xfrm>
            <a:off x="8537699" y="209863"/>
            <a:ext cx="2565911" cy="61824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010535" cy="513080"/>
          </a:xfrm>
          <a:prstGeom prst="rect">
            <a:avLst/>
          </a:prstGeom>
        </p:spPr>
        <p:txBody>
          <a:bodyPr vert="horz" wrap="square" lIns="0" tIns="12700" rIns="0" bIns="0" rtlCol="0">
            <a:spAutoFit/>
          </a:bodyPr>
          <a:lstStyle/>
          <a:p>
            <a:pPr marL="12700">
              <a:lnSpc>
                <a:spcPct val="100000"/>
              </a:lnSpc>
              <a:spcBef>
                <a:spcPts val="100"/>
              </a:spcBef>
            </a:pPr>
            <a:r>
              <a:rPr sz="3200" b="0" spc="-350" dirty="0">
                <a:solidFill>
                  <a:srgbClr val="000000"/>
                </a:solidFill>
                <a:latin typeface="宋体" panose="02010600030101010101" pitchFamily="2" charset="-122"/>
                <a:cs typeface="宋体" panose="02010600030101010101" pitchFamily="2" charset="-122"/>
              </a:rPr>
              <a:t>Recording</a:t>
            </a:r>
            <a:r>
              <a:rPr sz="3200" b="0" spc="-819" dirty="0">
                <a:solidFill>
                  <a:srgbClr val="000000"/>
                </a:solidFill>
                <a:latin typeface="宋体" panose="02010600030101010101" pitchFamily="2" charset="-122"/>
                <a:cs typeface="宋体" panose="02010600030101010101" pitchFamily="2" charset="-122"/>
              </a:rPr>
              <a:t> </a:t>
            </a:r>
            <a:r>
              <a:rPr sz="3200" b="0" spc="-530" dirty="0">
                <a:solidFill>
                  <a:srgbClr val="000000"/>
                </a:solidFill>
                <a:latin typeface="宋体" panose="02010600030101010101" pitchFamily="2" charset="-122"/>
                <a:cs typeface="宋体" panose="02010600030101010101" pitchFamily="2" charset="-122"/>
              </a:rPr>
              <a:t>rule</a:t>
            </a:r>
            <a:r>
              <a:rPr sz="3200" b="0" spc="-835" dirty="0">
                <a:solidFill>
                  <a:srgbClr val="000000"/>
                </a:solidFill>
                <a:latin typeface="宋体" panose="02010600030101010101" pitchFamily="2" charset="-122"/>
                <a:cs typeface="宋体" panose="02010600030101010101" pitchFamily="2" charset="-122"/>
              </a:rPr>
              <a:t> </a:t>
            </a:r>
            <a:r>
              <a:rPr sz="3200" b="0" dirty="0">
                <a:solidFill>
                  <a:srgbClr val="000000"/>
                </a:solidFill>
                <a:latin typeface="宋体" panose="02010600030101010101" pitchFamily="2" charset="-122"/>
                <a:cs typeface="宋体" panose="02010600030101010101" pitchFamily="2" charset="-122"/>
              </a:rPr>
              <a:t>示例</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8796020" cy="330200"/>
          </a:xfrm>
          <a:prstGeom prst="rect">
            <a:avLst/>
          </a:prstGeom>
        </p:spPr>
        <p:txBody>
          <a:bodyPr vert="horz" wrap="square" lIns="0" tIns="12700" rIns="0" bIns="0" rtlCol="0">
            <a:spAutoFit/>
          </a:bodyPr>
          <a:lstStyle/>
          <a:p>
            <a:pPr marL="304800" indent="-292100">
              <a:lnSpc>
                <a:spcPct val="100000"/>
              </a:lnSpc>
              <a:spcBef>
                <a:spcPts val="100"/>
              </a:spcBef>
              <a:buClr>
                <a:srgbClr val="4770C4"/>
              </a:buClr>
              <a:buFont typeface="Wingdings" panose="05000000000000000000"/>
              <a:buChar char=""/>
              <a:tabLst>
                <a:tab pos="304800" algn="l"/>
              </a:tabLst>
            </a:pPr>
            <a:r>
              <a:rPr sz="2000" spc="-30" dirty="0">
                <a:latin typeface="宋体" panose="02010600030101010101" pitchFamily="2" charset="-122"/>
                <a:cs typeface="宋体" panose="02010600030101010101" pitchFamily="2" charset="-122"/>
              </a:rPr>
              <a:t>Re</a:t>
            </a:r>
            <a:r>
              <a:rPr sz="2000" spc="-40" dirty="0">
                <a:latin typeface="宋体" panose="02010600030101010101" pitchFamily="2" charset="-122"/>
                <a:cs typeface="宋体" panose="02010600030101010101" pitchFamily="2" charset="-122"/>
              </a:rPr>
              <a:t>c</a:t>
            </a:r>
            <a:r>
              <a:rPr sz="2000" spc="-215" dirty="0">
                <a:latin typeface="宋体" panose="02010600030101010101" pitchFamily="2" charset="-122"/>
                <a:cs typeface="宋体" panose="02010600030101010101" pitchFamily="2" charset="-122"/>
              </a:rPr>
              <a:t>ordi</a:t>
            </a:r>
            <a:r>
              <a:rPr sz="2000" spc="-45" dirty="0">
                <a:latin typeface="宋体" panose="02010600030101010101" pitchFamily="2" charset="-122"/>
                <a:cs typeface="宋体" panose="02010600030101010101" pitchFamily="2" charset="-122"/>
              </a:rPr>
              <a:t>ng</a:t>
            </a:r>
            <a:r>
              <a:rPr sz="2000" spc="-475" dirty="0">
                <a:latin typeface="宋体" panose="02010600030101010101" pitchFamily="2" charset="-122"/>
                <a:cs typeface="宋体" panose="02010600030101010101" pitchFamily="2" charset="-122"/>
              </a:rPr>
              <a:t> </a:t>
            </a:r>
            <a:r>
              <a:rPr sz="2000" spc="-300" dirty="0">
                <a:latin typeface="宋体" panose="02010600030101010101" pitchFamily="2" charset="-122"/>
                <a:cs typeface="宋体" panose="02010600030101010101" pitchFamily="2" charset="-122"/>
              </a:rPr>
              <a:t>rul</a:t>
            </a:r>
            <a:r>
              <a:rPr sz="2000" spc="-170" dirty="0">
                <a:latin typeface="宋体" panose="02010600030101010101" pitchFamily="2" charset="-122"/>
                <a:cs typeface="宋体" panose="02010600030101010101" pitchFamily="2" charset="-122"/>
              </a:rPr>
              <a:t>e</a:t>
            </a:r>
            <a:r>
              <a:rPr sz="2000" spc="-505" dirty="0">
                <a:latin typeface="宋体" panose="02010600030101010101" pitchFamily="2" charset="-122"/>
                <a:cs typeface="宋体" panose="02010600030101010101" pitchFamily="2" charset="-122"/>
              </a:rPr>
              <a:t> </a:t>
            </a:r>
            <a:r>
              <a:rPr sz="2000" dirty="0">
                <a:latin typeface="宋体" panose="02010600030101010101" pitchFamily="2" charset="-122"/>
                <a:cs typeface="宋体" panose="02010600030101010101" pitchFamily="2" charset="-122"/>
              </a:rPr>
              <a:t>示例，通常要保存于单独的文件中，</a:t>
            </a:r>
            <a:r>
              <a:rPr sz="2000" spc="5" dirty="0">
                <a:latin typeface="宋体" panose="02010600030101010101" pitchFamily="2" charset="-122"/>
                <a:cs typeface="宋体" panose="02010600030101010101" pitchFamily="2" charset="-122"/>
              </a:rPr>
              <a:t>如</a:t>
            </a:r>
            <a:r>
              <a:rPr sz="2000" spc="-300" dirty="0">
                <a:latin typeface="宋体" panose="02010600030101010101" pitchFamily="2" charset="-122"/>
                <a:cs typeface="宋体" panose="02010600030101010101" pitchFamily="2" charset="-122"/>
              </a:rPr>
              <a:t>rul</a:t>
            </a:r>
            <a:r>
              <a:rPr sz="2000" spc="-185" dirty="0">
                <a:latin typeface="宋体" panose="02010600030101010101" pitchFamily="2" charset="-122"/>
                <a:cs typeface="宋体" panose="02010600030101010101" pitchFamily="2" charset="-122"/>
              </a:rPr>
              <a:t>es/re</a:t>
            </a:r>
            <a:r>
              <a:rPr sz="2000" spc="-195" dirty="0">
                <a:latin typeface="宋体" panose="02010600030101010101" pitchFamily="2" charset="-122"/>
                <a:cs typeface="宋体" panose="02010600030101010101" pitchFamily="2" charset="-122"/>
              </a:rPr>
              <a:t>c</a:t>
            </a:r>
            <a:r>
              <a:rPr sz="2000" spc="-215" dirty="0">
                <a:latin typeface="宋体" panose="02010600030101010101" pitchFamily="2" charset="-122"/>
                <a:cs typeface="宋体" panose="02010600030101010101" pitchFamily="2" charset="-122"/>
              </a:rPr>
              <a:t>ordi</a:t>
            </a:r>
            <a:r>
              <a:rPr sz="2000" spc="-105" dirty="0">
                <a:latin typeface="宋体" panose="02010600030101010101" pitchFamily="2" charset="-122"/>
                <a:cs typeface="宋体" panose="02010600030101010101" pitchFamily="2" charset="-122"/>
              </a:rPr>
              <a:t>ng_</a:t>
            </a:r>
            <a:r>
              <a:rPr sz="2000" spc="-100" dirty="0">
                <a:latin typeface="宋体" panose="02010600030101010101" pitchFamily="2" charset="-122"/>
                <a:cs typeface="宋体" panose="02010600030101010101" pitchFamily="2" charset="-122"/>
              </a:rPr>
              <a:t>r</a:t>
            </a:r>
            <a:r>
              <a:rPr sz="2000" spc="-175" dirty="0">
                <a:latin typeface="宋体" panose="02010600030101010101" pitchFamily="2" charset="-122"/>
                <a:cs typeface="宋体" panose="02010600030101010101" pitchFamily="2" charset="-122"/>
              </a:rPr>
              <a:t>ules.ya</a:t>
            </a:r>
            <a:r>
              <a:rPr sz="2000" spc="-185" dirty="0">
                <a:latin typeface="宋体" panose="02010600030101010101" pitchFamily="2" charset="-122"/>
                <a:cs typeface="宋体" panose="02010600030101010101" pitchFamily="2" charset="-122"/>
              </a:rPr>
              <a:t>m</a:t>
            </a:r>
            <a:r>
              <a:rPr sz="2000" spc="-545" dirty="0">
                <a:latin typeface="宋体" panose="02010600030101010101" pitchFamily="2" charset="-122"/>
                <a:cs typeface="宋体" panose="02010600030101010101" pitchFamily="2" charset="-122"/>
              </a:rPr>
              <a:t>l</a:t>
            </a:r>
            <a:endParaRPr sz="2000">
              <a:latin typeface="宋体" panose="02010600030101010101" pitchFamily="2" charset="-122"/>
              <a:cs typeface="宋体" panose="02010600030101010101" pitchFamily="2" charset="-122"/>
            </a:endParaRPr>
          </a:p>
        </p:txBody>
      </p:sp>
      <p:sp>
        <p:nvSpPr>
          <p:cNvPr id="4" name="object 4"/>
          <p:cNvSpPr txBox="1"/>
          <p:nvPr/>
        </p:nvSpPr>
        <p:spPr>
          <a:xfrm>
            <a:off x="368617" y="3709923"/>
            <a:ext cx="5596255" cy="330200"/>
          </a:xfrm>
          <a:prstGeom prst="rect">
            <a:avLst/>
          </a:prstGeom>
        </p:spPr>
        <p:txBody>
          <a:bodyPr vert="horz" wrap="square" lIns="0" tIns="12700" rIns="0" bIns="0" rtlCol="0">
            <a:spAutoFit/>
          </a:bodyPr>
          <a:lstStyle/>
          <a:p>
            <a:pPr marL="304800" indent="-292100">
              <a:lnSpc>
                <a:spcPct val="100000"/>
              </a:lnSpc>
              <a:spcBef>
                <a:spcPts val="10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而后</a:t>
            </a:r>
            <a:r>
              <a:rPr sz="2000" spc="-5" dirty="0">
                <a:latin typeface="宋体" panose="02010600030101010101" pitchFamily="2" charset="-122"/>
                <a:cs typeface="宋体" panose="02010600030101010101" pitchFamily="2" charset="-122"/>
              </a:rPr>
              <a:t>在</a:t>
            </a:r>
            <a:r>
              <a:rPr sz="2000" spc="-60" dirty="0">
                <a:latin typeface="宋体" panose="02010600030101010101" pitchFamily="2" charset="-122"/>
                <a:cs typeface="宋体" panose="02010600030101010101" pitchFamily="2" charset="-122"/>
              </a:rPr>
              <a:t>prome</a:t>
            </a:r>
            <a:r>
              <a:rPr sz="2000" spc="-70" dirty="0">
                <a:latin typeface="宋体" panose="02010600030101010101" pitchFamily="2" charset="-122"/>
                <a:cs typeface="宋体" panose="02010600030101010101" pitchFamily="2" charset="-122"/>
              </a:rPr>
              <a:t>t</a:t>
            </a:r>
            <a:r>
              <a:rPr sz="2000" spc="-195" dirty="0">
                <a:latin typeface="宋体" panose="02010600030101010101" pitchFamily="2" charset="-122"/>
                <a:cs typeface="宋体" panose="02010600030101010101" pitchFamily="2" charset="-122"/>
              </a:rPr>
              <a:t>heus.</a:t>
            </a:r>
            <a:r>
              <a:rPr sz="2000" spc="-204" dirty="0">
                <a:latin typeface="宋体" panose="02010600030101010101" pitchFamily="2" charset="-122"/>
                <a:cs typeface="宋体" panose="02010600030101010101" pitchFamily="2" charset="-122"/>
              </a:rPr>
              <a:t>y</a:t>
            </a:r>
            <a:r>
              <a:rPr sz="2000" dirty="0">
                <a:latin typeface="宋体" panose="02010600030101010101" pitchFamily="2" charset="-122"/>
                <a:cs typeface="宋体" panose="02010600030101010101" pitchFamily="2" charset="-122"/>
              </a:rPr>
              <a:t>ml中通过</a:t>
            </a:r>
            <a:r>
              <a:rPr sz="2000" spc="-300" dirty="0">
                <a:latin typeface="宋体" panose="02010600030101010101" pitchFamily="2" charset="-122"/>
                <a:cs typeface="宋体" panose="02010600030101010101" pitchFamily="2" charset="-122"/>
              </a:rPr>
              <a:t>rul</a:t>
            </a:r>
            <a:r>
              <a:rPr sz="2000" spc="-295" dirty="0">
                <a:latin typeface="宋体" panose="02010600030101010101" pitchFamily="2" charset="-122"/>
                <a:cs typeface="宋体" panose="02010600030101010101" pitchFamily="2" charset="-122"/>
              </a:rPr>
              <a:t>e_files</a:t>
            </a:r>
            <a:r>
              <a:rPr sz="2000" dirty="0">
                <a:latin typeface="宋体" panose="02010600030101010101" pitchFamily="2" charset="-122"/>
                <a:cs typeface="宋体" panose="02010600030101010101" pitchFamily="2" charset="-122"/>
              </a:rPr>
              <a:t>加载该文件</a:t>
            </a:r>
            <a:endParaRPr sz="2000">
              <a:latin typeface="宋体" panose="02010600030101010101" pitchFamily="2" charset="-122"/>
              <a:cs typeface="宋体" panose="02010600030101010101" pitchFamily="2" charset="-122"/>
            </a:endParaRPr>
          </a:p>
        </p:txBody>
      </p:sp>
      <p:pic>
        <p:nvPicPr>
          <p:cNvPr id="5" name="object 5"/>
          <p:cNvPicPr/>
          <p:nvPr/>
        </p:nvPicPr>
        <p:blipFill>
          <a:blip r:embed="rId5" cstate="print"/>
          <a:stretch>
            <a:fillRect/>
          </a:stretch>
        </p:blipFill>
        <p:spPr>
          <a:xfrm>
            <a:off x="1150620" y="1352550"/>
            <a:ext cx="9883901" cy="2289301"/>
          </a:xfrm>
          <a:prstGeom prst="rect">
            <a:avLst/>
          </a:prstGeom>
        </p:spPr>
      </p:pic>
      <p:sp>
        <p:nvSpPr>
          <p:cNvPr id="6" name="object 6"/>
          <p:cNvSpPr txBox="1"/>
          <p:nvPr/>
        </p:nvSpPr>
        <p:spPr>
          <a:xfrm>
            <a:off x="1310639" y="1438910"/>
            <a:ext cx="9570720" cy="2123440"/>
          </a:xfrm>
          <a:prstGeom prst="rect">
            <a:avLst/>
          </a:prstGeom>
          <a:solidFill>
            <a:srgbClr val="D7EFEB"/>
          </a:solidFill>
        </p:spPr>
        <p:txBody>
          <a:bodyPr vert="horz" wrap="square" lIns="0" tIns="37465" rIns="0" bIns="0" rtlCol="0">
            <a:spAutoFit/>
          </a:bodyPr>
          <a:lstStyle/>
          <a:p>
            <a:pPr marL="91440">
              <a:lnSpc>
                <a:spcPct val="100000"/>
              </a:lnSpc>
              <a:spcBef>
                <a:spcPts val="295"/>
              </a:spcBef>
            </a:pPr>
            <a:r>
              <a:rPr sz="1100" spc="-45" dirty="0">
                <a:latin typeface="宋体" panose="02010600030101010101" pitchFamily="2" charset="-122"/>
                <a:cs typeface="宋体" panose="02010600030101010101" pitchFamily="2" charset="-122"/>
              </a:rPr>
              <a:t>groups:</a:t>
            </a:r>
            <a:endParaRPr sz="1100">
              <a:latin typeface="宋体" panose="02010600030101010101" pitchFamily="2" charset="-122"/>
              <a:cs typeface="宋体" panose="02010600030101010101" pitchFamily="2" charset="-122"/>
            </a:endParaRPr>
          </a:p>
          <a:p>
            <a:pPr marL="167640" marR="8176260" indent="-76200">
              <a:lnSpc>
                <a:spcPct val="100000"/>
              </a:lnSpc>
              <a:buChar char="-"/>
              <a:tabLst>
                <a:tab pos="200025" algn="l"/>
              </a:tabLst>
            </a:pPr>
            <a:r>
              <a:rPr sz="1100" spc="55" dirty="0">
                <a:latin typeface="宋体" panose="02010600030101010101" pitchFamily="2" charset="-122"/>
                <a:cs typeface="宋体" panose="02010600030101010101" pitchFamily="2" charset="-122"/>
              </a:rPr>
              <a:t>n</a:t>
            </a:r>
            <a:r>
              <a:rPr sz="1100" spc="185" dirty="0">
                <a:latin typeface="宋体" panose="02010600030101010101" pitchFamily="2" charset="-122"/>
                <a:cs typeface="宋体" panose="02010600030101010101" pitchFamily="2" charset="-122"/>
              </a:rPr>
              <a:t>am</a:t>
            </a:r>
            <a:r>
              <a:rPr sz="1100" spc="15" dirty="0">
                <a:latin typeface="宋体" panose="02010600030101010101" pitchFamily="2" charset="-122"/>
                <a:cs typeface="宋体" panose="02010600030101010101" pitchFamily="2" charset="-122"/>
              </a:rPr>
              <a:t>e</a:t>
            </a:r>
            <a:r>
              <a:rPr sz="1100" spc="-310" dirty="0">
                <a:latin typeface="宋体" panose="02010600030101010101" pitchFamily="2" charset="-122"/>
                <a:cs typeface="宋体" panose="02010600030101010101" pitchFamily="2" charset="-122"/>
              </a:rPr>
              <a:t>:</a:t>
            </a:r>
            <a:r>
              <a:rPr sz="1100" spc="-275" dirty="0">
                <a:latin typeface="宋体" panose="02010600030101010101" pitchFamily="2" charset="-122"/>
                <a:cs typeface="宋体" panose="02010600030101010101" pitchFamily="2" charset="-122"/>
              </a:rPr>
              <a:t> </a:t>
            </a:r>
            <a:r>
              <a:rPr sz="1100" dirty="0">
                <a:latin typeface="宋体" panose="02010600030101010101" pitchFamily="2" charset="-122"/>
                <a:cs typeface="宋体" panose="02010600030101010101" pitchFamily="2" charset="-122"/>
              </a:rPr>
              <a:t>cu</a:t>
            </a:r>
            <a:r>
              <a:rPr sz="1100" spc="-105" dirty="0">
                <a:latin typeface="宋体" panose="02010600030101010101" pitchFamily="2" charset="-122"/>
                <a:cs typeface="宋体" panose="02010600030101010101" pitchFamily="2" charset="-122"/>
              </a:rPr>
              <a:t>s</a:t>
            </a:r>
            <a:r>
              <a:rPr sz="1100" spc="85" dirty="0">
                <a:latin typeface="宋体" panose="02010600030101010101" pitchFamily="2" charset="-122"/>
                <a:cs typeface="宋体" panose="02010600030101010101" pitchFamily="2" charset="-122"/>
              </a:rPr>
              <a:t>tom</a:t>
            </a:r>
            <a:r>
              <a:rPr sz="1100" spc="-95" dirty="0">
                <a:latin typeface="宋体" panose="02010600030101010101" pitchFamily="2" charset="-122"/>
                <a:cs typeface="宋体" panose="02010600030101010101" pitchFamily="2" charset="-122"/>
              </a:rPr>
              <a:t>_</a:t>
            </a:r>
            <a:r>
              <a:rPr sz="1100" spc="-145" dirty="0">
                <a:latin typeface="宋体" panose="02010600030101010101" pitchFamily="2" charset="-122"/>
                <a:cs typeface="宋体" panose="02010600030101010101" pitchFamily="2" charset="-122"/>
              </a:rPr>
              <a:t>rul</a:t>
            </a:r>
            <a:r>
              <a:rPr sz="1100" spc="15" dirty="0">
                <a:latin typeface="宋体" panose="02010600030101010101" pitchFamily="2" charset="-122"/>
                <a:cs typeface="宋体" panose="02010600030101010101" pitchFamily="2" charset="-122"/>
              </a:rPr>
              <a:t>e</a:t>
            </a:r>
            <a:r>
              <a:rPr sz="1100" spc="-105" dirty="0">
                <a:latin typeface="宋体" panose="02010600030101010101" pitchFamily="2" charset="-122"/>
                <a:cs typeface="宋体" panose="02010600030101010101" pitchFamily="2" charset="-122"/>
              </a:rPr>
              <a:t>s  </a:t>
            </a:r>
            <a:r>
              <a:rPr sz="1100" spc="-305" dirty="0">
                <a:latin typeface="宋体" panose="02010600030101010101" pitchFamily="2" charset="-122"/>
                <a:cs typeface="宋体" panose="02010600030101010101" pitchFamily="2" charset="-122"/>
              </a:rPr>
              <a:t>i</a:t>
            </a:r>
            <a:r>
              <a:rPr sz="1100" spc="55" dirty="0">
                <a:latin typeface="宋体" panose="02010600030101010101" pitchFamily="2" charset="-122"/>
                <a:cs typeface="宋体" panose="02010600030101010101" pitchFamily="2" charset="-122"/>
              </a:rPr>
              <a:t>n</a:t>
            </a:r>
            <a:r>
              <a:rPr sz="1100" spc="-95" dirty="0">
                <a:latin typeface="宋体" panose="02010600030101010101" pitchFamily="2" charset="-122"/>
                <a:cs typeface="宋体" panose="02010600030101010101" pitchFamily="2" charset="-122"/>
              </a:rPr>
              <a:t>te</a:t>
            </a:r>
            <a:r>
              <a:rPr sz="1100" spc="-110" dirty="0">
                <a:latin typeface="宋体" panose="02010600030101010101" pitchFamily="2" charset="-122"/>
                <a:cs typeface="宋体" panose="02010600030101010101" pitchFamily="2" charset="-122"/>
              </a:rPr>
              <a:t>r</a:t>
            </a:r>
            <a:r>
              <a:rPr sz="1100" spc="-120" dirty="0">
                <a:latin typeface="宋体" panose="02010600030101010101" pitchFamily="2" charset="-122"/>
                <a:cs typeface="宋体" panose="02010600030101010101" pitchFamily="2" charset="-122"/>
              </a:rPr>
              <a:t>v</a:t>
            </a:r>
            <a:r>
              <a:rPr sz="1100" spc="-204" dirty="0">
                <a:latin typeface="宋体" panose="02010600030101010101" pitchFamily="2" charset="-122"/>
                <a:cs typeface="宋体" panose="02010600030101010101" pitchFamily="2" charset="-122"/>
              </a:rPr>
              <a:t>al:</a:t>
            </a:r>
            <a:r>
              <a:rPr sz="1100" spc="-260" dirty="0">
                <a:latin typeface="宋体" panose="02010600030101010101" pitchFamily="2" charset="-122"/>
                <a:cs typeface="宋体" panose="02010600030101010101" pitchFamily="2" charset="-122"/>
              </a:rPr>
              <a:t> </a:t>
            </a:r>
            <a:r>
              <a:rPr sz="1100" spc="-40" dirty="0">
                <a:latin typeface="宋体" panose="02010600030101010101" pitchFamily="2" charset="-122"/>
                <a:cs typeface="宋体" panose="02010600030101010101" pitchFamily="2" charset="-122"/>
              </a:rPr>
              <a:t>5s</a:t>
            </a:r>
            <a:endParaRPr sz="1100">
              <a:latin typeface="宋体" panose="02010600030101010101" pitchFamily="2" charset="-122"/>
              <a:cs typeface="宋体" panose="02010600030101010101" pitchFamily="2" charset="-122"/>
            </a:endParaRPr>
          </a:p>
          <a:p>
            <a:pPr marL="167640">
              <a:lnSpc>
                <a:spcPct val="100000"/>
              </a:lnSpc>
            </a:pPr>
            <a:r>
              <a:rPr sz="1100" spc="-140" dirty="0">
                <a:latin typeface="宋体" panose="02010600030101010101" pitchFamily="2" charset="-122"/>
                <a:cs typeface="宋体" panose="02010600030101010101" pitchFamily="2" charset="-122"/>
              </a:rPr>
              <a:t>rules:</a:t>
            </a:r>
            <a:endParaRPr sz="1100">
              <a:latin typeface="宋体" panose="02010600030101010101" pitchFamily="2" charset="-122"/>
              <a:cs typeface="宋体" panose="02010600030101010101" pitchFamily="2" charset="-122"/>
            </a:endParaRPr>
          </a:p>
          <a:p>
            <a:pPr marL="275590" lvl="1" indent="-108585">
              <a:lnSpc>
                <a:spcPct val="100000"/>
              </a:lnSpc>
              <a:buChar char="-"/>
              <a:tabLst>
                <a:tab pos="276225" algn="l"/>
              </a:tabLst>
            </a:pPr>
            <a:r>
              <a:rPr sz="1100" spc="-80" dirty="0">
                <a:latin typeface="宋体" panose="02010600030101010101" pitchFamily="2" charset="-122"/>
                <a:cs typeface="宋体" panose="02010600030101010101" pitchFamily="2" charset="-122"/>
              </a:rPr>
              <a:t>record:</a:t>
            </a:r>
            <a:r>
              <a:rPr sz="1100" spc="-240" dirty="0">
                <a:latin typeface="宋体" panose="02010600030101010101" pitchFamily="2" charset="-122"/>
                <a:cs typeface="宋体" panose="02010600030101010101" pitchFamily="2" charset="-122"/>
              </a:rPr>
              <a:t> </a:t>
            </a:r>
            <a:r>
              <a:rPr sz="1100" spc="-40" dirty="0">
                <a:latin typeface="宋体" panose="02010600030101010101" pitchFamily="2" charset="-122"/>
                <a:cs typeface="宋体" panose="02010600030101010101" pitchFamily="2" charset="-122"/>
              </a:rPr>
              <a:t>instance:node_cpu:avg_rate5m</a:t>
            </a:r>
            <a:endParaRPr sz="1100">
              <a:latin typeface="宋体" panose="02010600030101010101" pitchFamily="2" charset="-122"/>
              <a:cs typeface="宋体" panose="02010600030101010101" pitchFamily="2" charset="-122"/>
            </a:endParaRPr>
          </a:p>
          <a:p>
            <a:pPr marL="243840">
              <a:lnSpc>
                <a:spcPct val="100000"/>
              </a:lnSpc>
            </a:pPr>
            <a:r>
              <a:rPr sz="1100" spc="-95" dirty="0">
                <a:latin typeface="宋体" panose="02010600030101010101" pitchFamily="2" charset="-122"/>
                <a:cs typeface="宋体" panose="02010600030101010101" pitchFamily="2" charset="-122"/>
              </a:rPr>
              <a:t>expr:</a:t>
            </a:r>
            <a:r>
              <a:rPr sz="1100" spc="-245"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100</a:t>
            </a:r>
            <a:r>
              <a:rPr sz="1100" spc="-265" dirty="0">
                <a:latin typeface="宋体" panose="02010600030101010101" pitchFamily="2" charset="-122"/>
                <a:cs typeface="宋体" panose="02010600030101010101" pitchFamily="2" charset="-122"/>
              </a:rPr>
              <a:t> </a:t>
            </a:r>
            <a:r>
              <a:rPr sz="1100" dirty="0">
                <a:latin typeface="宋体" panose="02010600030101010101" pitchFamily="2" charset="-122"/>
                <a:cs typeface="宋体" panose="02010600030101010101" pitchFamily="2" charset="-122"/>
              </a:rPr>
              <a:t>-</a:t>
            </a:r>
            <a:r>
              <a:rPr sz="1100" spc="-240"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avg(irate(node_cpu_seconds_total{job="node",</a:t>
            </a:r>
            <a:r>
              <a:rPr sz="1100" spc="-290" dirty="0">
                <a:latin typeface="宋体" panose="02010600030101010101" pitchFamily="2" charset="-122"/>
                <a:cs typeface="宋体" panose="02010600030101010101" pitchFamily="2" charset="-122"/>
              </a:rPr>
              <a:t> </a:t>
            </a:r>
            <a:r>
              <a:rPr sz="1100" spc="-50" dirty="0">
                <a:latin typeface="宋体" panose="02010600030101010101" pitchFamily="2" charset="-122"/>
                <a:cs typeface="宋体" panose="02010600030101010101" pitchFamily="2" charset="-122"/>
              </a:rPr>
              <a:t>mode="idle"}[5m]))</a:t>
            </a:r>
            <a:r>
              <a:rPr sz="1100" spc="-225"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by</a:t>
            </a:r>
            <a:r>
              <a:rPr sz="1100" spc="-265" dirty="0">
                <a:latin typeface="宋体" panose="02010600030101010101" pitchFamily="2" charset="-122"/>
                <a:cs typeface="宋体" panose="02010600030101010101" pitchFamily="2" charset="-122"/>
              </a:rPr>
              <a:t> </a:t>
            </a:r>
            <a:r>
              <a:rPr sz="1100" spc="-100" dirty="0">
                <a:latin typeface="宋体" panose="02010600030101010101" pitchFamily="2" charset="-122"/>
                <a:cs typeface="宋体" panose="02010600030101010101" pitchFamily="2" charset="-122"/>
              </a:rPr>
              <a:t>(instance)</a:t>
            </a:r>
            <a:r>
              <a:rPr sz="1100" spc="-260" dirty="0">
                <a:latin typeface="宋体" panose="02010600030101010101" pitchFamily="2" charset="-122"/>
                <a:cs typeface="宋体" panose="02010600030101010101" pitchFamily="2" charset="-122"/>
              </a:rPr>
              <a:t> </a:t>
            </a:r>
            <a:r>
              <a:rPr sz="1100" spc="-100"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100</a:t>
            </a:r>
            <a:endParaRPr sz="1100">
              <a:latin typeface="宋体" panose="02010600030101010101" pitchFamily="2" charset="-122"/>
              <a:cs typeface="宋体" panose="02010600030101010101" pitchFamily="2" charset="-122"/>
            </a:endParaRPr>
          </a:p>
          <a:p>
            <a:pPr>
              <a:lnSpc>
                <a:spcPct val="100000"/>
              </a:lnSpc>
              <a:spcBef>
                <a:spcPts val="40"/>
              </a:spcBef>
            </a:pPr>
            <a:endParaRPr sz="1000">
              <a:latin typeface="宋体" panose="02010600030101010101" pitchFamily="2" charset="-122"/>
              <a:cs typeface="宋体" panose="02010600030101010101" pitchFamily="2" charset="-122"/>
            </a:endParaRPr>
          </a:p>
          <a:p>
            <a:pPr marL="275590" lvl="1" indent="-108585">
              <a:lnSpc>
                <a:spcPct val="100000"/>
              </a:lnSpc>
              <a:buChar char="-"/>
              <a:tabLst>
                <a:tab pos="276225" algn="l"/>
              </a:tabLst>
            </a:pPr>
            <a:r>
              <a:rPr sz="1100" spc="-80" dirty="0">
                <a:latin typeface="宋体" panose="02010600030101010101" pitchFamily="2" charset="-122"/>
                <a:cs typeface="宋体" panose="02010600030101010101" pitchFamily="2" charset="-122"/>
              </a:rPr>
              <a:t>record:</a:t>
            </a:r>
            <a:r>
              <a:rPr sz="1100" spc="-235" dirty="0">
                <a:latin typeface="宋体" panose="02010600030101010101" pitchFamily="2" charset="-122"/>
                <a:cs typeface="宋体" panose="02010600030101010101" pitchFamily="2" charset="-122"/>
              </a:rPr>
              <a:t> </a:t>
            </a:r>
            <a:r>
              <a:rPr sz="1100" spc="-5" dirty="0">
                <a:latin typeface="宋体" panose="02010600030101010101" pitchFamily="2" charset="-122"/>
                <a:cs typeface="宋体" panose="02010600030101010101" pitchFamily="2" charset="-122"/>
              </a:rPr>
              <a:t>instace:node_memory_MemFree_percent</a:t>
            </a:r>
            <a:endParaRPr sz="1100">
              <a:latin typeface="宋体" panose="02010600030101010101" pitchFamily="2" charset="-122"/>
              <a:cs typeface="宋体" panose="02010600030101010101" pitchFamily="2" charset="-122"/>
            </a:endParaRPr>
          </a:p>
          <a:p>
            <a:pPr marL="243840">
              <a:lnSpc>
                <a:spcPct val="100000"/>
              </a:lnSpc>
            </a:pPr>
            <a:r>
              <a:rPr sz="1100" spc="15" dirty="0">
                <a:latin typeface="宋体" panose="02010600030101010101" pitchFamily="2" charset="-122"/>
                <a:cs typeface="宋体" panose="02010600030101010101" pitchFamily="2" charset="-122"/>
              </a:rPr>
              <a:t>e</a:t>
            </a:r>
            <a:r>
              <a:rPr sz="1100" spc="-75" dirty="0">
                <a:latin typeface="宋体" panose="02010600030101010101" pitchFamily="2" charset="-122"/>
                <a:cs typeface="宋体" panose="02010600030101010101" pitchFamily="2" charset="-122"/>
              </a:rPr>
              <a:t>x</a:t>
            </a:r>
            <a:r>
              <a:rPr sz="1100" spc="-50" dirty="0">
                <a:latin typeface="宋体" panose="02010600030101010101" pitchFamily="2" charset="-122"/>
                <a:cs typeface="宋体" panose="02010600030101010101" pitchFamily="2" charset="-122"/>
              </a:rPr>
              <a:t>p</a:t>
            </a:r>
            <a:r>
              <a:rPr sz="1100" spc="-55" dirty="0">
                <a:latin typeface="宋体" panose="02010600030101010101" pitchFamily="2" charset="-122"/>
                <a:cs typeface="宋体" panose="02010600030101010101" pitchFamily="2" charset="-122"/>
              </a:rPr>
              <a:t>r</a:t>
            </a:r>
            <a:r>
              <a:rPr sz="1100" spc="-31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100</a:t>
            </a:r>
            <a:r>
              <a:rPr sz="1100" spc="-270" dirty="0">
                <a:latin typeface="宋体" panose="02010600030101010101" pitchFamily="2" charset="-122"/>
                <a:cs typeface="宋体" panose="02010600030101010101" pitchFamily="2" charset="-122"/>
              </a:rPr>
              <a:t> </a:t>
            </a:r>
            <a:r>
              <a:rPr sz="110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35" dirty="0">
                <a:latin typeface="宋体" panose="02010600030101010101" pitchFamily="2" charset="-122"/>
                <a:cs typeface="宋体" panose="02010600030101010101" pitchFamily="2" charset="-122"/>
              </a:rPr>
              <a:t>(100</a:t>
            </a:r>
            <a:r>
              <a:rPr sz="1100" spc="-265" dirty="0">
                <a:latin typeface="宋体" panose="02010600030101010101" pitchFamily="2" charset="-122"/>
                <a:cs typeface="宋体" panose="02010600030101010101" pitchFamily="2" charset="-122"/>
              </a:rPr>
              <a:t> </a:t>
            </a:r>
            <a:r>
              <a:rPr sz="1100" spc="-100" dirty="0">
                <a:latin typeface="宋体" panose="02010600030101010101" pitchFamily="2" charset="-122"/>
                <a:cs typeface="宋体" panose="02010600030101010101" pitchFamily="2" charset="-122"/>
              </a:rPr>
              <a:t>*</a:t>
            </a:r>
            <a:r>
              <a:rPr sz="1100" spc="-254"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n</a:t>
            </a:r>
            <a:r>
              <a:rPr sz="1100" spc="15" dirty="0">
                <a:latin typeface="宋体" panose="02010600030101010101" pitchFamily="2" charset="-122"/>
                <a:cs typeface="宋体" panose="02010600030101010101" pitchFamily="2" charset="-122"/>
              </a:rPr>
              <a:t>ode</a:t>
            </a:r>
            <a:r>
              <a:rPr sz="1100" spc="25" dirty="0">
                <a:latin typeface="宋体" panose="02010600030101010101" pitchFamily="2" charset="-122"/>
                <a:cs typeface="宋体" panose="02010600030101010101" pitchFamily="2" charset="-122"/>
              </a:rPr>
              <a:t>_</a:t>
            </a:r>
            <a:r>
              <a:rPr sz="1100" spc="375" dirty="0">
                <a:latin typeface="宋体" panose="02010600030101010101" pitchFamily="2" charset="-122"/>
                <a:cs typeface="宋体" panose="02010600030101010101" pitchFamily="2" charset="-122"/>
              </a:rPr>
              <a:t>m</a:t>
            </a:r>
            <a:r>
              <a:rPr sz="1100" spc="15" dirty="0">
                <a:latin typeface="宋体" panose="02010600030101010101" pitchFamily="2" charset="-122"/>
                <a:cs typeface="宋体" panose="02010600030101010101" pitchFamily="2" charset="-122"/>
              </a:rPr>
              <a:t>e</a:t>
            </a:r>
            <a:r>
              <a:rPr sz="1100" spc="375" dirty="0">
                <a:latin typeface="宋体" panose="02010600030101010101" pitchFamily="2" charset="-122"/>
                <a:cs typeface="宋体" panose="02010600030101010101" pitchFamily="2" charset="-122"/>
              </a:rPr>
              <a:t>m</a:t>
            </a:r>
            <a:r>
              <a:rPr sz="1100" spc="-65" dirty="0">
                <a:latin typeface="宋体" panose="02010600030101010101" pitchFamily="2" charset="-122"/>
                <a:cs typeface="宋体" panose="02010600030101010101" pitchFamily="2" charset="-122"/>
              </a:rPr>
              <a:t>ory</a:t>
            </a:r>
            <a:r>
              <a:rPr sz="1100" spc="-60" dirty="0">
                <a:latin typeface="宋体" panose="02010600030101010101" pitchFamily="2" charset="-122"/>
                <a:cs typeface="宋体" panose="02010600030101010101" pitchFamily="2" charset="-122"/>
              </a:rPr>
              <a:t>_</a:t>
            </a:r>
            <a:r>
              <a:rPr sz="1100" spc="200" dirty="0">
                <a:latin typeface="宋体" panose="02010600030101010101" pitchFamily="2" charset="-122"/>
                <a:cs typeface="宋体" panose="02010600030101010101" pitchFamily="2" charset="-122"/>
              </a:rPr>
              <a:t>M</a:t>
            </a:r>
            <a:r>
              <a:rPr sz="1100" spc="195" dirty="0">
                <a:latin typeface="宋体" panose="02010600030101010101" pitchFamily="2" charset="-122"/>
                <a:cs typeface="宋体" panose="02010600030101010101" pitchFamily="2" charset="-122"/>
              </a:rPr>
              <a:t>e</a:t>
            </a:r>
            <a:r>
              <a:rPr sz="1100" spc="375" dirty="0">
                <a:latin typeface="宋体" panose="02010600030101010101" pitchFamily="2" charset="-122"/>
                <a:cs typeface="宋体" panose="02010600030101010101" pitchFamily="2" charset="-122"/>
              </a:rPr>
              <a:t>m</a:t>
            </a:r>
            <a:r>
              <a:rPr sz="1100" spc="-35" dirty="0">
                <a:latin typeface="宋体" panose="02010600030101010101" pitchFamily="2" charset="-122"/>
                <a:cs typeface="宋体" panose="02010600030101010101" pitchFamily="2" charset="-122"/>
              </a:rPr>
              <a:t>F</a:t>
            </a:r>
            <a:r>
              <a:rPr sz="1100" spc="-50" dirty="0">
                <a:latin typeface="宋体" panose="02010600030101010101" pitchFamily="2" charset="-122"/>
                <a:cs typeface="宋体" panose="02010600030101010101" pitchFamily="2" charset="-122"/>
              </a:rPr>
              <a:t>re</a:t>
            </a:r>
            <a:r>
              <a:rPr sz="1100" spc="-55" dirty="0">
                <a:latin typeface="宋体" panose="02010600030101010101" pitchFamily="2" charset="-122"/>
                <a:cs typeface="宋体" panose="02010600030101010101" pitchFamily="2" charset="-122"/>
              </a:rPr>
              <a:t>e</a:t>
            </a:r>
            <a:r>
              <a:rPr sz="1100" spc="-95" dirty="0">
                <a:latin typeface="宋体" panose="02010600030101010101" pitchFamily="2" charset="-122"/>
                <a:cs typeface="宋体" panose="02010600030101010101" pitchFamily="2" charset="-122"/>
              </a:rPr>
              <a:t>_</a:t>
            </a:r>
            <a:r>
              <a:rPr sz="1100" spc="20" dirty="0">
                <a:latin typeface="宋体" panose="02010600030101010101" pitchFamily="2" charset="-122"/>
                <a:cs typeface="宋体" panose="02010600030101010101" pitchFamily="2" charset="-122"/>
              </a:rPr>
              <a:t>b</a:t>
            </a:r>
            <a:r>
              <a:rPr sz="1100" spc="10" dirty="0">
                <a:latin typeface="宋体" panose="02010600030101010101" pitchFamily="2" charset="-122"/>
                <a:cs typeface="宋体" panose="02010600030101010101" pitchFamily="2" charset="-122"/>
              </a:rPr>
              <a:t>y</a:t>
            </a:r>
            <a:r>
              <a:rPr sz="1100" spc="-95" dirty="0">
                <a:latin typeface="宋体" panose="02010600030101010101" pitchFamily="2" charset="-122"/>
                <a:cs typeface="宋体" panose="02010600030101010101" pitchFamily="2" charset="-122"/>
              </a:rPr>
              <a:t>t</a:t>
            </a:r>
            <a:r>
              <a:rPr sz="1100" spc="-105" dirty="0">
                <a:latin typeface="宋体" panose="02010600030101010101" pitchFamily="2" charset="-122"/>
                <a:cs typeface="宋体" panose="02010600030101010101" pitchFamily="2" charset="-122"/>
              </a:rPr>
              <a:t>es</a:t>
            </a:r>
            <a:r>
              <a:rPr sz="1100" spc="-280" dirty="0">
                <a:latin typeface="宋体" panose="02010600030101010101" pitchFamily="2" charset="-122"/>
                <a:cs typeface="宋体" panose="02010600030101010101" pitchFamily="2" charset="-122"/>
              </a:rPr>
              <a:t> </a:t>
            </a:r>
            <a:r>
              <a:rPr sz="1100" spc="-13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n</a:t>
            </a:r>
            <a:r>
              <a:rPr sz="1100" spc="15" dirty="0">
                <a:latin typeface="宋体" panose="02010600030101010101" pitchFamily="2" charset="-122"/>
                <a:cs typeface="宋体" panose="02010600030101010101" pitchFamily="2" charset="-122"/>
              </a:rPr>
              <a:t>ode</a:t>
            </a:r>
            <a:r>
              <a:rPr sz="1100" spc="25" dirty="0">
                <a:latin typeface="宋体" panose="02010600030101010101" pitchFamily="2" charset="-122"/>
                <a:cs typeface="宋体" panose="02010600030101010101" pitchFamily="2" charset="-122"/>
              </a:rPr>
              <a:t>_</a:t>
            </a:r>
            <a:r>
              <a:rPr sz="1100" spc="375" dirty="0">
                <a:latin typeface="宋体" panose="02010600030101010101" pitchFamily="2" charset="-122"/>
                <a:cs typeface="宋体" panose="02010600030101010101" pitchFamily="2" charset="-122"/>
              </a:rPr>
              <a:t>m</a:t>
            </a:r>
            <a:r>
              <a:rPr sz="1100" spc="15" dirty="0">
                <a:latin typeface="宋体" panose="02010600030101010101" pitchFamily="2" charset="-122"/>
                <a:cs typeface="宋体" panose="02010600030101010101" pitchFamily="2" charset="-122"/>
              </a:rPr>
              <a:t>e</a:t>
            </a:r>
            <a:r>
              <a:rPr sz="1100" spc="375" dirty="0">
                <a:latin typeface="宋体" panose="02010600030101010101" pitchFamily="2" charset="-122"/>
                <a:cs typeface="宋体" panose="02010600030101010101" pitchFamily="2" charset="-122"/>
              </a:rPr>
              <a:t>m</a:t>
            </a:r>
            <a:r>
              <a:rPr sz="1100" spc="65" dirty="0">
                <a:latin typeface="宋体" panose="02010600030101010101" pitchFamily="2" charset="-122"/>
                <a:cs typeface="宋体" panose="02010600030101010101" pitchFamily="2" charset="-122"/>
              </a:rPr>
              <a:t>o</a:t>
            </a:r>
            <a:r>
              <a:rPr sz="1100" spc="-105" dirty="0">
                <a:latin typeface="宋体" panose="02010600030101010101" pitchFamily="2" charset="-122"/>
                <a:cs typeface="宋体" panose="02010600030101010101" pitchFamily="2" charset="-122"/>
              </a:rPr>
              <a:t>ry_</a:t>
            </a:r>
            <a:r>
              <a:rPr sz="1100" spc="200" dirty="0">
                <a:latin typeface="宋体" panose="02010600030101010101" pitchFamily="2" charset="-122"/>
                <a:cs typeface="宋体" panose="02010600030101010101" pitchFamily="2" charset="-122"/>
              </a:rPr>
              <a:t>M</a:t>
            </a:r>
            <a:r>
              <a:rPr sz="1100" spc="195" dirty="0">
                <a:latin typeface="宋体" panose="02010600030101010101" pitchFamily="2" charset="-122"/>
                <a:cs typeface="宋体" panose="02010600030101010101" pitchFamily="2" charset="-122"/>
              </a:rPr>
              <a:t>e</a:t>
            </a:r>
            <a:r>
              <a:rPr sz="1100" spc="375" dirty="0">
                <a:latin typeface="宋体" panose="02010600030101010101" pitchFamily="2" charset="-122"/>
                <a:cs typeface="宋体" panose="02010600030101010101" pitchFamily="2" charset="-122"/>
              </a:rPr>
              <a:t>m</a:t>
            </a:r>
            <a:r>
              <a:rPr sz="1100" spc="-85" dirty="0">
                <a:latin typeface="宋体" panose="02010600030101010101" pitchFamily="2" charset="-122"/>
                <a:cs typeface="宋体" panose="02010600030101010101" pitchFamily="2" charset="-122"/>
              </a:rPr>
              <a:t>Total</a:t>
            </a:r>
            <a:r>
              <a:rPr sz="1100" spc="-80" dirty="0">
                <a:latin typeface="宋体" panose="02010600030101010101" pitchFamily="2" charset="-122"/>
                <a:cs typeface="宋体" panose="02010600030101010101" pitchFamily="2" charset="-122"/>
              </a:rPr>
              <a:t>_</a:t>
            </a:r>
            <a:r>
              <a:rPr sz="1100" spc="20" dirty="0">
                <a:latin typeface="宋体" panose="02010600030101010101" pitchFamily="2" charset="-122"/>
                <a:cs typeface="宋体" panose="02010600030101010101" pitchFamily="2" charset="-122"/>
              </a:rPr>
              <a:t>b</a:t>
            </a:r>
            <a:r>
              <a:rPr sz="1100" spc="10" dirty="0">
                <a:latin typeface="宋体" panose="02010600030101010101" pitchFamily="2" charset="-122"/>
                <a:cs typeface="宋体" panose="02010600030101010101" pitchFamily="2" charset="-122"/>
              </a:rPr>
              <a:t>y</a:t>
            </a:r>
            <a:r>
              <a:rPr sz="1100" spc="-95" dirty="0">
                <a:latin typeface="宋体" panose="02010600030101010101" pitchFamily="2" charset="-122"/>
                <a:cs typeface="宋体" panose="02010600030101010101" pitchFamily="2" charset="-122"/>
              </a:rPr>
              <a:t>t</a:t>
            </a:r>
            <a:r>
              <a:rPr sz="1100" spc="-105" dirty="0">
                <a:latin typeface="宋体" panose="02010600030101010101" pitchFamily="2" charset="-122"/>
                <a:cs typeface="宋体" panose="02010600030101010101" pitchFamily="2" charset="-122"/>
              </a:rPr>
              <a:t>es</a:t>
            </a:r>
            <a:r>
              <a:rPr sz="1100" spc="-229"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a:lnSpc>
                <a:spcPct val="100000"/>
              </a:lnSpc>
              <a:spcBef>
                <a:spcPts val="35"/>
              </a:spcBef>
            </a:pPr>
            <a:endParaRPr sz="1000">
              <a:latin typeface="宋体" panose="02010600030101010101" pitchFamily="2" charset="-122"/>
              <a:cs typeface="宋体" panose="02010600030101010101" pitchFamily="2" charset="-122"/>
            </a:endParaRPr>
          </a:p>
          <a:p>
            <a:pPr marL="275590" lvl="1" indent="-108585">
              <a:lnSpc>
                <a:spcPct val="100000"/>
              </a:lnSpc>
              <a:spcBef>
                <a:spcPts val="5"/>
              </a:spcBef>
              <a:buChar char="-"/>
              <a:tabLst>
                <a:tab pos="276225" algn="l"/>
              </a:tabLst>
            </a:pPr>
            <a:r>
              <a:rPr sz="1100" spc="-80" dirty="0">
                <a:latin typeface="宋体" panose="02010600030101010101" pitchFamily="2" charset="-122"/>
                <a:cs typeface="宋体" panose="02010600030101010101" pitchFamily="2" charset="-122"/>
              </a:rPr>
              <a:t>record:</a:t>
            </a:r>
            <a:r>
              <a:rPr sz="1100" spc="-229" dirty="0">
                <a:latin typeface="宋体" panose="02010600030101010101" pitchFamily="2" charset="-122"/>
                <a:cs typeface="宋体" panose="02010600030101010101" pitchFamily="2" charset="-122"/>
              </a:rPr>
              <a:t> </a:t>
            </a:r>
            <a:r>
              <a:rPr sz="1100" spc="-75" dirty="0">
                <a:latin typeface="宋体" panose="02010600030101010101" pitchFamily="2" charset="-122"/>
                <a:cs typeface="宋体" panose="02010600030101010101" pitchFamily="2" charset="-122"/>
              </a:rPr>
              <a:t>instance:root:node_filesystem_free_percent</a:t>
            </a:r>
            <a:endParaRPr sz="1100">
              <a:latin typeface="宋体" panose="02010600030101010101" pitchFamily="2" charset="-122"/>
              <a:cs typeface="宋体" panose="02010600030101010101" pitchFamily="2" charset="-122"/>
            </a:endParaRPr>
          </a:p>
          <a:p>
            <a:pPr marL="243840">
              <a:lnSpc>
                <a:spcPct val="100000"/>
              </a:lnSpc>
            </a:pPr>
            <a:r>
              <a:rPr sz="1100" spc="-95" dirty="0">
                <a:latin typeface="宋体" panose="02010600030101010101" pitchFamily="2" charset="-122"/>
                <a:cs typeface="宋体" panose="02010600030101010101" pitchFamily="2" charset="-122"/>
              </a:rPr>
              <a:t>expr:</a:t>
            </a:r>
            <a:r>
              <a:rPr sz="1100" spc="-235"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100</a:t>
            </a:r>
            <a:r>
              <a:rPr sz="1100" spc="-254" dirty="0">
                <a:latin typeface="宋体" panose="02010600030101010101" pitchFamily="2" charset="-122"/>
                <a:cs typeface="宋体" panose="02010600030101010101" pitchFamily="2" charset="-122"/>
              </a:rPr>
              <a:t> </a:t>
            </a:r>
            <a:r>
              <a:rPr sz="1100" spc="-100" dirty="0">
                <a:latin typeface="宋体" panose="02010600030101010101" pitchFamily="2" charset="-122"/>
                <a:cs typeface="宋体" panose="02010600030101010101" pitchFamily="2" charset="-122"/>
              </a:rPr>
              <a:t>*</a:t>
            </a:r>
            <a:r>
              <a:rPr sz="1100" spc="-235"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node_filesystem_free_bytes{mountpoint="/"}</a:t>
            </a:r>
            <a:r>
              <a:rPr sz="1100" spc="-260" dirty="0">
                <a:latin typeface="宋体" panose="02010600030101010101" pitchFamily="2" charset="-122"/>
                <a:cs typeface="宋体" panose="02010600030101010101" pitchFamily="2" charset="-122"/>
              </a:rPr>
              <a:t> </a:t>
            </a:r>
            <a:r>
              <a:rPr sz="1100" spc="-135" dirty="0">
                <a:latin typeface="宋体" panose="02010600030101010101" pitchFamily="2" charset="-122"/>
                <a:cs typeface="宋体" panose="02010600030101010101" pitchFamily="2" charset="-122"/>
              </a:rPr>
              <a:t>/</a:t>
            </a:r>
            <a:r>
              <a:rPr sz="1100" spc="-240" dirty="0">
                <a:latin typeface="宋体" panose="02010600030101010101" pitchFamily="2" charset="-122"/>
                <a:cs typeface="宋体" panose="02010600030101010101" pitchFamily="2" charset="-122"/>
              </a:rPr>
              <a:t> </a:t>
            </a:r>
            <a:r>
              <a:rPr sz="1100" spc="-60" dirty="0">
                <a:latin typeface="宋体" panose="02010600030101010101" pitchFamily="2" charset="-122"/>
                <a:cs typeface="宋体" panose="02010600030101010101" pitchFamily="2" charset="-122"/>
              </a:rPr>
              <a:t>node_filesystem_size_bytes{mountpoint="/"}</a:t>
            </a:r>
            <a:endParaRPr sz="1100">
              <a:latin typeface="宋体" panose="02010600030101010101" pitchFamily="2" charset="-122"/>
              <a:cs typeface="宋体" panose="02010600030101010101" pitchFamily="2" charset="-122"/>
            </a:endParaRPr>
          </a:p>
        </p:txBody>
      </p:sp>
      <p:pic>
        <p:nvPicPr>
          <p:cNvPr id="7" name="object 7"/>
          <p:cNvPicPr/>
          <p:nvPr/>
        </p:nvPicPr>
        <p:blipFill>
          <a:blip r:embed="rId6" cstate="print"/>
          <a:stretch>
            <a:fillRect/>
          </a:stretch>
        </p:blipFill>
        <p:spPr>
          <a:xfrm>
            <a:off x="1167129" y="4257040"/>
            <a:ext cx="9883901" cy="1762251"/>
          </a:xfrm>
          <a:prstGeom prst="rect">
            <a:avLst/>
          </a:prstGeom>
        </p:spPr>
      </p:pic>
      <p:sp>
        <p:nvSpPr>
          <p:cNvPr id="8" name="object 8"/>
          <p:cNvSpPr txBox="1"/>
          <p:nvPr/>
        </p:nvSpPr>
        <p:spPr>
          <a:xfrm>
            <a:off x="1327150" y="4338320"/>
            <a:ext cx="9570720" cy="1606550"/>
          </a:xfrm>
          <a:prstGeom prst="rect">
            <a:avLst/>
          </a:prstGeom>
          <a:solidFill>
            <a:srgbClr val="D7EFEB"/>
          </a:solidFill>
        </p:spPr>
        <p:txBody>
          <a:bodyPr vert="horz" wrap="square" lIns="0" tIns="37465" rIns="0" bIns="0" rtlCol="0">
            <a:spAutoFit/>
          </a:bodyPr>
          <a:lstStyle/>
          <a:p>
            <a:pPr marL="91440">
              <a:lnSpc>
                <a:spcPct val="100000"/>
              </a:lnSpc>
              <a:spcBef>
                <a:spcPts val="295"/>
              </a:spcBef>
            </a:pPr>
            <a:r>
              <a:rPr sz="1100" spc="-105" dirty="0">
                <a:latin typeface="宋体" panose="02010600030101010101" pitchFamily="2" charset="-122"/>
                <a:cs typeface="宋体" panose="02010600030101010101" pitchFamily="2" charset="-122"/>
              </a:rPr>
              <a:t>global:</a:t>
            </a:r>
            <a:endParaRPr sz="1100">
              <a:latin typeface="宋体" panose="02010600030101010101" pitchFamily="2" charset="-122"/>
              <a:cs typeface="宋体" panose="02010600030101010101" pitchFamily="2" charset="-122"/>
            </a:endParaRPr>
          </a:p>
          <a:p>
            <a:pPr marL="167640">
              <a:lnSpc>
                <a:spcPct val="100000"/>
              </a:lnSpc>
              <a:tabLst>
                <a:tab pos="1273810" algn="l"/>
              </a:tabLst>
            </a:pPr>
            <a:r>
              <a:rPr sz="1100" spc="-105" dirty="0">
                <a:latin typeface="宋体" panose="02010600030101010101" pitchFamily="2" charset="-122"/>
                <a:cs typeface="宋体" panose="02010600030101010101" pitchFamily="2" charset="-122"/>
              </a:rPr>
              <a:t>s</a:t>
            </a:r>
            <a:r>
              <a:rPr sz="1100" spc="-40" dirty="0">
                <a:latin typeface="宋体" panose="02010600030101010101" pitchFamily="2" charset="-122"/>
                <a:cs typeface="宋体" panose="02010600030101010101" pitchFamily="2" charset="-122"/>
              </a:rPr>
              <a:t>cra</a:t>
            </a:r>
            <a:r>
              <a:rPr sz="1100" spc="-45" dirty="0">
                <a:latin typeface="宋体" panose="02010600030101010101" pitchFamily="2" charset="-122"/>
                <a:cs typeface="宋体" panose="02010600030101010101" pitchFamily="2" charset="-122"/>
              </a:rPr>
              <a:t>p</a:t>
            </a:r>
            <a:r>
              <a:rPr sz="1100" spc="15" dirty="0">
                <a:latin typeface="宋体" panose="02010600030101010101" pitchFamily="2" charset="-122"/>
                <a:cs typeface="宋体" panose="02010600030101010101" pitchFamily="2" charset="-122"/>
              </a:rPr>
              <a:t>e</a:t>
            </a:r>
            <a:r>
              <a:rPr sz="1100" spc="-95" dirty="0">
                <a:latin typeface="宋体" panose="02010600030101010101" pitchFamily="2" charset="-122"/>
                <a:cs typeface="宋体" panose="02010600030101010101" pitchFamily="2" charset="-122"/>
              </a:rPr>
              <a:t>_</a:t>
            </a:r>
            <a:r>
              <a:rPr sz="1100" spc="-305" dirty="0">
                <a:latin typeface="宋体" panose="02010600030101010101" pitchFamily="2" charset="-122"/>
                <a:cs typeface="宋体" panose="02010600030101010101" pitchFamily="2" charset="-122"/>
              </a:rPr>
              <a:t>i</a:t>
            </a:r>
            <a:r>
              <a:rPr sz="1100" spc="55" dirty="0">
                <a:latin typeface="宋体" panose="02010600030101010101" pitchFamily="2" charset="-122"/>
                <a:cs typeface="宋体" panose="02010600030101010101" pitchFamily="2" charset="-122"/>
              </a:rPr>
              <a:t>n</a:t>
            </a:r>
            <a:r>
              <a:rPr sz="1100" spc="-95" dirty="0">
                <a:latin typeface="宋体" panose="02010600030101010101" pitchFamily="2" charset="-122"/>
                <a:cs typeface="宋体" panose="02010600030101010101" pitchFamily="2" charset="-122"/>
              </a:rPr>
              <a:t>te</a:t>
            </a:r>
            <a:r>
              <a:rPr sz="1100" spc="-110" dirty="0">
                <a:latin typeface="宋体" panose="02010600030101010101" pitchFamily="2" charset="-122"/>
                <a:cs typeface="宋体" panose="02010600030101010101" pitchFamily="2" charset="-122"/>
              </a:rPr>
              <a:t>r</a:t>
            </a:r>
            <a:r>
              <a:rPr sz="1100" spc="-120" dirty="0">
                <a:latin typeface="宋体" panose="02010600030101010101" pitchFamily="2" charset="-122"/>
                <a:cs typeface="宋体" panose="02010600030101010101" pitchFamily="2" charset="-122"/>
              </a:rPr>
              <a:t>v</a:t>
            </a:r>
            <a:r>
              <a:rPr sz="1100" spc="-155" dirty="0">
                <a:latin typeface="宋体" panose="02010600030101010101" pitchFamily="2" charset="-122"/>
                <a:cs typeface="宋体" panose="02010600030101010101" pitchFamily="2" charset="-122"/>
              </a:rPr>
              <a:t>a</a:t>
            </a:r>
            <a:r>
              <a:rPr sz="1100" spc="-150" dirty="0">
                <a:latin typeface="宋体" panose="02010600030101010101" pitchFamily="2" charset="-122"/>
                <a:cs typeface="宋体" panose="02010600030101010101" pitchFamily="2" charset="-122"/>
              </a:rPr>
              <a:t>l</a:t>
            </a:r>
            <a:r>
              <a:rPr sz="1100" spc="-310" dirty="0">
                <a:latin typeface="宋体" panose="02010600030101010101" pitchFamily="2" charset="-122"/>
                <a:cs typeface="宋体" panose="02010600030101010101" pitchFamily="2" charset="-122"/>
              </a:rPr>
              <a:t>:</a:t>
            </a:r>
            <a:r>
              <a:rPr sz="1100" dirty="0">
                <a:latin typeface="宋体" panose="02010600030101010101" pitchFamily="2" charset="-122"/>
                <a:cs typeface="宋体" panose="02010600030101010101" pitchFamily="2" charset="-122"/>
              </a:rPr>
              <a:t>	</a:t>
            </a:r>
            <a:r>
              <a:rPr sz="1100" spc="-15" dirty="0">
                <a:latin typeface="宋体" panose="02010600030101010101" pitchFamily="2" charset="-122"/>
                <a:cs typeface="宋体" panose="02010600030101010101" pitchFamily="2" charset="-122"/>
              </a:rPr>
              <a:t>15s</a:t>
            </a:r>
            <a:r>
              <a:rPr sz="1100" spc="-260"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a:t>
            </a:r>
            <a:r>
              <a:rPr sz="1100" spc="-240" dirty="0">
                <a:latin typeface="宋体" panose="02010600030101010101" pitchFamily="2" charset="-122"/>
                <a:cs typeface="宋体" panose="02010600030101010101" pitchFamily="2" charset="-122"/>
              </a:rPr>
              <a:t> </a:t>
            </a:r>
            <a:r>
              <a:rPr sz="1100" spc="15" dirty="0">
                <a:latin typeface="宋体" panose="02010600030101010101" pitchFamily="2" charset="-122"/>
                <a:cs typeface="宋体" panose="02010600030101010101" pitchFamily="2" charset="-122"/>
              </a:rPr>
              <a:t>Se</a:t>
            </a:r>
            <a:r>
              <a:rPr sz="1100" spc="-204" dirty="0">
                <a:latin typeface="宋体" panose="02010600030101010101" pitchFamily="2" charset="-122"/>
                <a:cs typeface="宋体" panose="02010600030101010101" pitchFamily="2" charset="-122"/>
              </a:rPr>
              <a:t>t</a:t>
            </a:r>
            <a:r>
              <a:rPr sz="1100" spc="-270" dirty="0">
                <a:latin typeface="宋体" panose="02010600030101010101" pitchFamily="2" charset="-122"/>
                <a:cs typeface="宋体" panose="02010600030101010101" pitchFamily="2" charset="-122"/>
              </a:rPr>
              <a:t> </a:t>
            </a:r>
            <a:r>
              <a:rPr sz="1100" spc="-75" dirty="0">
                <a:latin typeface="宋体" panose="02010600030101010101" pitchFamily="2" charset="-122"/>
                <a:cs typeface="宋体" panose="02010600030101010101" pitchFamily="2" charset="-122"/>
              </a:rPr>
              <a:t>th</a:t>
            </a:r>
            <a:r>
              <a:rPr sz="1100" spc="15" dirty="0">
                <a:latin typeface="宋体" panose="02010600030101010101" pitchFamily="2" charset="-122"/>
                <a:cs typeface="宋体" panose="02010600030101010101" pitchFamily="2" charset="-122"/>
              </a:rPr>
              <a:t>e</a:t>
            </a:r>
            <a:r>
              <a:rPr sz="1100" spc="-270"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s</a:t>
            </a:r>
            <a:r>
              <a:rPr sz="1100" spc="-40" dirty="0">
                <a:latin typeface="宋体" panose="02010600030101010101" pitchFamily="2" charset="-122"/>
                <a:cs typeface="宋体" panose="02010600030101010101" pitchFamily="2" charset="-122"/>
              </a:rPr>
              <a:t>cra</a:t>
            </a:r>
            <a:r>
              <a:rPr sz="1100" spc="-45" dirty="0">
                <a:latin typeface="宋体" panose="02010600030101010101" pitchFamily="2" charset="-122"/>
                <a:cs typeface="宋体" panose="02010600030101010101" pitchFamily="2" charset="-122"/>
              </a:rPr>
              <a:t>p</a:t>
            </a:r>
            <a:r>
              <a:rPr sz="1100" spc="15" dirty="0">
                <a:latin typeface="宋体" panose="02010600030101010101" pitchFamily="2" charset="-122"/>
                <a:cs typeface="宋体" panose="02010600030101010101" pitchFamily="2" charset="-122"/>
              </a:rPr>
              <a:t>e</a:t>
            </a:r>
            <a:r>
              <a:rPr sz="1100" spc="-245" dirty="0">
                <a:latin typeface="宋体" panose="02010600030101010101" pitchFamily="2" charset="-122"/>
                <a:cs typeface="宋体" panose="02010600030101010101" pitchFamily="2" charset="-122"/>
              </a:rPr>
              <a:t> </a:t>
            </a:r>
            <a:r>
              <a:rPr sz="1100" spc="-125" dirty="0">
                <a:latin typeface="宋体" panose="02010600030101010101" pitchFamily="2" charset="-122"/>
                <a:cs typeface="宋体" panose="02010600030101010101" pitchFamily="2" charset="-122"/>
              </a:rPr>
              <a:t>i</a:t>
            </a:r>
            <a:r>
              <a:rPr sz="1100" spc="-120" dirty="0">
                <a:latin typeface="宋体" panose="02010600030101010101" pitchFamily="2" charset="-122"/>
                <a:cs typeface="宋体" panose="02010600030101010101" pitchFamily="2" charset="-122"/>
              </a:rPr>
              <a:t>n</a:t>
            </a:r>
            <a:r>
              <a:rPr sz="1100" spc="-95" dirty="0">
                <a:latin typeface="宋体" panose="02010600030101010101" pitchFamily="2" charset="-122"/>
                <a:cs typeface="宋体" panose="02010600030101010101" pitchFamily="2" charset="-122"/>
              </a:rPr>
              <a:t>te</a:t>
            </a:r>
            <a:r>
              <a:rPr sz="1100" spc="-110" dirty="0">
                <a:latin typeface="宋体" panose="02010600030101010101" pitchFamily="2" charset="-122"/>
                <a:cs typeface="宋体" panose="02010600030101010101" pitchFamily="2" charset="-122"/>
              </a:rPr>
              <a:t>r</a:t>
            </a:r>
            <a:r>
              <a:rPr sz="1100" spc="-120" dirty="0">
                <a:latin typeface="宋体" panose="02010600030101010101" pitchFamily="2" charset="-122"/>
                <a:cs typeface="宋体" panose="02010600030101010101" pitchFamily="2" charset="-122"/>
              </a:rPr>
              <a:t>v</a:t>
            </a:r>
            <a:r>
              <a:rPr sz="1100" spc="-155" dirty="0">
                <a:latin typeface="宋体" panose="02010600030101010101" pitchFamily="2" charset="-122"/>
                <a:cs typeface="宋体" panose="02010600030101010101" pitchFamily="2" charset="-122"/>
              </a:rPr>
              <a:t>al</a:t>
            </a:r>
            <a:r>
              <a:rPr sz="1100" spc="-260" dirty="0">
                <a:latin typeface="宋体" panose="02010600030101010101" pitchFamily="2" charset="-122"/>
                <a:cs typeface="宋体" panose="02010600030101010101" pitchFamily="2" charset="-122"/>
              </a:rPr>
              <a:t> </a:t>
            </a:r>
            <a:r>
              <a:rPr sz="1100" spc="-60" dirty="0">
                <a:latin typeface="宋体" panose="02010600030101010101" pitchFamily="2" charset="-122"/>
                <a:cs typeface="宋体" panose="02010600030101010101" pitchFamily="2" charset="-122"/>
              </a:rPr>
              <a:t>to</a:t>
            </a:r>
            <a:r>
              <a:rPr sz="1100" spc="-260" dirty="0">
                <a:latin typeface="宋体" panose="02010600030101010101" pitchFamily="2" charset="-122"/>
                <a:cs typeface="宋体" panose="02010600030101010101" pitchFamily="2" charset="-122"/>
              </a:rPr>
              <a:t> </a:t>
            </a:r>
            <a:r>
              <a:rPr sz="1100" spc="15" dirty="0">
                <a:latin typeface="宋体" panose="02010600030101010101" pitchFamily="2" charset="-122"/>
                <a:cs typeface="宋体" panose="02010600030101010101" pitchFamily="2" charset="-122"/>
              </a:rPr>
              <a:t>e</a:t>
            </a:r>
            <a:r>
              <a:rPr sz="1100" spc="-60" dirty="0">
                <a:latin typeface="宋体" panose="02010600030101010101" pitchFamily="2" charset="-122"/>
                <a:cs typeface="宋体" panose="02010600030101010101" pitchFamily="2" charset="-122"/>
              </a:rPr>
              <a:t>very</a:t>
            </a:r>
            <a:r>
              <a:rPr sz="1100" spc="-260"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15</a:t>
            </a:r>
            <a:r>
              <a:rPr sz="1100" spc="-260"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s</a:t>
            </a:r>
            <a:r>
              <a:rPr sz="1100" spc="15" dirty="0">
                <a:latin typeface="宋体" panose="02010600030101010101" pitchFamily="2" charset="-122"/>
                <a:cs typeface="宋体" panose="02010600030101010101" pitchFamily="2" charset="-122"/>
              </a:rPr>
              <a:t>e</a:t>
            </a:r>
            <a:r>
              <a:rPr sz="1100" spc="25" dirty="0">
                <a:latin typeface="宋体" panose="02010600030101010101" pitchFamily="2" charset="-122"/>
                <a:cs typeface="宋体" panose="02010600030101010101" pitchFamily="2" charset="-122"/>
              </a:rPr>
              <a:t>co</a:t>
            </a:r>
            <a:r>
              <a:rPr sz="1100" spc="30" dirty="0">
                <a:latin typeface="宋体" panose="02010600030101010101" pitchFamily="2" charset="-122"/>
                <a:cs typeface="宋体" panose="02010600030101010101" pitchFamily="2" charset="-122"/>
              </a:rPr>
              <a:t>n</a:t>
            </a:r>
            <a:r>
              <a:rPr sz="1100" spc="-120" dirty="0">
                <a:latin typeface="宋体" panose="02010600030101010101" pitchFamily="2" charset="-122"/>
                <a:cs typeface="宋体" panose="02010600030101010101" pitchFamily="2" charset="-122"/>
              </a:rPr>
              <a:t>ds</a:t>
            </a:r>
            <a:r>
              <a:rPr sz="1100" spc="-114" dirty="0">
                <a:latin typeface="宋体" panose="02010600030101010101" pitchFamily="2" charset="-122"/>
                <a:cs typeface="宋体" panose="02010600030101010101" pitchFamily="2" charset="-122"/>
              </a:rPr>
              <a:t>.</a:t>
            </a:r>
            <a:r>
              <a:rPr sz="1100" spc="-270" dirty="0">
                <a:latin typeface="宋体" panose="02010600030101010101" pitchFamily="2" charset="-122"/>
                <a:cs typeface="宋体" panose="02010600030101010101" pitchFamily="2" charset="-122"/>
              </a:rPr>
              <a:t> </a:t>
            </a:r>
            <a:r>
              <a:rPr sz="1100" spc="110" dirty="0">
                <a:latin typeface="宋体" panose="02010600030101010101" pitchFamily="2" charset="-122"/>
                <a:cs typeface="宋体" panose="02010600030101010101" pitchFamily="2" charset="-122"/>
              </a:rPr>
              <a:t>D</a:t>
            </a:r>
            <a:r>
              <a:rPr sz="1100" spc="114" dirty="0">
                <a:latin typeface="宋体" panose="02010600030101010101" pitchFamily="2" charset="-122"/>
                <a:cs typeface="宋体" panose="02010600030101010101" pitchFamily="2" charset="-122"/>
              </a:rPr>
              <a:t>e</a:t>
            </a:r>
            <a:r>
              <a:rPr sz="1100" spc="-235" dirty="0">
                <a:latin typeface="宋体" panose="02010600030101010101" pitchFamily="2" charset="-122"/>
                <a:cs typeface="宋体" panose="02010600030101010101" pitchFamily="2" charset="-122"/>
              </a:rPr>
              <a:t>f</a:t>
            </a:r>
            <a:r>
              <a:rPr sz="1100" spc="-85" dirty="0">
                <a:latin typeface="宋体" panose="02010600030101010101" pitchFamily="2" charset="-122"/>
                <a:cs typeface="宋体" panose="02010600030101010101" pitchFamily="2" charset="-122"/>
              </a:rPr>
              <a:t>au</a:t>
            </a:r>
            <a:r>
              <a:rPr sz="1100" spc="-80" dirty="0">
                <a:latin typeface="宋体" panose="02010600030101010101" pitchFamily="2" charset="-122"/>
                <a:cs typeface="宋体" panose="02010600030101010101" pitchFamily="2" charset="-122"/>
              </a:rPr>
              <a:t>l</a:t>
            </a:r>
            <a:r>
              <a:rPr sz="1100" spc="-204" dirty="0">
                <a:latin typeface="宋体" panose="02010600030101010101" pitchFamily="2" charset="-122"/>
                <a:cs typeface="宋体" panose="02010600030101010101" pitchFamily="2" charset="-122"/>
              </a:rPr>
              <a:t>t</a:t>
            </a:r>
            <a:r>
              <a:rPr sz="1100" spc="-260" dirty="0">
                <a:latin typeface="宋体" panose="02010600030101010101" pitchFamily="2" charset="-122"/>
                <a:cs typeface="宋体" panose="02010600030101010101" pitchFamily="2" charset="-122"/>
              </a:rPr>
              <a:t> </a:t>
            </a:r>
            <a:r>
              <a:rPr sz="1100" spc="-305" dirty="0">
                <a:latin typeface="宋体" panose="02010600030101010101" pitchFamily="2" charset="-122"/>
                <a:cs typeface="宋体" panose="02010600030101010101" pitchFamily="2" charset="-122"/>
              </a:rPr>
              <a:t>i</a:t>
            </a:r>
            <a:r>
              <a:rPr sz="1100" spc="-105" dirty="0">
                <a:latin typeface="宋体" panose="02010600030101010101" pitchFamily="2" charset="-122"/>
                <a:cs typeface="宋体" panose="02010600030101010101" pitchFamily="2" charset="-122"/>
              </a:rPr>
              <a:t>s</a:t>
            </a:r>
            <a:r>
              <a:rPr sz="1100" spc="-250" dirty="0">
                <a:latin typeface="宋体" panose="02010600030101010101" pitchFamily="2" charset="-122"/>
                <a:cs typeface="宋体" panose="02010600030101010101" pitchFamily="2" charset="-122"/>
              </a:rPr>
              <a:t> </a:t>
            </a:r>
            <a:r>
              <a:rPr sz="1100" spc="-5" dirty="0">
                <a:latin typeface="宋体" panose="02010600030101010101" pitchFamily="2" charset="-122"/>
                <a:cs typeface="宋体" panose="02010600030101010101" pitchFamily="2" charset="-122"/>
              </a:rPr>
              <a:t>eve</a:t>
            </a:r>
            <a:r>
              <a:rPr sz="1100" spc="-110" dirty="0">
                <a:latin typeface="宋体" panose="02010600030101010101" pitchFamily="2" charset="-122"/>
                <a:cs typeface="宋体" panose="02010600030101010101" pitchFamily="2" charset="-122"/>
              </a:rPr>
              <a:t>ry</a:t>
            </a:r>
            <a:r>
              <a:rPr sz="1100" spc="-270"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1</a:t>
            </a:r>
            <a:r>
              <a:rPr sz="1100" spc="-250" dirty="0">
                <a:latin typeface="宋体" panose="02010600030101010101" pitchFamily="2" charset="-122"/>
                <a:cs typeface="宋体" panose="02010600030101010101" pitchFamily="2" charset="-122"/>
              </a:rPr>
              <a:t> </a:t>
            </a:r>
            <a:r>
              <a:rPr sz="1100" spc="375" dirty="0">
                <a:latin typeface="宋体" panose="02010600030101010101" pitchFamily="2" charset="-122"/>
                <a:cs typeface="宋体" panose="02010600030101010101" pitchFamily="2" charset="-122"/>
              </a:rPr>
              <a:t>m</a:t>
            </a:r>
            <a:r>
              <a:rPr sz="1100" spc="-305" dirty="0">
                <a:latin typeface="宋体" panose="02010600030101010101" pitchFamily="2" charset="-122"/>
                <a:cs typeface="宋体" panose="02010600030101010101" pitchFamily="2" charset="-122"/>
              </a:rPr>
              <a:t>i</a:t>
            </a:r>
            <a:r>
              <a:rPr sz="1100" spc="55" dirty="0">
                <a:latin typeface="宋体" panose="02010600030101010101" pitchFamily="2" charset="-122"/>
                <a:cs typeface="宋体" panose="02010600030101010101" pitchFamily="2" charset="-122"/>
              </a:rPr>
              <a:t>nu</a:t>
            </a:r>
            <a:r>
              <a:rPr sz="1100" spc="-95" dirty="0">
                <a:latin typeface="宋体" panose="02010600030101010101" pitchFamily="2" charset="-122"/>
                <a:cs typeface="宋体" panose="02010600030101010101" pitchFamily="2" charset="-122"/>
              </a:rPr>
              <a:t>te</a:t>
            </a:r>
            <a:r>
              <a:rPr sz="1100" spc="-310"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marL="167640">
              <a:lnSpc>
                <a:spcPct val="100000"/>
              </a:lnSpc>
            </a:pPr>
            <a:r>
              <a:rPr sz="1100" spc="15" dirty="0">
                <a:latin typeface="宋体" panose="02010600030101010101" pitchFamily="2" charset="-122"/>
                <a:cs typeface="宋体" panose="02010600030101010101" pitchFamily="2" charset="-122"/>
              </a:rPr>
              <a:t>e</a:t>
            </a:r>
            <a:r>
              <a:rPr sz="1100" spc="-45" dirty="0">
                <a:latin typeface="宋体" panose="02010600030101010101" pitchFamily="2" charset="-122"/>
                <a:cs typeface="宋体" panose="02010600030101010101" pitchFamily="2" charset="-122"/>
              </a:rPr>
              <a:t>v</a:t>
            </a:r>
            <a:r>
              <a:rPr sz="1100" spc="-80" dirty="0">
                <a:latin typeface="宋体" panose="02010600030101010101" pitchFamily="2" charset="-122"/>
                <a:cs typeface="宋体" panose="02010600030101010101" pitchFamily="2" charset="-122"/>
              </a:rPr>
              <a:t>aluation</a:t>
            </a:r>
            <a:r>
              <a:rPr sz="1100" spc="-200" dirty="0">
                <a:latin typeface="宋体" panose="02010600030101010101" pitchFamily="2" charset="-122"/>
                <a:cs typeface="宋体" panose="02010600030101010101" pitchFamily="2" charset="-122"/>
              </a:rPr>
              <a:t>_i</a:t>
            </a:r>
            <a:r>
              <a:rPr sz="1100" spc="45" dirty="0">
                <a:latin typeface="宋体" panose="02010600030101010101" pitchFamily="2" charset="-122"/>
                <a:cs typeface="宋体" panose="02010600030101010101" pitchFamily="2" charset="-122"/>
              </a:rPr>
              <a:t>n</a:t>
            </a:r>
            <a:r>
              <a:rPr sz="1100" spc="-100" dirty="0">
                <a:latin typeface="宋体" panose="02010600030101010101" pitchFamily="2" charset="-122"/>
                <a:cs typeface="宋体" panose="02010600030101010101" pitchFamily="2" charset="-122"/>
              </a:rPr>
              <a:t>ter</a:t>
            </a:r>
            <a:r>
              <a:rPr sz="1100" spc="-105" dirty="0">
                <a:latin typeface="宋体" panose="02010600030101010101" pitchFamily="2" charset="-122"/>
                <a:cs typeface="宋体" panose="02010600030101010101" pitchFamily="2" charset="-122"/>
              </a:rPr>
              <a:t>v</a:t>
            </a:r>
            <a:r>
              <a:rPr sz="1100" spc="-155" dirty="0">
                <a:latin typeface="宋体" panose="02010600030101010101" pitchFamily="2" charset="-122"/>
                <a:cs typeface="宋体" panose="02010600030101010101" pitchFamily="2" charset="-122"/>
              </a:rPr>
              <a:t>al</a:t>
            </a:r>
            <a:r>
              <a:rPr sz="1100" spc="-310" dirty="0">
                <a:latin typeface="宋体" panose="02010600030101010101" pitchFamily="2" charset="-122"/>
                <a:cs typeface="宋体" panose="02010600030101010101" pitchFamily="2" charset="-122"/>
              </a:rPr>
              <a:t>:</a:t>
            </a:r>
            <a:r>
              <a:rPr sz="1100" spc="-285" dirty="0">
                <a:latin typeface="宋体" panose="02010600030101010101" pitchFamily="2" charset="-122"/>
                <a:cs typeface="宋体" panose="02010600030101010101" pitchFamily="2" charset="-122"/>
              </a:rPr>
              <a:t> </a:t>
            </a:r>
            <a:r>
              <a:rPr sz="1100" spc="-15" dirty="0">
                <a:latin typeface="宋体" panose="02010600030101010101" pitchFamily="2" charset="-122"/>
                <a:cs typeface="宋体" panose="02010600030101010101" pitchFamily="2" charset="-122"/>
              </a:rPr>
              <a:t>15s</a:t>
            </a:r>
            <a:r>
              <a:rPr sz="1100" spc="-260"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5" dirty="0">
                <a:latin typeface="宋体" panose="02010600030101010101" pitchFamily="2" charset="-122"/>
                <a:cs typeface="宋体" panose="02010600030101010101" pitchFamily="2" charset="-122"/>
              </a:rPr>
              <a:t>E</a:t>
            </a:r>
            <a:r>
              <a:rPr sz="1100" spc="-45" dirty="0">
                <a:latin typeface="宋体" panose="02010600030101010101" pitchFamily="2" charset="-122"/>
                <a:cs typeface="宋体" panose="02010600030101010101" pitchFamily="2" charset="-122"/>
              </a:rPr>
              <a:t>v</a:t>
            </a:r>
            <a:r>
              <a:rPr sz="1100" spc="-75" dirty="0">
                <a:latin typeface="宋体" panose="02010600030101010101" pitchFamily="2" charset="-122"/>
                <a:cs typeface="宋体" panose="02010600030101010101" pitchFamily="2" charset="-122"/>
              </a:rPr>
              <a:t>aluate</a:t>
            </a:r>
            <a:r>
              <a:rPr sz="1100" spc="-260" dirty="0">
                <a:latin typeface="宋体" panose="02010600030101010101" pitchFamily="2" charset="-122"/>
                <a:cs typeface="宋体" panose="02010600030101010101" pitchFamily="2" charset="-122"/>
              </a:rPr>
              <a:t> </a:t>
            </a:r>
            <a:r>
              <a:rPr sz="1100" spc="-185" dirty="0">
                <a:latin typeface="宋体" panose="02010600030101010101" pitchFamily="2" charset="-122"/>
                <a:cs typeface="宋体" panose="02010600030101010101" pitchFamily="2" charset="-122"/>
              </a:rPr>
              <a:t>r</a:t>
            </a:r>
            <a:r>
              <a:rPr sz="1100" spc="-125" dirty="0">
                <a:latin typeface="宋体" panose="02010600030101010101" pitchFamily="2" charset="-122"/>
                <a:cs typeface="宋体" panose="02010600030101010101" pitchFamily="2" charset="-122"/>
              </a:rPr>
              <a:t>ul</a:t>
            </a:r>
            <a:r>
              <a:rPr sz="1100" spc="15" dirty="0">
                <a:latin typeface="宋体" panose="02010600030101010101" pitchFamily="2" charset="-122"/>
                <a:cs typeface="宋体" panose="02010600030101010101" pitchFamily="2" charset="-122"/>
              </a:rPr>
              <a:t>e</a:t>
            </a:r>
            <a:r>
              <a:rPr sz="1100" spc="-105" dirty="0">
                <a:latin typeface="宋体" panose="02010600030101010101" pitchFamily="2" charset="-122"/>
                <a:cs typeface="宋体" panose="02010600030101010101" pitchFamily="2" charset="-122"/>
              </a:rPr>
              <a:t>s</a:t>
            </a:r>
            <a:r>
              <a:rPr sz="1100" spc="-260" dirty="0">
                <a:latin typeface="宋体" panose="02010600030101010101" pitchFamily="2" charset="-122"/>
                <a:cs typeface="宋体" panose="02010600030101010101" pitchFamily="2" charset="-122"/>
              </a:rPr>
              <a:t> </a:t>
            </a:r>
            <a:r>
              <a:rPr sz="1100" spc="15" dirty="0">
                <a:latin typeface="宋体" panose="02010600030101010101" pitchFamily="2" charset="-122"/>
                <a:cs typeface="宋体" panose="02010600030101010101" pitchFamily="2" charset="-122"/>
              </a:rPr>
              <a:t>e</a:t>
            </a:r>
            <a:r>
              <a:rPr sz="1100" spc="-45" dirty="0">
                <a:latin typeface="宋体" panose="02010600030101010101" pitchFamily="2" charset="-122"/>
                <a:cs typeface="宋体" panose="02010600030101010101" pitchFamily="2" charset="-122"/>
              </a:rPr>
              <a:t>v</a:t>
            </a:r>
            <a:r>
              <a:rPr sz="1100" spc="15" dirty="0">
                <a:latin typeface="宋体" panose="02010600030101010101" pitchFamily="2" charset="-122"/>
                <a:cs typeface="宋体" panose="02010600030101010101" pitchFamily="2" charset="-122"/>
              </a:rPr>
              <a:t>e</a:t>
            </a:r>
            <a:r>
              <a:rPr sz="1100" spc="-185" dirty="0">
                <a:latin typeface="宋体" panose="02010600030101010101" pitchFamily="2" charset="-122"/>
                <a:cs typeface="宋体" panose="02010600030101010101" pitchFamily="2" charset="-122"/>
              </a:rPr>
              <a:t>r</a:t>
            </a:r>
            <a:r>
              <a:rPr sz="1100" spc="-35" dirty="0">
                <a:latin typeface="宋体" panose="02010600030101010101" pitchFamily="2" charset="-122"/>
                <a:cs typeface="宋体" panose="02010600030101010101" pitchFamily="2" charset="-122"/>
              </a:rPr>
              <a:t>y</a:t>
            </a:r>
            <a:r>
              <a:rPr sz="1100" spc="-270" dirty="0">
                <a:latin typeface="宋体" panose="02010600030101010101" pitchFamily="2" charset="-122"/>
                <a:cs typeface="宋体" panose="02010600030101010101" pitchFamily="2" charset="-122"/>
              </a:rPr>
              <a:t> </a:t>
            </a:r>
            <a:r>
              <a:rPr sz="1100" spc="30" dirty="0">
                <a:latin typeface="宋体" panose="02010600030101010101" pitchFamily="2" charset="-122"/>
                <a:cs typeface="宋体" panose="02010600030101010101" pitchFamily="2" charset="-122"/>
              </a:rPr>
              <a:t>15</a:t>
            </a:r>
            <a:r>
              <a:rPr sz="1100" spc="-265" dirty="0">
                <a:latin typeface="宋体" panose="02010600030101010101" pitchFamily="2" charset="-122"/>
                <a:cs typeface="宋体" panose="02010600030101010101" pitchFamily="2" charset="-122"/>
              </a:rPr>
              <a:t> </a:t>
            </a:r>
            <a:r>
              <a:rPr sz="1100" spc="-50" dirty="0">
                <a:latin typeface="宋体" panose="02010600030101010101" pitchFamily="2" charset="-122"/>
                <a:cs typeface="宋体" panose="02010600030101010101" pitchFamily="2" charset="-122"/>
              </a:rPr>
              <a:t>s</a:t>
            </a:r>
            <a:r>
              <a:rPr sz="1100" spc="-45" dirty="0">
                <a:latin typeface="宋体" panose="02010600030101010101" pitchFamily="2" charset="-122"/>
                <a:cs typeface="宋体" panose="02010600030101010101" pitchFamily="2" charset="-122"/>
              </a:rPr>
              <a:t>e</a:t>
            </a:r>
            <a:r>
              <a:rPr sz="1100" spc="-40" dirty="0">
                <a:latin typeface="宋体" panose="02010600030101010101" pitchFamily="2" charset="-122"/>
                <a:cs typeface="宋体" panose="02010600030101010101" pitchFamily="2" charset="-122"/>
              </a:rPr>
              <a:t>conds.</a:t>
            </a:r>
            <a:r>
              <a:rPr sz="1100" spc="-270" dirty="0">
                <a:latin typeface="宋体" panose="02010600030101010101" pitchFamily="2" charset="-122"/>
                <a:cs typeface="宋体" panose="02010600030101010101" pitchFamily="2" charset="-122"/>
              </a:rPr>
              <a:t> </a:t>
            </a:r>
            <a:r>
              <a:rPr sz="1100" spc="30" dirty="0">
                <a:latin typeface="宋体" panose="02010600030101010101" pitchFamily="2" charset="-122"/>
                <a:cs typeface="宋体" panose="02010600030101010101" pitchFamily="2" charset="-122"/>
              </a:rPr>
              <a:t>The</a:t>
            </a:r>
            <a:r>
              <a:rPr sz="1100" spc="-260" dirty="0">
                <a:latin typeface="宋体" panose="02010600030101010101" pitchFamily="2" charset="-122"/>
                <a:cs typeface="宋体" panose="02010600030101010101" pitchFamily="2" charset="-122"/>
              </a:rPr>
              <a:t> </a:t>
            </a:r>
            <a:r>
              <a:rPr sz="1100" spc="-50" dirty="0">
                <a:latin typeface="宋体" panose="02010600030101010101" pitchFamily="2" charset="-122"/>
                <a:cs typeface="宋体" panose="02010600030101010101" pitchFamily="2" charset="-122"/>
              </a:rPr>
              <a:t>def</a:t>
            </a:r>
            <a:r>
              <a:rPr sz="1100" spc="-114" dirty="0">
                <a:latin typeface="宋体" panose="02010600030101010101" pitchFamily="2" charset="-122"/>
                <a:cs typeface="宋体" panose="02010600030101010101" pitchFamily="2" charset="-122"/>
              </a:rPr>
              <a:t>ault</a:t>
            </a:r>
            <a:r>
              <a:rPr sz="1100" spc="-250" dirty="0">
                <a:latin typeface="宋体" panose="02010600030101010101" pitchFamily="2" charset="-122"/>
                <a:cs typeface="宋体" panose="02010600030101010101" pitchFamily="2" charset="-122"/>
              </a:rPr>
              <a:t> </a:t>
            </a:r>
            <a:r>
              <a:rPr sz="1100" spc="-305" dirty="0">
                <a:latin typeface="宋体" panose="02010600030101010101" pitchFamily="2" charset="-122"/>
                <a:cs typeface="宋体" panose="02010600030101010101" pitchFamily="2" charset="-122"/>
              </a:rPr>
              <a:t>i</a:t>
            </a:r>
            <a:r>
              <a:rPr sz="1100" spc="-105" dirty="0">
                <a:latin typeface="宋体" panose="02010600030101010101" pitchFamily="2" charset="-122"/>
                <a:cs typeface="宋体" panose="02010600030101010101" pitchFamily="2" charset="-122"/>
              </a:rPr>
              <a:t>s</a:t>
            </a:r>
            <a:r>
              <a:rPr sz="1100" spc="-250" dirty="0">
                <a:latin typeface="宋体" panose="02010600030101010101" pitchFamily="2" charset="-122"/>
                <a:cs typeface="宋体" panose="02010600030101010101" pitchFamily="2" charset="-122"/>
              </a:rPr>
              <a:t> </a:t>
            </a:r>
            <a:r>
              <a:rPr sz="1100" spc="15" dirty="0">
                <a:latin typeface="宋体" panose="02010600030101010101" pitchFamily="2" charset="-122"/>
                <a:cs typeface="宋体" panose="02010600030101010101" pitchFamily="2" charset="-122"/>
              </a:rPr>
              <a:t>e</a:t>
            </a:r>
            <a:r>
              <a:rPr sz="1100" spc="-45" dirty="0">
                <a:latin typeface="宋体" panose="02010600030101010101" pitchFamily="2" charset="-122"/>
                <a:cs typeface="宋体" panose="02010600030101010101" pitchFamily="2" charset="-122"/>
              </a:rPr>
              <a:t>v</a:t>
            </a:r>
            <a:r>
              <a:rPr sz="1100" spc="15" dirty="0">
                <a:latin typeface="宋体" panose="02010600030101010101" pitchFamily="2" charset="-122"/>
                <a:cs typeface="宋体" panose="02010600030101010101" pitchFamily="2" charset="-122"/>
              </a:rPr>
              <a:t>e</a:t>
            </a:r>
            <a:r>
              <a:rPr sz="1100" spc="-185" dirty="0">
                <a:latin typeface="宋体" panose="02010600030101010101" pitchFamily="2" charset="-122"/>
                <a:cs typeface="宋体" panose="02010600030101010101" pitchFamily="2" charset="-122"/>
              </a:rPr>
              <a:t>r</a:t>
            </a:r>
            <a:r>
              <a:rPr sz="1100" spc="-35" dirty="0">
                <a:latin typeface="宋体" panose="02010600030101010101" pitchFamily="2" charset="-122"/>
                <a:cs typeface="宋体" panose="02010600030101010101" pitchFamily="2" charset="-122"/>
              </a:rPr>
              <a:t>y</a:t>
            </a:r>
            <a:r>
              <a:rPr sz="1100" spc="-270" dirty="0">
                <a:latin typeface="宋体" panose="02010600030101010101" pitchFamily="2" charset="-122"/>
                <a:cs typeface="宋体" panose="02010600030101010101" pitchFamily="2" charset="-122"/>
              </a:rPr>
              <a:t> </a:t>
            </a:r>
            <a:r>
              <a:rPr sz="1100" spc="30" dirty="0">
                <a:latin typeface="宋体" panose="02010600030101010101" pitchFamily="2" charset="-122"/>
                <a:cs typeface="宋体" panose="02010600030101010101" pitchFamily="2" charset="-122"/>
              </a:rPr>
              <a:t>1</a:t>
            </a:r>
            <a:r>
              <a:rPr sz="1100" spc="-250" dirty="0">
                <a:latin typeface="宋体" panose="02010600030101010101" pitchFamily="2" charset="-122"/>
                <a:cs typeface="宋体" panose="02010600030101010101" pitchFamily="2" charset="-122"/>
              </a:rPr>
              <a:t> </a:t>
            </a:r>
            <a:r>
              <a:rPr sz="1100" spc="35" dirty="0">
                <a:latin typeface="宋体" panose="02010600030101010101" pitchFamily="2" charset="-122"/>
                <a:cs typeface="宋体" panose="02010600030101010101" pitchFamily="2" charset="-122"/>
              </a:rPr>
              <a:t>mi</a:t>
            </a:r>
            <a:r>
              <a:rPr sz="1100" spc="45" dirty="0">
                <a:latin typeface="宋体" panose="02010600030101010101" pitchFamily="2" charset="-122"/>
                <a:cs typeface="宋体" panose="02010600030101010101" pitchFamily="2" charset="-122"/>
              </a:rPr>
              <a:t>n</a:t>
            </a:r>
            <a:r>
              <a:rPr sz="1100" spc="-45" dirty="0">
                <a:latin typeface="宋体" panose="02010600030101010101" pitchFamily="2" charset="-122"/>
                <a:cs typeface="宋体" panose="02010600030101010101" pitchFamily="2" charset="-122"/>
              </a:rPr>
              <a:t>ut</a:t>
            </a:r>
            <a:r>
              <a:rPr sz="1100" spc="-50" dirty="0">
                <a:latin typeface="宋体" panose="02010600030101010101" pitchFamily="2" charset="-122"/>
                <a:cs typeface="宋体" panose="02010600030101010101" pitchFamily="2" charset="-122"/>
              </a:rPr>
              <a:t>e</a:t>
            </a:r>
            <a:r>
              <a:rPr sz="1100" spc="-310"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marL="91440">
              <a:lnSpc>
                <a:spcPct val="100000"/>
              </a:lnSpc>
            </a:pPr>
            <a:r>
              <a:rPr sz="1100" spc="-335"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a:lnSpc>
                <a:spcPct val="100000"/>
              </a:lnSpc>
              <a:spcBef>
                <a:spcPts val="40"/>
              </a:spcBef>
            </a:pPr>
            <a:endParaRPr sz="1000">
              <a:latin typeface="宋体" panose="02010600030101010101" pitchFamily="2" charset="-122"/>
              <a:cs typeface="宋体" panose="02010600030101010101" pitchFamily="2" charset="-122"/>
            </a:endParaRPr>
          </a:p>
          <a:p>
            <a:pPr marL="91440" marR="3846830">
              <a:lnSpc>
                <a:spcPct val="100000"/>
              </a:lnSpc>
            </a:pPr>
            <a:r>
              <a:rPr sz="1100" spc="105"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Load</a:t>
            </a:r>
            <a:r>
              <a:rPr sz="1100" spc="-240"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rules</a:t>
            </a:r>
            <a:r>
              <a:rPr sz="1100" spc="-254"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once</a:t>
            </a:r>
            <a:r>
              <a:rPr sz="1100" spc="-265"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and</a:t>
            </a:r>
            <a:r>
              <a:rPr sz="1100" spc="-245"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periodically</a:t>
            </a:r>
            <a:r>
              <a:rPr sz="1100" spc="-250" dirty="0">
                <a:latin typeface="宋体" panose="02010600030101010101" pitchFamily="2" charset="-122"/>
                <a:cs typeface="宋体" panose="02010600030101010101" pitchFamily="2" charset="-122"/>
              </a:rPr>
              <a:t> </a:t>
            </a:r>
            <a:r>
              <a:rPr sz="1100" spc="-60" dirty="0">
                <a:latin typeface="宋体" panose="02010600030101010101" pitchFamily="2" charset="-122"/>
                <a:cs typeface="宋体" panose="02010600030101010101" pitchFamily="2" charset="-122"/>
              </a:rPr>
              <a:t>evaluate</a:t>
            </a:r>
            <a:r>
              <a:rPr sz="1100" spc="-265" dirty="0">
                <a:latin typeface="宋体" panose="02010600030101010101" pitchFamily="2" charset="-122"/>
                <a:cs typeface="宋体" panose="02010600030101010101" pitchFamily="2" charset="-122"/>
              </a:rPr>
              <a:t> </a:t>
            </a:r>
            <a:r>
              <a:rPr sz="1100" spc="60" dirty="0">
                <a:latin typeface="宋体" panose="02010600030101010101" pitchFamily="2" charset="-122"/>
                <a:cs typeface="宋体" panose="02010600030101010101" pitchFamily="2" charset="-122"/>
              </a:rPr>
              <a:t>them</a:t>
            </a:r>
            <a:r>
              <a:rPr sz="1100" spc="-270" dirty="0">
                <a:latin typeface="宋体" panose="02010600030101010101" pitchFamily="2" charset="-122"/>
                <a:cs typeface="宋体" panose="02010600030101010101" pitchFamily="2" charset="-122"/>
              </a:rPr>
              <a:t> </a:t>
            </a:r>
            <a:r>
              <a:rPr sz="1100" spc="-35" dirty="0">
                <a:latin typeface="宋体" panose="02010600030101010101" pitchFamily="2" charset="-122"/>
                <a:cs typeface="宋体" panose="02010600030101010101" pitchFamily="2" charset="-122"/>
              </a:rPr>
              <a:t>according</a:t>
            </a:r>
            <a:r>
              <a:rPr sz="1100" spc="-235" dirty="0">
                <a:latin typeface="宋体" panose="02010600030101010101" pitchFamily="2" charset="-122"/>
                <a:cs typeface="宋体" panose="02010600030101010101" pitchFamily="2" charset="-122"/>
              </a:rPr>
              <a:t> </a:t>
            </a:r>
            <a:r>
              <a:rPr sz="1100" spc="-60" dirty="0">
                <a:latin typeface="宋体" panose="02010600030101010101" pitchFamily="2" charset="-122"/>
                <a:cs typeface="宋体" panose="02010600030101010101" pitchFamily="2" charset="-122"/>
              </a:rPr>
              <a:t>to</a:t>
            </a:r>
            <a:r>
              <a:rPr sz="1100" spc="-254"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the</a:t>
            </a:r>
            <a:r>
              <a:rPr sz="1100" spc="-250" dirty="0">
                <a:latin typeface="宋体" panose="02010600030101010101" pitchFamily="2" charset="-122"/>
                <a:cs typeface="宋体" panose="02010600030101010101" pitchFamily="2" charset="-122"/>
              </a:rPr>
              <a:t> </a:t>
            </a:r>
            <a:r>
              <a:rPr sz="1100" spc="-65" dirty="0">
                <a:latin typeface="宋体" panose="02010600030101010101" pitchFamily="2" charset="-122"/>
                <a:cs typeface="宋体" panose="02010600030101010101" pitchFamily="2" charset="-122"/>
              </a:rPr>
              <a:t>global</a:t>
            </a:r>
            <a:r>
              <a:rPr sz="1100" spc="-254" dirty="0">
                <a:latin typeface="宋体" panose="02010600030101010101" pitchFamily="2" charset="-122"/>
                <a:cs typeface="宋体" panose="02010600030101010101" pitchFamily="2" charset="-122"/>
              </a:rPr>
              <a:t> </a:t>
            </a:r>
            <a:r>
              <a:rPr sz="1100" spc="-120" dirty="0">
                <a:latin typeface="宋体" panose="02010600030101010101" pitchFamily="2" charset="-122"/>
                <a:cs typeface="宋体" panose="02010600030101010101" pitchFamily="2" charset="-122"/>
              </a:rPr>
              <a:t>'evaluation_interval'. </a:t>
            </a:r>
            <a:r>
              <a:rPr sz="1100" spc="-535" dirty="0">
                <a:latin typeface="宋体" panose="02010600030101010101" pitchFamily="2" charset="-122"/>
                <a:cs typeface="宋体" panose="02010600030101010101" pitchFamily="2" charset="-122"/>
              </a:rPr>
              <a:t> </a:t>
            </a:r>
            <a:r>
              <a:rPr sz="1100" spc="-160" dirty="0">
                <a:latin typeface="宋体" panose="02010600030101010101" pitchFamily="2" charset="-122"/>
                <a:cs typeface="宋体" panose="02010600030101010101" pitchFamily="2" charset="-122"/>
              </a:rPr>
              <a:t>rule_files:</a:t>
            </a:r>
            <a:endParaRPr sz="1100">
              <a:latin typeface="宋体" panose="02010600030101010101" pitchFamily="2" charset="-122"/>
              <a:cs typeface="宋体" panose="02010600030101010101" pitchFamily="2" charset="-122"/>
            </a:endParaRPr>
          </a:p>
          <a:p>
            <a:pPr marL="167640">
              <a:lnSpc>
                <a:spcPct val="100000"/>
              </a:lnSpc>
            </a:pPr>
            <a:r>
              <a:rPr sz="1100" dirty="0">
                <a:latin typeface="宋体" panose="02010600030101010101" pitchFamily="2" charset="-122"/>
                <a:cs typeface="宋体" panose="02010600030101010101" pitchFamily="2" charset="-122"/>
              </a:rPr>
              <a:t>-</a:t>
            </a:r>
            <a:r>
              <a:rPr sz="1100" spc="-254" dirty="0">
                <a:latin typeface="宋体" panose="02010600030101010101" pitchFamily="2" charset="-122"/>
                <a:cs typeface="宋体" panose="02010600030101010101" pitchFamily="2" charset="-122"/>
              </a:rPr>
              <a:t> </a:t>
            </a:r>
            <a:r>
              <a:rPr sz="1100" spc="-150" dirty="0">
                <a:latin typeface="宋体" panose="02010600030101010101" pitchFamily="2" charset="-122"/>
                <a:cs typeface="宋体" panose="02010600030101010101" pitchFamily="2" charset="-122"/>
              </a:rPr>
              <a:t>"ru</a:t>
            </a:r>
            <a:r>
              <a:rPr sz="1100" spc="-145" dirty="0">
                <a:latin typeface="宋体" panose="02010600030101010101" pitchFamily="2" charset="-122"/>
                <a:cs typeface="宋体" panose="02010600030101010101" pitchFamily="2" charset="-122"/>
              </a:rPr>
              <a:t>l</a:t>
            </a:r>
            <a:r>
              <a:rPr sz="1100" spc="15" dirty="0">
                <a:latin typeface="宋体" panose="02010600030101010101" pitchFamily="2" charset="-122"/>
                <a:cs typeface="宋体" panose="02010600030101010101" pitchFamily="2" charset="-122"/>
              </a:rPr>
              <a:t>e</a:t>
            </a:r>
            <a:r>
              <a:rPr sz="1100" spc="-105" dirty="0">
                <a:latin typeface="宋体" panose="02010600030101010101" pitchFamily="2" charset="-122"/>
                <a:cs typeface="宋体" panose="02010600030101010101" pitchFamily="2" charset="-122"/>
              </a:rPr>
              <a:t>s</a:t>
            </a:r>
            <a:r>
              <a:rPr sz="1100" spc="-135" dirty="0">
                <a:latin typeface="宋体" panose="02010600030101010101" pitchFamily="2" charset="-122"/>
                <a:cs typeface="宋体" panose="02010600030101010101" pitchFamily="2" charset="-122"/>
              </a:rPr>
              <a:t>/</a:t>
            </a:r>
            <a:r>
              <a:rPr sz="1100" spc="-210" dirty="0">
                <a:latin typeface="宋体" panose="02010600030101010101" pitchFamily="2" charset="-122"/>
                <a:cs typeface="宋体" panose="02010600030101010101" pitchFamily="2" charset="-122"/>
              </a:rPr>
              <a:t>*</a:t>
            </a:r>
            <a:r>
              <a:rPr sz="1100" spc="-204" dirty="0">
                <a:latin typeface="宋体" panose="02010600030101010101" pitchFamily="2" charset="-122"/>
                <a:cs typeface="宋体" panose="02010600030101010101" pitchFamily="2" charset="-122"/>
              </a:rPr>
              <a:t>.</a:t>
            </a:r>
            <a:r>
              <a:rPr sz="1100" spc="-35" dirty="0">
                <a:latin typeface="宋体" panose="02010600030101010101" pitchFamily="2" charset="-122"/>
                <a:cs typeface="宋体" panose="02010600030101010101" pitchFamily="2" charset="-122"/>
              </a:rPr>
              <a:t>y</a:t>
            </a:r>
            <a:r>
              <a:rPr sz="1100" spc="185" dirty="0">
                <a:latin typeface="宋体" panose="02010600030101010101" pitchFamily="2" charset="-122"/>
                <a:cs typeface="宋体" panose="02010600030101010101" pitchFamily="2" charset="-122"/>
              </a:rPr>
              <a:t>am</a:t>
            </a:r>
            <a:r>
              <a:rPr sz="1100" spc="-300" dirty="0">
                <a:latin typeface="宋体" panose="02010600030101010101" pitchFamily="2" charset="-122"/>
                <a:cs typeface="宋体" panose="02010600030101010101" pitchFamily="2" charset="-122"/>
              </a:rPr>
              <a:t>l</a:t>
            </a:r>
            <a:r>
              <a:rPr sz="1100" spc="-710"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marL="91440">
              <a:lnSpc>
                <a:spcPct val="100000"/>
              </a:lnSpc>
            </a:pPr>
            <a:r>
              <a:rPr sz="1100" spc="-335"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p:txBody>
      </p:sp>
      <p:pic>
        <p:nvPicPr>
          <p:cNvPr id="12" name="object 4"/>
          <p:cNvPicPr/>
          <p:nvPr>
            <p:custDataLst>
              <p:tags r:id="rId1"/>
            </p:custDataLst>
          </p:nvPr>
        </p:nvPicPr>
        <p:blipFill>
          <a:blip r:embed="rId7" cstate="print"/>
          <a:stretch>
            <a:fillRect/>
          </a:stretch>
        </p:blipFill>
        <p:spPr>
          <a:xfrm>
            <a:off x="0" y="6436359"/>
            <a:ext cx="12190729" cy="421640"/>
          </a:xfrm>
          <a:prstGeom prst="rect">
            <a:avLst/>
          </a:prstGeom>
        </p:spPr>
      </p:pic>
      <p:sp>
        <p:nvSpPr>
          <p:cNvPr id="13"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4" name="图片 13"/>
          <p:cNvPicPr>
            <a:picLocks noChangeAspect="1"/>
          </p:cNvPicPr>
          <p:nvPr>
            <p:custDataLst>
              <p:tags r:id="rId3"/>
            </p:custDataLst>
          </p:nvPr>
        </p:nvPicPr>
        <p:blipFill>
          <a:blip r:embed="rId8"/>
          <a:stretch>
            <a:fillRect/>
          </a:stretch>
        </p:blipFill>
        <p:spPr>
          <a:xfrm>
            <a:off x="8537699" y="209863"/>
            <a:ext cx="2565911" cy="61824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12192000" cy="6858000"/>
          </a:xfrm>
          <a:prstGeom prst="rect">
            <a:avLst/>
          </a:prstGeom>
        </p:spPr>
      </p:pic>
      <p:grpSp>
        <p:nvGrpSpPr>
          <p:cNvPr id="3" name="object 3"/>
          <p:cNvGrpSpPr/>
          <p:nvPr/>
        </p:nvGrpSpPr>
        <p:grpSpPr>
          <a:xfrm>
            <a:off x="0" y="4532629"/>
            <a:ext cx="12190729" cy="2325371"/>
            <a:chOff x="0" y="4532629"/>
            <a:chExt cx="12190729" cy="2325371"/>
          </a:xfrm>
        </p:grpSpPr>
        <p:pic>
          <p:nvPicPr>
            <p:cNvPr id="4" name="object 4"/>
            <p:cNvPicPr/>
            <p:nvPr/>
          </p:nvPicPr>
          <p:blipFill>
            <a:blip r:embed="rId4" cstate="print"/>
            <a:stretch>
              <a:fillRect/>
            </a:stretch>
          </p:blipFill>
          <p:spPr>
            <a:xfrm>
              <a:off x="0" y="6436360"/>
              <a:ext cx="12190729" cy="421640"/>
            </a:xfrm>
            <a:prstGeom prst="rect">
              <a:avLst/>
            </a:prstGeom>
          </p:spPr>
        </p:pic>
        <p:pic>
          <p:nvPicPr>
            <p:cNvPr id="6" name="object 6"/>
            <p:cNvPicPr/>
            <p:nvPr/>
          </p:nvPicPr>
          <p:blipFill>
            <a:blip r:embed="rId5" cstate="print"/>
            <a:stretch>
              <a:fillRect/>
            </a:stretch>
          </p:blipFill>
          <p:spPr>
            <a:xfrm>
              <a:off x="1070610" y="4532629"/>
              <a:ext cx="9687814" cy="1879854"/>
            </a:xfrm>
            <a:prstGeom prst="rect">
              <a:avLst/>
            </a:prstGeom>
          </p:spPr>
        </p:pic>
      </p:grpSp>
      <p:sp>
        <p:nvSpPr>
          <p:cNvPr id="7" name="object 7"/>
          <p:cNvSpPr/>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sp>
        <p:nvSpPr>
          <p:cNvPr id="8" name="object 8"/>
          <p:cNvSpPr txBox="1">
            <a:spLocks noGrp="1"/>
          </p:cNvSpPr>
          <p:nvPr>
            <p:ph type="title"/>
          </p:nvPr>
        </p:nvSpPr>
        <p:spPr>
          <a:xfrm>
            <a:off x="350202" y="161925"/>
            <a:ext cx="4636135" cy="513080"/>
          </a:xfrm>
          <a:prstGeom prst="rect">
            <a:avLst/>
          </a:prstGeom>
        </p:spPr>
        <p:txBody>
          <a:bodyPr vert="horz" wrap="square" lIns="0" tIns="12700" rIns="0" bIns="0" rtlCol="0">
            <a:spAutoFit/>
          </a:bodyPr>
          <a:lstStyle/>
          <a:p>
            <a:pPr marL="12700">
              <a:lnSpc>
                <a:spcPct val="100000"/>
              </a:lnSpc>
              <a:spcBef>
                <a:spcPts val="100"/>
              </a:spcBef>
            </a:pPr>
            <a:r>
              <a:rPr sz="3200" b="0" spc="-350" dirty="0">
                <a:solidFill>
                  <a:srgbClr val="000000"/>
                </a:solidFill>
                <a:latin typeface="宋体" panose="02010600030101010101" pitchFamily="2" charset="-122"/>
                <a:cs typeface="宋体" panose="02010600030101010101" pitchFamily="2" charset="-122"/>
              </a:rPr>
              <a:t>Recording</a:t>
            </a:r>
            <a:r>
              <a:rPr sz="3200" b="0" spc="-819" dirty="0">
                <a:solidFill>
                  <a:srgbClr val="000000"/>
                </a:solidFill>
                <a:latin typeface="宋体" panose="02010600030101010101" pitchFamily="2" charset="-122"/>
                <a:cs typeface="宋体" panose="02010600030101010101" pitchFamily="2" charset="-122"/>
              </a:rPr>
              <a:t> </a:t>
            </a:r>
            <a:r>
              <a:rPr sz="3200" b="0" spc="-530" dirty="0">
                <a:solidFill>
                  <a:srgbClr val="000000"/>
                </a:solidFill>
                <a:latin typeface="宋体" panose="02010600030101010101" pitchFamily="2" charset="-122"/>
                <a:cs typeface="宋体" panose="02010600030101010101" pitchFamily="2" charset="-122"/>
              </a:rPr>
              <a:t>rule</a:t>
            </a:r>
            <a:r>
              <a:rPr sz="3200" b="0" spc="-835" dirty="0">
                <a:solidFill>
                  <a:srgbClr val="000000"/>
                </a:solidFill>
                <a:latin typeface="宋体" panose="02010600030101010101" pitchFamily="2" charset="-122"/>
                <a:cs typeface="宋体" panose="02010600030101010101" pitchFamily="2" charset="-122"/>
              </a:rPr>
              <a:t> </a:t>
            </a:r>
            <a:r>
              <a:rPr sz="3200" b="0" dirty="0">
                <a:solidFill>
                  <a:srgbClr val="000000"/>
                </a:solidFill>
                <a:latin typeface="宋体" panose="02010600030101010101" pitchFamily="2" charset="-122"/>
                <a:cs typeface="宋体" panose="02010600030101010101" pitchFamily="2" charset="-122"/>
              </a:rPr>
              <a:t>示例执行结果</a:t>
            </a:r>
            <a:endParaRPr sz="3200">
              <a:latin typeface="宋体" panose="02010600030101010101" pitchFamily="2" charset="-122"/>
              <a:cs typeface="宋体" panose="02010600030101010101" pitchFamily="2" charset="-122"/>
            </a:endParaRPr>
          </a:p>
        </p:txBody>
      </p:sp>
      <p:sp>
        <p:nvSpPr>
          <p:cNvPr id="9" name="object 9"/>
          <p:cNvSpPr txBox="1"/>
          <p:nvPr/>
        </p:nvSpPr>
        <p:spPr>
          <a:xfrm>
            <a:off x="368617" y="900048"/>
            <a:ext cx="5476240" cy="330200"/>
          </a:xfrm>
          <a:prstGeom prst="rect">
            <a:avLst/>
          </a:prstGeom>
        </p:spPr>
        <p:txBody>
          <a:bodyPr vert="horz" wrap="square" lIns="0" tIns="12700" rIns="0" bIns="0" rtlCol="0">
            <a:spAutoFit/>
          </a:bodyPr>
          <a:lstStyle/>
          <a:p>
            <a:pPr marL="304800" indent="-292100">
              <a:lnSpc>
                <a:spcPct val="100000"/>
              </a:lnSpc>
              <a:spcBef>
                <a:spcPts val="100"/>
              </a:spcBef>
              <a:buClr>
                <a:srgbClr val="4770C4"/>
              </a:buClr>
              <a:buFont typeface="Wingdings" panose="05000000000000000000"/>
              <a:buChar char=""/>
              <a:tabLst>
                <a:tab pos="304800" algn="l"/>
              </a:tabLst>
            </a:pPr>
            <a:r>
              <a:rPr sz="2000" spc="204" dirty="0">
                <a:latin typeface="宋体" panose="02010600030101010101" pitchFamily="2" charset="-122"/>
                <a:cs typeface="宋体" panose="02010600030101010101" pitchFamily="2" charset="-122"/>
              </a:rPr>
              <a:t>Web</a:t>
            </a:r>
            <a:r>
              <a:rPr sz="2000" spc="-490" dirty="0">
                <a:latin typeface="宋体" panose="02010600030101010101" pitchFamily="2" charset="-122"/>
                <a:cs typeface="宋体" panose="02010600030101010101" pitchFamily="2" charset="-122"/>
              </a:rPr>
              <a:t> </a:t>
            </a:r>
            <a:r>
              <a:rPr sz="2000" spc="60" dirty="0">
                <a:latin typeface="宋体" panose="02010600030101010101" pitchFamily="2" charset="-122"/>
                <a:cs typeface="宋体" panose="02010600030101010101" pitchFamily="2" charset="-122"/>
              </a:rPr>
              <a:t>U</a:t>
            </a:r>
            <a:r>
              <a:rPr sz="2000" spc="65" dirty="0">
                <a:latin typeface="宋体" panose="02010600030101010101" pitchFamily="2" charset="-122"/>
                <a:cs typeface="宋体" panose="02010600030101010101" pitchFamily="2" charset="-122"/>
              </a:rPr>
              <a:t>I</a:t>
            </a:r>
            <a:r>
              <a:rPr sz="2000" dirty="0">
                <a:latin typeface="宋体" panose="02010600030101010101" pitchFamily="2" charset="-122"/>
                <a:cs typeface="宋体" panose="02010600030101010101" pitchFamily="2" charset="-122"/>
              </a:rPr>
              <a:t>中的</a:t>
            </a:r>
            <a:r>
              <a:rPr sz="2000" spc="-225" dirty="0">
                <a:latin typeface="宋体" panose="02010600030101010101" pitchFamily="2" charset="-122"/>
                <a:cs typeface="宋体" panose="02010600030101010101" pitchFamily="2" charset="-122"/>
              </a:rPr>
              <a:t>/rul</a:t>
            </a:r>
            <a:r>
              <a:rPr sz="2000" spc="-220" dirty="0">
                <a:latin typeface="宋体" panose="02010600030101010101" pitchFamily="2" charset="-122"/>
                <a:cs typeface="宋体" panose="02010600030101010101" pitchFamily="2" charset="-122"/>
              </a:rPr>
              <a:t>es</a:t>
            </a:r>
            <a:r>
              <a:rPr sz="2000" dirty="0">
                <a:latin typeface="宋体" panose="02010600030101010101" pitchFamily="2" charset="-122"/>
                <a:cs typeface="宋体" panose="02010600030101010101" pitchFamily="2" charset="-122"/>
              </a:rPr>
              <a:t>路径下可展示加载的所有</a:t>
            </a:r>
            <a:r>
              <a:rPr sz="2000" spc="-300" dirty="0">
                <a:latin typeface="宋体" panose="02010600030101010101" pitchFamily="2" charset="-122"/>
                <a:cs typeface="宋体" panose="02010600030101010101" pitchFamily="2" charset="-122"/>
              </a:rPr>
              <a:t>rul</a:t>
            </a:r>
            <a:r>
              <a:rPr sz="2000" spc="-220" dirty="0">
                <a:latin typeface="宋体" panose="02010600030101010101" pitchFamily="2" charset="-122"/>
                <a:cs typeface="宋体" panose="02010600030101010101" pitchFamily="2" charset="-122"/>
              </a:rPr>
              <a:t>es</a:t>
            </a:r>
            <a:endParaRPr sz="2000">
              <a:latin typeface="宋体" panose="02010600030101010101" pitchFamily="2" charset="-122"/>
              <a:cs typeface="宋体" panose="02010600030101010101" pitchFamily="2" charset="-122"/>
            </a:endParaRPr>
          </a:p>
        </p:txBody>
      </p:sp>
      <p:sp>
        <p:nvSpPr>
          <p:cNvPr id="10" name="object 10"/>
          <p:cNvSpPr txBox="1"/>
          <p:nvPr/>
        </p:nvSpPr>
        <p:spPr>
          <a:xfrm>
            <a:off x="368617" y="4111244"/>
            <a:ext cx="4889500" cy="330200"/>
          </a:xfrm>
          <a:prstGeom prst="rect">
            <a:avLst/>
          </a:prstGeom>
        </p:spPr>
        <p:txBody>
          <a:bodyPr vert="horz" wrap="square" lIns="0" tIns="12700" rIns="0" bIns="0" rtlCol="0">
            <a:spAutoFit/>
          </a:bodyPr>
          <a:lstStyle/>
          <a:p>
            <a:pPr marL="304800" indent="-292100">
              <a:lnSpc>
                <a:spcPct val="100000"/>
              </a:lnSpc>
              <a:spcBef>
                <a:spcPts val="10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相关指标的使用方式与常规指标并无不同</a:t>
            </a:r>
            <a:endParaRPr sz="2000">
              <a:latin typeface="宋体" panose="02010600030101010101" pitchFamily="2" charset="-122"/>
              <a:cs typeface="宋体" panose="02010600030101010101" pitchFamily="2" charset="-122"/>
            </a:endParaRPr>
          </a:p>
        </p:txBody>
      </p:sp>
      <p:pic>
        <p:nvPicPr>
          <p:cNvPr id="11" name="object 11"/>
          <p:cNvPicPr/>
          <p:nvPr/>
        </p:nvPicPr>
        <p:blipFill>
          <a:blip r:embed="rId6" cstate="print"/>
          <a:stretch>
            <a:fillRect/>
          </a:stretch>
        </p:blipFill>
        <p:spPr>
          <a:xfrm>
            <a:off x="887729" y="1261109"/>
            <a:ext cx="9774173" cy="2899664"/>
          </a:xfrm>
          <a:prstGeom prst="rect">
            <a:avLst/>
          </a:prstGeom>
        </p:spPr>
      </p:pic>
      <p:pic>
        <p:nvPicPr>
          <p:cNvPr id="17" name="图片 16"/>
          <p:cNvPicPr>
            <a:picLocks noChangeAspect="1"/>
          </p:cNvPicPr>
          <p:nvPr>
            <p:custDataLst>
              <p:tags r:id="rId1"/>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4638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时序数据简介</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90904"/>
            <a:ext cx="11517630" cy="2676525"/>
          </a:xfrm>
          <a:prstGeom prst="rect">
            <a:avLst/>
          </a:prstGeom>
        </p:spPr>
        <p:txBody>
          <a:bodyPr vert="horz" wrap="square" lIns="0" tIns="12700" rIns="0" bIns="0" rtlCol="0">
            <a:spAutoFit/>
          </a:bodyPr>
          <a:lstStyle/>
          <a:p>
            <a:pPr marL="368300" indent="-355600">
              <a:lnSpc>
                <a:spcPts val="2280"/>
              </a:lnSpc>
              <a:spcBef>
                <a:spcPts val="100"/>
              </a:spcBef>
              <a:buClr>
                <a:srgbClr val="4770C4"/>
              </a:buClr>
              <a:buFont typeface="Wingdings" panose="05000000000000000000"/>
              <a:buChar char=""/>
              <a:tabLst>
                <a:tab pos="367665" algn="l"/>
                <a:tab pos="368300" algn="l"/>
              </a:tabLst>
            </a:pPr>
            <a:r>
              <a:rPr sz="2000" dirty="0">
                <a:latin typeface="宋体" panose="02010600030101010101" pitchFamily="2" charset="-122"/>
                <a:cs typeface="宋体" panose="02010600030101010101" pitchFamily="2" charset="-122"/>
              </a:rPr>
              <a:t>时序数据，是在一段时间内通</a:t>
            </a:r>
            <a:r>
              <a:rPr sz="2000" spc="5" dirty="0">
                <a:latin typeface="宋体" panose="02010600030101010101" pitchFamily="2" charset="-122"/>
                <a:cs typeface="宋体" panose="02010600030101010101" pitchFamily="2" charset="-122"/>
              </a:rPr>
              <a:t>过</a:t>
            </a:r>
            <a:r>
              <a:rPr sz="2000" b="1" spc="10" dirty="0">
                <a:solidFill>
                  <a:srgbClr val="45B19B"/>
                </a:solidFill>
                <a:latin typeface="Microsoft YaHei UI" panose="020B0503020204020204" charset="-122"/>
                <a:cs typeface="Microsoft YaHei UI" panose="020B0503020204020204" charset="-122"/>
              </a:rPr>
              <a:t>重复测</a:t>
            </a:r>
            <a:r>
              <a:rPr sz="2000" b="1" dirty="0">
                <a:solidFill>
                  <a:srgbClr val="45B19B"/>
                </a:solidFill>
                <a:latin typeface="Microsoft YaHei UI" panose="020B0503020204020204" charset="-122"/>
                <a:cs typeface="Microsoft YaHei UI" panose="020B0503020204020204" charset="-122"/>
              </a:rPr>
              <a:t>量</a:t>
            </a:r>
            <a:r>
              <a:rPr sz="2000" spc="-5" dirty="0">
                <a:latin typeface="宋体" panose="02010600030101010101" pitchFamily="2" charset="-122"/>
                <a:cs typeface="宋体" panose="02010600030101010101" pitchFamily="2" charset="-122"/>
              </a:rPr>
              <a:t>（</a:t>
            </a:r>
            <a:r>
              <a:rPr sz="2000" spc="185" dirty="0">
                <a:latin typeface="宋体" panose="02010600030101010101" pitchFamily="2" charset="-122"/>
                <a:cs typeface="宋体" panose="02010600030101010101" pitchFamily="2" charset="-122"/>
              </a:rPr>
              <a:t>m</a:t>
            </a:r>
            <a:r>
              <a:rPr sz="2000" spc="175" dirty="0">
                <a:latin typeface="宋体" panose="02010600030101010101" pitchFamily="2" charset="-122"/>
                <a:cs typeface="宋体" panose="02010600030101010101" pitchFamily="2" charset="-122"/>
              </a:rPr>
              <a:t>e</a:t>
            </a:r>
            <a:r>
              <a:rPr sz="2000" spc="-204" dirty="0">
                <a:latin typeface="宋体" panose="02010600030101010101" pitchFamily="2" charset="-122"/>
                <a:cs typeface="宋体" panose="02010600030101010101" pitchFamily="2" charset="-122"/>
              </a:rPr>
              <a:t>asu</a:t>
            </a:r>
            <a:r>
              <a:rPr sz="2000" spc="-215" dirty="0">
                <a:latin typeface="宋体" panose="02010600030101010101" pitchFamily="2" charset="-122"/>
                <a:cs typeface="宋体" panose="02010600030101010101" pitchFamily="2" charset="-122"/>
              </a:rPr>
              <a:t>r</a:t>
            </a:r>
            <a:r>
              <a:rPr sz="2000" spc="185" dirty="0">
                <a:latin typeface="宋体" panose="02010600030101010101" pitchFamily="2" charset="-122"/>
                <a:cs typeface="宋体" panose="02010600030101010101" pitchFamily="2" charset="-122"/>
              </a:rPr>
              <a:t>e</a:t>
            </a:r>
            <a:r>
              <a:rPr sz="2000" spc="175" dirty="0">
                <a:latin typeface="宋体" panose="02010600030101010101" pitchFamily="2" charset="-122"/>
                <a:cs typeface="宋体" panose="02010600030101010101" pitchFamily="2" charset="-122"/>
              </a:rPr>
              <a:t>m</a:t>
            </a:r>
            <a:r>
              <a:rPr sz="2000" spc="-190" dirty="0">
                <a:latin typeface="宋体" panose="02010600030101010101" pitchFamily="2" charset="-122"/>
                <a:cs typeface="宋体" panose="02010600030101010101" pitchFamily="2" charset="-122"/>
              </a:rPr>
              <a:t>en</a:t>
            </a:r>
            <a:r>
              <a:rPr sz="2000" spc="-195" dirty="0">
                <a:latin typeface="宋体" panose="02010600030101010101" pitchFamily="2" charset="-122"/>
                <a:cs typeface="宋体" panose="02010600030101010101" pitchFamily="2" charset="-122"/>
              </a:rPr>
              <a:t>t</a:t>
            </a:r>
            <a:r>
              <a:rPr sz="2000" dirty="0">
                <a:latin typeface="宋体" panose="02010600030101010101" pitchFamily="2" charset="-122"/>
                <a:cs typeface="宋体" panose="02010600030101010101" pitchFamily="2" charset="-122"/>
              </a:rPr>
              <a:t>）而获得的观测值的集合；将这些观测值绘</a:t>
            </a:r>
          </a:p>
          <a:p>
            <a:pPr marL="241300">
              <a:lnSpc>
                <a:spcPts val="2280"/>
              </a:lnSpc>
            </a:pPr>
            <a:r>
              <a:rPr sz="2000" spc="-5" dirty="0">
                <a:latin typeface="宋体" panose="02010600030101010101" pitchFamily="2" charset="-122"/>
                <a:cs typeface="宋体" panose="02010600030101010101" pitchFamily="2" charset="-122"/>
              </a:rPr>
              <a:t>制于图形之上，它会有一个数据轴和一</a:t>
            </a:r>
            <a:r>
              <a:rPr sz="2000" dirty="0">
                <a:latin typeface="宋体" panose="02010600030101010101" pitchFamily="2" charset="-122"/>
                <a:cs typeface="宋体" panose="02010600030101010101" pitchFamily="2" charset="-122"/>
              </a:rPr>
              <a:t>个</a:t>
            </a:r>
            <a:r>
              <a:rPr sz="2000" b="1" spc="5" dirty="0">
                <a:latin typeface="Microsoft YaHei UI" panose="020B0503020204020204" charset="-122"/>
                <a:cs typeface="Microsoft YaHei UI" panose="020B0503020204020204" charset="-122"/>
              </a:rPr>
              <a:t>时间轴</a:t>
            </a:r>
            <a:r>
              <a:rPr sz="2000" dirty="0">
                <a:latin typeface="宋体" panose="02010600030101010101" pitchFamily="2" charset="-122"/>
                <a:cs typeface="宋体" panose="02010600030101010101" pitchFamily="2" charset="-122"/>
              </a:rPr>
              <a:t>；</a:t>
            </a:r>
          </a:p>
          <a:p>
            <a:pPr marL="698500" marR="5080" lvl="1" indent="-228600">
              <a:lnSpc>
                <a:spcPts val="1940"/>
              </a:lnSpc>
              <a:spcBef>
                <a:spcPts val="550"/>
              </a:spcBef>
              <a:buClr>
                <a:srgbClr val="45B19B"/>
              </a:buClr>
              <a:buFont typeface="Wingdings" panose="05000000000000000000"/>
              <a:buChar char=""/>
              <a:tabLst>
                <a:tab pos="755650" algn="l"/>
              </a:tabLst>
            </a:pPr>
            <a:r>
              <a:rPr dirty="0"/>
              <a:t>	</a:t>
            </a:r>
            <a:r>
              <a:rPr sz="1800" spc="35" dirty="0">
                <a:latin typeface="宋体" panose="02010600030101010101" pitchFamily="2" charset="-122"/>
                <a:cs typeface="宋体" panose="02010600030101010101" pitchFamily="2" charset="-122"/>
              </a:rPr>
              <a:t>As</a:t>
            </a:r>
            <a:r>
              <a:rPr sz="1800" spc="-445" dirty="0">
                <a:latin typeface="宋体" panose="02010600030101010101" pitchFamily="2" charset="-122"/>
                <a:cs typeface="宋体" panose="02010600030101010101" pitchFamily="2" charset="-122"/>
              </a:rPr>
              <a:t> </a:t>
            </a:r>
            <a:r>
              <a:rPr sz="1800" spc="-100" dirty="0">
                <a:latin typeface="宋体" panose="02010600030101010101" pitchFamily="2" charset="-122"/>
                <a:cs typeface="宋体" panose="02010600030101010101" pitchFamily="2" charset="-122"/>
              </a:rPr>
              <a:t>our</a:t>
            </a:r>
            <a:r>
              <a:rPr sz="1800" spc="-445" dirty="0">
                <a:latin typeface="宋体" panose="02010600030101010101" pitchFamily="2" charset="-122"/>
                <a:cs typeface="宋体" panose="02010600030101010101" pitchFamily="2" charset="-122"/>
              </a:rPr>
              <a:t> </a:t>
            </a:r>
            <a:r>
              <a:rPr sz="1800" spc="-95" dirty="0">
                <a:latin typeface="宋体" panose="02010600030101010101" pitchFamily="2" charset="-122"/>
                <a:cs typeface="宋体" panose="02010600030101010101" pitchFamily="2" charset="-122"/>
              </a:rPr>
              <a:t>world</a:t>
            </a:r>
            <a:r>
              <a:rPr sz="1800" spc="-455" dirty="0">
                <a:latin typeface="宋体" panose="02010600030101010101" pitchFamily="2" charset="-122"/>
                <a:cs typeface="宋体" panose="02010600030101010101" pitchFamily="2" charset="-122"/>
              </a:rPr>
              <a:t> </a:t>
            </a:r>
            <a:r>
              <a:rPr sz="1800" spc="-215" dirty="0">
                <a:latin typeface="宋体" panose="02010600030101010101" pitchFamily="2" charset="-122"/>
                <a:cs typeface="宋体" panose="02010600030101010101" pitchFamily="2" charset="-122"/>
              </a:rPr>
              <a:t>gets</a:t>
            </a:r>
            <a:r>
              <a:rPr sz="1800" spc="-445" dirty="0">
                <a:latin typeface="宋体" panose="02010600030101010101" pitchFamily="2" charset="-122"/>
                <a:cs typeface="宋体" panose="02010600030101010101" pitchFamily="2" charset="-122"/>
              </a:rPr>
              <a:t> </a:t>
            </a:r>
            <a:r>
              <a:rPr sz="1800" spc="-225" dirty="0">
                <a:latin typeface="宋体" panose="02010600030101010101" pitchFamily="2" charset="-122"/>
                <a:cs typeface="宋体" panose="02010600030101010101" pitchFamily="2" charset="-122"/>
              </a:rPr>
              <a:t>increasingly</a:t>
            </a:r>
            <a:r>
              <a:rPr sz="1800" spc="-459" dirty="0">
                <a:latin typeface="宋体" panose="02010600030101010101" pitchFamily="2" charset="-122"/>
                <a:cs typeface="宋体" panose="02010600030101010101" pitchFamily="2" charset="-122"/>
              </a:rPr>
              <a:t> </a:t>
            </a:r>
            <a:r>
              <a:rPr sz="1800" spc="-160" dirty="0">
                <a:latin typeface="宋体" panose="02010600030101010101" pitchFamily="2" charset="-122"/>
                <a:cs typeface="宋体" panose="02010600030101010101" pitchFamily="2" charset="-122"/>
              </a:rPr>
              <a:t>instrumented,</a:t>
            </a:r>
            <a:r>
              <a:rPr sz="1800" spc="-445" dirty="0">
                <a:latin typeface="宋体" panose="02010600030101010101" pitchFamily="2" charset="-122"/>
                <a:cs typeface="宋体" panose="02010600030101010101" pitchFamily="2" charset="-122"/>
              </a:rPr>
              <a:t> </a:t>
            </a:r>
            <a:r>
              <a:rPr sz="1800" spc="-165" dirty="0">
                <a:latin typeface="宋体" panose="02010600030101010101" pitchFamily="2" charset="-122"/>
                <a:cs typeface="宋体" panose="02010600030101010101" pitchFamily="2" charset="-122"/>
              </a:rPr>
              <a:t>sensors</a:t>
            </a:r>
            <a:r>
              <a:rPr sz="1800" spc="-445" dirty="0">
                <a:latin typeface="宋体" panose="02010600030101010101" pitchFamily="2" charset="-122"/>
                <a:cs typeface="宋体" panose="02010600030101010101" pitchFamily="2" charset="-122"/>
              </a:rPr>
              <a:t> </a:t>
            </a:r>
            <a:r>
              <a:rPr sz="1800" spc="-55" dirty="0">
                <a:latin typeface="宋体" panose="02010600030101010101" pitchFamily="2" charset="-122"/>
                <a:cs typeface="宋体" panose="02010600030101010101" pitchFamily="2" charset="-122"/>
              </a:rPr>
              <a:t>and</a:t>
            </a:r>
            <a:r>
              <a:rPr sz="1800" spc="-455" dirty="0">
                <a:latin typeface="宋体" panose="02010600030101010101" pitchFamily="2" charset="-122"/>
                <a:cs typeface="宋体" panose="02010600030101010101" pitchFamily="2" charset="-122"/>
              </a:rPr>
              <a:t> </a:t>
            </a:r>
            <a:r>
              <a:rPr sz="1800" spc="-130" dirty="0">
                <a:latin typeface="宋体" panose="02010600030101010101" pitchFamily="2" charset="-122"/>
                <a:cs typeface="宋体" panose="02010600030101010101" pitchFamily="2" charset="-122"/>
              </a:rPr>
              <a:t>systems</a:t>
            </a:r>
            <a:r>
              <a:rPr sz="1800" spc="-445" dirty="0">
                <a:latin typeface="宋体" panose="02010600030101010101" pitchFamily="2" charset="-122"/>
                <a:cs typeface="宋体" panose="02010600030101010101" pitchFamily="2" charset="-122"/>
              </a:rPr>
              <a:t> </a:t>
            </a:r>
            <a:r>
              <a:rPr sz="1800" spc="-210" dirty="0">
                <a:latin typeface="宋体" panose="02010600030101010101" pitchFamily="2" charset="-122"/>
                <a:cs typeface="宋体" panose="02010600030101010101" pitchFamily="2" charset="-122"/>
              </a:rPr>
              <a:t>are</a:t>
            </a:r>
            <a:r>
              <a:rPr sz="1800" spc="-450" dirty="0">
                <a:latin typeface="宋体" panose="02010600030101010101" pitchFamily="2" charset="-122"/>
                <a:cs typeface="宋体" panose="02010600030101010101" pitchFamily="2" charset="-122"/>
              </a:rPr>
              <a:t> </a:t>
            </a:r>
            <a:r>
              <a:rPr sz="1800" spc="-190" dirty="0">
                <a:latin typeface="宋体" panose="02010600030101010101" pitchFamily="2" charset="-122"/>
                <a:cs typeface="宋体" panose="02010600030101010101" pitchFamily="2" charset="-122"/>
              </a:rPr>
              <a:t>constantly</a:t>
            </a:r>
            <a:r>
              <a:rPr sz="1800" spc="-475" dirty="0">
                <a:latin typeface="宋体" panose="02010600030101010101" pitchFamily="2" charset="-122"/>
                <a:cs typeface="宋体" panose="02010600030101010101" pitchFamily="2" charset="-122"/>
              </a:rPr>
              <a:t> </a:t>
            </a:r>
            <a:r>
              <a:rPr sz="1800" spc="-185" dirty="0">
                <a:latin typeface="宋体" panose="02010600030101010101" pitchFamily="2" charset="-122"/>
                <a:cs typeface="宋体" panose="02010600030101010101" pitchFamily="2" charset="-122"/>
              </a:rPr>
              <a:t>emitting</a:t>
            </a:r>
            <a:r>
              <a:rPr sz="1800" spc="-455" dirty="0">
                <a:latin typeface="宋体" panose="02010600030101010101" pitchFamily="2" charset="-122"/>
                <a:cs typeface="宋体" panose="02010600030101010101" pitchFamily="2" charset="-122"/>
              </a:rPr>
              <a:t> </a:t>
            </a:r>
            <a:r>
              <a:rPr sz="1800" spc="-170" dirty="0">
                <a:latin typeface="宋体" panose="02010600030101010101" pitchFamily="2" charset="-122"/>
                <a:cs typeface="宋体" panose="02010600030101010101" pitchFamily="2" charset="-122"/>
              </a:rPr>
              <a:t>a</a:t>
            </a:r>
            <a:r>
              <a:rPr sz="1800" spc="-455" dirty="0">
                <a:latin typeface="宋体" panose="02010600030101010101" pitchFamily="2" charset="-122"/>
                <a:cs typeface="宋体" panose="02010600030101010101" pitchFamily="2" charset="-122"/>
              </a:rPr>
              <a:t> </a:t>
            </a:r>
            <a:r>
              <a:rPr sz="1800" spc="-260" dirty="0">
                <a:latin typeface="宋体" panose="02010600030101010101" pitchFamily="2" charset="-122"/>
                <a:cs typeface="宋体" panose="02010600030101010101" pitchFamily="2" charset="-122"/>
              </a:rPr>
              <a:t>relentless</a:t>
            </a:r>
            <a:r>
              <a:rPr sz="1800" spc="-440" dirty="0">
                <a:latin typeface="宋体" panose="02010600030101010101" pitchFamily="2" charset="-122"/>
                <a:cs typeface="宋体" panose="02010600030101010101" pitchFamily="2" charset="-122"/>
              </a:rPr>
              <a:t> </a:t>
            </a:r>
            <a:r>
              <a:rPr sz="1800" spc="-125" dirty="0">
                <a:latin typeface="宋体" panose="02010600030101010101" pitchFamily="2" charset="-122"/>
                <a:cs typeface="宋体" panose="02010600030101010101" pitchFamily="2" charset="-122"/>
              </a:rPr>
              <a:t>stream</a:t>
            </a:r>
            <a:r>
              <a:rPr sz="1800" spc="-455" dirty="0">
                <a:latin typeface="宋体" panose="02010600030101010101" pitchFamily="2" charset="-122"/>
                <a:cs typeface="宋体" panose="02010600030101010101" pitchFamily="2" charset="-122"/>
              </a:rPr>
              <a:t> </a:t>
            </a:r>
            <a:r>
              <a:rPr sz="1800" spc="-155" dirty="0">
                <a:latin typeface="宋体" panose="02010600030101010101" pitchFamily="2" charset="-122"/>
                <a:cs typeface="宋体" panose="02010600030101010101" pitchFamily="2" charset="-122"/>
              </a:rPr>
              <a:t>of</a:t>
            </a:r>
            <a:r>
              <a:rPr sz="1800" spc="-440" dirty="0">
                <a:latin typeface="宋体" panose="02010600030101010101" pitchFamily="2" charset="-122"/>
                <a:cs typeface="宋体" panose="02010600030101010101" pitchFamily="2" charset="-122"/>
              </a:rPr>
              <a:t> </a:t>
            </a:r>
            <a:r>
              <a:rPr sz="1800" spc="-135" dirty="0">
                <a:latin typeface="宋体" panose="02010600030101010101" pitchFamily="2" charset="-122"/>
                <a:cs typeface="宋体" panose="02010600030101010101" pitchFamily="2" charset="-122"/>
              </a:rPr>
              <a:t>time</a:t>
            </a:r>
            <a:r>
              <a:rPr sz="1800" spc="-445" dirty="0">
                <a:latin typeface="宋体" panose="02010600030101010101" pitchFamily="2" charset="-122"/>
                <a:cs typeface="宋体" panose="02010600030101010101" pitchFamily="2" charset="-122"/>
              </a:rPr>
              <a:t> </a:t>
            </a:r>
            <a:r>
              <a:rPr sz="1800" spc="-265" dirty="0">
                <a:latin typeface="宋体" panose="02010600030101010101" pitchFamily="2" charset="-122"/>
                <a:cs typeface="宋体" panose="02010600030101010101" pitchFamily="2" charset="-122"/>
              </a:rPr>
              <a:t>series </a:t>
            </a:r>
            <a:r>
              <a:rPr sz="1800" spc="-885" dirty="0">
                <a:latin typeface="宋体" panose="02010600030101010101" pitchFamily="2" charset="-122"/>
                <a:cs typeface="宋体" panose="02010600030101010101" pitchFamily="2" charset="-122"/>
              </a:rPr>
              <a:t> </a:t>
            </a:r>
            <a:r>
              <a:rPr sz="1800" spc="-245" dirty="0">
                <a:latin typeface="宋体" panose="02010600030101010101" pitchFamily="2" charset="-122"/>
                <a:cs typeface="宋体" panose="02010600030101010101" pitchFamily="2" charset="-122"/>
              </a:rPr>
              <a:t>data.</a:t>
            </a:r>
            <a:endParaRPr sz="1800" dirty="0">
              <a:latin typeface="宋体" panose="02010600030101010101" pitchFamily="2" charset="-122"/>
              <a:cs typeface="宋体" panose="02010600030101010101" pitchFamily="2" charset="-122"/>
            </a:endParaRPr>
          </a:p>
          <a:p>
            <a:pPr marL="755650" lvl="1" indent="-285750">
              <a:lnSpc>
                <a:spcPct val="100000"/>
              </a:lnSpc>
              <a:spcBef>
                <a:spcPts val="260"/>
              </a:spcBef>
              <a:buClr>
                <a:srgbClr val="45B19B"/>
              </a:buClr>
              <a:buFont typeface="Wingdings" panose="05000000000000000000"/>
              <a:buChar char=""/>
              <a:tabLst>
                <a:tab pos="755650" algn="l"/>
              </a:tabLst>
            </a:pPr>
            <a:r>
              <a:rPr sz="1800" spc="-65" dirty="0">
                <a:latin typeface="宋体" panose="02010600030101010101" pitchFamily="2" charset="-122"/>
                <a:cs typeface="宋体" panose="02010600030101010101" pitchFamily="2" charset="-122"/>
              </a:rPr>
              <a:t>Weather</a:t>
            </a:r>
            <a:r>
              <a:rPr sz="1800" spc="-465" dirty="0">
                <a:latin typeface="宋体" panose="02010600030101010101" pitchFamily="2" charset="-122"/>
                <a:cs typeface="宋体" panose="02010600030101010101" pitchFamily="2" charset="-122"/>
              </a:rPr>
              <a:t> </a:t>
            </a:r>
            <a:r>
              <a:rPr sz="1800" spc="-204" dirty="0">
                <a:latin typeface="宋体" panose="02010600030101010101" pitchFamily="2" charset="-122"/>
                <a:cs typeface="宋体" panose="02010600030101010101" pitchFamily="2" charset="-122"/>
              </a:rPr>
              <a:t>records,</a:t>
            </a:r>
            <a:r>
              <a:rPr sz="1800" spc="-440" dirty="0">
                <a:latin typeface="宋体" panose="02010600030101010101" pitchFamily="2" charset="-122"/>
                <a:cs typeface="宋体" panose="02010600030101010101" pitchFamily="2" charset="-122"/>
              </a:rPr>
              <a:t> </a:t>
            </a:r>
            <a:r>
              <a:rPr sz="1800" spc="-50" dirty="0">
                <a:latin typeface="宋体" panose="02010600030101010101" pitchFamily="2" charset="-122"/>
                <a:cs typeface="宋体" panose="02010600030101010101" pitchFamily="2" charset="-122"/>
              </a:rPr>
              <a:t>economic</a:t>
            </a:r>
            <a:r>
              <a:rPr sz="1800" spc="-480" dirty="0">
                <a:latin typeface="宋体" panose="02010600030101010101" pitchFamily="2" charset="-122"/>
                <a:cs typeface="宋体" panose="02010600030101010101" pitchFamily="2" charset="-122"/>
              </a:rPr>
              <a:t> </a:t>
            </a:r>
            <a:r>
              <a:rPr sz="1800" spc="-220" dirty="0">
                <a:latin typeface="宋体" panose="02010600030101010101" pitchFamily="2" charset="-122"/>
                <a:cs typeface="宋体" panose="02010600030101010101" pitchFamily="2" charset="-122"/>
              </a:rPr>
              <a:t>indicators</a:t>
            </a:r>
            <a:r>
              <a:rPr sz="1800" spc="-455" dirty="0">
                <a:latin typeface="宋体" panose="02010600030101010101" pitchFamily="2" charset="-122"/>
                <a:cs typeface="宋体" panose="02010600030101010101" pitchFamily="2" charset="-122"/>
              </a:rPr>
              <a:t> </a:t>
            </a:r>
            <a:r>
              <a:rPr sz="1800" spc="-55" dirty="0">
                <a:latin typeface="宋体" panose="02010600030101010101" pitchFamily="2" charset="-122"/>
                <a:cs typeface="宋体" panose="02010600030101010101" pitchFamily="2" charset="-122"/>
              </a:rPr>
              <a:t>and</a:t>
            </a:r>
            <a:r>
              <a:rPr sz="1800" spc="-465" dirty="0">
                <a:latin typeface="宋体" panose="02010600030101010101" pitchFamily="2" charset="-122"/>
                <a:cs typeface="宋体" panose="02010600030101010101" pitchFamily="2" charset="-122"/>
              </a:rPr>
              <a:t> </a:t>
            </a:r>
            <a:r>
              <a:rPr sz="1800" spc="-220" dirty="0">
                <a:latin typeface="宋体" panose="02010600030101010101" pitchFamily="2" charset="-122"/>
                <a:cs typeface="宋体" panose="02010600030101010101" pitchFamily="2" charset="-122"/>
              </a:rPr>
              <a:t>patient</a:t>
            </a:r>
            <a:r>
              <a:rPr sz="1800" spc="-465" dirty="0">
                <a:latin typeface="宋体" panose="02010600030101010101" pitchFamily="2" charset="-122"/>
                <a:cs typeface="宋体" panose="02010600030101010101" pitchFamily="2" charset="-122"/>
              </a:rPr>
              <a:t> </a:t>
            </a:r>
            <a:r>
              <a:rPr sz="1800" spc="-195" dirty="0">
                <a:latin typeface="宋体" panose="02010600030101010101" pitchFamily="2" charset="-122"/>
                <a:cs typeface="宋体" panose="02010600030101010101" pitchFamily="2" charset="-122"/>
              </a:rPr>
              <a:t>health</a:t>
            </a:r>
            <a:r>
              <a:rPr sz="1800" spc="-470" dirty="0">
                <a:latin typeface="宋体" panose="02010600030101010101" pitchFamily="2" charset="-122"/>
                <a:cs typeface="宋体" panose="02010600030101010101" pitchFamily="2" charset="-122"/>
              </a:rPr>
              <a:t> </a:t>
            </a:r>
            <a:r>
              <a:rPr sz="1800" spc="-170" dirty="0">
                <a:latin typeface="宋体" panose="02010600030101010101" pitchFamily="2" charset="-122"/>
                <a:cs typeface="宋体" panose="02010600030101010101" pitchFamily="2" charset="-122"/>
              </a:rPr>
              <a:t>evolution</a:t>
            </a:r>
            <a:r>
              <a:rPr sz="1800" spc="-445" dirty="0">
                <a:latin typeface="宋体" panose="02010600030101010101" pitchFamily="2" charset="-122"/>
                <a:cs typeface="宋体" panose="02010600030101010101" pitchFamily="2" charset="-122"/>
              </a:rPr>
              <a:t> </a:t>
            </a:r>
            <a:r>
              <a:rPr sz="1800" spc="-175" dirty="0">
                <a:latin typeface="宋体" panose="02010600030101010101" pitchFamily="2" charset="-122"/>
                <a:cs typeface="宋体" panose="02010600030101010101" pitchFamily="2" charset="-122"/>
              </a:rPr>
              <a:t>metrics</a:t>
            </a:r>
            <a:r>
              <a:rPr sz="1800" spc="-425" dirty="0">
                <a:latin typeface="宋体" panose="02010600030101010101" pitchFamily="2" charset="-122"/>
                <a:cs typeface="宋体" panose="02010600030101010101" pitchFamily="2" charset="-122"/>
              </a:rPr>
              <a:t> </a:t>
            </a:r>
            <a:r>
              <a:rPr sz="1800" dirty="0">
                <a:latin typeface="宋体" panose="02010600030101010101" pitchFamily="2" charset="-122"/>
                <a:cs typeface="宋体" panose="02010600030101010101" pitchFamily="2" charset="-122"/>
              </a:rPr>
              <a:t>—</a:t>
            </a:r>
            <a:r>
              <a:rPr sz="1800" spc="-445" dirty="0">
                <a:latin typeface="宋体" panose="02010600030101010101" pitchFamily="2" charset="-122"/>
                <a:cs typeface="宋体" panose="02010600030101010101" pitchFamily="2" charset="-122"/>
              </a:rPr>
              <a:t> </a:t>
            </a:r>
            <a:r>
              <a:rPr sz="1800" spc="-385" dirty="0">
                <a:latin typeface="宋体" panose="02010600030101010101" pitchFamily="2" charset="-122"/>
                <a:cs typeface="宋体" panose="02010600030101010101" pitchFamily="2" charset="-122"/>
              </a:rPr>
              <a:t>all</a:t>
            </a:r>
            <a:r>
              <a:rPr sz="1800" spc="-440" dirty="0">
                <a:latin typeface="宋体" panose="02010600030101010101" pitchFamily="2" charset="-122"/>
                <a:cs typeface="宋体" panose="02010600030101010101" pitchFamily="2" charset="-122"/>
              </a:rPr>
              <a:t> </a:t>
            </a:r>
            <a:r>
              <a:rPr sz="1800" spc="-210" dirty="0">
                <a:latin typeface="宋体" panose="02010600030101010101" pitchFamily="2" charset="-122"/>
                <a:cs typeface="宋体" panose="02010600030101010101" pitchFamily="2" charset="-122"/>
              </a:rPr>
              <a:t>are</a:t>
            </a:r>
            <a:r>
              <a:rPr sz="1800" spc="-459" dirty="0">
                <a:latin typeface="宋体" panose="02010600030101010101" pitchFamily="2" charset="-122"/>
                <a:cs typeface="宋体" panose="02010600030101010101" pitchFamily="2" charset="-122"/>
              </a:rPr>
              <a:t> </a:t>
            </a:r>
            <a:r>
              <a:rPr sz="1800" spc="-135" dirty="0">
                <a:latin typeface="宋体" panose="02010600030101010101" pitchFamily="2" charset="-122"/>
                <a:cs typeface="宋体" panose="02010600030101010101" pitchFamily="2" charset="-122"/>
              </a:rPr>
              <a:t>time</a:t>
            </a:r>
            <a:r>
              <a:rPr sz="1800" spc="-445" dirty="0">
                <a:latin typeface="宋体" panose="02010600030101010101" pitchFamily="2" charset="-122"/>
                <a:cs typeface="宋体" panose="02010600030101010101" pitchFamily="2" charset="-122"/>
              </a:rPr>
              <a:t> </a:t>
            </a:r>
            <a:r>
              <a:rPr sz="1800" spc="-265" dirty="0">
                <a:latin typeface="宋体" panose="02010600030101010101" pitchFamily="2" charset="-122"/>
                <a:cs typeface="宋体" panose="02010600030101010101" pitchFamily="2" charset="-122"/>
              </a:rPr>
              <a:t>series</a:t>
            </a:r>
            <a:r>
              <a:rPr sz="1800" spc="-445" dirty="0">
                <a:latin typeface="宋体" panose="02010600030101010101" pitchFamily="2" charset="-122"/>
                <a:cs typeface="宋体" panose="02010600030101010101" pitchFamily="2" charset="-122"/>
              </a:rPr>
              <a:t> </a:t>
            </a:r>
            <a:r>
              <a:rPr sz="1800" spc="-245" dirty="0">
                <a:latin typeface="宋体" panose="02010600030101010101" pitchFamily="2" charset="-122"/>
                <a:cs typeface="宋体" panose="02010600030101010101" pitchFamily="2" charset="-122"/>
              </a:rPr>
              <a:t>data.</a:t>
            </a:r>
            <a:endParaRPr sz="1800" dirty="0">
              <a:latin typeface="宋体" panose="02010600030101010101" pitchFamily="2" charset="-122"/>
              <a:cs typeface="宋体" panose="02010600030101010101" pitchFamily="2" charset="-122"/>
            </a:endParaRPr>
          </a:p>
          <a:p>
            <a:pPr marL="304800" indent="-292100">
              <a:lnSpc>
                <a:spcPct val="100000"/>
              </a:lnSpc>
              <a:spcBef>
                <a:spcPts val="74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服务器指标数据、应用程序</a:t>
            </a:r>
          </a:p>
          <a:p>
            <a:pPr marL="330200">
              <a:lnSpc>
                <a:spcPct val="100000"/>
              </a:lnSpc>
              <a:spcBef>
                <a:spcPts val="760"/>
              </a:spcBef>
            </a:pPr>
            <a:r>
              <a:rPr sz="2000" spc="-5" dirty="0">
                <a:latin typeface="宋体" panose="02010600030101010101" pitchFamily="2" charset="-122"/>
                <a:cs typeface="宋体" panose="02010600030101010101" pitchFamily="2" charset="-122"/>
              </a:rPr>
              <a:t>性能监控数据、网络数据等</a:t>
            </a:r>
            <a:endParaRPr sz="2000" dirty="0">
              <a:latin typeface="宋体" panose="02010600030101010101" pitchFamily="2" charset="-122"/>
              <a:cs typeface="宋体" panose="02010600030101010101" pitchFamily="2" charset="-122"/>
            </a:endParaRPr>
          </a:p>
          <a:p>
            <a:pPr marL="330200">
              <a:lnSpc>
                <a:spcPct val="100000"/>
              </a:lnSpc>
              <a:spcBef>
                <a:spcPts val="765"/>
              </a:spcBef>
            </a:pPr>
            <a:r>
              <a:rPr sz="2000" dirty="0">
                <a:latin typeface="宋体" panose="02010600030101010101" pitchFamily="2" charset="-122"/>
                <a:cs typeface="宋体" panose="02010600030101010101" pitchFamily="2" charset="-122"/>
              </a:rPr>
              <a:t>也都是时序数据；</a:t>
            </a:r>
          </a:p>
        </p:txBody>
      </p:sp>
      <p:grpSp>
        <p:nvGrpSpPr>
          <p:cNvPr id="4" name="object 4"/>
          <p:cNvGrpSpPr/>
          <p:nvPr/>
        </p:nvGrpSpPr>
        <p:grpSpPr>
          <a:xfrm>
            <a:off x="4657089" y="3021342"/>
            <a:ext cx="6408420" cy="3265170"/>
            <a:chOff x="4657089" y="3021342"/>
            <a:chExt cx="6408420" cy="3265170"/>
          </a:xfrm>
        </p:grpSpPr>
        <p:pic>
          <p:nvPicPr>
            <p:cNvPr id="5" name="object 5"/>
            <p:cNvPicPr/>
            <p:nvPr/>
          </p:nvPicPr>
          <p:blipFill>
            <a:blip r:embed="rId3" cstate="print"/>
            <a:stretch>
              <a:fillRect/>
            </a:stretch>
          </p:blipFill>
          <p:spPr>
            <a:xfrm>
              <a:off x="4657089" y="3021342"/>
              <a:ext cx="6407911" cy="3264661"/>
            </a:xfrm>
            <a:prstGeom prst="rect">
              <a:avLst/>
            </a:prstGeom>
          </p:spPr>
        </p:pic>
        <p:pic>
          <p:nvPicPr>
            <p:cNvPr id="6" name="object 6"/>
            <p:cNvPicPr/>
            <p:nvPr/>
          </p:nvPicPr>
          <p:blipFill>
            <a:blip r:embed="rId4" cstate="print"/>
            <a:stretch>
              <a:fillRect/>
            </a:stretch>
          </p:blipFill>
          <p:spPr>
            <a:xfrm>
              <a:off x="4782819" y="3115310"/>
              <a:ext cx="6161023" cy="3081273"/>
            </a:xfrm>
            <a:prstGeom prst="rect">
              <a:avLst/>
            </a:prstGeom>
          </p:spPr>
        </p:pic>
      </p:grpSp>
      <p:pic>
        <p:nvPicPr>
          <p:cNvPr id="7" name="图片 6"/>
          <p:cNvPicPr>
            <a:picLocks noChangeAspect="1"/>
          </p:cNvPicPr>
          <p:nvPr/>
        </p:nvPicPr>
        <p:blipFill>
          <a:blip r:embed="rId5"/>
          <a:stretch>
            <a:fillRect/>
          </a:stretch>
        </p:blipFill>
        <p:spPr>
          <a:xfrm>
            <a:off x="8537699" y="209863"/>
            <a:ext cx="2565911" cy="618240"/>
          </a:xfrm>
          <a:prstGeom prst="rect">
            <a:avLst/>
          </a:prstGeom>
        </p:spPr>
      </p:pic>
      <p:pic>
        <p:nvPicPr>
          <p:cNvPr id="8" name="图片 7"/>
          <p:cNvPicPr>
            <a:picLocks noChangeAspect="1"/>
          </p:cNvPicPr>
          <p:nvPr/>
        </p:nvPicPr>
        <p:blipFill>
          <a:blip r:embed="rId6"/>
          <a:stretch>
            <a:fillRect/>
          </a:stretch>
        </p:blipFill>
        <p:spPr>
          <a:xfrm>
            <a:off x="124500" y="848289"/>
            <a:ext cx="11552381" cy="38095"/>
          </a:xfrm>
          <a:prstGeom prst="rect">
            <a:avLst/>
          </a:prstGeom>
        </p:spPr>
      </p:pic>
      <p:pic>
        <p:nvPicPr>
          <p:cNvPr id="9" name="object 4"/>
          <p:cNvPicPr/>
          <p:nvPr>
            <p:custDataLst>
              <p:tags r:id="rId1"/>
            </p:custDataLst>
          </p:nvPr>
        </p:nvPicPr>
        <p:blipFill>
          <a:blip r:embed="rId7" cstate="print"/>
          <a:stretch>
            <a:fillRect/>
          </a:stretch>
        </p:blipFill>
        <p:spPr>
          <a:xfrm>
            <a:off x="0" y="6436359"/>
            <a:ext cx="12190729" cy="42164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101465" cy="513080"/>
          </a:xfrm>
          <a:prstGeom prst="rect">
            <a:avLst/>
          </a:prstGeom>
        </p:spPr>
        <p:txBody>
          <a:bodyPr vert="horz" wrap="square" lIns="0" tIns="12700" rIns="0" bIns="0" rtlCol="0">
            <a:spAutoFit/>
          </a:bodyPr>
          <a:lstStyle/>
          <a:p>
            <a:pPr marL="12700">
              <a:lnSpc>
                <a:spcPct val="100000"/>
              </a:lnSpc>
              <a:spcBef>
                <a:spcPts val="100"/>
              </a:spcBef>
            </a:pPr>
            <a:r>
              <a:rPr sz="3200" b="0" spc="-350" dirty="0">
                <a:solidFill>
                  <a:srgbClr val="000000"/>
                </a:solidFill>
                <a:latin typeface="宋体" panose="02010600030101010101" pitchFamily="2" charset="-122"/>
                <a:cs typeface="宋体" panose="02010600030101010101" pitchFamily="2" charset="-122"/>
              </a:rPr>
              <a:t>Recording</a:t>
            </a:r>
            <a:r>
              <a:rPr sz="3200" b="0" spc="-819" dirty="0">
                <a:solidFill>
                  <a:srgbClr val="000000"/>
                </a:solidFill>
                <a:latin typeface="宋体" panose="02010600030101010101" pitchFamily="2" charset="-122"/>
                <a:cs typeface="宋体" panose="02010600030101010101" pitchFamily="2" charset="-122"/>
              </a:rPr>
              <a:t> </a:t>
            </a:r>
            <a:r>
              <a:rPr sz="3200" b="0" spc="-530" dirty="0">
                <a:solidFill>
                  <a:srgbClr val="000000"/>
                </a:solidFill>
                <a:latin typeface="宋体" panose="02010600030101010101" pitchFamily="2" charset="-122"/>
                <a:cs typeface="宋体" panose="02010600030101010101" pitchFamily="2" charset="-122"/>
              </a:rPr>
              <a:t>rule</a:t>
            </a:r>
            <a:r>
              <a:rPr sz="3200" b="0" spc="-835" dirty="0">
                <a:solidFill>
                  <a:srgbClr val="000000"/>
                </a:solidFill>
                <a:latin typeface="宋体" panose="02010600030101010101" pitchFamily="2" charset="-122"/>
                <a:cs typeface="宋体" panose="02010600030101010101" pitchFamily="2" charset="-122"/>
              </a:rPr>
              <a:t> </a:t>
            </a:r>
            <a:r>
              <a:rPr sz="3200" b="0" dirty="0">
                <a:solidFill>
                  <a:srgbClr val="000000"/>
                </a:solidFill>
                <a:latin typeface="宋体" panose="02010600030101010101" pitchFamily="2" charset="-122"/>
                <a:cs typeface="宋体" panose="02010600030101010101" pitchFamily="2" charset="-122"/>
              </a:rPr>
              <a:t>示</a:t>
            </a:r>
            <a:r>
              <a:rPr sz="3200" b="0" spc="780" dirty="0">
                <a:solidFill>
                  <a:srgbClr val="000000"/>
                </a:solidFill>
                <a:latin typeface="宋体" panose="02010600030101010101" pitchFamily="2" charset="-122"/>
                <a:cs typeface="宋体" panose="02010600030101010101" pitchFamily="2" charset="-122"/>
              </a:rPr>
              <a:t>例</a:t>
            </a:r>
            <a:r>
              <a:rPr sz="3200" b="0" dirty="0">
                <a:solidFill>
                  <a:srgbClr val="000000"/>
                </a:solidFill>
                <a:latin typeface="宋体" panose="02010600030101010101" pitchFamily="2" charset="-122"/>
                <a:cs typeface="宋体" panose="02010600030101010101" pitchFamily="2" charset="-122"/>
              </a:rPr>
              <a:t>（</a:t>
            </a:r>
            <a:r>
              <a:rPr sz="3200" b="0" spc="-195" dirty="0">
                <a:solidFill>
                  <a:srgbClr val="000000"/>
                </a:solidFill>
                <a:latin typeface="宋体" panose="02010600030101010101" pitchFamily="2" charset="-122"/>
                <a:cs typeface="宋体" panose="02010600030101010101" pitchFamily="2" charset="-122"/>
              </a:rPr>
              <a:t>2</a:t>
            </a:r>
            <a:r>
              <a:rPr sz="3200" b="0" dirty="0">
                <a:solidFill>
                  <a:srgbClr val="000000"/>
                </a:solidFill>
                <a:latin typeface="宋体" panose="02010600030101010101" pitchFamily="2" charset="-122"/>
                <a:cs typeface="宋体" panose="02010600030101010101" pitchFamily="2" charset="-122"/>
              </a:rPr>
              <a:t>）</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90904"/>
            <a:ext cx="2482215" cy="330200"/>
          </a:xfrm>
          <a:prstGeom prst="rect">
            <a:avLst/>
          </a:prstGeom>
        </p:spPr>
        <p:txBody>
          <a:bodyPr vert="horz" wrap="square" lIns="0" tIns="12700" rIns="0" bIns="0" rtlCol="0">
            <a:spAutoFit/>
          </a:bodyPr>
          <a:lstStyle/>
          <a:p>
            <a:pPr marL="241300" indent="-228600">
              <a:lnSpc>
                <a:spcPct val="100000"/>
              </a:lnSpc>
              <a:spcBef>
                <a:spcPts val="100"/>
              </a:spcBef>
              <a:buClr>
                <a:srgbClr val="4770C4"/>
              </a:buClr>
              <a:buSzPct val="95000"/>
              <a:buFont typeface="Wingdings" panose="05000000000000000000"/>
              <a:buChar char=""/>
              <a:tabLst>
                <a:tab pos="241300" algn="l"/>
              </a:tabLst>
            </a:pPr>
            <a:r>
              <a:rPr sz="2000" spc="185" dirty="0">
                <a:latin typeface="宋体" panose="02010600030101010101" pitchFamily="2" charset="-122"/>
                <a:cs typeface="宋体" panose="02010600030101010101" pitchFamily="2" charset="-122"/>
              </a:rPr>
              <a:t>m</a:t>
            </a:r>
            <a:r>
              <a:rPr sz="2000" spc="175" dirty="0">
                <a:latin typeface="宋体" panose="02010600030101010101" pitchFamily="2" charset="-122"/>
                <a:cs typeface="宋体" panose="02010600030101010101" pitchFamily="2" charset="-122"/>
              </a:rPr>
              <a:t>y</a:t>
            </a:r>
            <a:r>
              <a:rPr sz="2000" spc="-210" dirty="0">
                <a:latin typeface="宋体" panose="02010600030101010101" pitchFamily="2" charset="-122"/>
                <a:cs typeface="宋体" panose="02010600030101010101" pitchFamily="2" charset="-122"/>
              </a:rPr>
              <a:t>sqld</a:t>
            </a:r>
            <a:r>
              <a:rPr sz="2000" dirty="0">
                <a:latin typeface="宋体" panose="02010600030101010101" pitchFamily="2" charset="-122"/>
                <a:cs typeface="宋体" panose="02010600030101010101" pitchFamily="2" charset="-122"/>
              </a:rPr>
              <a:t>记录规则示例</a:t>
            </a:r>
            <a:endParaRPr sz="20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1150620" y="1350010"/>
            <a:ext cx="9883901" cy="3043682"/>
          </a:xfrm>
          <a:prstGeom prst="rect">
            <a:avLst/>
          </a:prstGeom>
        </p:spPr>
      </p:pic>
      <p:sp>
        <p:nvSpPr>
          <p:cNvPr id="5" name="object 5"/>
          <p:cNvSpPr txBox="1"/>
          <p:nvPr/>
        </p:nvSpPr>
        <p:spPr>
          <a:xfrm>
            <a:off x="1310639" y="1443989"/>
            <a:ext cx="9570720" cy="2862580"/>
          </a:xfrm>
          <a:prstGeom prst="rect">
            <a:avLst/>
          </a:prstGeom>
          <a:solidFill>
            <a:srgbClr val="D7EFEB"/>
          </a:solidFill>
        </p:spPr>
        <p:txBody>
          <a:bodyPr vert="horz" wrap="square" lIns="0" tIns="35560" rIns="0" bIns="0" rtlCol="0">
            <a:spAutoFit/>
          </a:bodyPr>
          <a:lstStyle/>
          <a:p>
            <a:pPr marL="91440">
              <a:lnSpc>
                <a:spcPct val="100000"/>
              </a:lnSpc>
              <a:spcBef>
                <a:spcPts val="280"/>
              </a:spcBef>
            </a:pPr>
            <a:r>
              <a:rPr sz="1200" spc="-50" dirty="0">
                <a:latin typeface="宋体" panose="02010600030101010101" pitchFamily="2" charset="-122"/>
                <a:cs typeface="宋体" panose="02010600030101010101" pitchFamily="2" charset="-122"/>
              </a:rPr>
              <a:t>groups:</a:t>
            </a:r>
            <a:endParaRPr sz="1200">
              <a:latin typeface="宋体" panose="02010600030101010101" pitchFamily="2" charset="-122"/>
              <a:cs typeface="宋体" panose="02010600030101010101" pitchFamily="2" charset="-122"/>
            </a:endParaRPr>
          </a:p>
          <a:p>
            <a:pPr marL="173990" marR="8067675" indent="-82550">
              <a:lnSpc>
                <a:spcPct val="100000"/>
              </a:lnSpc>
              <a:buChar char="-"/>
              <a:tabLst>
                <a:tab pos="210185" algn="l"/>
              </a:tabLst>
            </a:pPr>
            <a:r>
              <a:rPr sz="1200" spc="25" dirty="0">
                <a:latin typeface="宋体" panose="02010600030101010101" pitchFamily="2" charset="-122"/>
                <a:cs typeface="宋体" panose="02010600030101010101" pitchFamily="2" charset="-122"/>
              </a:rPr>
              <a:t>name</a:t>
            </a:r>
            <a:r>
              <a:rPr sz="1200" spc="30" dirty="0">
                <a:latin typeface="宋体" panose="02010600030101010101" pitchFamily="2" charset="-122"/>
                <a:cs typeface="宋体" panose="02010600030101010101" pitchFamily="2" charset="-122"/>
              </a:rPr>
              <a:t>:</a:t>
            </a:r>
            <a:r>
              <a:rPr sz="1200" spc="-280" dirty="0">
                <a:latin typeface="宋体" panose="02010600030101010101" pitchFamily="2" charset="-122"/>
                <a:cs typeface="宋体" panose="02010600030101010101" pitchFamily="2" charset="-122"/>
              </a:rPr>
              <a:t> </a:t>
            </a:r>
            <a:r>
              <a:rPr sz="1200" spc="-5" dirty="0">
                <a:latin typeface="宋体" panose="02010600030101010101" pitchFamily="2" charset="-122"/>
                <a:cs typeface="宋体" panose="02010600030101010101" pitchFamily="2" charset="-122"/>
              </a:rPr>
              <a:t>mysq</a:t>
            </a:r>
            <a:r>
              <a:rPr sz="1200" dirty="0">
                <a:latin typeface="宋体" panose="02010600030101010101" pitchFamily="2" charset="-122"/>
                <a:cs typeface="宋体" panose="02010600030101010101" pitchFamily="2" charset="-122"/>
              </a:rPr>
              <a:t>l</a:t>
            </a:r>
            <a:r>
              <a:rPr sz="1200" spc="-75" dirty="0">
                <a:latin typeface="宋体" panose="02010600030101010101" pitchFamily="2" charset="-122"/>
                <a:cs typeface="宋体" panose="02010600030101010101" pitchFamily="2" charset="-122"/>
              </a:rPr>
              <a:t>d_</a:t>
            </a:r>
            <a:r>
              <a:rPr sz="1200" spc="-70" dirty="0">
                <a:latin typeface="宋体" panose="02010600030101010101" pitchFamily="2" charset="-122"/>
                <a:cs typeface="宋体" panose="02010600030101010101" pitchFamily="2" charset="-122"/>
              </a:rPr>
              <a:t>r</a:t>
            </a:r>
            <a:r>
              <a:rPr sz="1200" spc="-95" dirty="0">
                <a:latin typeface="宋体" panose="02010600030101010101" pitchFamily="2" charset="-122"/>
                <a:cs typeface="宋体" panose="02010600030101010101" pitchFamily="2" charset="-122"/>
              </a:rPr>
              <a:t>ules  </a:t>
            </a:r>
            <a:r>
              <a:rPr sz="1200" spc="-155" dirty="0">
                <a:latin typeface="宋体" panose="02010600030101010101" pitchFamily="2" charset="-122"/>
                <a:cs typeface="宋体" panose="02010600030101010101" pitchFamily="2" charset="-122"/>
              </a:rPr>
              <a:t>rules:</a:t>
            </a:r>
            <a:endParaRPr sz="1200">
              <a:latin typeface="宋体" panose="02010600030101010101" pitchFamily="2" charset="-122"/>
              <a:cs typeface="宋体" panose="02010600030101010101" pitchFamily="2" charset="-122"/>
            </a:endParaRPr>
          </a:p>
          <a:p>
            <a:pPr>
              <a:lnSpc>
                <a:spcPct val="100000"/>
              </a:lnSpc>
              <a:spcBef>
                <a:spcPts val="30"/>
              </a:spcBef>
              <a:buFont typeface="宋体" panose="02010600030101010101" pitchFamily="2" charset="-122"/>
              <a:buChar char="-"/>
            </a:pPr>
            <a:endParaRPr sz="1100">
              <a:latin typeface="宋体" panose="02010600030101010101" pitchFamily="2" charset="-122"/>
              <a:cs typeface="宋体" panose="02010600030101010101" pitchFamily="2" charset="-122"/>
            </a:endParaRPr>
          </a:p>
          <a:p>
            <a:pPr marL="173990" marR="5022850">
              <a:lnSpc>
                <a:spcPct val="100000"/>
              </a:lnSpc>
            </a:pPr>
            <a:r>
              <a:rPr sz="1200" spc="114" dirty="0">
                <a:latin typeface="宋体" panose="02010600030101010101" pitchFamily="2" charset="-122"/>
                <a:cs typeface="宋体" panose="02010600030101010101" pitchFamily="2" charset="-122"/>
              </a:rPr>
              <a:t>#</a:t>
            </a:r>
            <a:r>
              <a:rPr sz="1200" spc="-280" dirty="0">
                <a:latin typeface="宋体" panose="02010600030101010101" pitchFamily="2" charset="-122"/>
                <a:cs typeface="宋体" panose="02010600030101010101" pitchFamily="2" charset="-122"/>
              </a:rPr>
              <a:t> </a:t>
            </a:r>
            <a:r>
              <a:rPr sz="1200" spc="5" dirty="0">
                <a:latin typeface="宋体" panose="02010600030101010101" pitchFamily="2" charset="-122"/>
                <a:cs typeface="宋体" panose="02010600030101010101" pitchFamily="2" charset="-122"/>
              </a:rPr>
              <a:t>Record</a:t>
            </a:r>
            <a:r>
              <a:rPr sz="1200" spc="-290" dirty="0">
                <a:latin typeface="宋体" panose="02010600030101010101" pitchFamily="2" charset="-122"/>
                <a:cs typeface="宋体" panose="02010600030101010101" pitchFamily="2" charset="-122"/>
              </a:rPr>
              <a:t> </a:t>
            </a:r>
            <a:r>
              <a:rPr sz="1200" spc="-229" dirty="0">
                <a:latin typeface="宋体" panose="02010600030101010101" pitchFamily="2" charset="-122"/>
                <a:cs typeface="宋体" panose="02010600030101010101" pitchFamily="2" charset="-122"/>
              </a:rPr>
              <a:t>s</a:t>
            </a:r>
            <a:r>
              <a:rPr sz="1200" spc="-225" dirty="0">
                <a:latin typeface="宋体" panose="02010600030101010101" pitchFamily="2" charset="-122"/>
                <a:cs typeface="宋体" panose="02010600030101010101" pitchFamily="2" charset="-122"/>
              </a:rPr>
              <a:t>l</a:t>
            </a:r>
            <a:r>
              <a:rPr sz="1200" spc="-10" dirty="0">
                <a:latin typeface="宋体" panose="02010600030101010101" pitchFamily="2" charset="-122"/>
                <a:cs typeface="宋体" panose="02010600030101010101" pitchFamily="2" charset="-122"/>
              </a:rPr>
              <a:t>ave</a:t>
            </a:r>
            <a:r>
              <a:rPr sz="1200" spc="-290" dirty="0">
                <a:latin typeface="宋体" panose="02010600030101010101" pitchFamily="2" charset="-122"/>
                <a:cs typeface="宋体" panose="02010600030101010101" pitchFamily="2" charset="-122"/>
              </a:rPr>
              <a:t> </a:t>
            </a:r>
            <a:r>
              <a:rPr sz="1200" spc="-85" dirty="0">
                <a:latin typeface="宋体" panose="02010600030101010101" pitchFamily="2" charset="-122"/>
                <a:cs typeface="宋体" panose="02010600030101010101" pitchFamily="2" charset="-122"/>
              </a:rPr>
              <a:t>lag</a:t>
            </a:r>
            <a:r>
              <a:rPr sz="1200" spc="-290" dirty="0">
                <a:latin typeface="宋体" panose="02010600030101010101" pitchFamily="2" charset="-122"/>
                <a:cs typeface="宋体" panose="02010600030101010101" pitchFamily="2" charset="-122"/>
              </a:rPr>
              <a:t> </a:t>
            </a:r>
            <a:r>
              <a:rPr sz="1200" spc="-55" dirty="0">
                <a:latin typeface="宋体" panose="02010600030101010101" pitchFamily="2" charset="-122"/>
                <a:cs typeface="宋体" panose="02010600030101010101" pitchFamily="2" charset="-122"/>
              </a:rPr>
              <a:t>s</a:t>
            </a:r>
            <a:r>
              <a:rPr sz="1200" spc="-50" dirty="0">
                <a:latin typeface="宋体" panose="02010600030101010101" pitchFamily="2" charset="-122"/>
                <a:cs typeface="宋体" panose="02010600030101010101" pitchFamily="2" charset="-122"/>
              </a:rPr>
              <a:t>e</a:t>
            </a:r>
            <a:r>
              <a:rPr sz="1200" spc="10" dirty="0">
                <a:latin typeface="宋体" panose="02010600030101010101" pitchFamily="2" charset="-122"/>
                <a:cs typeface="宋体" panose="02010600030101010101" pitchFamily="2" charset="-122"/>
              </a:rPr>
              <a:t>conds</a:t>
            </a:r>
            <a:r>
              <a:rPr sz="1200" spc="-290" dirty="0">
                <a:latin typeface="宋体" panose="02010600030101010101" pitchFamily="2" charset="-122"/>
                <a:cs typeface="宋体" panose="02010600030101010101" pitchFamily="2" charset="-122"/>
              </a:rPr>
              <a:t> </a:t>
            </a:r>
            <a:r>
              <a:rPr sz="1200" spc="-125" dirty="0">
                <a:latin typeface="宋体" panose="02010600030101010101" pitchFamily="2" charset="-122"/>
                <a:cs typeface="宋体" panose="02010600030101010101" pitchFamily="2" charset="-122"/>
              </a:rPr>
              <a:t>fo</a:t>
            </a:r>
            <a:r>
              <a:rPr sz="1200" spc="-120" dirty="0">
                <a:latin typeface="宋体" panose="02010600030101010101" pitchFamily="2" charset="-122"/>
                <a:cs typeface="宋体" panose="02010600030101010101" pitchFamily="2" charset="-122"/>
              </a:rPr>
              <a:t>r</a:t>
            </a:r>
            <a:r>
              <a:rPr sz="1200" spc="-270" dirty="0">
                <a:latin typeface="宋体" panose="02010600030101010101" pitchFamily="2" charset="-122"/>
                <a:cs typeface="宋体" panose="02010600030101010101" pitchFamily="2" charset="-122"/>
              </a:rPr>
              <a:t> </a:t>
            </a:r>
            <a:r>
              <a:rPr sz="1200" spc="-55" dirty="0">
                <a:latin typeface="宋体" panose="02010600030101010101" pitchFamily="2" charset="-122"/>
                <a:cs typeface="宋体" panose="02010600030101010101" pitchFamily="2" charset="-122"/>
              </a:rPr>
              <a:t>pr</a:t>
            </a:r>
            <a:r>
              <a:rPr sz="1200" spc="20" dirty="0">
                <a:latin typeface="宋体" panose="02010600030101010101" pitchFamily="2" charset="-122"/>
                <a:cs typeface="宋体" panose="02010600030101010101" pitchFamily="2" charset="-122"/>
              </a:rPr>
              <a:t>e</a:t>
            </a:r>
            <a:r>
              <a:rPr sz="1200" dirty="0">
                <a:latin typeface="宋体" panose="02010600030101010101" pitchFamily="2" charset="-122"/>
                <a:cs typeface="宋体" panose="02010600030101010101" pitchFamily="2" charset="-122"/>
              </a:rPr>
              <a:t>-</a:t>
            </a:r>
            <a:r>
              <a:rPr sz="1200" spc="55" dirty="0">
                <a:latin typeface="宋体" panose="02010600030101010101" pitchFamily="2" charset="-122"/>
                <a:cs typeface="宋体" panose="02010600030101010101" pitchFamily="2" charset="-122"/>
              </a:rPr>
              <a:t>computed</a:t>
            </a:r>
            <a:r>
              <a:rPr sz="1200" spc="-290" dirty="0">
                <a:latin typeface="宋体" panose="02010600030101010101" pitchFamily="2" charset="-122"/>
                <a:cs typeface="宋体" panose="02010600030101010101" pitchFamily="2" charset="-122"/>
              </a:rPr>
              <a:t> </a:t>
            </a:r>
            <a:r>
              <a:rPr sz="1200" spc="-35" dirty="0">
                <a:latin typeface="宋体" panose="02010600030101010101" pitchFamily="2" charset="-122"/>
                <a:cs typeface="宋体" panose="02010600030101010101" pitchFamily="2" charset="-122"/>
              </a:rPr>
              <a:t>time</a:t>
            </a:r>
            <a:r>
              <a:rPr sz="1200" spc="-55" dirty="0">
                <a:latin typeface="宋体" panose="02010600030101010101" pitchFamily="2" charset="-122"/>
                <a:cs typeface="宋体" panose="02010600030101010101" pitchFamily="2" charset="-122"/>
              </a:rPr>
              <a:t>s</a:t>
            </a:r>
            <a:r>
              <a:rPr sz="1200" spc="-50" dirty="0">
                <a:latin typeface="宋体" panose="02010600030101010101" pitchFamily="2" charset="-122"/>
                <a:cs typeface="宋体" panose="02010600030101010101" pitchFamily="2" charset="-122"/>
              </a:rPr>
              <a:t>e</a:t>
            </a:r>
            <a:r>
              <a:rPr sz="1200" spc="-265" dirty="0">
                <a:latin typeface="宋体" panose="02010600030101010101" pitchFamily="2" charset="-122"/>
                <a:cs typeface="宋体" panose="02010600030101010101" pitchFamily="2" charset="-122"/>
              </a:rPr>
              <a:t>ri</a:t>
            </a:r>
            <a:r>
              <a:rPr sz="1200" spc="-50" dirty="0">
                <a:latin typeface="宋体" panose="02010600030101010101" pitchFamily="2" charset="-122"/>
                <a:cs typeface="宋体" panose="02010600030101010101" pitchFamily="2" charset="-122"/>
              </a:rPr>
              <a:t>es</a:t>
            </a:r>
            <a:r>
              <a:rPr sz="1200" spc="-305" dirty="0">
                <a:latin typeface="宋体" panose="02010600030101010101" pitchFamily="2" charset="-122"/>
                <a:cs typeface="宋体" panose="02010600030101010101" pitchFamily="2" charset="-122"/>
              </a:rPr>
              <a:t> </a:t>
            </a:r>
            <a:r>
              <a:rPr sz="1200" spc="-95" dirty="0">
                <a:latin typeface="宋体" panose="02010600030101010101" pitchFamily="2" charset="-122"/>
                <a:cs typeface="宋体" panose="02010600030101010101" pitchFamily="2" charset="-122"/>
              </a:rPr>
              <a:t>that</a:t>
            </a:r>
            <a:r>
              <a:rPr sz="1200" spc="-260" dirty="0">
                <a:latin typeface="宋体" panose="02010600030101010101" pitchFamily="2" charset="-122"/>
                <a:cs typeface="宋体" panose="02010600030101010101" pitchFamily="2" charset="-122"/>
              </a:rPr>
              <a:t> </a:t>
            </a:r>
            <a:r>
              <a:rPr sz="1200" spc="-85" dirty="0">
                <a:latin typeface="宋体" panose="02010600030101010101" pitchFamily="2" charset="-122"/>
                <a:cs typeface="宋体" panose="02010600030101010101" pitchFamily="2" charset="-122"/>
              </a:rPr>
              <a:t>ta</a:t>
            </a:r>
            <a:r>
              <a:rPr sz="1200" spc="-95" dirty="0">
                <a:latin typeface="宋体" panose="02010600030101010101" pitchFamily="2" charset="-122"/>
                <a:cs typeface="宋体" panose="02010600030101010101" pitchFamily="2" charset="-122"/>
              </a:rPr>
              <a:t>k</a:t>
            </a:r>
            <a:r>
              <a:rPr sz="1200" spc="-50" dirty="0">
                <a:latin typeface="宋体" panose="02010600030101010101" pitchFamily="2" charset="-122"/>
                <a:cs typeface="宋体" panose="02010600030101010101" pitchFamily="2" charset="-122"/>
              </a:rPr>
              <a:t>es  </a:t>
            </a:r>
            <a:r>
              <a:rPr sz="1200" spc="114" dirty="0">
                <a:latin typeface="宋体" panose="02010600030101010101" pitchFamily="2" charset="-122"/>
                <a:cs typeface="宋体" panose="02010600030101010101" pitchFamily="2" charset="-122"/>
              </a:rPr>
              <a:t>#</a:t>
            </a:r>
            <a:r>
              <a:rPr sz="1200" spc="-280" dirty="0">
                <a:latin typeface="宋体" panose="02010600030101010101" pitchFamily="2" charset="-122"/>
                <a:cs typeface="宋体" panose="02010600030101010101" pitchFamily="2" charset="-122"/>
              </a:rPr>
              <a:t> </a:t>
            </a:r>
            <a:r>
              <a:rPr sz="1200" spc="-295" dirty="0">
                <a:latin typeface="宋体" panose="02010600030101010101" pitchFamily="2" charset="-122"/>
                <a:cs typeface="宋体" panose="02010600030101010101" pitchFamily="2" charset="-122"/>
              </a:rPr>
              <a:t>`</a:t>
            </a:r>
            <a:r>
              <a:rPr sz="1200" spc="-5" dirty="0">
                <a:latin typeface="宋体" panose="02010600030101010101" pitchFamily="2" charset="-122"/>
                <a:cs typeface="宋体" panose="02010600030101010101" pitchFamily="2" charset="-122"/>
              </a:rPr>
              <a:t>mysq</a:t>
            </a:r>
            <a:r>
              <a:rPr sz="1200" dirty="0">
                <a:latin typeface="宋体" panose="02010600030101010101" pitchFamily="2" charset="-122"/>
                <a:cs typeface="宋体" panose="02010600030101010101" pitchFamily="2" charset="-122"/>
              </a:rPr>
              <a:t>l</a:t>
            </a:r>
            <a:r>
              <a:rPr sz="1200" spc="-110" dirty="0">
                <a:latin typeface="宋体" panose="02010600030101010101" pitchFamily="2" charset="-122"/>
                <a:cs typeface="宋体" panose="02010600030101010101" pitchFamily="2" charset="-122"/>
              </a:rPr>
              <a:t>_s</a:t>
            </a:r>
            <a:r>
              <a:rPr sz="1200" spc="-90" dirty="0">
                <a:latin typeface="宋体" panose="02010600030101010101" pitchFamily="2" charset="-122"/>
                <a:cs typeface="宋体" panose="02010600030101010101" pitchFamily="2" charset="-122"/>
              </a:rPr>
              <a:t>lave</a:t>
            </a:r>
            <a:r>
              <a:rPr sz="1200" spc="-110" dirty="0">
                <a:latin typeface="宋体" panose="02010600030101010101" pitchFamily="2" charset="-122"/>
                <a:cs typeface="宋体" panose="02010600030101010101" pitchFamily="2" charset="-122"/>
              </a:rPr>
              <a:t>_s</a:t>
            </a:r>
            <a:r>
              <a:rPr sz="1200" spc="-150" dirty="0">
                <a:latin typeface="宋体" panose="02010600030101010101" pitchFamily="2" charset="-122"/>
                <a:cs typeface="宋体" panose="02010600030101010101" pitchFamily="2" charset="-122"/>
              </a:rPr>
              <a:t>ta</a:t>
            </a:r>
            <a:r>
              <a:rPr sz="1200" spc="-155" dirty="0">
                <a:latin typeface="宋体" panose="02010600030101010101" pitchFamily="2" charset="-122"/>
                <a:cs typeface="宋体" panose="02010600030101010101" pitchFamily="2" charset="-122"/>
              </a:rPr>
              <a:t>t</a:t>
            </a:r>
            <a:r>
              <a:rPr sz="1200" spc="-55" dirty="0">
                <a:latin typeface="宋体" panose="02010600030101010101" pitchFamily="2" charset="-122"/>
                <a:cs typeface="宋体" panose="02010600030101010101" pitchFamily="2" charset="-122"/>
              </a:rPr>
              <a:t>us_</a:t>
            </a:r>
            <a:r>
              <a:rPr sz="1200" spc="-20" dirty="0">
                <a:latin typeface="宋体" panose="02010600030101010101" pitchFamily="2" charset="-122"/>
                <a:cs typeface="宋体" panose="02010600030101010101" pitchFamily="2" charset="-122"/>
              </a:rPr>
              <a:t>s</a:t>
            </a:r>
            <a:r>
              <a:rPr sz="1200" spc="-15" dirty="0">
                <a:latin typeface="宋体" panose="02010600030101010101" pitchFamily="2" charset="-122"/>
                <a:cs typeface="宋体" panose="02010600030101010101" pitchFamily="2" charset="-122"/>
              </a:rPr>
              <a:t>q</a:t>
            </a:r>
            <a:r>
              <a:rPr sz="1200" spc="-114" dirty="0">
                <a:latin typeface="宋体" panose="02010600030101010101" pitchFamily="2" charset="-122"/>
                <a:cs typeface="宋体" panose="02010600030101010101" pitchFamily="2" charset="-122"/>
              </a:rPr>
              <a:t>l_d</a:t>
            </a:r>
            <a:r>
              <a:rPr sz="1200" spc="-160" dirty="0">
                <a:latin typeface="宋体" panose="02010600030101010101" pitchFamily="2" charset="-122"/>
                <a:cs typeface="宋体" panose="02010600030101010101" pitchFamily="2" charset="-122"/>
              </a:rPr>
              <a:t>e</a:t>
            </a:r>
            <a:r>
              <a:rPr sz="1200" spc="-170" dirty="0">
                <a:latin typeface="宋体" panose="02010600030101010101" pitchFamily="2" charset="-122"/>
                <a:cs typeface="宋体" panose="02010600030101010101" pitchFamily="2" charset="-122"/>
              </a:rPr>
              <a:t>l</a:t>
            </a:r>
            <a:r>
              <a:rPr sz="1200" spc="-20" dirty="0">
                <a:latin typeface="宋体" panose="02010600030101010101" pitchFamily="2" charset="-122"/>
                <a:cs typeface="宋体" panose="02010600030101010101" pitchFamily="2" charset="-122"/>
              </a:rPr>
              <a:t>ay</a:t>
            </a:r>
            <a:r>
              <a:rPr sz="1200" spc="-295" dirty="0">
                <a:latin typeface="宋体" panose="02010600030101010101" pitchFamily="2" charset="-122"/>
                <a:cs typeface="宋体" panose="02010600030101010101" pitchFamily="2" charset="-122"/>
              </a:rPr>
              <a:t>`</a:t>
            </a:r>
            <a:r>
              <a:rPr sz="1200" spc="-300" dirty="0">
                <a:latin typeface="宋体" panose="02010600030101010101" pitchFamily="2" charset="-122"/>
                <a:cs typeface="宋体" panose="02010600030101010101" pitchFamily="2" charset="-122"/>
              </a:rPr>
              <a:t> </a:t>
            </a:r>
            <a:r>
              <a:rPr sz="1200" spc="-105" dirty="0">
                <a:latin typeface="宋体" panose="02010600030101010101" pitchFamily="2" charset="-122"/>
                <a:cs typeface="宋体" panose="02010600030101010101" pitchFamily="2" charset="-122"/>
              </a:rPr>
              <a:t>into</a:t>
            </a:r>
            <a:r>
              <a:rPr sz="1200" spc="-275" dirty="0">
                <a:latin typeface="宋体" panose="02010600030101010101" pitchFamily="2" charset="-122"/>
                <a:cs typeface="宋体" panose="02010600030101010101" pitchFamily="2" charset="-122"/>
              </a:rPr>
              <a:t> </a:t>
            </a:r>
            <a:r>
              <a:rPr sz="1200" spc="-40" dirty="0">
                <a:latin typeface="宋体" panose="02010600030101010101" pitchFamily="2" charset="-122"/>
                <a:cs typeface="宋体" panose="02010600030101010101" pitchFamily="2" charset="-122"/>
              </a:rPr>
              <a:t>ac</a:t>
            </a:r>
            <a:r>
              <a:rPr sz="1200" spc="-45" dirty="0">
                <a:latin typeface="宋体" panose="02010600030101010101" pitchFamily="2" charset="-122"/>
                <a:cs typeface="宋体" panose="02010600030101010101" pitchFamily="2" charset="-122"/>
              </a:rPr>
              <a:t>c</a:t>
            </a:r>
            <a:r>
              <a:rPr sz="1200" spc="-10" dirty="0">
                <a:latin typeface="宋体" panose="02010600030101010101" pitchFamily="2" charset="-122"/>
                <a:cs typeface="宋体" panose="02010600030101010101" pitchFamily="2" charset="-122"/>
              </a:rPr>
              <a:t>ount</a:t>
            </a:r>
            <a:endParaRPr sz="1200">
              <a:latin typeface="宋体" panose="02010600030101010101" pitchFamily="2" charset="-122"/>
              <a:cs typeface="宋体" panose="02010600030101010101" pitchFamily="2" charset="-122"/>
            </a:endParaRPr>
          </a:p>
          <a:p>
            <a:pPr marL="292100" lvl="1" indent="-118745">
              <a:lnSpc>
                <a:spcPct val="100000"/>
              </a:lnSpc>
              <a:buChar char="-"/>
              <a:tabLst>
                <a:tab pos="292735" algn="l"/>
              </a:tabLst>
            </a:pPr>
            <a:r>
              <a:rPr sz="1200" spc="-85" dirty="0">
                <a:latin typeface="宋体" panose="02010600030101010101" pitchFamily="2" charset="-122"/>
                <a:cs typeface="宋体" panose="02010600030101010101" pitchFamily="2" charset="-122"/>
              </a:rPr>
              <a:t>record:</a:t>
            </a:r>
            <a:r>
              <a:rPr sz="1200" spc="-295" dirty="0">
                <a:latin typeface="宋体" panose="02010600030101010101" pitchFamily="2" charset="-122"/>
                <a:cs typeface="宋体" panose="02010600030101010101" pitchFamily="2" charset="-122"/>
              </a:rPr>
              <a:t> </a:t>
            </a:r>
            <a:r>
              <a:rPr sz="1200" spc="-65" dirty="0">
                <a:latin typeface="宋体" panose="02010600030101010101" pitchFamily="2" charset="-122"/>
                <a:cs typeface="宋体" panose="02010600030101010101" pitchFamily="2" charset="-122"/>
              </a:rPr>
              <a:t>instance:mysql_slave_lag_seconds</a:t>
            </a:r>
            <a:endParaRPr sz="1200">
              <a:latin typeface="宋体" panose="02010600030101010101" pitchFamily="2" charset="-122"/>
              <a:cs typeface="宋体" panose="02010600030101010101" pitchFamily="2" charset="-122"/>
            </a:endParaRPr>
          </a:p>
          <a:p>
            <a:pPr marL="256540">
              <a:lnSpc>
                <a:spcPct val="100000"/>
              </a:lnSpc>
            </a:pPr>
            <a:r>
              <a:rPr sz="1200" spc="-100" dirty="0">
                <a:latin typeface="宋体" panose="02010600030101010101" pitchFamily="2" charset="-122"/>
                <a:cs typeface="宋体" panose="02010600030101010101" pitchFamily="2" charset="-122"/>
              </a:rPr>
              <a:t>expr:</a:t>
            </a:r>
            <a:r>
              <a:rPr sz="1200" spc="-275" dirty="0">
                <a:latin typeface="宋体" panose="02010600030101010101" pitchFamily="2" charset="-122"/>
                <a:cs typeface="宋体" panose="02010600030101010101" pitchFamily="2" charset="-122"/>
              </a:rPr>
              <a:t> </a:t>
            </a:r>
            <a:r>
              <a:rPr sz="1200" spc="-45" dirty="0">
                <a:latin typeface="宋体" panose="02010600030101010101" pitchFamily="2" charset="-122"/>
                <a:cs typeface="宋体" panose="02010600030101010101" pitchFamily="2" charset="-122"/>
              </a:rPr>
              <a:t>mysql_slave_status_seconds_behind_master</a:t>
            </a:r>
            <a:r>
              <a:rPr sz="1200" spc="-275"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a:t>
            </a:r>
            <a:r>
              <a:rPr sz="1200" spc="-254" dirty="0">
                <a:latin typeface="宋体" panose="02010600030101010101" pitchFamily="2" charset="-122"/>
                <a:cs typeface="宋体" panose="02010600030101010101" pitchFamily="2" charset="-122"/>
              </a:rPr>
              <a:t> </a:t>
            </a:r>
            <a:r>
              <a:rPr sz="1200" spc="-80" dirty="0">
                <a:latin typeface="宋体" panose="02010600030101010101" pitchFamily="2" charset="-122"/>
                <a:cs typeface="宋体" panose="02010600030101010101" pitchFamily="2" charset="-122"/>
              </a:rPr>
              <a:t>mysql_slave_status_sql_delay</a:t>
            </a:r>
            <a:endParaRPr sz="1200">
              <a:latin typeface="宋体" panose="02010600030101010101" pitchFamily="2" charset="-122"/>
              <a:cs typeface="宋体" panose="02010600030101010101" pitchFamily="2" charset="-122"/>
            </a:endParaRPr>
          </a:p>
          <a:p>
            <a:pPr>
              <a:lnSpc>
                <a:spcPct val="100000"/>
              </a:lnSpc>
              <a:spcBef>
                <a:spcPts val="30"/>
              </a:spcBef>
            </a:pPr>
            <a:endParaRPr sz="1100">
              <a:latin typeface="宋体" panose="02010600030101010101" pitchFamily="2" charset="-122"/>
              <a:cs typeface="宋体" panose="02010600030101010101" pitchFamily="2" charset="-122"/>
            </a:endParaRPr>
          </a:p>
          <a:p>
            <a:pPr marL="173990">
              <a:lnSpc>
                <a:spcPct val="100000"/>
              </a:lnSpc>
            </a:pPr>
            <a:r>
              <a:rPr sz="1200" spc="114" dirty="0">
                <a:latin typeface="宋体" panose="02010600030101010101" pitchFamily="2" charset="-122"/>
                <a:cs typeface="宋体" panose="02010600030101010101" pitchFamily="2" charset="-122"/>
              </a:rPr>
              <a:t>#</a:t>
            </a:r>
            <a:r>
              <a:rPr sz="1200" spc="-280" dirty="0">
                <a:latin typeface="宋体" panose="02010600030101010101" pitchFamily="2" charset="-122"/>
                <a:cs typeface="宋体" panose="02010600030101010101" pitchFamily="2" charset="-122"/>
              </a:rPr>
              <a:t> </a:t>
            </a:r>
            <a:r>
              <a:rPr sz="1200" spc="5" dirty="0">
                <a:latin typeface="宋体" panose="02010600030101010101" pitchFamily="2" charset="-122"/>
                <a:cs typeface="宋体" panose="02010600030101010101" pitchFamily="2" charset="-122"/>
              </a:rPr>
              <a:t>Record</a:t>
            </a:r>
            <a:r>
              <a:rPr sz="1200" spc="-290" dirty="0">
                <a:latin typeface="宋体" panose="02010600030101010101" pitchFamily="2" charset="-122"/>
                <a:cs typeface="宋体" panose="02010600030101010101" pitchFamily="2" charset="-122"/>
              </a:rPr>
              <a:t> </a:t>
            </a:r>
            <a:r>
              <a:rPr sz="1200" spc="-229" dirty="0">
                <a:latin typeface="宋体" panose="02010600030101010101" pitchFamily="2" charset="-122"/>
                <a:cs typeface="宋体" panose="02010600030101010101" pitchFamily="2" charset="-122"/>
              </a:rPr>
              <a:t>s</a:t>
            </a:r>
            <a:r>
              <a:rPr sz="1200" spc="-225" dirty="0">
                <a:latin typeface="宋体" panose="02010600030101010101" pitchFamily="2" charset="-122"/>
                <a:cs typeface="宋体" panose="02010600030101010101" pitchFamily="2" charset="-122"/>
              </a:rPr>
              <a:t>l</a:t>
            </a:r>
            <a:r>
              <a:rPr sz="1200" spc="-10" dirty="0">
                <a:latin typeface="宋体" panose="02010600030101010101" pitchFamily="2" charset="-122"/>
                <a:cs typeface="宋体" panose="02010600030101010101" pitchFamily="2" charset="-122"/>
              </a:rPr>
              <a:t>ave</a:t>
            </a:r>
            <a:r>
              <a:rPr sz="1200" spc="-290" dirty="0">
                <a:latin typeface="宋体" panose="02010600030101010101" pitchFamily="2" charset="-122"/>
                <a:cs typeface="宋体" panose="02010600030101010101" pitchFamily="2" charset="-122"/>
              </a:rPr>
              <a:t> </a:t>
            </a:r>
            <a:r>
              <a:rPr sz="1200" spc="-85" dirty="0">
                <a:latin typeface="宋体" panose="02010600030101010101" pitchFamily="2" charset="-122"/>
                <a:cs typeface="宋体" panose="02010600030101010101" pitchFamily="2" charset="-122"/>
              </a:rPr>
              <a:t>lag</a:t>
            </a:r>
            <a:r>
              <a:rPr sz="1200" spc="-290" dirty="0">
                <a:latin typeface="宋体" panose="02010600030101010101" pitchFamily="2" charset="-122"/>
                <a:cs typeface="宋体" panose="02010600030101010101" pitchFamily="2" charset="-122"/>
              </a:rPr>
              <a:t> </a:t>
            </a:r>
            <a:r>
              <a:rPr sz="1200" spc="-125" dirty="0">
                <a:latin typeface="宋体" panose="02010600030101010101" pitchFamily="2" charset="-122"/>
                <a:cs typeface="宋体" panose="02010600030101010101" pitchFamily="2" charset="-122"/>
              </a:rPr>
              <a:t>via</a:t>
            </a:r>
            <a:r>
              <a:rPr sz="1200" spc="-280" dirty="0">
                <a:latin typeface="宋体" panose="02010600030101010101" pitchFamily="2" charset="-122"/>
                <a:cs typeface="宋体" panose="02010600030101010101" pitchFamily="2" charset="-122"/>
              </a:rPr>
              <a:t> </a:t>
            </a:r>
            <a:r>
              <a:rPr sz="1200" spc="-35" dirty="0">
                <a:latin typeface="宋体" panose="02010600030101010101" pitchFamily="2" charset="-122"/>
                <a:cs typeface="宋体" panose="02010600030101010101" pitchFamily="2" charset="-122"/>
              </a:rPr>
              <a:t>hea</a:t>
            </a:r>
            <a:r>
              <a:rPr sz="1200" spc="-30" dirty="0">
                <a:latin typeface="宋体" panose="02010600030101010101" pitchFamily="2" charset="-122"/>
                <a:cs typeface="宋体" panose="02010600030101010101" pitchFamily="2" charset="-122"/>
              </a:rPr>
              <a:t>r</a:t>
            </a:r>
            <a:r>
              <a:rPr sz="1200" spc="-70" dirty="0">
                <a:latin typeface="宋体" panose="02010600030101010101" pitchFamily="2" charset="-122"/>
                <a:cs typeface="宋体" panose="02010600030101010101" pitchFamily="2" charset="-122"/>
              </a:rPr>
              <a:t>tbeat</a:t>
            </a:r>
            <a:r>
              <a:rPr sz="1200" spc="-275" dirty="0">
                <a:latin typeface="宋体" panose="02010600030101010101" pitchFamily="2" charset="-122"/>
                <a:cs typeface="宋体" panose="02010600030101010101" pitchFamily="2" charset="-122"/>
              </a:rPr>
              <a:t> </a:t>
            </a:r>
            <a:r>
              <a:rPr sz="1200" spc="204" dirty="0">
                <a:latin typeface="宋体" panose="02010600030101010101" pitchFamily="2" charset="-122"/>
                <a:cs typeface="宋体" panose="02010600030101010101" pitchFamily="2" charset="-122"/>
              </a:rPr>
              <a:t>m</a:t>
            </a:r>
            <a:r>
              <a:rPr sz="1200" spc="210" dirty="0">
                <a:latin typeface="宋体" panose="02010600030101010101" pitchFamily="2" charset="-122"/>
                <a:cs typeface="宋体" panose="02010600030101010101" pitchFamily="2" charset="-122"/>
              </a:rPr>
              <a:t>e</a:t>
            </a:r>
            <a:r>
              <a:rPr sz="1200" dirty="0">
                <a:latin typeface="宋体" panose="02010600030101010101" pitchFamily="2" charset="-122"/>
                <a:cs typeface="宋体" panose="02010600030101010101" pitchFamily="2" charset="-122"/>
              </a:rPr>
              <a:t>thod</a:t>
            </a:r>
            <a:endParaRPr sz="1200">
              <a:latin typeface="宋体" panose="02010600030101010101" pitchFamily="2" charset="-122"/>
              <a:cs typeface="宋体" panose="02010600030101010101" pitchFamily="2" charset="-122"/>
            </a:endParaRPr>
          </a:p>
          <a:p>
            <a:pPr marL="292100" lvl="1" indent="-118745">
              <a:lnSpc>
                <a:spcPct val="100000"/>
              </a:lnSpc>
              <a:buChar char="-"/>
              <a:tabLst>
                <a:tab pos="292735" algn="l"/>
              </a:tabLst>
            </a:pPr>
            <a:r>
              <a:rPr sz="1200" spc="-90" dirty="0">
                <a:latin typeface="宋体" panose="02010600030101010101" pitchFamily="2" charset="-122"/>
                <a:cs typeface="宋体" panose="02010600030101010101" pitchFamily="2" charset="-122"/>
              </a:rPr>
              <a:t>re</a:t>
            </a:r>
            <a:r>
              <a:rPr sz="1200" spc="-65" dirty="0">
                <a:latin typeface="宋体" panose="02010600030101010101" pitchFamily="2" charset="-122"/>
                <a:cs typeface="宋体" panose="02010600030101010101" pitchFamily="2" charset="-122"/>
              </a:rPr>
              <a:t>c</a:t>
            </a:r>
            <a:r>
              <a:rPr sz="1200" spc="-95" dirty="0">
                <a:latin typeface="宋体" panose="02010600030101010101" pitchFamily="2" charset="-122"/>
                <a:cs typeface="宋体" panose="02010600030101010101" pitchFamily="2" charset="-122"/>
              </a:rPr>
              <a:t>ord</a:t>
            </a:r>
            <a:r>
              <a:rPr sz="1200" spc="-90" dirty="0">
                <a:latin typeface="宋体" panose="02010600030101010101" pitchFamily="2" charset="-122"/>
                <a:cs typeface="宋体" panose="02010600030101010101" pitchFamily="2" charset="-122"/>
              </a:rPr>
              <a:t>:</a:t>
            </a:r>
            <a:r>
              <a:rPr sz="1200" spc="-290" dirty="0">
                <a:latin typeface="宋体" panose="02010600030101010101" pitchFamily="2" charset="-122"/>
                <a:cs typeface="宋体" panose="02010600030101010101" pitchFamily="2" charset="-122"/>
              </a:rPr>
              <a:t> </a:t>
            </a:r>
            <a:r>
              <a:rPr sz="1200" spc="-120" dirty="0">
                <a:latin typeface="宋体" panose="02010600030101010101" pitchFamily="2" charset="-122"/>
                <a:cs typeface="宋体" panose="02010600030101010101" pitchFamily="2" charset="-122"/>
              </a:rPr>
              <a:t>inst</a:t>
            </a:r>
            <a:r>
              <a:rPr sz="1200" spc="-125" dirty="0">
                <a:latin typeface="宋体" panose="02010600030101010101" pitchFamily="2" charset="-122"/>
                <a:cs typeface="宋体" panose="02010600030101010101" pitchFamily="2" charset="-122"/>
              </a:rPr>
              <a:t>a</a:t>
            </a:r>
            <a:r>
              <a:rPr sz="1200" spc="-5" dirty="0">
                <a:latin typeface="宋体" panose="02010600030101010101" pitchFamily="2" charset="-122"/>
                <a:cs typeface="宋体" panose="02010600030101010101" pitchFamily="2" charset="-122"/>
              </a:rPr>
              <a:t>n</a:t>
            </a:r>
            <a:r>
              <a:rPr sz="1200" spc="-10" dirty="0">
                <a:latin typeface="宋体" panose="02010600030101010101" pitchFamily="2" charset="-122"/>
                <a:cs typeface="宋体" panose="02010600030101010101" pitchFamily="2" charset="-122"/>
              </a:rPr>
              <a:t>c</a:t>
            </a:r>
            <a:r>
              <a:rPr sz="1200" spc="10" dirty="0">
                <a:latin typeface="宋体" panose="02010600030101010101" pitchFamily="2" charset="-122"/>
                <a:cs typeface="宋体" panose="02010600030101010101" pitchFamily="2" charset="-122"/>
              </a:rPr>
              <a:t>e:m</a:t>
            </a:r>
            <a:r>
              <a:rPr sz="1200" dirty="0">
                <a:latin typeface="宋体" panose="02010600030101010101" pitchFamily="2" charset="-122"/>
                <a:cs typeface="宋体" panose="02010600030101010101" pitchFamily="2" charset="-122"/>
              </a:rPr>
              <a:t>y</a:t>
            </a:r>
            <a:r>
              <a:rPr sz="1200" spc="-70" dirty="0">
                <a:latin typeface="宋体" panose="02010600030101010101" pitchFamily="2" charset="-122"/>
                <a:cs typeface="宋体" panose="02010600030101010101" pitchFamily="2" charset="-122"/>
              </a:rPr>
              <a:t>sql_h</a:t>
            </a:r>
            <a:r>
              <a:rPr sz="1200" spc="-65" dirty="0">
                <a:latin typeface="宋体" panose="02010600030101010101" pitchFamily="2" charset="-122"/>
                <a:cs typeface="宋体" panose="02010600030101010101" pitchFamily="2" charset="-122"/>
              </a:rPr>
              <a:t>e</a:t>
            </a:r>
            <a:r>
              <a:rPr sz="1200" spc="-75" dirty="0">
                <a:latin typeface="宋体" panose="02010600030101010101" pitchFamily="2" charset="-122"/>
                <a:cs typeface="宋体" panose="02010600030101010101" pitchFamily="2" charset="-122"/>
              </a:rPr>
              <a:t>artbea</a:t>
            </a:r>
            <a:r>
              <a:rPr sz="1200" spc="-85" dirty="0">
                <a:latin typeface="宋体" panose="02010600030101010101" pitchFamily="2" charset="-122"/>
                <a:cs typeface="宋体" panose="02010600030101010101" pitchFamily="2" charset="-122"/>
              </a:rPr>
              <a:t>t</a:t>
            </a:r>
            <a:r>
              <a:rPr sz="1200" spc="-40" dirty="0">
                <a:latin typeface="宋体" panose="02010600030101010101" pitchFamily="2" charset="-122"/>
                <a:cs typeface="宋体" panose="02010600030101010101" pitchFamily="2" charset="-122"/>
              </a:rPr>
              <a:t>_lag_seconds</a:t>
            </a:r>
            <a:endParaRPr sz="1200">
              <a:latin typeface="宋体" panose="02010600030101010101" pitchFamily="2" charset="-122"/>
              <a:cs typeface="宋体" panose="02010600030101010101" pitchFamily="2" charset="-122"/>
            </a:endParaRPr>
          </a:p>
          <a:p>
            <a:pPr marL="256540">
              <a:lnSpc>
                <a:spcPct val="100000"/>
              </a:lnSpc>
              <a:spcBef>
                <a:spcPts val="5"/>
              </a:spcBef>
            </a:pPr>
            <a:r>
              <a:rPr sz="1200" spc="-100" dirty="0">
                <a:latin typeface="宋体" panose="02010600030101010101" pitchFamily="2" charset="-122"/>
                <a:cs typeface="宋体" panose="02010600030101010101" pitchFamily="2" charset="-122"/>
              </a:rPr>
              <a:t>expr:</a:t>
            </a:r>
            <a:r>
              <a:rPr sz="1200" spc="-250" dirty="0">
                <a:latin typeface="宋体" panose="02010600030101010101" pitchFamily="2" charset="-122"/>
                <a:cs typeface="宋体" panose="02010600030101010101" pitchFamily="2" charset="-122"/>
              </a:rPr>
              <a:t> </a:t>
            </a:r>
            <a:r>
              <a:rPr sz="1200" spc="-15" dirty="0">
                <a:latin typeface="宋体" panose="02010600030101010101" pitchFamily="2" charset="-122"/>
                <a:cs typeface="宋体" panose="02010600030101010101" pitchFamily="2" charset="-122"/>
              </a:rPr>
              <a:t>mysql_heartbeat_now_timestamp_seconds</a:t>
            </a:r>
            <a:r>
              <a:rPr sz="1200" spc="-245"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a:t>
            </a:r>
            <a:r>
              <a:rPr sz="1200" spc="-235" dirty="0">
                <a:latin typeface="宋体" panose="02010600030101010101" pitchFamily="2" charset="-122"/>
                <a:cs typeface="宋体" panose="02010600030101010101" pitchFamily="2" charset="-122"/>
              </a:rPr>
              <a:t> </a:t>
            </a:r>
            <a:r>
              <a:rPr sz="1200" spc="-35" dirty="0">
                <a:latin typeface="宋体" panose="02010600030101010101" pitchFamily="2" charset="-122"/>
                <a:cs typeface="宋体" panose="02010600030101010101" pitchFamily="2" charset="-122"/>
              </a:rPr>
              <a:t>mysql_heartbeat_stored_timestamp_seconds</a:t>
            </a:r>
            <a:endParaRPr sz="1200">
              <a:latin typeface="宋体" panose="02010600030101010101" pitchFamily="2" charset="-122"/>
              <a:cs typeface="宋体" panose="02010600030101010101" pitchFamily="2" charset="-122"/>
            </a:endParaRPr>
          </a:p>
          <a:p>
            <a:pPr>
              <a:lnSpc>
                <a:spcPct val="100000"/>
              </a:lnSpc>
              <a:spcBef>
                <a:spcPts val="30"/>
              </a:spcBef>
            </a:pPr>
            <a:endParaRPr sz="1100">
              <a:latin typeface="宋体" panose="02010600030101010101" pitchFamily="2" charset="-122"/>
              <a:cs typeface="宋体" panose="02010600030101010101" pitchFamily="2" charset="-122"/>
            </a:endParaRPr>
          </a:p>
          <a:p>
            <a:pPr marL="292100" lvl="1" indent="-118745">
              <a:lnSpc>
                <a:spcPct val="100000"/>
              </a:lnSpc>
              <a:buChar char="-"/>
              <a:tabLst>
                <a:tab pos="292735" algn="l"/>
              </a:tabLst>
            </a:pPr>
            <a:r>
              <a:rPr sz="1200" spc="-90" dirty="0">
                <a:latin typeface="宋体" panose="02010600030101010101" pitchFamily="2" charset="-122"/>
                <a:cs typeface="宋体" panose="02010600030101010101" pitchFamily="2" charset="-122"/>
              </a:rPr>
              <a:t>r</a:t>
            </a:r>
            <a:r>
              <a:rPr sz="1200" spc="-85" dirty="0">
                <a:latin typeface="宋体" panose="02010600030101010101" pitchFamily="2" charset="-122"/>
                <a:cs typeface="宋体" panose="02010600030101010101" pitchFamily="2" charset="-122"/>
              </a:rPr>
              <a:t>ecord:</a:t>
            </a:r>
            <a:r>
              <a:rPr sz="1200" spc="-290" dirty="0">
                <a:latin typeface="宋体" panose="02010600030101010101" pitchFamily="2" charset="-122"/>
                <a:cs typeface="宋体" panose="02010600030101010101" pitchFamily="2" charset="-122"/>
              </a:rPr>
              <a:t> </a:t>
            </a:r>
            <a:r>
              <a:rPr sz="1200" spc="-55" dirty="0">
                <a:latin typeface="宋体" panose="02010600030101010101" pitchFamily="2" charset="-122"/>
                <a:cs typeface="宋体" panose="02010600030101010101" pitchFamily="2" charset="-122"/>
              </a:rPr>
              <a:t>job</a:t>
            </a:r>
            <a:r>
              <a:rPr sz="1200" spc="5" dirty="0">
                <a:latin typeface="宋体" panose="02010600030101010101" pitchFamily="2" charset="-122"/>
                <a:cs typeface="宋体" panose="02010600030101010101" pitchFamily="2" charset="-122"/>
              </a:rPr>
              <a:t>:my</a:t>
            </a:r>
            <a:r>
              <a:rPr sz="1200" spc="-20" dirty="0">
                <a:latin typeface="宋体" panose="02010600030101010101" pitchFamily="2" charset="-122"/>
                <a:cs typeface="宋体" panose="02010600030101010101" pitchFamily="2" charset="-122"/>
              </a:rPr>
              <a:t>s</a:t>
            </a:r>
            <a:r>
              <a:rPr sz="1200" spc="-15" dirty="0">
                <a:latin typeface="宋体" panose="02010600030101010101" pitchFamily="2" charset="-122"/>
                <a:cs typeface="宋体" panose="02010600030101010101" pitchFamily="2" charset="-122"/>
              </a:rPr>
              <a:t>q</a:t>
            </a:r>
            <a:r>
              <a:rPr sz="1200" spc="-215" dirty="0">
                <a:latin typeface="宋体" panose="02010600030101010101" pitchFamily="2" charset="-122"/>
                <a:cs typeface="宋体" panose="02010600030101010101" pitchFamily="2" charset="-122"/>
              </a:rPr>
              <a:t>l_tr</a:t>
            </a:r>
            <a:r>
              <a:rPr sz="1200" spc="-55" dirty="0">
                <a:latin typeface="宋体" panose="02010600030101010101" pitchFamily="2" charset="-122"/>
                <a:cs typeface="宋体" panose="02010600030101010101" pitchFamily="2" charset="-122"/>
              </a:rPr>
              <a:t>ansac</a:t>
            </a:r>
            <a:r>
              <a:rPr sz="1200" spc="-60" dirty="0">
                <a:latin typeface="宋体" panose="02010600030101010101" pitchFamily="2" charset="-122"/>
                <a:cs typeface="宋体" panose="02010600030101010101" pitchFamily="2" charset="-122"/>
              </a:rPr>
              <a:t>t</a:t>
            </a:r>
            <a:r>
              <a:rPr sz="1200" spc="-75" dirty="0">
                <a:latin typeface="宋体" panose="02010600030101010101" pitchFamily="2" charset="-122"/>
                <a:cs typeface="宋体" panose="02010600030101010101" pitchFamily="2" charset="-122"/>
              </a:rPr>
              <a:t>ion</a:t>
            </a:r>
            <a:r>
              <a:rPr sz="1200" spc="-70" dirty="0">
                <a:latin typeface="宋体" panose="02010600030101010101" pitchFamily="2" charset="-122"/>
                <a:cs typeface="宋体" panose="02010600030101010101" pitchFamily="2" charset="-122"/>
              </a:rPr>
              <a:t>s</a:t>
            </a:r>
            <a:r>
              <a:rPr sz="1200" spc="-50" dirty="0">
                <a:latin typeface="宋体" panose="02010600030101010101" pitchFamily="2" charset="-122"/>
                <a:cs typeface="宋体" panose="02010600030101010101" pitchFamily="2" charset="-122"/>
              </a:rPr>
              <a:t>:rate5m</a:t>
            </a:r>
            <a:endParaRPr sz="1200">
              <a:latin typeface="宋体" panose="02010600030101010101" pitchFamily="2" charset="-122"/>
              <a:cs typeface="宋体" panose="02010600030101010101" pitchFamily="2" charset="-122"/>
            </a:endParaRPr>
          </a:p>
          <a:p>
            <a:pPr marL="256540">
              <a:lnSpc>
                <a:spcPct val="100000"/>
              </a:lnSpc>
            </a:pPr>
            <a:r>
              <a:rPr sz="1200" spc="-100" dirty="0">
                <a:latin typeface="宋体" panose="02010600030101010101" pitchFamily="2" charset="-122"/>
                <a:cs typeface="宋体" panose="02010600030101010101" pitchFamily="2" charset="-122"/>
              </a:rPr>
              <a:t>expr:</a:t>
            </a:r>
            <a:r>
              <a:rPr sz="1200" spc="-225" dirty="0">
                <a:latin typeface="宋体" panose="02010600030101010101" pitchFamily="2" charset="-122"/>
                <a:cs typeface="宋体" panose="02010600030101010101" pitchFamily="2" charset="-122"/>
              </a:rPr>
              <a:t> </a:t>
            </a:r>
            <a:r>
              <a:rPr sz="1200" spc="114" dirty="0">
                <a:latin typeface="宋体" panose="02010600030101010101" pitchFamily="2" charset="-122"/>
                <a:cs typeface="宋体" panose="02010600030101010101" pitchFamily="2" charset="-122"/>
              </a:rPr>
              <a:t>sum</a:t>
            </a:r>
            <a:r>
              <a:rPr sz="1200" spc="-215" dirty="0">
                <a:latin typeface="宋体" panose="02010600030101010101" pitchFamily="2" charset="-122"/>
                <a:cs typeface="宋体" panose="02010600030101010101" pitchFamily="2" charset="-122"/>
              </a:rPr>
              <a:t> </a:t>
            </a:r>
            <a:r>
              <a:rPr sz="1200" spc="-50" dirty="0">
                <a:latin typeface="宋体" panose="02010600030101010101" pitchFamily="2" charset="-122"/>
                <a:cs typeface="宋体" panose="02010600030101010101" pitchFamily="2" charset="-122"/>
              </a:rPr>
              <a:t>without</a:t>
            </a:r>
            <a:r>
              <a:rPr sz="1200" spc="-195" dirty="0">
                <a:latin typeface="宋体" panose="02010600030101010101" pitchFamily="2" charset="-122"/>
                <a:cs typeface="宋体" panose="02010600030101010101" pitchFamily="2" charset="-122"/>
              </a:rPr>
              <a:t> </a:t>
            </a:r>
            <a:r>
              <a:rPr sz="1200" spc="50" dirty="0">
                <a:latin typeface="宋体" panose="02010600030101010101" pitchFamily="2" charset="-122"/>
                <a:cs typeface="宋体" panose="02010600030101010101" pitchFamily="2" charset="-122"/>
              </a:rPr>
              <a:t>(command)</a:t>
            </a:r>
            <a:r>
              <a:rPr sz="1200" spc="-225" dirty="0">
                <a:latin typeface="宋体" panose="02010600030101010101" pitchFamily="2" charset="-122"/>
                <a:cs typeface="宋体" panose="02010600030101010101" pitchFamily="2" charset="-122"/>
              </a:rPr>
              <a:t> </a:t>
            </a:r>
            <a:r>
              <a:rPr sz="1200" spc="-50" dirty="0">
                <a:latin typeface="宋体" panose="02010600030101010101" pitchFamily="2" charset="-122"/>
                <a:cs typeface="宋体" panose="02010600030101010101" pitchFamily="2" charset="-122"/>
              </a:rPr>
              <a:t>(rate(mysql_global_status_commands_total{command=~"(commit|rollback)"}[5m]))</a:t>
            </a:r>
            <a:endParaRPr sz="1200">
              <a:latin typeface="宋体" panose="02010600030101010101" pitchFamily="2" charset="-122"/>
              <a:cs typeface="宋体" panose="02010600030101010101" pitchFamily="2" charset="-122"/>
            </a:endParaRPr>
          </a:p>
        </p:txBody>
      </p:sp>
      <p:pic>
        <p:nvPicPr>
          <p:cNvPr id="9"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10"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1" name="图片 10"/>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1226820" cy="513080"/>
          </a:xfrm>
          <a:prstGeom prst="rect">
            <a:avLst/>
          </a:prstGeom>
        </p:spPr>
        <p:txBody>
          <a:bodyPr vert="horz" wrap="square" lIns="0" tIns="12700" rIns="0" bIns="0" rtlCol="0">
            <a:spAutoFit/>
          </a:bodyPr>
          <a:lstStyle/>
          <a:p>
            <a:pPr marL="12700">
              <a:lnSpc>
                <a:spcPct val="100000"/>
              </a:lnSpc>
              <a:spcBef>
                <a:spcPts val="100"/>
              </a:spcBef>
            </a:pPr>
            <a:r>
              <a:rPr sz="3200" b="0" spc="-275" dirty="0">
                <a:solidFill>
                  <a:srgbClr val="000000"/>
                </a:solidFill>
                <a:latin typeface="宋体" panose="02010600030101010101" pitchFamily="2" charset="-122"/>
                <a:cs typeface="宋体" panose="02010600030101010101" pitchFamily="2" charset="-122"/>
              </a:rPr>
              <a:t>Gra</a:t>
            </a:r>
            <a:r>
              <a:rPr sz="3200" b="0" spc="-290" dirty="0">
                <a:solidFill>
                  <a:srgbClr val="000000"/>
                </a:solidFill>
                <a:latin typeface="宋体" panose="02010600030101010101" pitchFamily="2" charset="-122"/>
                <a:cs typeface="宋体" panose="02010600030101010101" pitchFamily="2" charset="-122"/>
              </a:rPr>
              <a:t>f</a:t>
            </a:r>
            <a:r>
              <a:rPr sz="3200" b="0" spc="-215" dirty="0">
                <a:solidFill>
                  <a:srgbClr val="000000"/>
                </a:solidFill>
                <a:latin typeface="宋体" panose="02010600030101010101" pitchFamily="2" charset="-122"/>
                <a:cs typeface="宋体" panose="02010600030101010101" pitchFamily="2" charset="-122"/>
              </a:rPr>
              <a:t>ana</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269345" cy="4031615"/>
          </a:xfrm>
          <a:prstGeom prst="rect">
            <a:avLst/>
          </a:prstGeom>
        </p:spPr>
        <p:txBody>
          <a:bodyPr vert="horz" wrap="square" lIns="0" tIns="46990" rIns="0" bIns="0" rtlCol="0">
            <a:spAutoFit/>
          </a:bodyPr>
          <a:lstStyle/>
          <a:p>
            <a:pPr marL="241300" marR="5080" indent="-228600">
              <a:lnSpc>
                <a:spcPts val="2160"/>
              </a:lnSpc>
              <a:spcBef>
                <a:spcPts val="370"/>
              </a:spcBef>
              <a:buClr>
                <a:srgbClr val="4770C4"/>
              </a:buClr>
              <a:buFont typeface="Wingdings" panose="05000000000000000000"/>
              <a:buChar char=""/>
              <a:tabLst>
                <a:tab pos="304800" algn="l"/>
              </a:tabLst>
            </a:pPr>
            <a:r>
              <a:rPr sz="2000" spc="-100" dirty="0">
                <a:latin typeface="宋体" panose="02010600030101010101" pitchFamily="2" charset="-122"/>
                <a:cs typeface="宋体" panose="02010600030101010101" pitchFamily="2" charset="-122"/>
              </a:rPr>
              <a:t>Grafan</a:t>
            </a:r>
            <a:r>
              <a:rPr sz="2000" spc="-105" dirty="0">
                <a:latin typeface="宋体" panose="02010600030101010101" pitchFamily="2" charset="-122"/>
                <a:cs typeface="宋体" panose="02010600030101010101" pitchFamily="2" charset="-122"/>
              </a:rPr>
              <a:t>a</a:t>
            </a:r>
            <a:r>
              <a:rPr sz="2000" dirty="0">
                <a:latin typeface="宋体" panose="02010600030101010101" pitchFamily="2" charset="-122"/>
                <a:cs typeface="宋体" panose="02010600030101010101" pitchFamily="2" charset="-122"/>
              </a:rPr>
              <a:t>是一款基于</a:t>
            </a:r>
            <a:r>
              <a:rPr sz="2000" spc="-45" dirty="0">
                <a:latin typeface="宋体" panose="02010600030101010101" pitchFamily="2" charset="-122"/>
                <a:cs typeface="宋体" panose="02010600030101010101" pitchFamily="2" charset="-122"/>
              </a:rPr>
              <a:t>go</a:t>
            </a:r>
            <a:r>
              <a:rPr sz="2000" dirty="0">
                <a:latin typeface="宋体" panose="02010600030101010101" pitchFamily="2" charset="-122"/>
                <a:cs typeface="宋体" panose="02010600030101010101" pitchFamily="2" charset="-122"/>
              </a:rPr>
              <a:t>语言开发的通用可视化工具，支持从多种不同的数据源加载并展示数据，可作 为其数据源的部分存储系统如下所示</a:t>
            </a:r>
            <a:endParaRPr sz="2000">
              <a:latin typeface="宋体" panose="02010600030101010101" pitchFamily="2" charset="-122"/>
              <a:cs typeface="宋体" panose="02010600030101010101" pitchFamily="2" charset="-122"/>
            </a:endParaRPr>
          </a:p>
          <a:p>
            <a:pPr marL="755650" lvl="1" indent="-285750">
              <a:lnSpc>
                <a:spcPct val="100000"/>
              </a:lnSpc>
              <a:spcBef>
                <a:spcPts val="270"/>
              </a:spcBef>
              <a:buClr>
                <a:srgbClr val="45B19B"/>
              </a:buClr>
              <a:buFont typeface="Wingdings" panose="05000000000000000000"/>
              <a:buChar char=""/>
              <a:tabLst>
                <a:tab pos="755650" algn="l"/>
              </a:tabLst>
            </a:pPr>
            <a:r>
              <a:rPr sz="1800" spc="15" dirty="0">
                <a:latin typeface="宋体" panose="02010600030101010101" pitchFamily="2" charset="-122"/>
                <a:cs typeface="宋体" panose="02010600030101010101" pitchFamily="2" charset="-122"/>
              </a:rPr>
              <a:t>TSDB：Prometheus</a:t>
            </a:r>
            <a:r>
              <a:rPr sz="1800" spc="-5" dirty="0">
                <a:latin typeface="宋体" panose="02010600030101010101" pitchFamily="2" charset="-122"/>
                <a:cs typeface="宋体" panose="02010600030101010101" pitchFamily="2" charset="-122"/>
              </a:rPr>
              <a:t>、</a:t>
            </a:r>
            <a:r>
              <a:rPr sz="1800" spc="-45" dirty="0">
                <a:latin typeface="宋体" panose="02010600030101010101" pitchFamily="2" charset="-122"/>
                <a:cs typeface="宋体" panose="02010600030101010101" pitchFamily="2" charset="-122"/>
              </a:rPr>
              <a:t>Iflu</a:t>
            </a:r>
            <a:r>
              <a:rPr sz="1800" cap="small" spc="-45" dirty="0">
                <a:latin typeface="宋体" panose="02010600030101010101" pitchFamily="2" charset="-122"/>
                <a:cs typeface="宋体" panose="02010600030101010101" pitchFamily="2" charset="-122"/>
              </a:rPr>
              <a:t>x</a:t>
            </a:r>
            <a:r>
              <a:rPr sz="1800" spc="-45" dirty="0">
                <a:latin typeface="宋体" panose="02010600030101010101" pitchFamily="2" charset="-122"/>
                <a:cs typeface="宋体" panose="02010600030101010101" pitchFamily="2" charset="-122"/>
              </a:rPr>
              <a:t>DB</a:t>
            </a:r>
            <a:r>
              <a:rPr sz="1800" spc="-5" dirty="0">
                <a:latin typeface="宋体" panose="02010600030101010101" pitchFamily="2" charset="-122"/>
                <a:cs typeface="宋体" panose="02010600030101010101" pitchFamily="2" charset="-122"/>
              </a:rPr>
              <a:t>、</a:t>
            </a:r>
            <a:r>
              <a:rPr sz="1800" spc="155" dirty="0">
                <a:latin typeface="宋体" panose="02010600030101010101" pitchFamily="2" charset="-122"/>
                <a:cs typeface="宋体" panose="02010600030101010101" pitchFamily="2" charset="-122"/>
              </a:rPr>
              <a:t>OpenTSDB</a:t>
            </a:r>
            <a:r>
              <a:rPr sz="1800" spc="-5" dirty="0">
                <a:latin typeface="宋体" panose="02010600030101010101" pitchFamily="2" charset="-122"/>
                <a:cs typeface="宋体" panose="02010600030101010101" pitchFamily="2" charset="-122"/>
              </a:rPr>
              <a:t>和</a:t>
            </a:r>
            <a:r>
              <a:rPr sz="1800" spc="-114" dirty="0">
                <a:latin typeface="宋体" panose="02010600030101010101" pitchFamily="2" charset="-122"/>
                <a:cs typeface="宋体" panose="02010600030101010101" pitchFamily="2" charset="-122"/>
              </a:rPr>
              <a:t>Graphit</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日志和文档存储：</a:t>
            </a:r>
            <a:r>
              <a:rPr sz="1800" spc="-100" dirty="0">
                <a:latin typeface="宋体" panose="02010600030101010101" pitchFamily="2" charset="-122"/>
                <a:cs typeface="宋体" panose="02010600030101010101" pitchFamily="2" charset="-122"/>
              </a:rPr>
              <a:t>Lok</a:t>
            </a:r>
            <a:r>
              <a:rPr sz="1800" spc="-110" dirty="0">
                <a:latin typeface="宋体" panose="02010600030101010101" pitchFamily="2" charset="-122"/>
                <a:cs typeface="宋体" panose="02010600030101010101" pitchFamily="2" charset="-122"/>
              </a:rPr>
              <a:t>i</a:t>
            </a:r>
            <a:r>
              <a:rPr sz="1800" dirty="0">
                <a:latin typeface="宋体" panose="02010600030101010101" pitchFamily="2" charset="-122"/>
                <a:cs typeface="宋体" panose="02010600030101010101" pitchFamily="2" charset="-122"/>
              </a:rPr>
              <a:t>和</a:t>
            </a:r>
            <a:r>
              <a:rPr sz="1800" spc="-175" dirty="0">
                <a:latin typeface="宋体" panose="02010600030101010101" pitchFamily="2" charset="-122"/>
                <a:cs typeface="宋体" panose="02010600030101010101" pitchFamily="2" charset="-122"/>
              </a:rPr>
              <a:t>ElasitchSearch</a:t>
            </a:r>
            <a:endParaRPr sz="1800">
              <a:latin typeface="宋体" panose="02010600030101010101" pitchFamily="2" charset="-122"/>
              <a:cs typeface="宋体" panose="02010600030101010101" pitchFamily="2" charset="-122"/>
            </a:endParaRPr>
          </a:p>
          <a:p>
            <a:pPr marL="755650" lvl="1" indent="-285750">
              <a:lnSpc>
                <a:spcPct val="100000"/>
              </a:lnSpc>
              <a:spcBef>
                <a:spcPts val="29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分布式请求跟踪：</a:t>
            </a:r>
            <a:r>
              <a:rPr sz="1800" spc="-150" dirty="0">
                <a:latin typeface="宋体" panose="02010600030101010101" pitchFamily="2" charset="-122"/>
                <a:cs typeface="宋体" panose="02010600030101010101" pitchFamily="2" charset="-122"/>
              </a:rPr>
              <a:t>Zipk</a:t>
            </a:r>
            <a:r>
              <a:rPr sz="1800" spc="-160" dirty="0">
                <a:latin typeface="宋体" panose="02010600030101010101" pitchFamily="2" charset="-122"/>
                <a:cs typeface="宋体" panose="02010600030101010101" pitchFamily="2" charset="-122"/>
              </a:rPr>
              <a:t>i</a:t>
            </a:r>
            <a:r>
              <a:rPr sz="1800" spc="15" dirty="0">
                <a:latin typeface="宋体" panose="02010600030101010101" pitchFamily="2" charset="-122"/>
                <a:cs typeface="宋体" panose="02010600030101010101" pitchFamily="2" charset="-122"/>
              </a:rPr>
              <a:t>n</a:t>
            </a:r>
            <a:r>
              <a:rPr sz="1800" dirty="0">
                <a:latin typeface="宋体" panose="02010600030101010101" pitchFamily="2" charset="-122"/>
                <a:cs typeface="宋体" panose="02010600030101010101" pitchFamily="2" charset="-122"/>
              </a:rPr>
              <a:t>、</a:t>
            </a:r>
            <a:r>
              <a:rPr sz="1800" spc="-195" dirty="0">
                <a:latin typeface="宋体" panose="02010600030101010101" pitchFamily="2" charset="-122"/>
                <a:cs typeface="宋体" panose="02010600030101010101" pitchFamily="2" charset="-122"/>
              </a:rPr>
              <a:t>Jaeger</a:t>
            </a:r>
            <a:r>
              <a:rPr sz="1800" dirty="0">
                <a:latin typeface="宋体" panose="02010600030101010101" pitchFamily="2" charset="-122"/>
                <a:cs typeface="宋体" panose="02010600030101010101" pitchFamily="2" charset="-122"/>
              </a:rPr>
              <a:t>和</a:t>
            </a:r>
            <a:r>
              <a:rPr sz="1800" spc="-50" dirty="0">
                <a:latin typeface="宋体" panose="02010600030101010101" pitchFamily="2" charset="-122"/>
                <a:cs typeface="宋体" panose="02010600030101010101" pitchFamily="2" charset="-122"/>
              </a:rPr>
              <a:t>S</a:t>
            </a:r>
            <a:r>
              <a:rPr sz="1800" spc="-60" dirty="0">
                <a:latin typeface="宋体" panose="02010600030101010101" pitchFamily="2" charset="-122"/>
                <a:cs typeface="宋体" panose="02010600030101010101" pitchFamily="2" charset="-122"/>
              </a:rPr>
              <a:t>k</a:t>
            </a:r>
            <a:r>
              <a:rPr sz="1800" spc="-30" dirty="0">
                <a:latin typeface="宋体" panose="02010600030101010101" pitchFamily="2" charset="-122"/>
                <a:cs typeface="宋体" panose="02010600030101010101" pitchFamily="2" charset="-122"/>
              </a:rPr>
              <a:t>yWa</a:t>
            </a:r>
            <a:r>
              <a:rPr sz="1800" spc="-40" dirty="0">
                <a:latin typeface="宋体" panose="02010600030101010101" pitchFamily="2" charset="-122"/>
                <a:cs typeface="宋体" panose="02010600030101010101" pitchFamily="2" charset="-122"/>
              </a:rPr>
              <a:t>l</a:t>
            </a:r>
            <a:r>
              <a:rPr sz="1800" spc="-275" dirty="0">
                <a:latin typeface="宋体" panose="02010600030101010101" pitchFamily="2" charset="-122"/>
                <a:cs typeface="宋体" panose="02010600030101010101" pitchFamily="2" charset="-122"/>
              </a:rPr>
              <a:t>k</a:t>
            </a:r>
            <a:r>
              <a:rPr sz="1800" spc="-285" dirty="0">
                <a:latin typeface="宋体" panose="02010600030101010101" pitchFamily="2" charset="-122"/>
                <a:cs typeface="宋体" panose="02010600030101010101" pitchFamily="2" charset="-122"/>
              </a:rPr>
              <a:t>i</a:t>
            </a:r>
            <a:r>
              <a:rPr sz="1800" spc="-40" dirty="0">
                <a:latin typeface="宋体" panose="02010600030101010101" pitchFamily="2" charset="-122"/>
                <a:cs typeface="宋体" panose="02010600030101010101" pitchFamily="2" charset="-122"/>
              </a:rPr>
              <a:t>n</a:t>
            </a:r>
            <a:r>
              <a:rPr sz="1800" spc="-30" dirty="0">
                <a:latin typeface="宋体" panose="02010600030101010101" pitchFamily="2" charset="-122"/>
                <a:cs typeface="宋体" panose="02010600030101010101" pitchFamily="2" charset="-122"/>
              </a:rPr>
              <a:t>g</a:t>
            </a:r>
            <a:r>
              <a:rPr sz="1800" dirty="0">
                <a:latin typeface="宋体" panose="02010600030101010101" pitchFamily="2" charset="-122"/>
                <a:cs typeface="宋体" panose="02010600030101010101" pitchFamily="2" charset="-122"/>
              </a:rPr>
              <a:t>等</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190" dirty="0">
                <a:latin typeface="宋体" panose="02010600030101010101" pitchFamily="2" charset="-122"/>
                <a:cs typeface="宋体" panose="02010600030101010101" pitchFamily="2" charset="-122"/>
              </a:rPr>
              <a:t>SQL</a:t>
            </a:r>
            <a:r>
              <a:rPr sz="1800" spc="-445" dirty="0">
                <a:latin typeface="宋体" panose="02010600030101010101" pitchFamily="2" charset="-122"/>
                <a:cs typeface="宋体" panose="02010600030101010101" pitchFamily="2" charset="-122"/>
              </a:rPr>
              <a:t> </a:t>
            </a:r>
            <a:r>
              <a:rPr sz="1800" spc="60" dirty="0">
                <a:latin typeface="宋体" panose="02010600030101010101" pitchFamily="2" charset="-122"/>
                <a:cs typeface="宋体" panose="02010600030101010101" pitchFamily="2" charset="-122"/>
              </a:rPr>
              <a:t>DB:</a:t>
            </a:r>
            <a:r>
              <a:rPr sz="1800" spc="-445" dirty="0">
                <a:latin typeface="宋体" panose="02010600030101010101" pitchFamily="2" charset="-122"/>
                <a:cs typeface="宋体" panose="02010600030101010101" pitchFamily="2" charset="-122"/>
              </a:rPr>
              <a:t> </a:t>
            </a:r>
            <a:r>
              <a:rPr sz="1800" spc="204" dirty="0">
                <a:latin typeface="宋体" panose="02010600030101010101" pitchFamily="2" charset="-122"/>
                <a:cs typeface="宋体" panose="02010600030101010101" pitchFamily="2" charset="-122"/>
              </a:rPr>
              <a:t>MySQL</a:t>
            </a:r>
            <a:r>
              <a:rPr sz="1800" dirty="0">
                <a:latin typeface="宋体" panose="02010600030101010101" pitchFamily="2" charset="-122"/>
                <a:cs typeface="宋体" panose="02010600030101010101" pitchFamily="2" charset="-122"/>
              </a:rPr>
              <a:t>、</a:t>
            </a:r>
            <a:r>
              <a:rPr sz="1800" spc="-125" dirty="0">
                <a:latin typeface="宋体" panose="02010600030101010101" pitchFamily="2" charset="-122"/>
                <a:cs typeface="宋体" panose="02010600030101010101" pitchFamily="2" charset="-122"/>
              </a:rPr>
              <a:t>Post</a:t>
            </a:r>
            <a:r>
              <a:rPr sz="1800" spc="5" dirty="0">
                <a:latin typeface="宋体" panose="02010600030101010101" pitchFamily="2" charset="-122"/>
                <a:cs typeface="宋体" panose="02010600030101010101" pitchFamily="2" charset="-122"/>
              </a:rPr>
              <a:t>greSQL</a:t>
            </a:r>
            <a:r>
              <a:rPr sz="1800" dirty="0">
                <a:latin typeface="宋体" panose="02010600030101010101" pitchFamily="2" charset="-122"/>
                <a:cs typeface="宋体" panose="02010600030101010101" pitchFamily="2" charset="-122"/>
              </a:rPr>
              <a:t>和</a:t>
            </a:r>
            <a:r>
              <a:rPr sz="1800" spc="-80" dirty="0">
                <a:latin typeface="宋体" panose="02010600030101010101" pitchFamily="2" charset="-122"/>
                <a:cs typeface="宋体" panose="02010600030101010101" pitchFamily="2" charset="-122"/>
              </a:rPr>
              <a:t>Microso</a:t>
            </a:r>
            <a:r>
              <a:rPr sz="1800" spc="-350" dirty="0">
                <a:latin typeface="宋体" panose="02010600030101010101" pitchFamily="2" charset="-122"/>
                <a:cs typeface="宋体" panose="02010600030101010101" pitchFamily="2" charset="-122"/>
              </a:rPr>
              <a:t>ft</a:t>
            </a:r>
            <a:r>
              <a:rPr sz="1800" spc="-450" dirty="0">
                <a:latin typeface="宋体" panose="02010600030101010101" pitchFamily="2" charset="-122"/>
                <a:cs typeface="宋体" panose="02010600030101010101" pitchFamily="2" charset="-122"/>
              </a:rPr>
              <a:t> </a:t>
            </a:r>
            <a:r>
              <a:rPr sz="1800" spc="190" dirty="0">
                <a:latin typeface="宋体" panose="02010600030101010101" pitchFamily="2" charset="-122"/>
                <a:cs typeface="宋体" panose="02010600030101010101" pitchFamily="2" charset="-122"/>
              </a:rPr>
              <a:t>SQL</a:t>
            </a:r>
            <a:r>
              <a:rPr sz="1800" spc="-445" dirty="0">
                <a:latin typeface="宋体" panose="02010600030101010101" pitchFamily="2" charset="-122"/>
                <a:cs typeface="宋体" panose="02010600030101010101" pitchFamily="2" charset="-122"/>
              </a:rPr>
              <a:t> </a:t>
            </a:r>
            <a:r>
              <a:rPr sz="1800" spc="-140" dirty="0">
                <a:latin typeface="宋体" panose="02010600030101010101" pitchFamily="2" charset="-122"/>
                <a:cs typeface="宋体" panose="02010600030101010101" pitchFamily="2" charset="-122"/>
              </a:rPr>
              <a:t>Ser</a:t>
            </a:r>
            <a:r>
              <a:rPr sz="1800" spc="-150" dirty="0">
                <a:latin typeface="宋体" panose="02010600030101010101" pitchFamily="2" charset="-122"/>
                <a:cs typeface="宋体" panose="02010600030101010101" pitchFamily="2" charset="-122"/>
              </a:rPr>
              <a:t>v</a:t>
            </a:r>
            <a:r>
              <a:rPr sz="1800" spc="-225" dirty="0">
                <a:latin typeface="宋体" panose="02010600030101010101" pitchFamily="2" charset="-122"/>
                <a:cs typeface="宋体" panose="02010600030101010101" pitchFamily="2" charset="-122"/>
              </a:rPr>
              <a:t>er</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a:t>
            </a:r>
            <a:endParaRPr sz="1800">
              <a:latin typeface="宋体" panose="02010600030101010101" pitchFamily="2" charset="-122"/>
              <a:cs typeface="宋体" panose="02010600030101010101" pitchFamily="2" charset="-122"/>
            </a:endParaRPr>
          </a:p>
          <a:p>
            <a:pPr marL="304800" indent="-292100">
              <a:lnSpc>
                <a:spcPct val="100000"/>
              </a:lnSpc>
              <a:spcBef>
                <a:spcPts val="750"/>
              </a:spcBef>
              <a:buClr>
                <a:srgbClr val="4770C4"/>
              </a:buClr>
              <a:buFont typeface="Wingdings" panose="05000000000000000000"/>
              <a:buChar char=""/>
              <a:tabLst>
                <a:tab pos="304800" algn="l"/>
              </a:tabLst>
            </a:pPr>
            <a:r>
              <a:rPr sz="2000" spc="-100" dirty="0">
                <a:latin typeface="宋体" panose="02010600030101010101" pitchFamily="2" charset="-122"/>
                <a:cs typeface="宋体" panose="02010600030101010101" pitchFamily="2" charset="-122"/>
              </a:rPr>
              <a:t>Grafana</a:t>
            </a:r>
            <a:r>
              <a:rPr sz="2000" dirty="0">
                <a:latin typeface="宋体" panose="02010600030101010101" pitchFamily="2" charset="-122"/>
                <a:cs typeface="宋体" panose="02010600030101010101" pitchFamily="2" charset="-122"/>
              </a:rPr>
              <a:t>基础</a:t>
            </a:r>
            <a:endParaRPr sz="2000">
              <a:latin typeface="宋体" panose="02010600030101010101" pitchFamily="2" charset="-122"/>
              <a:cs typeface="宋体" panose="02010600030101010101" pitchFamily="2" charset="-122"/>
            </a:endParaRPr>
          </a:p>
          <a:p>
            <a:pPr marL="755650" lvl="1" indent="-285750">
              <a:lnSpc>
                <a:spcPct val="100000"/>
              </a:lnSpc>
              <a:spcBef>
                <a:spcPts val="305"/>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默认监听</a:t>
            </a:r>
            <a:r>
              <a:rPr sz="1800" spc="-5" dirty="0">
                <a:latin typeface="宋体" panose="02010600030101010101" pitchFamily="2" charset="-122"/>
                <a:cs typeface="宋体" panose="02010600030101010101" pitchFamily="2" charset="-122"/>
              </a:rPr>
              <a:t>于</a:t>
            </a:r>
            <a:r>
              <a:rPr sz="1800" spc="204" dirty="0">
                <a:latin typeface="宋体" panose="02010600030101010101" pitchFamily="2" charset="-122"/>
                <a:cs typeface="宋体" panose="02010600030101010101" pitchFamily="2" charset="-122"/>
              </a:rPr>
              <a:t>T</a:t>
            </a:r>
            <a:r>
              <a:rPr sz="1800" spc="175" dirty="0">
                <a:latin typeface="宋体" panose="02010600030101010101" pitchFamily="2" charset="-122"/>
                <a:cs typeface="宋体" panose="02010600030101010101" pitchFamily="2" charset="-122"/>
              </a:rPr>
              <a:t>C</a:t>
            </a:r>
            <a:r>
              <a:rPr sz="1800" spc="170" dirty="0">
                <a:latin typeface="宋体" panose="02010600030101010101" pitchFamily="2" charset="-122"/>
                <a:cs typeface="宋体" panose="02010600030101010101" pitchFamily="2" charset="-122"/>
              </a:rPr>
              <a:t>P</a:t>
            </a:r>
            <a:r>
              <a:rPr sz="1800" dirty="0">
                <a:latin typeface="宋体" panose="02010600030101010101" pitchFamily="2" charset="-122"/>
                <a:cs typeface="宋体" panose="02010600030101010101" pitchFamily="2" charset="-122"/>
              </a:rPr>
              <a:t>协议的</a:t>
            </a:r>
            <a:r>
              <a:rPr sz="1800" spc="-65" dirty="0">
                <a:latin typeface="宋体" panose="02010600030101010101" pitchFamily="2" charset="-122"/>
                <a:cs typeface="宋体" panose="02010600030101010101" pitchFamily="2" charset="-122"/>
              </a:rPr>
              <a:t>3000</a:t>
            </a:r>
            <a:r>
              <a:rPr sz="1800" dirty="0">
                <a:latin typeface="宋体" panose="02010600030101010101" pitchFamily="2" charset="-122"/>
                <a:cs typeface="宋体" panose="02010600030101010101" pitchFamily="2" charset="-122"/>
              </a:rPr>
              <a:t>端口，支持集成其他认证服务，且能够通</a:t>
            </a:r>
            <a:r>
              <a:rPr sz="1800" spc="5" dirty="0">
                <a:latin typeface="宋体" panose="02010600030101010101" pitchFamily="2" charset="-122"/>
                <a:cs typeface="宋体" panose="02010600030101010101" pitchFamily="2" charset="-122"/>
              </a:rPr>
              <a:t>过</a:t>
            </a:r>
            <a:r>
              <a:rPr sz="1800" spc="-10" dirty="0">
                <a:latin typeface="宋体" panose="02010600030101010101" pitchFamily="2" charset="-122"/>
                <a:cs typeface="宋体" panose="02010600030101010101" pitchFamily="2" charset="-122"/>
              </a:rPr>
              <a:t>/met</a:t>
            </a:r>
            <a:r>
              <a:rPr sz="1800" spc="-300" dirty="0">
                <a:latin typeface="宋体" panose="02010600030101010101" pitchFamily="2" charset="-122"/>
                <a:cs typeface="宋体" panose="02010600030101010101" pitchFamily="2" charset="-122"/>
              </a:rPr>
              <a:t>rics</a:t>
            </a:r>
            <a:r>
              <a:rPr sz="1800" dirty="0">
                <a:latin typeface="宋体" panose="02010600030101010101" pitchFamily="2" charset="-122"/>
                <a:cs typeface="宋体" panose="02010600030101010101" pitchFamily="2" charset="-122"/>
              </a:rPr>
              <a:t>输出内建指标；</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几个基本概念</a:t>
            </a:r>
            <a:endParaRPr sz="1800">
              <a:latin typeface="宋体" panose="02010600030101010101" pitchFamily="2" charset="-122"/>
              <a:cs typeface="宋体" panose="02010600030101010101" pitchFamily="2" charset="-122"/>
            </a:endParaRPr>
          </a:p>
          <a:p>
            <a:pPr marL="1205865" lvl="2" indent="-280035">
              <a:lnSpc>
                <a:spcPct val="100000"/>
              </a:lnSpc>
              <a:spcBef>
                <a:spcPts val="32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数据源（</a:t>
            </a:r>
            <a:r>
              <a:rPr sz="1600" spc="-50" dirty="0">
                <a:latin typeface="宋体" panose="02010600030101010101" pitchFamily="2" charset="-122"/>
                <a:cs typeface="宋体" panose="02010600030101010101" pitchFamily="2" charset="-122"/>
              </a:rPr>
              <a:t>Data</a:t>
            </a:r>
            <a:r>
              <a:rPr sz="1600" spc="-400" dirty="0">
                <a:latin typeface="宋体" panose="02010600030101010101" pitchFamily="2" charset="-122"/>
                <a:cs typeface="宋体" panose="02010600030101010101" pitchFamily="2" charset="-122"/>
              </a:rPr>
              <a:t> </a:t>
            </a:r>
            <a:r>
              <a:rPr sz="1600" spc="-10" dirty="0">
                <a:latin typeface="宋体" panose="02010600030101010101" pitchFamily="2" charset="-122"/>
                <a:cs typeface="宋体" panose="02010600030101010101" pitchFamily="2" charset="-122"/>
              </a:rPr>
              <a:t>S</a:t>
            </a:r>
            <a:r>
              <a:rPr sz="1600" spc="-5" dirty="0">
                <a:latin typeface="宋体" panose="02010600030101010101" pitchFamily="2" charset="-122"/>
                <a:cs typeface="宋体" panose="02010600030101010101" pitchFamily="2" charset="-122"/>
              </a:rPr>
              <a:t>o</a:t>
            </a:r>
            <a:r>
              <a:rPr sz="1600" spc="-145" dirty="0">
                <a:latin typeface="宋体" panose="02010600030101010101" pitchFamily="2" charset="-122"/>
                <a:cs typeface="宋体" panose="02010600030101010101" pitchFamily="2" charset="-122"/>
              </a:rPr>
              <a:t>u</a:t>
            </a:r>
            <a:r>
              <a:rPr sz="1600" spc="-155" dirty="0">
                <a:latin typeface="宋体" panose="02010600030101010101" pitchFamily="2" charset="-122"/>
                <a:cs typeface="宋体" panose="02010600030101010101" pitchFamily="2" charset="-122"/>
              </a:rPr>
              <a:t>r</a:t>
            </a:r>
            <a:r>
              <a:rPr sz="1600" spc="-135" dirty="0">
                <a:latin typeface="宋体" panose="02010600030101010101" pitchFamily="2" charset="-122"/>
                <a:cs typeface="宋体" panose="02010600030101010101" pitchFamily="2" charset="-122"/>
              </a:rPr>
              <a:t>c</a:t>
            </a:r>
            <a:r>
              <a:rPr sz="1600" spc="-130" dirty="0">
                <a:latin typeface="宋体" panose="02010600030101010101" pitchFamily="2" charset="-122"/>
                <a:cs typeface="宋体" panose="02010600030101010101" pitchFamily="2" charset="-122"/>
              </a:rPr>
              <a:t>e</a:t>
            </a:r>
            <a:r>
              <a:rPr sz="1600" dirty="0">
                <a:latin typeface="宋体" panose="02010600030101010101" pitchFamily="2" charset="-122"/>
                <a:cs typeface="宋体" panose="02010600030101010101" pitchFamily="2" charset="-122"/>
              </a:rPr>
              <a:t>）：提供用于展示的数据的存储系统；</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仪表盘（</a:t>
            </a:r>
            <a:r>
              <a:rPr sz="1600" spc="20" dirty="0">
                <a:latin typeface="宋体" panose="02010600030101010101" pitchFamily="2" charset="-122"/>
                <a:cs typeface="宋体" panose="02010600030101010101" pitchFamily="2" charset="-122"/>
              </a:rPr>
              <a:t>Da</a:t>
            </a:r>
            <a:r>
              <a:rPr sz="1600" spc="10" dirty="0">
                <a:latin typeface="宋体" panose="02010600030101010101" pitchFamily="2" charset="-122"/>
                <a:cs typeface="宋体" panose="02010600030101010101" pitchFamily="2" charset="-122"/>
              </a:rPr>
              <a:t>s</a:t>
            </a:r>
            <a:r>
              <a:rPr sz="1600" spc="15" dirty="0">
                <a:latin typeface="宋体" panose="02010600030101010101" pitchFamily="2" charset="-122"/>
                <a:cs typeface="宋体" panose="02010600030101010101" pitchFamily="2" charset="-122"/>
              </a:rPr>
              <a:t>h</a:t>
            </a:r>
            <a:r>
              <a:rPr sz="1600" spc="20" dirty="0">
                <a:latin typeface="宋体" panose="02010600030101010101" pitchFamily="2" charset="-122"/>
                <a:cs typeface="宋体" panose="02010600030101010101" pitchFamily="2" charset="-122"/>
              </a:rPr>
              <a:t>b</a:t>
            </a:r>
            <a:r>
              <a:rPr sz="1600" spc="-105" dirty="0">
                <a:latin typeface="宋体" panose="02010600030101010101" pitchFamily="2" charset="-122"/>
                <a:cs typeface="宋体" panose="02010600030101010101" pitchFamily="2" charset="-122"/>
              </a:rPr>
              <a:t>oard</a:t>
            </a:r>
            <a:r>
              <a:rPr sz="1600" dirty="0">
                <a:latin typeface="宋体" panose="02010600030101010101" pitchFamily="2" charset="-122"/>
                <a:cs typeface="宋体" panose="02010600030101010101" pitchFamily="2" charset="-122"/>
              </a:rPr>
              <a:t>）：组织和管理数据的可视化面板（</a:t>
            </a:r>
            <a:r>
              <a:rPr sz="1600" spc="-45" dirty="0">
                <a:latin typeface="宋体" panose="02010600030101010101" pitchFamily="2" charset="-122"/>
                <a:cs typeface="宋体" panose="02010600030101010101" pitchFamily="2" charset="-122"/>
              </a:rPr>
              <a:t>Pane</a:t>
            </a:r>
            <a:r>
              <a:rPr sz="1600" spc="-434" dirty="0">
                <a:latin typeface="宋体" panose="02010600030101010101" pitchFamily="2" charset="-122"/>
                <a:cs typeface="宋体" panose="02010600030101010101" pitchFamily="2" charset="-122"/>
              </a:rPr>
              <a:t>l</a:t>
            </a:r>
            <a:r>
              <a:rPr sz="1600" dirty="0">
                <a:latin typeface="宋体" panose="02010600030101010101" pitchFamily="2" charset="-122"/>
                <a:cs typeface="宋体" panose="02010600030101010101" pitchFamily="2" charset="-122"/>
              </a:rPr>
              <a:t>）；</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团队和用户：提供了面向企业组织层级的管理能力；</a:t>
            </a:r>
            <a:endParaRPr sz="1600">
              <a:latin typeface="宋体" panose="02010600030101010101" pitchFamily="2" charset="-122"/>
              <a:cs typeface="宋体" panose="02010600030101010101" pitchFamily="2" charset="-122"/>
            </a:endParaRPr>
          </a:p>
        </p:txBody>
      </p:sp>
      <p:pic>
        <p:nvPicPr>
          <p:cNvPr id="7"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8"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9" name="图片 8"/>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072254"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下载适用版本的</a:t>
            </a:r>
            <a:r>
              <a:rPr sz="3200" b="0" spc="-275" dirty="0">
                <a:solidFill>
                  <a:srgbClr val="000000"/>
                </a:solidFill>
                <a:latin typeface="宋体" panose="02010600030101010101" pitchFamily="2" charset="-122"/>
                <a:cs typeface="宋体" panose="02010600030101010101" pitchFamily="2" charset="-122"/>
              </a:rPr>
              <a:t>Gra</a:t>
            </a:r>
            <a:r>
              <a:rPr sz="3200" b="0" spc="-290" dirty="0">
                <a:solidFill>
                  <a:srgbClr val="000000"/>
                </a:solidFill>
                <a:latin typeface="宋体" panose="02010600030101010101" pitchFamily="2" charset="-122"/>
                <a:cs typeface="宋体" panose="02010600030101010101" pitchFamily="2" charset="-122"/>
              </a:rPr>
              <a:t>f</a:t>
            </a:r>
            <a:r>
              <a:rPr sz="3200" b="0" spc="-215" dirty="0">
                <a:solidFill>
                  <a:srgbClr val="000000"/>
                </a:solidFill>
                <a:latin typeface="宋体" panose="02010600030101010101" pitchFamily="2" charset="-122"/>
                <a:cs typeface="宋体" panose="02010600030101010101" pitchFamily="2" charset="-122"/>
              </a:rPr>
              <a:t>ana</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90904"/>
            <a:ext cx="2286000" cy="330200"/>
          </a:xfrm>
          <a:prstGeom prst="rect">
            <a:avLst/>
          </a:prstGeom>
        </p:spPr>
        <p:txBody>
          <a:bodyPr vert="horz" wrap="square" lIns="0" tIns="12700" rIns="0" bIns="0" rtlCol="0">
            <a:spAutoFit/>
          </a:bodyPr>
          <a:lstStyle/>
          <a:p>
            <a:pPr marL="241300" indent="-228600">
              <a:lnSpc>
                <a:spcPct val="100000"/>
              </a:lnSpc>
              <a:spcBef>
                <a:spcPts val="100"/>
              </a:spcBef>
              <a:buClr>
                <a:srgbClr val="4770C4"/>
              </a:buClr>
              <a:buSzPct val="95000"/>
              <a:buFont typeface="Wingdings" panose="05000000000000000000"/>
              <a:buChar char=""/>
              <a:tabLst>
                <a:tab pos="241300" algn="l"/>
              </a:tabLst>
            </a:pPr>
            <a:r>
              <a:rPr sz="2000" dirty="0">
                <a:latin typeface="宋体" panose="02010600030101010101" pitchFamily="2" charset="-122"/>
                <a:cs typeface="宋体" panose="02010600030101010101" pitchFamily="2" charset="-122"/>
              </a:rPr>
              <a:t>选择合适的社区版</a:t>
            </a:r>
            <a:endParaRPr sz="20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1139189" y="1257300"/>
            <a:ext cx="9861804" cy="5228844"/>
          </a:xfrm>
          <a:prstGeom prst="rect">
            <a:avLst/>
          </a:prstGeom>
        </p:spPr>
      </p:pic>
      <p:pic>
        <p:nvPicPr>
          <p:cNvPr id="8"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9"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0" name="图片 9"/>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041525"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部署</a:t>
            </a:r>
            <a:r>
              <a:rPr sz="3200" b="0" spc="-250" dirty="0">
                <a:solidFill>
                  <a:srgbClr val="000000"/>
                </a:solidFill>
                <a:latin typeface="宋体" panose="02010600030101010101" pitchFamily="2" charset="-122"/>
                <a:cs typeface="宋体" panose="02010600030101010101" pitchFamily="2" charset="-122"/>
              </a:rPr>
              <a:t>Grafana</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6081"/>
            <a:ext cx="8002905" cy="4756150"/>
          </a:xfrm>
          <a:prstGeom prst="rect">
            <a:avLst/>
          </a:prstGeom>
        </p:spPr>
        <p:txBody>
          <a:bodyPr vert="horz" wrap="square" lIns="0" tIns="57150" rIns="0" bIns="0" rtlCol="0">
            <a:spAutoFit/>
          </a:bodyPr>
          <a:lstStyle/>
          <a:p>
            <a:pPr marL="304800" indent="-292100">
              <a:lnSpc>
                <a:spcPct val="100000"/>
              </a:lnSpc>
              <a:spcBef>
                <a:spcPts val="450"/>
              </a:spcBef>
              <a:buClr>
                <a:srgbClr val="4770C4"/>
              </a:buClr>
              <a:buFont typeface="Wingdings" panose="05000000000000000000"/>
              <a:buChar char=""/>
              <a:tabLst>
                <a:tab pos="304800" algn="l"/>
              </a:tabLst>
            </a:pPr>
            <a:r>
              <a:rPr sz="2000" spc="-25" dirty="0">
                <a:latin typeface="宋体" panose="02010600030101010101" pitchFamily="2" charset="-122"/>
                <a:cs typeface="宋体" panose="02010600030101010101" pitchFamily="2" charset="-122"/>
              </a:rPr>
              <a:t>Ubuntu/Debian</a:t>
            </a:r>
            <a:r>
              <a:rPr sz="2000" dirty="0">
                <a:latin typeface="宋体" panose="02010600030101010101" pitchFamily="2" charset="-122"/>
                <a:cs typeface="宋体" panose="02010600030101010101" pitchFamily="2" charset="-122"/>
              </a:rPr>
              <a:t>系统上的部署步骤</a:t>
            </a:r>
            <a:endParaRPr sz="2000">
              <a:latin typeface="宋体" panose="02010600030101010101" pitchFamily="2" charset="-122"/>
              <a:cs typeface="宋体" panose="02010600030101010101" pitchFamily="2" charset="-122"/>
            </a:endParaRPr>
          </a:p>
          <a:p>
            <a:pPr marL="754380" lvl="1" indent="-284480">
              <a:lnSpc>
                <a:spcPct val="100000"/>
              </a:lnSpc>
              <a:spcBef>
                <a:spcPts val="300"/>
              </a:spcBef>
              <a:buClr>
                <a:srgbClr val="45B19B"/>
              </a:buClr>
              <a:buFont typeface="Wingdings" panose="05000000000000000000"/>
              <a:buChar char=""/>
              <a:tabLst>
                <a:tab pos="754380" algn="l"/>
              </a:tabLst>
            </a:pPr>
            <a:r>
              <a:rPr sz="1750" spc="285" dirty="0">
                <a:latin typeface="宋体" panose="02010600030101010101" pitchFamily="2" charset="-122"/>
                <a:cs typeface="宋体" panose="02010600030101010101" pitchFamily="2" charset="-122"/>
              </a:rPr>
              <a:t>~#</a:t>
            </a:r>
            <a:r>
              <a:rPr sz="1750" spc="-440" dirty="0">
                <a:latin typeface="宋体" panose="02010600030101010101" pitchFamily="2" charset="-122"/>
                <a:cs typeface="宋体" panose="02010600030101010101" pitchFamily="2" charset="-122"/>
              </a:rPr>
              <a:t> </a:t>
            </a:r>
            <a:r>
              <a:rPr sz="1750" spc="-175" dirty="0">
                <a:latin typeface="宋体" panose="02010600030101010101" pitchFamily="2" charset="-122"/>
                <a:cs typeface="宋体" panose="02010600030101010101" pitchFamily="2" charset="-122"/>
              </a:rPr>
              <a:t>ap</a:t>
            </a:r>
            <a:r>
              <a:rPr sz="1750" spc="-170" dirty="0">
                <a:latin typeface="宋体" panose="02010600030101010101" pitchFamily="2" charset="-122"/>
                <a:cs typeface="宋体" panose="02010600030101010101" pitchFamily="2" charset="-122"/>
              </a:rPr>
              <a:t>t</a:t>
            </a:r>
            <a:r>
              <a:rPr sz="1750" spc="-340" dirty="0">
                <a:latin typeface="宋体" panose="02010600030101010101" pitchFamily="2" charset="-122"/>
                <a:cs typeface="宋体" panose="02010600030101010101" pitchFamily="2" charset="-122"/>
              </a:rPr>
              <a:t>-</a:t>
            </a:r>
            <a:r>
              <a:rPr sz="1750" spc="-204" dirty="0">
                <a:latin typeface="宋体" panose="02010600030101010101" pitchFamily="2" charset="-122"/>
                <a:cs typeface="宋体" panose="02010600030101010101" pitchFamily="2" charset="-122"/>
              </a:rPr>
              <a:t>get</a:t>
            </a:r>
            <a:r>
              <a:rPr sz="1750" spc="-434" dirty="0">
                <a:latin typeface="宋体" panose="02010600030101010101" pitchFamily="2" charset="-122"/>
                <a:cs typeface="宋体" panose="02010600030101010101" pitchFamily="2" charset="-122"/>
              </a:rPr>
              <a:t> </a:t>
            </a:r>
            <a:r>
              <a:rPr sz="1750" spc="-235" dirty="0">
                <a:latin typeface="宋体" panose="02010600030101010101" pitchFamily="2" charset="-122"/>
                <a:cs typeface="宋体" panose="02010600030101010101" pitchFamily="2" charset="-122"/>
              </a:rPr>
              <a:t>in</a:t>
            </a:r>
            <a:r>
              <a:rPr sz="1750" spc="-229" dirty="0">
                <a:latin typeface="宋体" panose="02010600030101010101" pitchFamily="2" charset="-122"/>
                <a:cs typeface="宋体" panose="02010600030101010101" pitchFamily="2" charset="-122"/>
              </a:rPr>
              <a:t>s</a:t>
            </a:r>
            <a:r>
              <a:rPr sz="1750" spc="-375" dirty="0">
                <a:latin typeface="宋体" panose="02010600030101010101" pitchFamily="2" charset="-122"/>
                <a:cs typeface="宋体" panose="02010600030101010101" pitchFamily="2" charset="-122"/>
              </a:rPr>
              <a:t>tall</a:t>
            </a:r>
            <a:r>
              <a:rPr sz="1750" spc="-430" dirty="0">
                <a:latin typeface="宋体" panose="02010600030101010101" pitchFamily="2" charset="-122"/>
                <a:cs typeface="宋体" panose="02010600030101010101" pitchFamily="2" charset="-122"/>
              </a:rPr>
              <a:t> </a:t>
            </a:r>
            <a:r>
              <a:rPr sz="1750" spc="-340" dirty="0">
                <a:latin typeface="宋体" panose="02010600030101010101" pitchFamily="2" charset="-122"/>
                <a:cs typeface="宋体" panose="02010600030101010101" pitchFamily="2" charset="-122"/>
              </a:rPr>
              <a:t>-</a:t>
            </a:r>
            <a:r>
              <a:rPr sz="1750" spc="-150" dirty="0">
                <a:latin typeface="宋体" panose="02010600030101010101" pitchFamily="2" charset="-122"/>
                <a:cs typeface="宋体" panose="02010600030101010101" pitchFamily="2" charset="-122"/>
              </a:rPr>
              <a:t>y</a:t>
            </a:r>
            <a:r>
              <a:rPr sz="1750" spc="-434" dirty="0">
                <a:latin typeface="宋体" panose="02010600030101010101" pitchFamily="2" charset="-122"/>
                <a:cs typeface="宋体" panose="02010600030101010101" pitchFamily="2" charset="-122"/>
              </a:rPr>
              <a:t> </a:t>
            </a:r>
            <a:r>
              <a:rPr sz="1750" spc="-130" dirty="0">
                <a:latin typeface="宋体" panose="02010600030101010101" pitchFamily="2" charset="-122"/>
                <a:cs typeface="宋体" panose="02010600030101010101" pitchFamily="2" charset="-122"/>
              </a:rPr>
              <a:t>adduser</a:t>
            </a:r>
            <a:r>
              <a:rPr sz="1750" spc="-434" dirty="0">
                <a:latin typeface="宋体" panose="02010600030101010101" pitchFamily="2" charset="-122"/>
                <a:cs typeface="宋体" panose="02010600030101010101" pitchFamily="2" charset="-122"/>
              </a:rPr>
              <a:t> </a:t>
            </a:r>
            <a:r>
              <a:rPr sz="1750" spc="-220" dirty="0">
                <a:latin typeface="宋体" panose="02010600030101010101" pitchFamily="2" charset="-122"/>
                <a:cs typeface="宋体" panose="02010600030101010101" pitchFamily="2" charset="-122"/>
              </a:rPr>
              <a:t>libfont</a:t>
            </a:r>
            <a:r>
              <a:rPr sz="1750" spc="-215" dirty="0">
                <a:latin typeface="宋体" panose="02010600030101010101" pitchFamily="2" charset="-122"/>
                <a:cs typeface="宋体" panose="02010600030101010101" pitchFamily="2" charset="-122"/>
              </a:rPr>
              <a:t>c</a:t>
            </a:r>
            <a:r>
              <a:rPr sz="1750" spc="-155" dirty="0">
                <a:latin typeface="宋体" panose="02010600030101010101" pitchFamily="2" charset="-122"/>
                <a:cs typeface="宋体" panose="02010600030101010101" pitchFamily="2" charset="-122"/>
              </a:rPr>
              <a:t>onfig1</a:t>
            </a:r>
            <a:endParaRPr sz="1750">
              <a:latin typeface="宋体" panose="02010600030101010101" pitchFamily="2" charset="-122"/>
              <a:cs typeface="宋体" panose="02010600030101010101" pitchFamily="2" charset="-122"/>
            </a:endParaRPr>
          </a:p>
          <a:p>
            <a:pPr marL="754380" lvl="1" indent="-284480">
              <a:lnSpc>
                <a:spcPct val="100000"/>
              </a:lnSpc>
              <a:spcBef>
                <a:spcPts val="285"/>
              </a:spcBef>
              <a:buClr>
                <a:srgbClr val="45B19B"/>
              </a:buClr>
              <a:buFont typeface="Wingdings" panose="05000000000000000000"/>
              <a:buChar char=""/>
              <a:tabLst>
                <a:tab pos="754380" algn="l"/>
              </a:tabLst>
            </a:pPr>
            <a:r>
              <a:rPr sz="1750" spc="285" dirty="0">
                <a:latin typeface="宋体" panose="02010600030101010101" pitchFamily="2" charset="-122"/>
                <a:cs typeface="宋体" panose="02010600030101010101" pitchFamily="2" charset="-122"/>
              </a:rPr>
              <a:t>~#</a:t>
            </a:r>
            <a:r>
              <a:rPr sz="1750" spc="-440" dirty="0">
                <a:latin typeface="宋体" panose="02010600030101010101" pitchFamily="2" charset="-122"/>
                <a:cs typeface="宋体" panose="02010600030101010101" pitchFamily="2" charset="-122"/>
              </a:rPr>
              <a:t> </a:t>
            </a:r>
            <a:r>
              <a:rPr sz="1750" spc="300" dirty="0">
                <a:latin typeface="宋体" panose="02010600030101010101" pitchFamily="2" charset="-122"/>
                <a:cs typeface="宋体" panose="02010600030101010101" pitchFamily="2" charset="-122"/>
              </a:rPr>
              <a:t>V</a:t>
            </a:r>
            <a:r>
              <a:rPr sz="1750" spc="80" dirty="0">
                <a:latin typeface="宋体" panose="02010600030101010101" pitchFamily="2" charset="-122"/>
                <a:cs typeface="宋体" panose="02010600030101010101" pitchFamily="2" charset="-122"/>
              </a:rPr>
              <a:t>ERSION=9.</a:t>
            </a:r>
            <a:r>
              <a:rPr sz="1750" spc="85" dirty="0">
                <a:latin typeface="宋体" panose="02010600030101010101" pitchFamily="2" charset="-122"/>
                <a:cs typeface="宋体" panose="02010600030101010101" pitchFamily="2" charset="-122"/>
              </a:rPr>
              <a:t>2</a:t>
            </a:r>
            <a:r>
              <a:rPr sz="1750" spc="-280" dirty="0">
                <a:latin typeface="宋体" panose="02010600030101010101" pitchFamily="2" charset="-122"/>
                <a:cs typeface="宋体" panose="02010600030101010101" pitchFamily="2" charset="-122"/>
              </a:rPr>
              <a:t>.5</a:t>
            </a:r>
            <a:endParaRPr sz="1750">
              <a:latin typeface="宋体" panose="02010600030101010101" pitchFamily="2" charset="-122"/>
              <a:cs typeface="宋体" panose="02010600030101010101" pitchFamily="2" charset="-122"/>
            </a:endParaRPr>
          </a:p>
          <a:p>
            <a:pPr marL="754380" lvl="1" indent="-284480">
              <a:lnSpc>
                <a:spcPct val="100000"/>
              </a:lnSpc>
              <a:spcBef>
                <a:spcPts val="280"/>
              </a:spcBef>
              <a:buClr>
                <a:srgbClr val="45B19B"/>
              </a:buClr>
              <a:buFont typeface="Wingdings" panose="05000000000000000000"/>
              <a:buChar char=""/>
              <a:tabLst>
                <a:tab pos="754380" algn="l"/>
              </a:tabLst>
            </a:pPr>
            <a:r>
              <a:rPr sz="1750" spc="280" dirty="0">
                <a:latin typeface="宋体" panose="02010600030101010101" pitchFamily="2" charset="-122"/>
                <a:cs typeface="宋体" panose="02010600030101010101" pitchFamily="2" charset="-122"/>
              </a:rPr>
              <a:t>~#</a:t>
            </a:r>
            <a:r>
              <a:rPr sz="1750" spc="-405" dirty="0">
                <a:latin typeface="宋体" panose="02010600030101010101" pitchFamily="2" charset="-122"/>
                <a:cs typeface="宋体" panose="02010600030101010101" pitchFamily="2" charset="-122"/>
              </a:rPr>
              <a:t> </a:t>
            </a:r>
            <a:r>
              <a:rPr sz="1750" spc="-85" dirty="0">
                <a:latin typeface="宋体" panose="02010600030101010101" pitchFamily="2" charset="-122"/>
                <a:cs typeface="宋体" panose="02010600030101010101" pitchFamily="2" charset="-122"/>
              </a:rPr>
              <a:t>wget</a:t>
            </a:r>
            <a:r>
              <a:rPr sz="1750" spc="70" dirty="0">
                <a:latin typeface="宋体" panose="02010600030101010101" pitchFamily="2" charset="-122"/>
                <a:cs typeface="宋体" panose="02010600030101010101" pitchFamily="2" charset="-122"/>
              </a:rPr>
              <a:t> </a:t>
            </a:r>
            <a:r>
              <a:rPr sz="1750" spc="-105" dirty="0">
                <a:latin typeface="宋体" panose="02010600030101010101" pitchFamily="2" charset="-122"/>
                <a:cs typeface="宋体" panose="02010600030101010101" pitchFamily="2" charset="-122"/>
              </a:rPr>
              <a:t>ttps://dl.grafana.com/oss/release/grafana_${VERSION}_amd64.deb</a:t>
            </a:r>
            <a:endParaRPr sz="1750">
              <a:latin typeface="宋体" panose="02010600030101010101" pitchFamily="2" charset="-122"/>
              <a:cs typeface="宋体" panose="02010600030101010101" pitchFamily="2" charset="-122"/>
            </a:endParaRPr>
          </a:p>
          <a:p>
            <a:pPr marL="754380" lvl="1" indent="-284480">
              <a:lnSpc>
                <a:spcPct val="100000"/>
              </a:lnSpc>
              <a:spcBef>
                <a:spcPts val="280"/>
              </a:spcBef>
              <a:buClr>
                <a:srgbClr val="45B19B"/>
              </a:buClr>
              <a:buFont typeface="Wingdings" panose="05000000000000000000"/>
              <a:buChar char=""/>
              <a:tabLst>
                <a:tab pos="754380" algn="l"/>
              </a:tabLst>
            </a:pPr>
            <a:r>
              <a:rPr sz="1750" spc="280" dirty="0">
                <a:latin typeface="宋体" panose="02010600030101010101" pitchFamily="2" charset="-122"/>
                <a:cs typeface="宋体" panose="02010600030101010101" pitchFamily="2" charset="-122"/>
              </a:rPr>
              <a:t>~</a:t>
            </a:r>
            <a:r>
              <a:rPr sz="1750" spc="285" dirty="0">
                <a:latin typeface="宋体" panose="02010600030101010101" pitchFamily="2" charset="-122"/>
                <a:cs typeface="宋体" panose="02010600030101010101" pitchFamily="2" charset="-122"/>
              </a:rPr>
              <a:t>#</a:t>
            </a:r>
            <a:r>
              <a:rPr sz="1750" spc="-434" dirty="0">
                <a:latin typeface="宋体" panose="02010600030101010101" pitchFamily="2" charset="-122"/>
                <a:cs typeface="宋体" panose="02010600030101010101" pitchFamily="2" charset="-122"/>
              </a:rPr>
              <a:t> </a:t>
            </a:r>
            <a:r>
              <a:rPr sz="1750" spc="-20" dirty="0">
                <a:latin typeface="宋体" panose="02010600030101010101" pitchFamily="2" charset="-122"/>
                <a:cs typeface="宋体" panose="02010600030101010101" pitchFamily="2" charset="-122"/>
              </a:rPr>
              <a:t>dp</a:t>
            </a:r>
            <a:r>
              <a:rPr sz="1750" spc="-15" dirty="0">
                <a:latin typeface="宋体" panose="02010600030101010101" pitchFamily="2" charset="-122"/>
                <a:cs typeface="宋体" panose="02010600030101010101" pitchFamily="2" charset="-122"/>
              </a:rPr>
              <a:t>k</a:t>
            </a:r>
            <a:r>
              <a:rPr sz="1750" spc="-100" dirty="0">
                <a:latin typeface="宋体" panose="02010600030101010101" pitchFamily="2" charset="-122"/>
                <a:cs typeface="宋体" panose="02010600030101010101" pitchFamily="2" charset="-122"/>
              </a:rPr>
              <a:t>g</a:t>
            </a:r>
            <a:r>
              <a:rPr sz="1750" spc="-445" dirty="0">
                <a:latin typeface="宋体" panose="02010600030101010101" pitchFamily="2" charset="-122"/>
                <a:cs typeface="宋体" panose="02010600030101010101" pitchFamily="2" charset="-122"/>
              </a:rPr>
              <a:t> </a:t>
            </a:r>
            <a:r>
              <a:rPr sz="1750" spc="-340" dirty="0">
                <a:latin typeface="宋体" panose="02010600030101010101" pitchFamily="2" charset="-122"/>
                <a:cs typeface="宋体" panose="02010600030101010101" pitchFamily="2" charset="-122"/>
              </a:rPr>
              <a:t>-</a:t>
            </a:r>
            <a:r>
              <a:rPr sz="1750" spc="-480" dirty="0">
                <a:latin typeface="宋体" panose="02010600030101010101" pitchFamily="2" charset="-122"/>
                <a:cs typeface="宋体" panose="02010600030101010101" pitchFamily="2" charset="-122"/>
              </a:rPr>
              <a:t>i</a:t>
            </a:r>
            <a:r>
              <a:rPr sz="1750" spc="-425" dirty="0">
                <a:latin typeface="宋体" panose="02010600030101010101" pitchFamily="2" charset="-122"/>
                <a:cs typeface="宋体" panose="02010600030101010101" pitchFamily="2" charset="-122"/>
              </a:rPr>
              <a:t> </a:t>
            </a:r>
            <a:r>
              <a:rPr sz="1750" spc="-210" dirty="0">
                <a:latin typeface="宋体" panose="02010600030101010101" pitchFamily="2" charset="-122"/>
                <a:cs typeface="宋体" panose="02010600030101010101" pitchFamily="2" charset="-122"/>
              </a:rPr>
              <a:t>graf</a:t>
            </a:r>
            <a:r>
              <a:rPr sz="1750" spc="-204" dirty="0">
                <a:latin typeface="宋体" panose="02010600030101010101" pitchFamily="2" charset="-122"/>
                <a:cs typeface="宋体" panose="02010600030101010101" pitchFamily="2" charset="-122"/>
              </a:rPr>
              <a:t>a</a:t>
            </a:r>
            <a:r>
              <a:rPr sz="1750" spc="-80" dirty="0">
                <a:latin typeface="宋体" panose="02010600030101010101" pitchFamily="2" charset="-122"/>
                <a:cs typeface="宋体" panose="02010600030101010101" pitchFamily="2" charset="-122"/>
              </a:rPr>
              <a:t>n</a:t>
            </a:r>
            <a:r>
              <a:rPr sz="1750" spc="-75" dirty="0">
                <a:latin typeface="宋体" panose="02010600030101010101" pitchFamily="2" charset="-122"/>
                <a:cs typeface="宋体" panose="02010600030101010101" pitchFamily="2" charset="-122"/>
              </a:rPr>
              <a:t>a</a:t>
            </a:r>
            <a:r>
              <a:rPr sz="1750" spc="80" dirty="0">
                <a:latin typeface="宋体" panose="02010600030101010101" pitchFamily="2" charset="-122"/>
                <a:cs typeface="宋体" panose="02010600030101010101" pitchFamily="2" charset="-122"/>
              </a:rPr>
              <a:t>_${VERSION}_amd6</a:t>
            </a:r>
            <a:r>
              <a:rPr sz="1750" spc="85" dirty="0">
                <a:latin typeface="宋体" panose="02010600030101010101" pitchFamily="2" charset="-122"/>
                <a:cs typeface="宋体" panose="02010600030101010101" pitchFamily="2" charset="-122"/>
              </a:rPr>
              <a:t>4</a:t>
            </a:r>
            <a:r>
              <a:rPr sz="1750" spc="-160" dirty="0">
                <a:latin typeface="宋体" panose="02010600030101010101" pitchFamily="2" charset="-122"/>
                <a:cs typeface="宋体" panose="02010600030101010101" pitchFamily="2" charset="-122"/>
              </a:rPr>
              <a:t>.deb</a:t>
            </a:r>
            <a:endParaRPr sz="1750">
              <a:latin typeface="宋体" panose="02010600030101010101" pitchFamily="2" charset="-122"/>
              <a:cs typeface="宋体" panose="02010600030101010101" pitchFamily="2" charset="-122"/>
            </a:endParaRPr>
          </a:p>
          <a:p>
            <a:pPr marL="307340" indent="-294640">
              <a:lnSpc>
                <a:spcPct val="100000"/>
              </a:lnSpc>
              <a:spcBef>
                <a:spcPts val="720"/>
              </a:spcBef>
              <a:buClr>
                <a:srgbClr val="4770C4"/>
              </a:buClr>
              <a:buFont typeface="Wingdings" panose="05000000000000000000"/>
              <a:buChar char=""/>
              <a:tabLst>
                <a:tab pos="307340" algn="l"/>
              </a:tabLst>
            </a:pPr>
            <a:r>
              <a:rPr sz="2050" spc="130" dirty="0">
                <a:latin typeface="宋体" panose="02010600030101010101" pitchFamily="2" charset="-122"/>
                <a:cs typeface="宋体" panose="02010600030101010101" pitchFamily="2" charset="-122"/>
              </a:rPr>
              <a:t>RHEL/CentOS</a:t>
            </a:r>
            <a:r>
              <a:rPr sz="2050" spc="-10" dirty="0">
                <a:latin typeface="宋体" panose="02010600030101010101" pitchFamily="2" charset="-122"/>
                <a:cs typeface="宋体" panose="02010600030101010101" pitchFamily="2" charset="-122"/>
              </a:rPr>
              <a:t>系统上的部署步骤</a:t>
            </a:r>
            <a:endParaRPr sz="2050">
              <a:latin typeface="宋体" panose="02010600030101010101" pitchFamily="2" charset="-122"/>
              <a:cs typeface="宋体" panose="02010600030101010101" pitchFamily="2" charset="-122"/>
            </a:endParaRPr>
          </a:p>
          <a:p>
            <a:pPr marL="754380" lvl="1" indent="-284480">
              <a:lnSpc>
                <a:spcPct val="100000"/>
              </a:lnSpc>
              <a:spcBef>
                <a:spcPts val="300"/>
              </a:spcBef>
              <a:buClr>
                <a:srgbClr val="45B19B"/>
              </a:buClr>
              <a:buFont typeface="Wingdings" panose="05000000000000000000"/>
              <a:buChar char=""/>
              <a:tabLst>
                <a:tab pos="754380" algn="l"/>
              </a:tabLst>
            </a:pPr>
            <a:r>
              <a:rPr sz="1750" spc="55" dirty="0">
                <a:latin typeface="宋体" panose="02010600030101010101" pitchFamily="2" charset="-122"/>
                <a:cs typeface="宋体" panose="02010600030101010101" pitchFamily="2" charset="-122"/>
              </a:rPr>
              <a:t>~]#</a:t>
            </a:r>
            <a:r>
              <a:rPr sz="1750" spc="-430" dirty="0">
                <a:latin typeface="宋体" panose="02010600030101010101" pitchFamily="2" charset="-122"/>
                <a:cs typeface="宋体" panose="02010600030101010101" pitchFamily="2" charset="-122"/>
              </a:rPr>
              <a:t> </a:t>
            </a:r>
            <a:r>
              <a:rPr sz="1750" spc="180" dirty="0">
                <a:latin typeface="宋体" panose="02010600030101010101" pitchFamily="2" charset="-122"/>
                <a:cs typeface="宋体" panose="02010600030101010101" pitchFamily="2" charset="-122"/>
              </a:rPr>
              <a:t>VERSION=</a:t>
            </a:r>
            <a:r>
              <a:rPr sz="1750" spc="185" dirty="0">
                <a:latin typeface="宋体" panose="02010600030101010101" pitchFamily="2" charset="-122"/>
                <a:cs typeface="宋体" panose="02010600030101010101" pitchFamily="2" charset="-122"/>
              </a:rPr>
              <a:t>9</a:t>
            </a:r>
            <a:r>
              <a:rPr sz="1750" spc="-350" dirty="0">
                <a:latin typeface="宋体" panose="02010600030101010101" pitchFamily="2" charset="-122"/>
                <a:cs typeface="宋体" panose="02010600030101010101" pitchFamily="2" charset="-122"/>
              </a:rPr>
              <a:t>.2</a:t>
            </a:r>
            <a:r>
              <a:rPr sz="1750" spc="-360" dirty="0">
                <a:latin typeface="宋体" panose="02010600030101010101" pitchFamily="2" charset="-122"/>
                <a:cs typeface="宋体" panose="02010600030101010101" pitchFamily="2" charset="-122"/>
              </a:rPr>
              <a:t>.</a:t>
            </a:r>
            <a:r>
              <a:rPr sz="1750" spc="-60" dirty="0">
                <a:latin typeface="宋体" panose="02010600030101010101" pitchFamily="2" charset="-122"/>
                <a:cs typeface="宋体" panose="02010600030101010101" pitchFamily="2" charset="-122"/>
              </a:rPr>
              <a:t>5</a:t>
            </a:r>
            <a:endParaRPr sz="1750">
              <a:latin typeface="宋体" panose="02010600030101010101" pitchFamily="2" charset="-122"/>
              <a:cs typeface="宋体" panose="02010600030101010101" pitchFamily="2" charset="-122"/>
            </a:endParaRPr>
          </a:p>
          <a:p>
            <a:pPr marL="754380" lvl="1" indent="-284480">
              <a:lnSpc>
                <a:spcPct val="100000"/>
              </a:lnSpc>
              <a:spcBef>
                <a:spcPts val="280"/>
              </a:spcBef>
              <a:buClr>
                <a:srgbClr val="45B19B"/>
              </a:buClr>
              <a:buFont typeface="Wingdings" panose="05000000000000000000"/>
              <a:buChar char=""/>
              <a:tabLst>
                <a:tab pos="754380" algn="l"/>
              </a:tabLst>
            </a:pPr>
            <a:r>
              <a:rPr sz="1750" spc="50" dirty="0">
                <a:latin typeface="宋体" panose="02010600030101010101" pitchFamily="2" charset="-122"/>
                <a:cs typeface="宋体" panose="02010600030101010101" pitchFamily="2" charset="-122"/>
              </a:rPr>
              <a:t>~]#</a:t>
            </a:r>
            <a:r>
              <a:rPr sz="1750" spc="-420" dirty="0">
                <a:latin typeface="宋体" panose="02010600030101010101" pitchFamily="2" charset="-122"/>
                <a:cs typeface="宋体" panose="02010600030101010101" pitchFamily="2" charset="-122"/>
              </a:rPr>
              <a:t> </a:t>
            </a:r>
            <a:r>
              <a:rPr sz="1750" spc="-85" dirty="0">
                <a:latin typeface="宋体" panose="02010600030101010101" pitchFamily="2" charset="-122"/>
                <a:cs typeface="宋体" panose="02010600030101010101" pitchFamily="2" charset="-122"/>
              </a:rPr>
              <a:t>wget</a:t>
            </a:r>
            <a:r>
              <a:rPr sz="1750" spc="-430" dirty="0">
                <a:latin typeface="宋体" panose="02010600030101010101" pitchFamily="2" charset="-122"/>
                <a:cs typeface="宋体" panose="02010600030101010101" pitchFamily="2" charset="-122"/>
              </a:rPr>
              <a:t> </a:t>
            </a:r>
            <a:r>
              <a:rPr sz="1750" spc="-114" dirty="0">
                <a:latin typeface="宋体" panose="02010600030101010101" pitchFamily="2" charset="-122"/>
                <a:cs typeface="宋体" panose="02010600030101010101" pitchFamily="2" charset="-122"/>
              </a:rPr>
              <a:t>https://dl.grafana.com/oss/release/grafana-${VERSION}-1.</a:t>
            </a:r>
            <a:r>
              <a:rPr sz="1750" cap="small" spc="-114" dirty="0">
                <a:latin typeface="宋体" panose="02010600030101010101" pitchFamily="2" charset="-122"/>
                <a:cs typeface="宋体" panose="02010600030101010101" pitchFamily="2" charset="-122"/>
              </a:rPr>
              <a:t>x</a:t>
            </a:r>
            <a:r>
              <a:rPr sz="1750" spc="-114" dirty="0">
                <a:latin typeface="宋体" panose="02010600030101010101" pitchFamily="2" charset="-122"/>
                <a:cs typeface="宋体" panose="02010600030101010101" pitchFamily="2" charset="-122"/>
              </a:rPr>
              <a:t>86_64.rpm</a:t>
            </a:r>
            <a:endParaRPr sz="1750">
              <a:latin typeface="宋体" panose="02010600030101010101" pitchFamily="2" charset="-122"/>
              <a:cs typeface="宋体" panose="02010600030101010101" pitchFamily="2" charset="-122"/>
            </a:endParaRPr>
          </a:p>
          <a:p>
            <a:pPr marL="754380" lvl="1" indent="-284480">
              <a:lnSpc>
                <a:spcPct val="100000"/>
              </a:lnSpc>
              <a:spcBef>
                <a:spcPts val="280"/>
              </a:spcBef>
              <a:buClr>
                <a:srgbClr val="45B19B"/>
              </a:buClr>
              <a:buFont typeface="Wingdings" panose="05000000000000000000"/>
              <a:buChar char=""/>
              <a:tabLst>
                <a:tab pos="754380" algn="l"/>
              </a:tabLst>
            </a:pPr>
            <a:r>
              <a:rPr sz="1750" spc="55" dirty="0">
                <a:latin typeface="宋体" panose="02010600030101010101" pitchFamily="2" charset="-122"/>
                <a:cs typeface="宋体" panose="02010600030101010101" pitchFamily="2" charset="-122"/>
              </a:rPr>
              <a:t>~]#</a:t>
            </a:r>
            <a:r>
              <a:rPr sz="1750" spc="-420" dirty="0">
                <a:latin typeface="宋体" panose="02010600030101010101" pitchFamily="2" charset="-122"/>
                <a:cs typeface="宋体" panose="02010600030101010101" pitchFamily="2" charset="-122"/>
              </a:rPr>
              <a:t> </a:t>
            </a:r>
            <a:r>
              <a:rPr sz="1750" spc="95" dirty="0">
                <a:latin typeface="宋体" panose="02010600030101010101" pitchFamily="2" charset="-122"/>
                <a:cs typeface="宋体" panose="02010600030101010101" pitchFamily="2" charset="-122"/>
              </a:rPr>
              <a:t>yum</a:t>
            </a:r>
            <a:r>
              <a:rPr sz="1750" spc="-430" dirty="0">
                <a:latin typeface="宋体" panose="02010600030101010101" pitchFamily="2" charset="-122"/>
                <a:cs typeface="宋体" panose="02010600030101010101" pitchFamily="2" charset="-122"/>
              </a:rPr>
              <a:t> </a:t>
            </a:r>
            <a:r>
              <a:rPr sz="1750" spc="-315" dirty="0">
                <a:latin typeface="宋体" panose="02010600030101010101" pitchFamily="2" charset="-122"/>
                <a:cs typeface="宋体" panose="02010600030101010101" pitchFamily="2" charset="-122"/>
              </a:rPr>
              <a:t>install</a:t>
            </a:r>
            <a:r>
              <a:rPr sz="1750" spc="-425" dirty="0">
                <a:latin typeface="宋体" panose="02010600030101010101" pitchFamily="2" charset="-122"/>
                <a:cs typeface="宋体" panose="02010600030101010101" pitchFamily="2" charset="-122"/>
              </a:rPr>
              <a:t> </a:t>
            </a:r>
            <a:r>
              <a:rPr sz="1750" spc="-160" dirty="0">
                <a:latin typeface="宋体" panose="02010600030101010101" pitchFamily="2" charset="-122"/>
                <a:cs typeface="宋体" panose="02010600030101010101" pitchFamily="2" charset="-122"/>
              </a:rPr>
              <a:t>grafana-7.3.6-1.</a:t>
            </a:r>
            <a:r>
              <a:rPr sz="1750" cap="small" spc="-160" dirty="0">
                <a:latin typeface="宋体" panose="02010600030101010101" pitchFamily="2" charset="-122"/>
                <a:cs typeface="宋体" panose="02010600030101010101" pitchFamily="2" charset="-122"/>
              </a:rPr>
              <a:t>x</a:t>
            </a:r>
            <a:r>
              <a:rPr sz="1750" spc="-160" dirty="0">
                <a:latin typeface="宋体" panose="02010600030101010101" pitchFamily="2" charset="-122"/>
                <a:cs typeface="宋体" panose="02010600030101010101" pitchFamily="2" charset="-122"/>
              </a:rPr>
              <a:t>86_64.rpm</a:t>
            </a:r>
            <a:endParaRPr sz="1750">
              <a:latin typeface="宋体" panose="02010600030101010101" pitchFamily="2" charset="-122"/>
              <a:cs typeface="宋体" panose="02010600030101010101" pitchFamily="2" charset="-122"/>
            </a:endParaRPr>
          </a:p>
          <a:p>
            <a:pPr marL="304800" indent="-292100">
              <a:lnSpc>
                <a:spcPct val="100000"/>
              </a:lnSpc>
              <a:spcBef>
                <a:spcPts val="770"/>
              </a:spcBef>
              <a:buClr>
                <a:srgbClr val="4770C4"/>
              </a:buClr>
              <a:buFont typeface="Wingdings" panose="05000000000000000000"/>
              <a:buChar char=""/>
              <a:tabLst>
                <a:tab pos="304800" algn="l"/>
              </a:tabLst>
            </a:pPr>
            <a:r>
              <a:rPr sz="1950" spc="-10" dirty="0">
                <a:latin typeface="宋体" panose="02010600030101010101" pitchFamily="2" charset="-122"/>
                <a:cs typeface="宋体" panose="02010600030101010101" pitchFamily="2" charset="-122"/>
              </a:rPr>
              <a:t>Docker</a:t>
            </a:r>
            <a:r>
              <a:rPr sz="1950" spc="30" dirty="0">
                <a:latin typeface="宋体" panose="02010600030101010101" pitchFamily="2" charset="-122"/>
                <a:cs typeface="宋体" panose="02010600030101010101" pitchFamily="2" charset="-122"/>
              </a:rPr>
              <a:t>容器运行</a:t>
            </a:r>
            <a:r>
              <a:rPr sz="1950" spc="20" dirty="0">
                <a:latin typeface="宋体" panose="02010600030101010101" pitchFamily="2" charset="-122"/>
                <a:cs typeface="宋体" panose="02010600030101010101" pitchFamily="2" charset="-122"/>
              </a:rPr>
              <a:t>方</a:t>
            </a:r>
            <a:r>
              <a:rPr sz="1950" spc="30" dirty="0">
                <a:latin typeface="宋体" panose="02010600030101010101" pitchFamily="2" charset="-122"/>
                <a:cs typeface="宋体" panose="02010600030101010101" pitchFamily="2" charset="-122"/>
              </a:rPr>
              <a:t>式</a:t>
            </a:r>
            <a:endParaRPr sz="1950">
              <a:latin typeface="宋体" panose="02010600030101010101" pitchFamily="2" charset="-122"/>
              <a:cs typeface="宋体" panose="02010600030101010101" pitchFamily="2" charset="-122"/>
            </a:endParaRPr>
          </a:p>
          <a:p>
            <a:pPr marL="754380" lvl="1" indent="-284480">
              <a:lnSpc>
                <a:spcPct val="100000"/>
              </a:lnSpc>
              <a:spcBef>
                <a:spcPts val="300"/>
              </a:spcBef>
              <a:buClr>
                <a:srgbClr val="45B19B"/>
              </a:buClr>
              <a:buFont typeface="Wingdings" panose="05000000000000000000"/>
              <a:buChar char=""/>
              <a:tabLst>
                <a:tab pos="754380" algn="l"/>
              </a:tabLst>
            </a:pPr>
            <a:r>
              <a:rPr sz="1750" spc="285" dirty="0">
                <a:latin typeface="宋体" panose="02010600030101010101" pitchFamily="2" charset="-122"/>
                <a:cs typeface="宋体" panose="02010600030101010101" pitchFamily="2" charset="-122"/>
              </a:rPr>
              <a:t>~#</a:t>
            </a:r>
            <a:r>
              <a:rPr sz="1750" spc="-440" dirty="0">
                <a:latin typeface="宋体" panose="02010600030101010101" pitchFamily="2" charset="-122"/>
                <a:cs typeface="宋体" panose="02010600030101010101" pitchFamily="2" charset="-122"/>
              </a:rPr>
              <a:t> </a:t>
            </a:r>
            <a:r>
              <a:rPr sz="1750" spc="300" dirty="0">
                <a:latin typeface="宋体" panose="02010600030101010101" pitchFamily="2" charset="-122"/>
                <a:cs typeface="宋体" panose="02010600030101010101" pitchFamily="2" charset="-122"/>
              </a:rPr>
              <a:t>V</a:t>
            </a:r>
            <a:r>
              <a:rPr sz="1750" spc="80" dirty="0">
                <a:latin typeface="宋体" panose="02010600030101010101" pitchFamily="2" charset="-122"/>
                <a:cs typeface="宋体" panose="02010600030101010101" pitchFamily="2" charset="-122"/>
              </a:rPr>
              <a:t>ERSION=9.</a:t>
            </a:r>
            <a:r>
              <a:rPr sz="1750" spc="85" dirty="0">
                <a:latin typeface="宋体" panose="02010600030101010101" pitchFamily="2" charset="-122"/>
                <a:cs typeface="宋体" panose="02010600030101010101" pitchFamily="2" charset="-122"/>
              </a:rPr>
              <a:t>2</a:t>
            </a:r>
            <a:r>
              <a:rPr sz="1750" spc="-280" dirty="0">
                <a:latin typeface="宋体" panose="02010600030101010101" pitchFamily="2" charset="-122"/>
                <a:cs typeface="宋体" panose="02010600030101010101" pitchFamily="2" charset="-122"/>
              </a:rPr>
              <a:t>.5</a:t>
            </a:r>
            <a:endParaRPr sz="1750">
              <a:latin typeface="宋体" panose="02010600030101010101" pitchFamily="2" charset="-122"/>
              <a:cs typeface="宋体" panose="02010600030101010101" pitchFamily="2" charset="-122"/>
            </a:endParaRPr>
          </a:p>
          <a:p>
            <a:pPr marL="698500" lvl="1" indent="-228600">
              <a:lnSpc>
                <a:spcPct val="100000"/>
              </a:lnSpc>
              <a:spcBef>
                <a:spcPts val="280"/>
              </a:spcBef>
              <a:buClr>
                <a:srgbClr val="45B19B"/>
              </a:buClr>
              <a:buFont typeface="Wingdings" panose="05000000000000000000"/>
              <a:buChar char=""/>
              <a:tabLst>
                <a:tab pos="698500" algn="l"/>
              </a:tabLst>
            </a:pPr>
            <a:r>
              <a:rPr sz="1750" spc="-10" dirty="0">
                <a:latin typeface="宋体" panose="02010600030101010101" pitchFamily="2" charset="-122"/>
                <a:cs typeface="宋体" panose="02010600030101010101" pitchFamily="2" charset="-122"/>
              </a:rPr>
              <a:t>基于</a:t>
            </a:r>
            <a:r>
              <a:rPr sz="1750" spc="-130" dirty="0">
                <a:latin typeface="宋体" panose="02010600030101010101" pitchFamily="2" charset="-122"/>
                <a:cs typeface="宋体" panose="02010600030101010101" pitchFamily="2" charset="-122"/>
              </a:rPr>
              <a:t>Alpine</a:t>
            </a:r>
            <a:r>
              <a:rPr sz="1750" spc="-10" dirty="0">
                <a:latin typeface="宋体" panose="02010600030101010101" pitchFamily="2" charset="-122"/>
                <a:cs typeface="宋体" panose="02010600030101010101" pitchFamily="2" charset="-122"/>
              </a:rPr>
              <a:t>的</a:t>
            </a:r>
            <a:r>
              <a:rPr sz="1750" spc="-80" dirty="0">
                <a:latin typeface="宋体" panose="02010600030101010101" pitchFamily="2" charset="-122"/>
                <a:cs typeface="宋体" panose="02010600030101010101" pitchFamily="2" charset="-122"/>
              </a:rPr>
              <a:t>Grafa</a:t>
            </a:r>
            <a:r>
              <a:rPr sz="1750" spc="-75" dirty="0">
                <a:latin typeface="宋体" panose="02010600030101010101" pitchFamily="2" charset="-122"/>
                <a:cs typeface="宋体" panose="02010600030101010101" pitchFamily="2" charset="-122"/>
              </a:rPr>
              <a:t>n</a:t>
            </a:r>
            <a:r>
              <a:rPr sz="1750" spc="-170" dirty="0">
                <a:latin typeface="宋体" panose="02010600030101010101" pitchFamily="2" charset="-122"/>
                <a:cs typeface="宋体" panose="02010600030101010101" pitchFamily="2" charset="-122"/>
              </a:rPr>
              <a:t>a</a:t>
            </a:r>
            <a:r>
              <a:rPr sz="1750" spc="-455" dirty="0">
                <a:latin typeface="宋体" panose="02010600030101010101" pitchFamily="2" charset="-122"/>
                <a:cs typeface="宋体" panose="02010600030101010101" pitchFamily="2" charset="-122"/>
              </a:rPr>
              <a:t> </a:t>
            </a:r>
            <a:r>
              <a:rPr sz="1750" spc="10" dirty="0">
                <a:latin typeface="宋体" panose="02010600030101010101" pitchFamily="2" charset="-122"/>
                <a:cs typeface="宋体" panose="02010600030101010101" pitchFamily="2" charset="-122"/>
              </a:rPr>
              <a:t>Ima</a:t>
            </a:r>
            <a:r>
              <a:rPr sz="1750" spc="-125" dirty="0">
                <a:latin typeface="宋体" panose="02010600030101010101" pitchFamily="2" charset="-122"/>
                <a:cs typeface="宋体" panose="02010600030101010101" pitchFamily="2" charset="-122"/>
              </a:rPr>
              <a:t>ge</a:t>
            </a:r>
            <a:endParaRPr sz="1750">
              <a:latin typeface="宋体" panose="02010600030101010101" pitchFamily="2" charset="-122"/>
              <a:cs typeface="宋体" panose="02010600030101010101" pitchFamily="2" charset="-122"/>
            </a:endParaRPr>
          </a:p>
          <a:p>
            <a:pPr marL="1205230" lvl="2" indent="-278765">
              <a:lnSpc>
                <a:spcPct val="100000"/>
              </a:lnSpc>
              <a:spcBef>
                <a:spcPts val="320"/>
              </a:spcBef>
              <a:buClr>
                <a:srgbClr val="F3C108"/>
              </a:buClr>
              <a:buFont typeface="Wingdings" panose="05000000000000000000"/>
              <a:buChar char=""/>
              <a:tabLst>
                <a:tab pos="1205865" algn="l"/>
              </a:tabLst>
            </a:pPr>
            <a:r>
              <a:rPr sz="1550" spc="250" dirty="0">
                <a:latin typeface="宋体" panose="02010600030101010101" pitchFamily="2" charset="-122"/>
                <a:cs typeface="宋体" panose="02010600030101010101" pitchFamily="2" charset="-122"/>
              </a:rPr>
              <a:t>~#</a:t>
            </a:r>
            <a:r>
              <a:rPr sz="1550" spc="-390" dirty="0">
                <a:latin typeface="宋体" panose="02010600030101010101" pitchFamily="2" charset="-122"/>
                <a:cs typeface="宋体" panose="02010600030101010101" pitchFamily="2" charset="-122"/>
              </a:rPr>
              <a:t> </a:t>
            </a:r>
            <a:r>
              <a:rPr sz="1550" spc="-100" dirty="0">
                <a:latin typeface="宋体" panose="02010600030101010101" pitchFamily="2" charset="-122"/>
                <a:cs typeface="宋体" panose="02010600030101010101" pitchFamily="2" charset="-122"/>
              </a:rPr>
              <a:t>docker</a:t>
            </a:r>
            <a:r>
              <a:rPr sz="1550" spc="-395" dirty="0">
                <a:latin typeface="宋体" panose="02010600030101010101" pitchFamily="2" charset="-122"/>
                <a:cs typeface="宋体" panose="02010600030101010101" pitchFamily="2" charset="-122"/>
              </a:rPr>
              <a:t> </a:t>
            </a:r>
            <a:r>
              <a:rPr sz="1550" spc="-95" dirty="0">
                <a:latin typeface="宋体" panose="02010600030101010101" pitchFamily="2" charset="-122"/>
                <a:cs typeface="宋体" panose="02010600030101010101" pitchFamily="2" charset="-122"/>
              </a:rPr>
              <a:t>run</a:t>
            </a:r>
            <a:r>
              <a:rPr sz="1550" spc="-385" dirty="0">
                <a:latin typeface="宋体" panose="02010600030101010101" pitchFamily="2" charset="-122"/>
                <a:cs typeface="宋体" panose="02010600030101010101" pitchFamily="2" charset="-122"/>
              </a:rPr>
              <a:t> </a:t>
            </a:r>
            <a:r>
              <a:rPr sz="1550" spc="-155" dirty="0">
                <a:latin typeface="宋体" panose="02010600030101010101" pitchFamily="2" charset="-122"/>
                <a:cs typeface="宋体" panose="02010600030101010101" pitchFamily="2" charset="-122"/>
              </a:rPr>
              <a:t>-d</a:t>
            </a:r>
            <a:r>
              <a:rPr sz="1550" spc="-375" dirty="0">
                <a:latin typeface="宋体" panose="02010600030101010101" pitchFamily="2" charset="-122"/>
                <a:cs typeface="宋体" panose="02010600030101010101" pitchFamily="2" charset="-122"/>
              </a:rPr>
              <a:t> </a:t>
            </a:r>
            <a:r>
              <a:rPr sz="1550" spc="-90" dirty="0">
                <a:latin typeface="宋体" panose="02010600030101010101" pitchFamily="2" charset="-122"/>
                <a:cs typeface="宋体" panose="02010600030101010101" pitchFamily="2" charset="-122"/>
              </a:rPr>
              <a:t>--name=grafana</a:t>
            </a:r>
            <a:r>
              <a:rPr sz="1550" spc="-405" dirty="0">
                <a:latin typeface="宋体" panose="02010600030101010101" pitchFamily="2" charset="-122"/>
                <a:cs typeface="宋体" panose="02010600030101010101" pitchFamily="2" charset="-122"/>
              </a:rPr>
              <a:t> </a:t>
            </a:r>
            <a:r>
              <a:rPr sz="1550" spc="-145" dirty="0">
                <a:latin typeface="宋体" panose="02010600030101010101" pitchFamily="2" charset="-122"/>
                <a:cs typeface="宋体" panose="02010600030101010101" pitchFamily="2" charset="-122"/>
              </a:rPr>
              <a:t>-p</a:t>
            </a:r>
            <a:r>
              <a:rPr sz="1550" spc="-375" dirty="0">
                <a:latin typeface="宋体" panose="02010600030101010101" pitchFamily="2" charset="-122"/>
                <a:cs typeface="宋体" panose="02010600030101010101" pitchFamily="2" charset="-122"/>
              </a:rPr>
              <a:t> </a:t>
            </a:r>
            <a:r>
              <a:rPr sz="1550" spc="-100" dirty="0">
                <a:latin typeface="宋体" panose="02010600030101010101" pitchFamily="2" charset="-122"/>
                <a:cs typeface="宋体" panose="02010600030101010101" pitchFamily="2" charset="-122"/>
              </a:rPr>
              <a:t>3000:3000</a:t>
            </a:r>
            <a:r>
              <a:rPr sz="1550" spc="-360" dirty="0">
                <a:latin typeface="宋体" panose="02010600030101010101" pitchFamily="2" charset="-122"/>
                <a:cs typeface="宋体" panose="02010600030101010101" pitchFamily="2" charset="-122"/>
              </a:rPr>
              <a:t> </a:t>
            </a:r>
            <a:r>
              <a:rPr sz="1550" spc="-150" dirty="0">
                <a:latin typeface="宋体" panose="02010600030101010101" pitchFamily="2" charset="-122"/>
                <a:cs typeface="宋体" panose="02010600030101010101" pitchFamily="2" charset="-122"/>
              </a:rPr>
              <a:t>grafana/grafana-oss</a:t>
            </a:r>
            <a:endParaRPr sz="1550">
              <a:latin typeface="宋体" panose="02010600030101010101" pitchFamily="2" charset="-122"/>
              <a:cs typeface="宋体" panose="02010600030101010101" pitchFamily="2" charset="-122"/>
            </a:endParaRPr>
          </a:p>
          <a:p>
            <a:pPr marL="698500" lvl="1" indent="-228600">
              <a:lnSpc>
                <a:spcPct val="100000"/>
              </a:lnSpc>
              <a:spcBef>
                <a:spcPts val="275"/>
              </a:spcBef>
              <a:buClr>
                <a:srgbClr val="45B19B"/>
              </a:buClr>
              <a:buFont typeface="Wingdings" panose="05000000000000000000"/>
              <a:buChar char=""/>
              <a:tabLst>
                <a:tab pos="698500" algn="l"/>
              </a:tabLst>
            </a:pPr>
            <a:r>
              <a:rPr sz="1750" spc="-10" dirty="0">
                <a:latin typeface="宋体" panose="02010600030101010101" pitchFamily="2" charset="-122"/>
                <a:cs typeface="宋体" panose="02010600030101010101" pitchFamily="2" charset="-122"/>
              </a:rPr>
              <a:t>基于Ubuntu的</a:t>
            </a:r>
            <a:r>
              <a:rPr sz="1750" spc="-80" dirty="0">
                <a:latin typeface="宋体" panose="02010600030101010101" pitchFamily="2" charset="-122"/>
                <a:cs typeface="宋体" panose="02010600030101010101" pitchFamily="2" charset="-122"/>
              </a:rPr>
              <a:t>Grafa</a:t>
            </a:r>
            <a:r>
              <a:rPr sz="1750" spc="-75" dirty="0">
                <a:latin typeface="宋体" panose="02010600030101010101" pitchFamily="2" charset="-122"/>
                <a:cs typeface="宋体" panose="02010600030101010101" pitchFamily="2" charset="-122"/>
              </a:rPr>
              <a:t>n</a:t>
            </a:r>
            <a:r>
              <a:rPr sz="1750" spc="-170" dirty="0">
                <a:latin typeface="宋体" panose="02010600030101010101" pitchFamily="2" charset="-122"/>
                <a:cs typeface="宋体" panose="02010600030101010101" pitchFamily="2" charset="-122"/>
              </a:rPr>
              <a:t>a</a:t>
            </a:r>
            <a:r>
              <a:rPr sz="1750" spc="-434" dirty="0">
                <a:latin typeface="宋体" panose="02010600030101010101" pitchFamily="2" charset="-122"/>
                <a:cs typeface="宋体" panose="02010600030101010101" pitchFamily="2" charset="-122"/>
              </a:rPr>
              <a:t> </a:t>
            </a:r>
            <a:r>
              <a:rPr sz="1750" spc="10" dirty="0">
                <a:latin typeface="宋体" panose="02010600030101010101" pitchFamily="2" charset="-122"/>
                <a:cs typeface="宋体" panose="02010600030101010101" pitchFamily="2" charset="-122"/>
              </a:rPr>
              <a:t>Ima</a:t>
            </a:r>
            <a:r>
              <a:rPr sz="1750" spc="-125" dirty="0">
                <a:latin typeface="宋体" panose="02010600030101010101" pitchFamily="2" charset="-122"/>
                <a:cs typeface="宋体" panose="02010600030101010101" pitchFamily="2" charset="-122"/>
              </a:rPr>
              <a:t>ge</a:t>
            </a:r>
            <a:endParaRPr sz="1750">
              <a:latin typeface="宋体" panose="02010600030101010101" pitchFamily="2" charset="-122"/>
              <a:cs typeface="宋体" panose="02010600030101010101" pitchFamily="2" charset="-122"/>
            </a:endParaRPr>
          </a:p>
          <a:p>
            <a:pPr marL="1205230" lvl="2" indent="-278765">
              <a:lnSpc>
                <a:spcPct val="100000"/>
              </a:lnSpc>
              <a:spcBef>
                <a:spcPts val="310"/>
              </a:spcBef>
              <a:buClr>
                <a:srgbClr val="F3C108"/>
              </a:buClr>
              <a:buFont typeface="Wingdings" panose="05000000000000000000"/>
              <a:buChar char=""/>
              <a:tabLst>
                <a:tab pos="1205865" algn="l"/>
              </a:tabLst>
            </a:pPr>
            <a:r>
              <a:rPr sz="1550" spc="250" dirty="0">
                <a:latin typeface="宋体" panose="02010600030101010101" pitchFamily="2" charset="-122"/>
                <a:cs typeface="宋体" panose="02010600030101010101" pitchFamily="2" charset="-122"/>
              </a:rPr>
              <a:t>~#</a:t>
            </a:r>
            <a:r>
              <a:rPr sz="1550" spc="-395" dirty="0">
                <a:latin typeface="宋体" panose="02010600030101010101" pitchFamily="2" charset="-122"/>
                <a:cs typeface="宋体" panose="02010600030101010101" pitchFamily="2" charset="-122"/>
              </a:rPr>
              <a:t> </a:t>
            </a:r>
            <a:r>
              <a:rPr sz="1550" spc="-100" dirty="0">
                <a:latin typeface="宋体" panose="02010600030101010101" pitchFamily="2" charset="-122"/>
                <a:cs typeface="宋体" panose="02010600030101010101" pitchFamily="2" charset="-122"/>
              </a:rPr>
              <a:t>docker</a:t>
            </a:r>
            <a:r>
              <a:rPr sz="1550" spc="-395" dirty="0">
                <a:latin typeface="宋体" panose="02010600030101010101" pitchFamily="2" charset="-122"/>
                <a:cs typeface="宋体" panose="02010600030101010101" pitchFamily="2" charset="-122"/>
              </a:rPr>
              <a:t> </a:t>
            </a:r>
            <a:r>
              <a:rPr sz="1550" spc="-95" dirty="0">
                <a:latin typeface="宋体" panose="02010600030101010101" pitchFamily="2" charset="-122"/>
                <a:cs typeface="宋体" panose="02010600030101010101" pitchFamily="2" charset="-122"/>
              </a:rPr>
              <a:t>run</a:t>
            </a:r>
            <a:r>
              <a:rPr sz="1550" spc="-380" dirty="0">
                <a:latin typeface="宋体" panose="02010600030101010101" pitchFamily="2" charset="-122"/>
                <a:cs typeface="宋体" panose="02010600030101010101" pitchFamily="2" charset="-122"/>
              </a:rPr>
              <a:t> </a:t>
            </a:r>
            <a:r>
              <a:rPr sz="1550" spc="-155" dirty="0">
                <a:latin typeface="宋体" panose="02010600030101010101" pitchFamily="2" charset="-122"/>
                <a:cs typeface="宋体" panose="02010600030101010101" pitchFamily="2" charset="-122"/>
              </a:rPr>
              <a:t>-d</a:t>
            </a:r>
            <a:r>
              <a:rPr sz="1550" spc="-375" dirty="0">
                <a:latin typeface="宋体" panose="02010600030101010101" pitchFamily="2" charset="-122"/>
                <a:cs typeface="宋体" panose="02010600030101010101" pitchFamily="2" charset="-122"/>
              </a:rPr>
              <a:t> </a:t>
            </a:r>
            <a:r>
              <a:rPr sz="1550" spc="-90" dirty="0">
                <a:latin typeface="宋体" panose="02010600030101010101" pitchFamily="2" charset="-122"/>
                <a:cs typeface="宋体" panose="02010600030101010101" pitchFamily="2" charset="-122"/>
              </a:rPr>
              <a:t>--name=grafana</a:t>
            </a:r>
            <a:r>
              <a:rPr sz="1550" spc="-400" dirty="0">
                <a:latin typeface="宋体" panose="02010600030101010101" pitchFamily="2" charset="-122"/>
                <a:cs typeface="宋体" panose="02010600030101010101" pitchFamily="2" charset="-122"/>
              </a:rPr>
              <a:t> </a:t>
            </a:r>
            <a:r>
              <a:rPr sz="1550" spc="-145" dirty="0">
                <a:latin typeface="宋体" panose="02010600030101010101" pitchFamily="2" charset="-122"/>
                <a:cs typeface="宋体" panose="02010600030101010101" pitchFamily="2" charset="-122"/>
              </a:rPr>
              <a:t>-p</a:t>
            </a:r>
            <a:r>
              <a:rPr sz="1550" spc="-375" dirty="0">
                <a:latin typeface="宋体" panose="02010600030101010101" pitchFamily="2" charset="-122"/>
                <a:cs typeface="宋体" panose="02010600030101010101" pitchFamily="2" charset="-122"/>
              </a:rPr>
              <a:t> </a:t>
            </a:r>
            <a:r>
              <a:rPr sz="1550" spc="-100" dirty="0">
                <a:latin typeface="宋体" panose="02010600030101010101" pitchFamily="2" charset="-122"/>
                <a:cs typeface="宋体" panose="02010600030101010101" pitchFamily="2" charset="-122"/>
              </a:rPr>
              <a:t>3000:3000</a:t>
            </a:r>
            <a:r>
              <a:rPr sz="1550" spc="-360" dirty="0">
                <a:latin typeface="宋体" panose="02010600030101010101" pitchFamily="2" charset="-122"/>
                <a:cs typeface="宋体" panose="02010600030101010101" pitchFamily="2" charset="-122"/>
              </a:rPr>
              <a:t> </a:t>
            </a:r>
            <a:r>
              <a:rPr sz="1550" spc="-65" dirty="0">
                <a:latin typeface="宋体" panose="02010600030101010101" pitchFamily="2" charset="-122"/>
                <a:cs typeface="宋体" panose="02010600030101010101" pitchFamily="2" charset="-122"/>
              </a:rPr>
              <a:t>grafana/grafana:${VERSION}-ubuntu</a:t>
            </a:r>
            <a:endParaRPr sz="1550">
              <a:latin typeface="宋体" panose="02010600030101010101" pitchFamily="2" charset="-122"/>
              <a:cs typeface="宋体" panose="02010600030101010101" pitchFamily="2" charset="-122"/>
            </a:endParaRPr>
          </a:p>
        </p:txBody>
      </p:sp>
      <p:pic>
        <p:nvPicPr>
          <p:cNvPr id="7"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8"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9" name="图片 8"/>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69619"/>
            <a:ext cx="12190730" cy="6088380"/>
            <a:chOff x="0" y="769619"/>
            <a:chExt cx="12190730" cy="6088380"/>
          </a:xfrm>
        </p:grpSpPr>
        <p:sp>
          <p:nvSpPr>
            <p:cNvPr id="3" name="object 3"/>
            <p:cNvSpPr/>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4" name="object 4"/>
            <p:cNvPicPr/>
            <p:nvPr/>
          </p:nvPicPr>
          <p:blipFill>
            <a:blip r:embed="rId4" cstate="print"/>
            <a:stretch>
              <a:fillRect/>
            </a:stretch>
          </p:blipFill>
          <p:spPr>
            <a:xfrm>
              <a:off x="1621789" y="769619"/>
              <a:ext cx="8977883" cy="5744464"/>
            </a:xfrm>
            <a:prstGeom prst="rect">
              <a:avLst/>
            </a:prstGeom>
          </p:spPr>
        </p:pic>
      </p:grpSp>
      <p:sp>
        <p:nvSpPr>
          <p:cNvPr id="5" name="object 5"/>
          <p:cNvSpPr txBox="1">
            <a:spLocks noGrp="1"/>
          </p:cNvSpPr>
          <p:nvPr>
            <p:ph type="title"/>
          </p:nvPr>
        </p:nvSpPr>
        <p:spPr>
          <a:xfrm>
            <a:off x="350202" y="161925"/>
            <a:ext cx="2851785" cy="513080"/>
          </a:xfrm>
          <a:prstGeom prst="rect">
            <a:avLst/>
          </a:prstGeom>
        </p:spPr>
        <p:txBody>
          <a:bodyPr vert="horz" wrap="square" lIns="0" tIns="12700" rIns="0" bIns="0" rtlCol="0">
            <a:spAutoFit/>
          </a:bodyPr>
          <a:lstStyle/>
          <a:p>
            <a:pPr marL="12700">
              <a:lnSpc>
                <a:spcPct val="100000"/>
              </a:lnSpc>
              <a:spcBef>
                <a:spcPts val="100"/>
              </a:spcBef>
            </a:pPr>
            <a:r>
              <a:rPr sz="3200" b="0" spc="-275" dirty="0">
                <a:solidFill>
                  <a:srgbClr val="000000"/>
                </a:solidFill>
                <a:latin typeface="宋体" panose="02010600030101010101" pitchFamily="2" charset="-122"/>
                <a:cs typeface="宋体" panose="02010600030101010101" pitchFamily="2" charset="-122"/>
              </a:rPr>
              <a:t>Gra</a:t>
            </a:r>
            <a:r>
              <a:rPr sz="3200" b="0" spc="-290" dirty="0">
                <a:solidFill>
                  <a:srgbClr val="000000"/>
                </a:solidFill>
                <a:latin typeface="宋体" panose="02010600030101010101" pitchFamily="2" charset="-122"/>
                <a:cs typeface="宋体" panose="02010600030101010101" pitchFamily="2" charset="-122"/>
              </a:rPr>
              <a:t>f</a:t>
            </a:r>
            <a:r>
              <a:rPr sz="3200" b="0" spc="-215" dirty="0">
                <a:solidFill>
                  <a:srgbClr val="000000"/>
                </a:solidFill>
                <a:latin typeface="宋体" panose="02010600030101010101" pitchFamily="2" charset="-122"/>
                <a:cs typeface="宋体" panose="02010600030101010101" pitchFamily="2" charset="-122"/>
              </a:rPr>
              <a:t>an</a:t>
            </a:r>
            <a:r>
              <a:rPr sz="3200" b="0" spc="-225" dirty="0">
                <a:solidFill>
                  <a:srgbClr val="000000"/>
                </a:solidFill>
                <a:latin typeface="宋体" panose="02010600030101010101" pitchFamily="2" charset="-122"/>
                <a:cs typeface="宋体" panose="02010600030101010101" pitchFamily="2" charset="-122"/>
              </a:rPr>
              <a:t>a</a:t>
            </a:r>
            <a:r>
              <a:rPr sz="3200" b="0" dirty="0">
                <a:solidFill>
                  <a:srgbClr val="000000"/>
                </a:solidFill>
                <a:latin typeface="宋体" panose="02010600030101010101" pitchFamily="2" charset="-122"/>
                <a:cs typeface="宋体" panose="02010600030101010101" pitchFamily="2" charset="-122"/>
              </a:rPr>
              <a:t>的数据源</a:t>
            </a:r>
            <a:endParaRPr sz="3200">
              <a:latin typeface="宋体" panose="02010600030101010101" pitchFamily="2" charset="-122"/>
              <a:cs typeface="宋体" panose="02010600030101010101" pitchFamily="2" charset="-122"/>
            </a:endParaRPr>
          </a:p>
        </p:txBody>
      </p:sp>
      <p:pic>
        <p:nvPicPr>
          <p:cNvPr id="9" name="object 4"/>
          <p:cNvPicPr/>
          <p:nvPr>
            <p:custDataLst>
              <p:tags r:id="rId1"/>
            </p:custDataLst>
          </p:nvPr>
        </p:nvPicPr>
        <p:blipFill>
          <a:blip r:embed="rId5" cstate="print"/>
          <a:stretch>
            <a:fillRect/>
          </a:stretch>
        </p:blipFill>
        <p:spPr>
          <a:xfrm>
            <a:off x="0" y="6436359"/>
            <a:ext cx="12190729" cy="421640"/>
          </a:xfrm>
          <a:prstGeom prst="rect">
            <a:avLst/>
          </a:prstGeom>
        </p:spPr>
      </p:pic>
      <p:pic>
        <p:nvPicPr>
          <p:cNvPr id="11" name="图片 10"/>
          <p:cNvPicPr>
            <a:picLocks noChangeAspect="1"/>
          </p:cNvPicPr>
          <p:nvPr>
            <p:custDataLst>
              <p:tags r:id="rId2"/>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843280"/>
            <a:ext cx="12190730" cy="6014720"/>
            <a:chOff x="0" y="843280"/>
            <a:chExt cx="12190730" cy="6014720"/>
          </a:xfrm>
        </p:grpSpPr>
        <p:sp>
          <p:nvSpPr>
            <p:cNvPr id="3" name="object 3"/>
            <p:cNvSpPr/>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4" name="object 4"/>
            <p:cNvPicPr/>
            <p:nvPr/>
          </p:nvPicPr>
          <p:blipFill>
            <a:blip r:embed="rId4" cstate="print"/>
            <a:stretch>
              <a:fillRect/>
            </a:stretch>
          </p:blipFill>
          <p:spPr>
            <a:xfrm>
              <a:off x="1193800" y="862330"/>
              <a:ext cx="9833864" cy="5993383"/>
            </a:xfrm>
            <a:prstGeom prst="rect">
              <a:avLst/>
            </a:prstGeom>
          </p:spPr>
        </p:pic>
      </p:grpSp>
      <p:sp>
        <p:nvSpPr>
          <p:cNvPr id="5" name="object 5"/>
          <p:cNvSpPr txBox="1">
            <a:spLocks noGrp="1"/>
          </p:cNvSpPr>
          <p:nvPr>
            <p:ph type="title"/>
          </p:nvPr>
        </p:nvSpPr>
        <p:spPr>
          <a:xfrm>
            <a:off x="350202" y="161925"/>
            <a:ext cx="3625215"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导入内建的</a:t>
            </a:r>
            <a:r>
              <a:rPr sz="3200" b="0" spc="-130" dirty="0">
                <a:solidFill>
                  <a:srgbClr val="000000"/>
                </a:solidFill>
                <a:latin typeface="宋体" panose="02010600030101010101" pitchFamily="2" charset="-122"/>
                <a:cs typeface="宋体" panose="02010600030101010101" pitchFamily="2" charset="-122"/>
              </a:rPr>
              <a:t>Dash</a:t>
            </a:r>
            <a:r>
              <a:rPr sz="3200" b="0" spc="-140" dirty="0">
                <a:solidFill>
                  <a:srgbClr val="000000"/>
                </a:solidFill>
                <a:latin typeface="宋体" panose="02010600030101010101" pitchFamily="2" charset="-122"/>
                <a:cs typeface="宋体" panose="02010600030101010101" pitchFamily="2" charset="-122"/>
              </a:rPr>
              <a:t>b</a:t>
            </a:r>
            <a:r>
              <a:rPr sz="3200" b="0" spc="-355" dirty="0">
                <a:solidFill>
                  <a:srgbClr val="000000"/>
                </a:solidFill>
                <a:latin typeface="宋体" panose="02010600030101010101" pitchFamily="2" charset="-122"/>
                <a:cs typeface="宋体" panose="02010600030101010101" pitchFamily="2" charset="-122"/>
              </a:rPr>
              <a:t>oard</a:t>
            </a:r>
            <a:endParaRPr sz="3200">
              <a:latin typeface="宋体" panose="02010600030101010101" pitchFamily="2" charset="-122"/>
              <a:cs typeface="宋体" panose="02010600030101010101" pitchFamily="2" charset="-122"/>
            </a:endParaRPr>
          </a:p>
        </p:txBody>
      </p:sp>
      <p:pic>
        <p:nvPicPr>
          <p:cNvPr id="9" name="object 4"/>
          <p:cNvPicPr/>
          <p:nvPr>
            <p:custDataLst>
              <p:tags r:id="rId1"/>
            </p:custDataLst>
          </p:nvPr>
        </p:nvPicPr>
        <p:blipFill>
          <a:blip r:embed="rId5" cstate="print"/>
          <a:stretch>
            <a:fillRect/>
          </a:stretch>
        </p:blipFill>
        <p:spPr>
          <a:xfrm>
            <a:off x="0" y="6436359"/>
            <a:ext cx="12190729" cy="421640"/>
          </a:xfrm>
          <a:prstGeom prst="rect">
            <a:avLst/>
          </a:prstGeom>
        </p:spPr>
      </p:pic>
      <p:pic>
        <p:nvPicPr>
          <p:cNvPr id="12" name="图片 11"/>
          <p:cNvPicPr>
            <a:picLocks noChangeAspect="1"/>
          </p:cNvPicPr>
          <p:nvPr>
            <p:custDataLst>
              <p:tags r:id="rId2"/>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sp>
        <p:nvSpPr>
          <p:cNvPr id="3" name="object 3"/>
          <p:cNvSpPr txBox="1">
            <a:spLocks noGrp="1"/>
          </p:cNvSpPr>
          <p:nvPr>
            <p:ph type="title"/>
          </p:nvPr>
        </p:nvSpPr>
        <p:spPr>
          <a:xfrm>
            <a:off x="350202" y="161925"/>
            <a:ext cx="3711575" cy="513080"/>
          </a:xfrm>
          <a:prstGeom prst="rect">
            <a:avLst/>
          </a:prstGeom>
        </p:spPr>
        <p:txBody>
          <a:bodyPr vert="horz" wrap="square" lIns="0" tIns="12700" rIns="0" bIns="0" rtlCol="0">
            <a:spAutoFit/>
          </a:bodyPr>
          <a:lstStyle/>
          <a:p>
            <a:pPr marL="12700">
              <a:lnSpc>
                <a:spcPct val="100000"/>
              </a:lnSpc>
              <a:spcBef>
                <a:spcPts val="100"/>
              </a:spcBef>
            </a:pPr>
            <a:r>
              <a:rPr sz="3200" b="0" spc="-275" dirty="0">
                <a:solidFill>
                  <a:srgbClr val="000000"/>
                </a:solidFill>
                <a:latin typeface="宋体" panose="02010600030101010101" pitchFamily="2" charset="-122"/>
                <a:cs typeface="宋体" panose="02010600030101010101" pitchFamily="2" charset="-122"/>
              </a:rPr>
              <a:t>Gra</a:t>
            </a:r>
            <a:r>
              <a:rPr sz="3200" b="0" spc="-290" dirty="0">
                <a:solidFill>
                  <a:srgbClr val="000000"/>
                </a:solidFill>
                <a:latin typeface="宋体" panose="02010600030101010101" pitchFamily="2" charset="-122"/>
                <a:cs typeface="宋体" panose="02010600030101010101" pitchFamily="2" charset="-122"/>
              </a:rPr>
              <a:t>f</a:t>
            </a:r>
            <a:r>
              <a:rPr sz="3200" b="0" spc="-215" dirty="0">
                <a:solidFill>
                  <a:srgbClr val="000000"/>
                </a:solidFill>
                <a:latin typeface="宋体" panose="02010600030101010101" pitchFamily="2" charset="-122"/>
                <a:cs typeface="宋体" panose="02010600030101010101" pitchFamily="2" charset="-122"/>
              </a:rPr>
              <a:t>ana</a:t>
            </a:r>
            <a:r>
              <a:rPr sz="3200" b="0" spc="-780" dirty="0">
                <a:solidFill>
                  <a:srgbClr val="000000"/>
                </a:solidFill>
                <a:latin typeface="宋体" panose="02010600030101010101" pitchFamily="2" charset="-122"/>
                <a:cs typeface="宋体" panose="02010600030101010101" pitchFamily="2" charset="-122"/>
              </a:rPr>
              <a:t> </a:t>
            </a:r>
            <a:r>
              <a:rPr sz="3200" b="0" spc="-130" dirty="0">
                <a:solidFill>
                  <a:srgbClr val="000000"/>
                </a:solidFill>
                <a:latin typeface="宋体" panose="02010600030101010101" pitchFamily="2" charset="-122"/>
                <a:cs typeface="宋体" panose="02010600030101010101" pitchFamily="2" charset="-122"/>
              </a:rPr>
              <a:t>Dash</a:t>
            </a:r>
            <a:r>
              <a:rPr sz="3200" b="0" spc="-140" dirty="0">
                <a:solidFill>
                  <a:srgbClr val="000000"/>
                </a:solidFill>
                <a:latin typeface="宋体" panose="02010600030101010101" pitchFamily="2" charset="-122"/>
                <a:cs typeface="宋体" panose="02010600030101010101" pitchFamily="2" charset="-122"/>
              </a:rPr>
              <a:t>b</a:t>
            </a:r>
            <a:r>
              <a:rPr sz="3200" b="0" spc="-355" dirty="0">
                <a:solidFill>
                  <a:srgbClr val="000000"/>
                </a:solidFill>
                <a:latin typeface="宋体" panose="02010600030101010101" pitchFamily="2" charset="-122"/>
                <a:cs typeface="宋体" panose="02010600030101010101" pitchFamily="2" charset="-122"/>
              </a:rPr>
              <a:t>oar</a:t>
            </a:r>
            <a:r>
              <a:rPr sz="3200" b="0" spc="-360" dirty="0">
                <a:solidFill>
                  <a:srgbClr val="000000"/>
                </a:solidFill>
                <a:latin typeface="宋体" panose="02010600030101010101" pitchFamily="2" charset="-122"/>
                <a:cs typeface="宋体" panose="02010600030101010101" pitchFamily="2" charset="-122"/>
              </a:rPr>
              <a:t>d</a:t>
            </a:r>
            <a:r>
              <a:rPr sz="3200" b="0" dirty="0">
                <a:solidFill>
                  <a:srgbClr val="000000"/>
                </a:solidFill>
                <a:latin typeface="宋体" panose="02010600030101010101" pitchFamily="2" charset="-122"/>
                <a:cs typeface="宋体" panose="02010600030101010101" pitchFamily="2" charset="-122"/>
              </a:rPr>
              <a:t>示例</a:t>
            </a:r>
            <a:endParaRPr sz="3200">
              <a:latin typeface="宋体" panose="02010600030101010101" pitchFamily="2" charset="-122"/>
              <a:cs typeface="宋体" panose="02010600030101010101" pitchFamily="2" charset="-122"/>
            </a:endParaRPr>
          </a:p>
        </p:txBody>
      </p:sp>
      <p:grpSp>
        <p:nvGrpSpPr>
          <p:cNvPr id="4" name="object 4"/>
          <p:cNvGrpSpPr/>
          <p:nvPr/>
        </p:nvGrpSpPr>
        <p:grpSpPr>
          <a:xfrm>
            <a:off x="1139189" y="666699"/>
            <a:ext cx="9893300" cy="5920740"/>
            <a:chOff x="1139189" y="666699"/>
            <a:chExt cx="9893300" cy="5920740"/>
          </a:xfrm>
        </p:grpSpPr>
        <p:pic>
          <p:nvPicPr>
            <p:cNvPr id="5" name="object 5"/>
            <p:cNvPicPr/>
            <p:nvPr/>
          </p:nvPicPr>
          <p:blipFill>
            <a:blip r:embed="rId4" cstate="print"/>
            <a:stretch>
              <a:fillRect/>
            </a:stretch>
          </p:blipFill>
          <p:spPr>
            <a:xfrm>
              <a:off x="1139189" y="666699"/>
              <a:ext cx="9893045" cy="5920485"/>
            </a:xfrm>
            <a:prstGeom prst="rect">
              <a:avLst/>
            </a:prstGeom>
          </p:spPr>
        </p:pic>
        <p:pic>
          <p:nvPicPr>
            <p:cNvPr id="6" name="object 6"/>
            <p:cNvPicPr/>
            <p:nvPr/>
          </p:nvPicPr>
          <p:blipFill>
            <a:blip r:embed="rId5" cstate="print"/>
            <a:stretch>
              <a:fillRect/>
            </a:stretch>
          </p:blipFill>
          <p:spPr>
            <a:xfrm>
              <a:off x="1483360" y="1016000"/>
              <a:ext cx="9225279" cy="5247639"/>
            </a:xfrm>
            <a:prstGeom prst="rect">
              <a:avLst/>
            </a:prstGeom>
          </p:spPr>
        </p:pic>
        <p:sp>
          <p:nvSpPr>
            <p:cNvPr id="7" name="object 7"/>
            <p:cNvSpPr/>
            <p:nvPr/>
          </p:nvSpPr>
          <p:spPr>
            <a:xfrm>
              <a:off x="1438909" y="969263"/>
              <a:ext cx="9314815" cy="5339080"/>
            </a:xfrm>
            <a:custGeom>
              <a:avLst/>
              <a:gdLst/>
              <a:ahLst/>
              <a:cxnLst/>
              <a:rect l="l" t="t" r="r" b="b"/>
              <a:pathLst>
                <a:path w="9314815" h="5339080">
                  <a:moveTo>
                    <a:pt x="963548" y="0"/>
                  </a:moveTo>
                  <a:lnTo>
                    <a:pt x="963548" y="2286"/>
                  </a:lnTo>
                  <a:lnTo>
                    <a:pt x="9314307" y="2286"/>
                  </a:lnTo>
                  <a:lnTo>
                    <a:pt x="9314307" y="4420997"/>
                  </a:lnTo>
                  <a:lnTo>
                    <a:pt x="9309735" y="4513707"/>
                  </a:lnTo>
                  <a:lnTo>
                    <a:pt x="9295511" y="4605020"/>
                  </a:lnTo>
                  <a:lnTo>
                    <a:pt x="9273032" y="4693005"/>
                  </a:lnTo>
                  <a:lnTo>
                    <a:pt x="9242171" y="4777765"/>
                  </a:lnTo>
                  <a:lnTo>
                    <a:pt x="9203309" y="4857851"/>
                  </a:lnTo>
                  <a:lnTo>
                    <a:pt x="9157462" y="4933708"/>
                  </a:lnTo>
                  <a:lnTo>
                    <a:pt x="9104503" y="5004650"/>
                  </a:lnTo>
                  <a:lnTo>
                    <a:pt x="9045321" y="5069687"/>
                  </a:lnTo>
                  <a:lnTo>
                    <a:pt x="8979916" y="5129263"/>
                  </a:lnTo>
                  <a:lnTo>
                    <a:pt x="8909304" y="5182273"/>
                  </a:lnTo>
                  <a:lnTo>
                    <a:pt x="8833358" y="5228170"/>
                  </a:lnTo>
                  <a:lnTo>
                    <a:pt x="8752967" y="5266944"/>
                  </a:lnTo>
                  <a:lnTo>
                    <a:pt x="8668639" y="5297843"/>
                  </a:lnTo>
                  <a:lnTo>
                    <a:pt x="8580247" y="5320347"/>
                  </a:lnTo>
                  <a:lnTo>
                    <a:pt x="8488934" y="5334533"/>
                  </a:lnTo>
                  <a:lnTo>
                    <a:pt x="8396224" y="5339067"/>
                  </a:lnTo>
                  <a:lnTo>
                    <a:pt x="0" y="5339067"/>
                  </a:lnTo>
                  <a:lnTo>
                    <a:pt x="0" y="920369"/>
                  </a:lnTo>
                  <a:lnTo>
                    <a:pt x="4571" y="827659"/>
                  </a:lnTo>
                  <a:lnTo>
                    <a:pt x="18668" y="736346"/>
                  </a:lnTo>
                  <a:lnTo>
                    <a:pt x="41275" y="648335"/>
                  </a:lnTo>
                  <a:lnTo>
                    <a:pt x="72136" y="563626"/>
                  </a:lnTo>
                  <a:lnTo>
                    <a:pt x="110871" y="483488"/>
                  </a:lnTo>
                  <a:lnTo>
                    <a:pt x="156718" y="407670"/>
                  </a:lnTo>
                  <a:lnTo>
                    <a:pt x="209803" y="336676"/>
                  </a:lnTo>
                  <a:lnTo>
                    <a:pt x="269366" y="271652"/>
                  </a:lnTo>
                  <a:lnTo>
                    <a:pt x="334391" y="212089"/>
                  </a:lnTo>
                  <a:lnTo>
                    <a:pt x="405384" y="159003"/>
                  </a:lnTo>
                  <a:lnTo>
                    <a:pt x="481203" y="113157"/>
                  </a:lnTo>
                  <a:lnTo>
                    <a:pt x="561340" y="74422"/>
                  </a:lnTo>
                  <a:lnTo>
                    <a:pt x="646048" y="43561"/>
                  </a:lnTo>
                  <a:lnTo>
                    <a:pt x="734060" y="20955"/>
                  </a:lnTo>
                  <a:lnTo>
                    <a:pt x="825372" y="6858"/>
                  </a:lnTo>
                  <a:lnTo>
                    <a:pt x="963548" y="0"/>
                  </a:lnTo>
                  <a:close/>
                </a:path>
              </a:pathLst>
            </a:custGeom>
            <a:ln w="88900">
              <a:solidFill>
                <a:srgbClr val="FFFFFF"/>
              </a:solidFill>
            </a:ln>
          </p:spPr>
          <p:txBody>
            <a:bodyPr wrap="square" lIns="0" tIns="0" rIns="0" bIns="0" rtlCol="0"/>
            <a:lstStyle/>
            <a:p>
              <a:endParaRPr/>
            </a:p>
          </p:txBody>
        </p:sp>
      </p:grpSp>
      <p:pic>
        <p:nvPicPr>
          <p:cNvPr id="11" name="object 4"/>
          <p:cNvPicPr/>
          <p:nvPr>
            <p:custDataLst>
              <p:tags r:id="rId1"/>
            </p:custDataLst>
          </p:nvPr>
        </p:nvPicPr>
        <p:blipFill>
          <a:blip r:embed="rId6" cstate="print"/>
          <a:stretch>
            <a:fillRect/>
          </a:stretch>
        </p:blipFill>
        <p:spPr>
          <a:xfrm>
            <a:off x="0" y="6436359"/>
            <a:ext cx="12190729" cy="421640"/>
          </a:xfrm>
          <a:prstGeom prst="rect">
            <a:avLst/>
          </a:prstGeom>
        </p:spPr>
      </p:pic>
      <p:pic>
        <p:nvPicPr>
          <p:cNvPr id="12" name="图片 11"/>
          <p:cNvPicPr>
            <a:picLocks noChangeAspect="1"/>
          </p:cNvPicPr>
          <p:nvPr>
            <p:custDataLst>
              <p:tags r:id="rId2"/>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4638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部署的各组件</a:t>
            </a:r>
            <a:endParaRPr sz="3200">
              <a:latin typeface="宋体" panose="02010600030101010101" pitchFamily="2" charset="-122"/>
              <a:cs typeface="宋体" panose="02010600030101010101" pitchFamily="2" charset="-122"/>
            </a:endParaRPr>
          </a:p>
        </p:txBody>
      </p:sp>
      <p:grpSp>
        <p:nvGrpSpPr>
          <p:cNvPr id="3" name="object 3"/>
          <p:cNvGrpSpPr/>
          <p:nvPr/>
        </p:nvGrpSpPr>
        <p:grpSpPr>
          <a:xfrm>
            <a:off x="5387339" y="2545080"/>
            <a:ext cx="1522095" cy="780415"/>
            <a:chOff x="5387339" y="2545080"/>
            <a:chExt cx="1522095" cy="780415"/>
          </a:xfrm>
        </p:grpSpPr>
        <p:pic>
          <p:nvPicPr>
            <p:cNvPr id="4" name="object 4"/>
            <p:cNvPicPr/>
            <p:nvPr/>
          </p:nvPicPr>
          <p:blipFill>
            <a:blip r:embed="rId5" cstate="print"/>
            <a:stretch>
              <a:fillRect/>
            </a:stretch>
          </p:blipFill>
          <p:spPr>
            <a:xfrm>
              <a:off x="5387339" y="2545080"/>
              <a:ext cx="1521967" cy="762507"/>
            </a:xfrm>
            <a:prstGeom prst="rect">
              <a:avLst/>
            </a:prstGeom>
          </p:spPr>
        </p:pic>
        <p:pic>
          <p:nvPicPr>
            <p:cNvPr id="5" name="object 5"/>
            <p:cNvPicPr/>
            <p:nvPr/>
          </p:nvPicPr>
          <p:blipFill>
            <a:blip r:embed="rId6" cstate="print"/>
            <a:stretch>
              <a:fillRect/>
            </a:stretch>
          </p:blipFill>
          <p:spPr>
            <a:xfrm>
              <a:off x="5485129" y="2584424"/>
              <a:ext cx="1325117" cy="740943"/>
            </a:xfrm>
            <a:prstGeom prst="rect">
              <a:avLst/>
            </a:prstGeom>
          </p:spPr>
        </p:pic>
        <p:pic>
          <p:nvPicPr>
            <p:cNvPr id="6" name="object 6"/>
            <p:cNvPicPr/>
            <p:nvPr/>
          </p:nvPicPr>
          <p:blipFill>
            <a:blip r:embed="rId7" cstate="print"/>
            <a:stretch>
              <a:fillRect/>
            </a:stretch>
          </p:blipFill>
          <p:spPr>
            <a:xfrm>
              <a:off x="5445759" y="2584450"/>
              <a:ext cx="1409699" cy="650239"/>
            </a:xfrm>
            <a:prstGeom prst="rect">
              <a:avLst/>
            </a:prstGeom>
          </p:spPr>
        </p:pic>
      </p:grpSp>
      <p:sp>
        <p:nvSpPr>
          <p:cNvPr id="7" name="object 7"/>
          <p:cNvSpPr txBox="1"/>
          <p:nvPr/>
        </p:nvSpPr>
        <p:spPr>
          <a:xfrm>
            <a:off x="5445759" y="2584450"/>
            <a:ext cx="1409700" cy="650240"/>
          </a:xfrm>
          <a:prstGeom prst="rect">
            <a:avLst/>
          </a:prstGeom>
        </p:spPr>
        <p:txBody>
          <a:bodyPr vert="horz" wrap="square" lIns="0" tIns="83820" rIns="0" bIns="0" rtlCol="0">
            <a:spAutoFit/>
          </a:bodyPr>
          <a:lstStyle/>
          <a:p>
            <a:pPr marL="448310" marR="205105" indent="-236220">
              <a:lnSpc>
                <a:spcPct val="100000"/>
              </a:lnSpc>
              <a:spcBef>
                <a:spcPts val="660"/>
              </a:spcBef>
            </a:pPr>
            <a:r>
              <a:rPr sz="1500" spc="40" dirty="0">
                <a:latin typeface="宋体" panose="02010600030101010101" pitchFamily="2" charset="-122"/>
                <a:cs typeface="宋体" panose="02010600030101010101" pitchFamily="2" charset="-122"/>
              </a:rPr>
              <a:t>Promet</a:t>
            </a:r>
            <a:r>
              <a:rPr sz="1500" spc="45" dirty="0">
                <a:latin typeface="宋体" panose="02010600030101010101" pitchFamily="2" charset="-122"/>
                <a:cs typeface="宋体" panose="02010600030101010101" pitchFamily="2" charset="-122"/>
              </a:rPr>
              <a:t>h</a:t>
            </a:r>
            <a:r>
              <a:rPr sz="1500" spc="-15" dirty="0">
                <a:latin typeface="宋体" panose="02010600030101010101" pitchFamily="2" charset="-122"/>
                <a:cs typeface="宋体" panose="02010600030101010101" pitchFamily="2" charset="-122"/>
              </a:rPr>
              <a:t>eus  </a:t>
            </a:r>
            <a:r>
              <a:rPr sz="1500" spc="-85" dirty="0">
                <a:latin typeface="宋体" panose="02010600030101010101" pitchFamily="2" charset="-122"/>
                <a:cs typeface="宋体" panose="02010600030101010101" pitchFamily="2" charset="-122"/>
              </a:rPr>
              <a:t>Server</a:t>
            </a:r>
            <a:endParaRPr sz="1500">
              <a:latin typeface="宋体" panose="02010600030101010101" pitchFamily="2" charset="-122"/>
              <a:cs typeface="宋体" panose="02010600030101010101" pitchFamily="2" charset="-122"/>
            </a:endParaRPr>
          </a:p>
        </p:txBody>
      </p:sp>
      <p:grpSp>
        <p:nvGrpSpPr>
          <p:cNvPr id="8" name="object 8"/>
          <p:cNvGrpSpPr/>
          <p:nvPr/>
        </p:nvGrpSpPr>
        <p:grpSpPr>
          <a:xfrm>
            <a:off x="8432800" y="1047750"/>
            <a:ext cx="1524635" cy="762635"/>
            <a:chOff x="8432800" y="1047750"/>
            <a:chExt cx="1524635" cy="762635"/>
          </a:xfrm>
        </p:grpSpPr>
        <p:pic>
          <p:nvPicPr>
            <p:cNvPr id="9" name="object 9"/>
            <p:cNvPicPr/>
            <p:nvPr/>
          </p:nvPicPr>
          <p:blipFill>
            <a:blip r:embed="rId8" cstate="print"/>
            <a:stretch>
              <a:fillRect/>
            </a:stretch>
          </p:blipFill>
          <p:spPr>
            <a:xfrm>
              <a:off x="8432800" y="1047750"/>
              <a:ext cx="1524507" cy="762507"/>
            </a:xfrm>
            <a:prstGeom prst="rect">
              <a:avLst/>
            </a:prstGeom>
          </p:spPr>
        </p:pic>
        <p:pic>
          <p:nvPicPr>
            <p:cNvPr id="10" name="object 10"/>
            <p:cNvPicPr/>
            <p:nvPr/>
          </p:nvPicPr>
          <p:blipFill>
            <a:blip r:embed="rId9" cstate="print"/>
            <a:stretch>
              <a:fillRect/>
            </a:stretch>
          </p:blipFill>
          <p:spPr>
            <a:xfrm>
              <a:off x="8479789" y="1201381"/>
              <a:ext cx="1430527" cy="512356"/>
            </a:xfrm>
            <a:prstGeom prst="rect">
              <a:avLst/>
            </a:prstGeom>
          </p:spPr>
        </p:pic>
        <p:pic>
          <p:nvPicPr>
            <p:cNvPr id="11" name="object 11"/>
            <p:cNvPicPr/>
            <p:nvPr/>
          </p:nvPicPr>
          <p:blipFill>
            <a:blip r:embed="rId10" cstate="print"/>
            <a:stretch>
              <a:fillRect/>
            </a:stretch>
          </p:blipFill>
          <p:spPr>
            <a:xfrm>
              <a:off x="8491219" y="1087119"/>
              <a:ext cx="1412240" cy="650239"/>
            </a:xfrm>
            <a:prstGeom prst="rect">
              <a:avLst/>
            </a:prstGeom>
          </p:spPr>
        </p:pic>
      </p:grpSp>
      <p:sp>
        <p:nvSpPr>
          <p:cNvPr id="12" name="object 12"/>
          <p:cNvSpPr txBox="1"/>
          <p:nvPr/>
        </p:nvSpPr>
        <p:spPr>
          <a:xfrm>
            <a:off x="8491219" y="1087119"/>
            <a:ext cx="1412240" cy="650240"/>
          </a:xfrm>
          <a:prstGeom prst="rect">
            <a:avLst/>
          </a:prstGeom>
        </p:spPr>
        <p:txBody>
          <a:bodyPr vert="horz" wrap="square" lIns="0" tIns="635" rIns="0" bIns="0" rtlCol="0">
            <a:spAutoFit/>
          </a:bodyPr>
          <a:lstStyle/>
          <a:p>
            <a:pPr>
              <a:lnSpc>
                <a:spcPct val="100000"/>
              </a:lnSpc>
              <a:spcBef>
                <a:spcPts val="5"/>
              </a:spcBef>
            </a:pPr>
            <a:endParaRPr sz="1350">
              <a:latin typeface="Times New Roman" panose="02020603050405020304"/>
              <a:cs typeface="Times New Roman" panose="02020603050405020304"/>
            </a:endParaRPr>
          </a:p>
          <a:p>
            <a:pPr marL="162560">
              <a:lnSpc>
                <a:spcPct val="100000"/>
              </a:lnSpc>
            </a:pPr>
            <a:r>
              <a:rPr sz="1500" spc="-40" dirty="0">
                <a:latin typeface="宋体" panose="02010600030101010101" pitchFamily="2" charset="-122"/>
                <a:cs typeface="宋体" panose="02010600030101010101" pitchFamily="2" charset="-122"/>
              </a:rPr>
              <a:t>alertmanager</a:t>
            </a:r>
            <a:endParaRPr sz="1500">
              <a:latin typeface="宋体" panose="02010600030101010101" pitchFamily="2" charset="-122"/>
              <a:cs typeface="宋体" panose="02010600030101010101" pitchFamily="2" charset="-122"/>
            </a:endParaRPr>
          </a:p>
        </p:txBody>
      </p:sp>
      <p:grpSp>
        <p:nvGrpSpPr>
          <p:cNvPr id="13" name="object 13"/>
          <p:cNvGrpSpPr/>
          <p:nvPr/>
        </p:nvGrpSpPr>
        <p:grpSpPr>
          <a:xfrm>
            <a:off x="7020559" y="3906520"/>
            <a:ext cx="1524635" cy="781685"/>
            <a:chOff x="7020559" y="3906520"/>
            <a:chExt cx="1524635" cy="781685"/>
          </a:xfrm>
        </p:grpSpPr>
        <p:pic>
          <p:nvPicPr>
            <p:cNvPr id="14" name="object 14"/>
            <p:cNvPicPr/>
            <p:nvPr/>
          </p:nvPicPr>
          <p:blipFill>
            <a:blip r:embed="rId11" cstate="print"/>
            <a:stretch>
              <a:fillRect/>
            </a:stretch>
          </p:blipFill>
          <p:spPr>
            <a:xfrm>
              <a:off x="7020559" y="3906520"/>
              <a:ext cx="1524507" cy="763777"/>
            </a:xfrm>
            <a:prstGeom prst="rect">
              <a:avLst/>
            </a:prstGeom>
          </p:spPr>
        </p:pic>
        <p:pic>
          <p:nvPicPr>
            <p:cNvPr id="15" name="object 15"/>
            <p:cNvPicPr/>
            <p:nvPr/>
          </p:nvPicPr>
          <p:blipFill>
            <a:blip r:embed="rId12" cstate="print"/>
            <a:stretch>
              <a:fillRect/>
            </a:stretch>
          </p:blipFill>
          <p:spPr>
            <a:xfrm>
              <a:off x="7249159" y="3947134"/>
              <a:ext cx="1067295" cy="740943"/>
            </a:xfrm>
            <a:prstGeom prst="rect">
              <a:avLst/>
            </a:prstGeom>
          </p:spPr>
        </p:pic>
      </p:grpSp>
      <p:sp>
        <p:nvSpPr>
          <p:cNvPr id="16" name="object 16"/>
          <p:cNvSpPr txBox="1"/>
          <p:nvPr/>
        </p:nvSpPr>
        <p:spPr>
          <a:xfrm>
            <a:off x="7078980" y="3945890"/>
            <a:ext cx="1412240" cy="651510"/>
          </a:xfrm>
          <a:prstGeom prst="rect">
            <a:avLst/>
          </a:prstGeom>
          <a:solidFill>
            <a:srgbClr val="45B19B"/>
          </a:solidFill>
        </p:spPr>
        <p:txBody>
          <a:bodyPr vert="horz" wrap="square" lIns="0" tIns="85090" rIns="0" bIns="0" rtlCol="0">
            <a:spAutoFit/>
          </a:bodyPr>
          <a:lstStyle/>
          <a:p>
            <a:pPr marL="362585" marR="334010" indent="-19050">
              <a:lnSpc>
                <a:spcPct val="100000"/>
              </a:lnSpc>
              <a:spcBef>
                <a:spcPts val="670"/>
              </a:spcBef>
            </a:pPr>
            <a:r>
              <a:rPr sz="1500" spc="-85" dirty="0">
                <a:latin typeface="宋体" panose="02010600030101010101" pitchFamily="2" charset="-122"/>
                <a:cs typeface="宋体" panose="02010600030101010101" pitchFamily="2" charset="-122"/>
              </a:rPr>
              <a:t>blac</a:t>
            </a:r>
            <a:r>
              <a:rPr sz="1500" spc="-80" dirty="0">
                <a:latin typeface="宋体" panose="02010600030101010101" pitchFamily="2" charset="-122"/>
                <a:cs typeface="宋体" panose="02010600030101010101" pitchFamily="2" charset="-122"/>
              </a:rPr>
              <a:t>k</a:t>
            </a:r>
            <a:r>
              <a:rPr sz="1500" spc="40" dirty="0">
                <a:latin typeface="宋体" panose="02010600030101010101" pitchFamily="2" charset="-122"/>
                <a:cs typeface="宋体" panose="02010600030101010101" pitchFamily="2" charset="-122"/>
              </a:rPr>
              <a:t>box  </a:t>
            </a:r>
            <a:r>
              <a:rPr sz="1500" spc="-75" dirty="0">
                <a:latin typeface="宋体" panose="02010600030101010101" pitchFamily="2" charset="-122"/>
                <a:cs typeface="宋体" panose="02010600030101010101" pitchFamily="2" charset="-122"/>
              </a:rPr>
              <a:t>exporter</a:t>
            </a:r>
            <a:endParaRPr sz="1500">
              <a:latin typeface="宋体" panose="02010600030101010101" pitchFamily="2" charset="-122"/>
              <a:cs typeface="宋体" panose="02010600030101010101" pitchFamily="2" charset="-122"/>
            </a:endParaRPr>
          </a:p>
        </p:txBody>
      </p:sp>
      <p:grpSp>
        <p:nvGrpSpPr>
          <p:cNvPr id="17" name="object 17"/>
          <p:cNvGrpSpPr/>
          <p:nvPr/>
        </p:nvGrpSpPr>
        <p:grpSpPr>
          <a:xfrm>
            <a:off x="5002529" y="3906520"/>
            <a:ext cx="1524635" cy="781685"/>
            <a:chOff x="5002529" y="3906520"/>
            <a:chExt cx="1524635" cy="781685"/>
          </a:xfrm>
        </p:grpSpPr>
        <p:pic>
          <p:nvPicPr>
            <p:cNvPr id="18" name="object 18"/>
            <p:cNvPicPr/>
            <p:nvPr/>
          </p:nvPicPr>
          <p:blipFill>
            <a:blip r:embed="rId11" cstate="print"/>
            <a:stretch>
              <a:fillRect/>
            </a:stretch>
          </p:blipFill>
          <p:spPr>
            <a:xfrm>
              <a:off x="5002529" y="3906520"/>
              <a:ext cx="1524507" cy="763777"/>
            </a:xfrm>
            <a:prstGeom prst="rect">
              <a:avLst/>
            </a:prstGeom>
          </p:spPr>
        </p:pic>
        <p:pic>
          <p:nvPicPr>
            <p:cNvPr id="19" name="object 19"/>
            <p:cNvPicPr/>
            <p:nvPr/>
          </p:nvPicPr>
          <p:blipFill>
            <a:blip r:embed="rId13" cstate="print"/>
            <a:stretch>
              <a:fillRect/>
            </a:stretch>
          </p:blipFill>
          <p:spPr>
            <a:xfrm>
              <a:off x="5250179" y="3947134"/>
              <a:ext cx="1029207" cy="740943"/>
            </a:xfrm>
            <a:prstGeom prst="rect">
              <a:avLst/>
            </a:prstGeom>
          </p:spPr>
        </p:pic>
        <p:pic>
          <p:nvPicPr>
            <p:cNvPr id="20" name="object 20"/>
            <p:cNvPicPr/>
            <p:nvPr/>
          </p:nvPicPr>
          <p:blipFill>
            <a:blip r:embed="rId14" cstate="print"/>
            <a:stretch>
              <a:fillRect/>
            </a:stretch>
          </p:blipFill>
          <p:spPr>
            <a:xfrm>
              <a:off x="5060950" y="3945890"/>
              <a:ext cx="1412239" cy="651510"/>
            </a:xfrm>
            <a:prstGeom prst="rect">
              <a:avLst/>
            </a:prstGeom>
          </p:spPr>
        </p:pic>
      </p:grpSp>
      <p:sp>
        <p:nvSpPr>
          <p:cNvPr id="21" name="object 21"/>
          <p:cNvSpPr txBox="1"/>
          <p:nvPr/>
        </p:nvSpPr>
        <p:spPr>
          <a:xfrm>
            <a:off x="5060950" y="3945890"/>
            <a:ext cx="1412240" cy="651510"/>
          </a:xfrm>
          <a:prstGeom prst="rect">
            <a:avLst/>
          </a:prstGeom>
        </p:spPr>
        <p:txBody>
          <a:bodyPr vert="horz" wrap="square" lIns="0" tIns="85090" rIns="0" bIns="0" rtlCol="0">
            <a:spAutoFit/>
          </a:bodyPr>
          <a:lstStyle/>
          <a:p>
            <a:pPr marL="363220" marR="353060" indent="120650">
              <a:lnSpc>
                <a:spcPct val="100000"/>
              </a:lnSpc>
              <a:spcBef>
                <a:spcPts val="670"/>
              </a:spcBef>
            </a:pPr>
            <a:r>
              <a:rPr sz="1500" spc="-50" dirty="0">
                <a:latin typeface="宋体" panose="02010600030101010101" pitchFamily="2" charset="-122"/>
                <a:cs typeface="宋体" panose="02010600030101010101" pitchFamily="2" charset="-122"/>
              </a:rPr>
              <a:t>nginx </a:t>
            </a:r>
            <a:r>
              <a:rPr sz="1500" spc="-45" dirty="0">
                <a:latin typeface="宋体" panose="02010600030101010101" pitchFamily="2" charset="-122"/>
                <a:cs typeface="宋体" panose="02010600030101010101" pitchFamily="2" charset="-122"/>
              </a:rPr>
              <a:t> </a:t>
            </a:r>
            <a:r>
              <a:rPr sz="1500" spc="-75" dirty="0">
                <a:latin typeface="宋体" panose="02010600030101010101" pitchFamily="2" charset="-122"/>
                <a:cs typeface="宋体" panose="02010600030101010101" pitchFamily="2" charset="-122"/>
              </a:rPr>
              <a:t>exporter</a:t>
            </a:r>
            <a:endParaRPr sz="1500">
              <a:latin typeface="宋体" panose="02010600030101010101" pitchFamily="2" charset="-122"/>
              <a:cs typeface="宋体" panose="02010600030101010101" pitchFamily="2" charset="-122"/>
            </a:endParaRPr>
          </a:p>
        </p:txBody>
      </p:sp>
      <p:grpSp>
        <p:nvGrpSpPr>
          <p:cNvPr id="22" name="object 22"/>
          <p:cNvGrpSpPr/>
          <p:nvPr/>
        </p:nvGrpSpPr>
        <p:grpSpPr>
          <a:xfrm>
            <a:off x="5002529" y="5058409"/>
            <a:ext cx="1524635" cy="762635"/>
            <a:chOff x="5002529" y="5058409"/>
            <a:chExt cx="1524635" cy="762635"/>
          </a:xfrm>
        </p:grpSpPr>
        <p:pic>
          <p:nvPicPr>
            <p:cNvPr id="23" name="object 23"/>
            <p:cNvPicPr/>
            <p:nvPr/>
          </p:nvPicPr>
          <p:blipFill>
            <a:blip r:embed="rId8" cstate="print"/>
            <a:stretch>
              <a:fillRect/>
            </a:stretch>
          </p:blipFill>
          <p:spPr>
            <a:xfrm>
              <a:off x="5002529" y="5058409"/>
              <a:ext cx="1524507" cy="762507"/>
            </a:xfrm>
            <a:prstGeom prst="rect">
              <a:avLst/>
            </a:prstGeom>
          </p:spPr>
        </p:pic>
        <p:pic>
          <p:nvPicPr>
            <p:cNvPr id="24" name="object 24"/>
            <p:cNvPicPr/>
            <p:nvPr/>
          </p:nvPicPr>
          <p:blipFill>
            <a:blip r:embed="rId15" cstate="print"/>
            <a:stretch>
              <a:fillRect/>
            </a:stretch>
          </p:blipFill>
          <p:spPr>
            <a:xfrm>
              <a:off x="5370829" y="5212079"/>
              <a:ext cx="787920" cy="512356"/>
            </a:xfrm>
            <a:prstGeom prst="rect">
              <a:avLst/>
            </a:prstGeom>
          </p:spPr>
        </p:pic>
        <p:pic>
          <p:nvPicPr>
            <p:cNvPr id="25" name="object 25"/>
            <p:cNvPicPr/>
            <p:nvPr/>
          </p:nvPicPr>
          <p:blipFill>
            <a:blip r:embed="rId16" cstate="print"/>
            <a:stretch>
              <a:fillRect/>
            </a:stretch>
          </p:blipFill>
          <p:spPr>
            <a:xfrm>
              <a:off x="5060950" y="5097779"/>
              <a:ext cx="1412239" cy="650240"/>
            </a:xfrm>
            <a:prstGeom prst="rect">
              <a:avLst/>
            </a:prstGeom>
          </p:spPr>
        </p:pic>
      </p:grpSp>
      <p:sp>
        <p:nvSpPr>
          <p:cNvPr id="26" name="object 26"/>
          <p:cNvSpPr txBox="1"/>
          <p:nvPr/>
        </p:nvSpPr>
        <p:spPr>
          <a:xfrm>
            <a:off x="5060950" y="5097779"/>
            <a:ext cx="1412240" cy="650240"/>
          </a:xfrm>
          <a:prstGeom prst="rect">
            <a:avLst/>
          </a:prstGeom>
        </p:spPr>
        <p:txBody>
          <a:bodyPr vert="horz" wrap="square" lIns="0" tIns="1905" rIns="0" bIns="0" rtlCol="0">
            <a:spAutoFit/>
          </a:bodyPr>
          <a:lstStyle/>
          <a:p>
            <a:pPr>
              <a:lnSpc>
                <a:spcPct val="100000"/>
              </a:lnSpc>
              <a:spcBef>
                <a:spcPts val="15"/>
              </a:spcBef>
            </a:pPr>
            <a:endParaRPr sz="1350">
              <a:latin typeface="Times New Roman" panose="02020603050405020304"/>
              <a:cs typeface="Times New Roman" panose="02020603050405020304"/>
            </a:endParaRPr>
          </a:p>
          <a:p>
            <a:pPr marL="1905" algn="ctr">
              <a:lnSpc>
                <a:spcPct val="100000"/>
              </a:lnSpc>
            </a:pPr>
            <a:r>
              <a:rPr sz="1500" spc="-50" dirty="0">
                <a:latin typeface="宋体" panose="02010600030101010101" pitchFamily="2" charset="-122"/>
                <a:cs typeface="宋体" panose="02010600030101010101" pitchFamily="2" charset="-122"/>
              </a:rPr>
              <a:t>nginx</a:t>
            </a:r>
            <a:endParaRPr sz="1500">
              <a:latin typeface="宋体" panose="02010600030101010101" pitchFamily="2" charset="-122"/>
              <a:cs typeface="宋体" panose="02010600030101010101" pitchFamily="2" charset="-122"/>
            </a:endParaRPr>
          </a:p>
        </p:txBody>
      </p:sp>
      <p:grpSp>
        <p:nvGrpSpPr>
          <p:cNvPr id="27" name="object 27"/>
          <p:cNvGrpSpPr/>
          <p:nvPr/>
        </p:nvGrpSpPr>
        <p:grpSpPr>
          <a:xfrm>
            <a:off x="3055620" y="3906520"/>
            <a:ext cx="1524635" cy="781685"/>
            <a:chOff x="3055620" y="3906520"/>
            <a:chExt cx="1524635" cy="781685"/>
          </a:xfrm>
        </p:grpSpPr>
        <p:pic>
          <p:nvPicPr>
            <p:cNvPr id="28" name="object 28"/>
            <p:cNvPicPr/>
            <p:nvPr/>
          </p:nvPicPr>
          <p:blipFill>
            <a:blip r:embed="rId11" cstate="print"/>
            <a:stretch>
              <a:fillRect/>
            </a:stretch>
          </p:blipFill>
          <p:spPr>
            <a:xfrm>
              <a:off x="3055620" y="3906520"/>
              <a:ext cx="1524507" cy="763777"/>
            </a:xfrm>
            <a:prstGeom prst="rect">
              <a:avLst/>
            </a:prstGeom>
          </p:spPr>
        </p:pic>
        <p:pic>
          <p:nvPicPr>
            <p:cNvPr id="29" name="object 29"/>
            <p:cNvPicPr/>
            <p:nvPr/>
          </p:nvPicPr>
          <p:blipFill>
            <a:blip r:embed="rId17" cstate="print"/>
            <a:stretch>
              <a:fillRect/>
            </a:stretch>
          </p:blipFill>
          <p:spPr>
            <a:xfrm>
              <a:off x="3303270" y="3947134"/>
              <a:ext cx="1029207" cy="740943"/>
            </a:xfrm>
            <a:prstGeom prst="rect">
              <a:avLst/>
            </a:prstGeom>
          </p:spPr>
        </p:pic>
        <p:pic>
          <p:nvPicPr>
            <p:cNvPr id="30" name="object 30"/>
            <p:cNvPicPr/>
            <p:nvPr/>
          </p:nvPicPr>
          <p:blipFill>
            <a:blip r:embed="rId14" cstate="print"/>
            <a:stretch>
              <a:fillRect/>
            </a:stretch>
          </p:blipFill>
          <p:spPr>
            <a:xfrm>
              <a:off x="3114039" y="3945890"/>
              <a:ext cx="1412239" cy="651510"/>
            </a:xfrm>
            <a:prstGeom prst="rect">
              <a:avLst/>
            </a:prstGeom>
          </p:spPr>
        </p:pic>
      </p:grpSp>
      <p:sp>
        <p:nvSpPr>
          <p:cNvPr id="31" name="object 31"/>
          <p:cNvSpPr txBox="1"/>
          <p:nvPr/>
        </p:nvSpPr>
        <p:spPr>
          <a:xfrm>
            <a:off x="3114039" y="3945890"/>
            <a:ext cx="1412240" cy="651510"/>
          </a:xfrm>
          <a:prstGeom prst="rect">
            <a:avLst/>
          </a:prstGeom>
        </p:spPr>
        <p:txBody>
          <a:bodyPr vert="horz" wrap="square" lIns="0" tIns="85090" rIns="0" bIns="0" rtlCol="0">
            <a:spAutoFit/>
          </a:bodyPr>
          <a:lstStyle/>
          <a:p>
            <a:pPr marL="362585" marR="353060" indent="49530">
              <a:lnSpc>
                <a:spcPct val="100000"/>
              </a:lnSpc>
              <a:spcBef>
                <a:spcPts val="670"/>
              </a:spcBef>
            </a:pPr>
            <a:r>
              <a:rPr sz="1500" spc="15" dirty="0">
                <a:latin typeface="宋体" panose="02010600030101010101" pitchFamily="2" charset="-122"/>
                <a:cs typeface="宋体" panose="02010600030101010101" pitchFamily="2" charset="-122"/>
              </a:rPr>
              <a:t>mysqld </a:t>
            </a:r>
            <a:r>
              <a:rPr sz="1500" spc="-735" dirty="0">
                <a:latin typeface="宋体" panose="02010600030101010101" pitchFamily="2" charset="-122"/>
                <a:cs typeface="宋体" panose="02010600030101010101" pitchFamily="2" charset="-122"/>
              </a:rPr>
              <a:t> </a:t>
            </a:r>
            <a:r>
              <a:rPr sz="1500" spc="-75" dirty="0">
                <a:latin typeface="宋体" panose="02010600030101010101" pitchFamily="2" charset="-122"/>
                <a:cs typeface="宋体" panose="02010600030101010101" pitchFamily="2" charset="-122"/>
              </a:rPr>
              <a:t>exporter</a:t>
            </a:r>
            <a:endParaRPr sz="1500">
              <a:latin typeface="宋体" panose="02010600030101010101" pitchFamily="2" charset="-122"/>
              <a:cs typeface="宋体" panose="02010600030101010101" pitchFamily="2" charset="-122"/>
            </a:endParaRPr>
          </a:p>
        </p:txBody>
      </p:sp>
      <p:grpSp>
        <p:nvGrpSpPr>
          <p:cNvPr id="32" name="object 32"/>
          <p:cNvGrpSpPr/>
          <p:nvPr/>
        </p:nvGrpSpPr>
        <p:grpSpPr>
          <a:xfrm>
            <a:off x="3055620" y="5058409"/>
            <a:ext cx="1524635" cy="762635"/>
            <a:chOff x="3055620" y="5058409"/>
            <a:chExt cx="1524635" cy="762635"/>
          </a:xfrm>
        </p:grpSpPr>
        <p:pic>
          <p:nvPicPr>
            <p:cNvPr id="33" name="object 33"/>
            <p:cNvPicPr/>
            <p:nvPr/>
          </p:nvPicPr>
          <p:blipFill>
            <a:blip r:embed="rId8" cstate="print"/>
            <a:stretch>
              <a:fillRect/>
            </a:stretch>
          </p:blipFill>
          <p:spPr>
            <a:xfrm>
              <a:off x="3055620" y="5058409"/>
              <a:ext cx="1524507" cy="762507"/>
            </a:xfrm>
            <a:prstGeom prst="rect">
              <a:avLst/>
            </a:prstGeom>
          </p:spPr>
        </p:pic>
        <p:pic>
          <p:nvPicPr>
            <p:cNvPr id="34" name="object 34"/>
            <p:cNvPicPr/>
            <p:nvPr/>
          </p:nvPicPr>
          <p:blipFill>
            <a:blip r:embed="rId18" cstate="print"/>
            <a:stretch>
              <a:fillRect/>
            </a:stretch>
          </p:blipFill>
          <p:spPr>
            <a:xfrm>
              <a:off x="3352800" y="5212079"/>
              <a:ext cx="928877" cy="512356"/>
            </a:xfrm>
            <a:prstGeom prst="rect">
              <a:avLst/>
            </a:prstGeom>
          </p:spPr>
        </p:pic>
        <p:pic>
          <p:nvPicPr>
            <p:cNvPr id="35" name="object 35"/>
            <p:cNvPicPr/>
            <p:nvPr/>
          </p:nvPicPr>
          <p:blipFill>
            <a:blip r:embed="rId19" cstate="print"/>
            <a:stretch>
              <a:fillRect/>
            </a:stretch>
          </p:blipFill>
          <p:spPr>
            <a:xfrm>
              <a:off x="3114039" y="5097779"/>
              <a:ext cx="1412239" cy="650240"/>
            </a:xfrm>
            <a:prstGeom prst="rect">
              <a:avLst/>
            </a:prstGeom>
          </p:spPr>
        </p:pic>
      </p:grpSp>
      <p:sp>
        <p:nvSpPr>
          <p:cNvPr id="36" name="object 36"/>
          <p:cNvSpPr txBox="1"/>
          <p:nvPr/>
        </p:nvSpPr>
        <p:spPr>
          <a:xfrm>
            <a:off x="3114039" y="5097779"/>
            <a:ext cx="1412240" cy="650240"/>
          </a:xfrm>
          <a:prstGeom prst="rect">
            <a:avLst/>
          </a:prstGeom>
        </p:spPr>
        <p:txBody>
          <a:bodyPr vert="horz" wrap="square" lIns="0" tIns="1905" rIns="0" bIns="0" rtlCol="0">
            <a:spAutoFit/>
          </a:bodyPr>
          <a:lstStyle/>
          <a:p>
            <a:pPr>
              <a:lnSpc>
                <a:spcPct val="100000"/>
              </a:lnSpc>
              <a:spcBef>
                <a:spcPts val="15"/>
              </a:spcBef>
            </a:pPr>
            <a:endParaRPr sz="1350">
              <a:latin typeface="Times New Roman" panose="02020603050405020304"/>
              <a:cs typeface="Times New Roman" panose="02020603050405020304"/>
            </a:endParaRPr>
          </a:p>
          <a:p>
            <a:pPr marL="412115">
              <a:lnSpc>
                <a:spcPct val="100000"/>
              </a:lnSpc>
            </a:pPr>
            <a:r>
              <a:rPr sz="1500" spc="15" dirty="0">
                <a:latin typeface="宋体" panose="02010600030101010101" pitchFamily="2" charset="-122"/>
                <a:cs typeface="宋体" panose="02010600030101010101" pitchFamily="2" charset="-122"/>
              </a:rPr>
              <a:t>mysqld</a:t>
            </a:r>
            <a:endParaRPr sz="1500">
              <a:latin typeface="宋体" panose="02010600030101010101" pitchFamily="2" charset="-122"/>
              <a:cs typeface="宋体" panose="02010600030101010101" pitchFamily="2" charset="-122"/>
            </a:endParaRPr>
          </a:p>
        </p:txBody>
      </p:sp>
      <p:grpSp>
        <p:nvGrpSpPr>
          <p:cNvPr id="37" name="object 37"/>
          <p:cNvGrpSpPr/>
          <p:nvPr/>
        </p:nvGrpSpPr>
        <p:grpSpPr>
          <a:xfrm>
            <a:off x="3055620" y="2538730"/>
            <a:ext cx="1524635" cy="762635"/>
            <a:chOff x="3055620" y="2538730"/>
            <a:chExt cx="1524635" cy="762635"/>
          </a:xfrm>
        </p:grpSpPr>
        <p:pic>
          <p:nvPicPr>
            <p:cNvPr id="38" name="object 38"/>
            <p:cNvPicPr/>
            <p:nvPr/>
          </p:nvPicPr>
          <p:blipFill>
            <a:blip r:embed="rId8" cstate="print"/>
            <a:stretch>
              <a:fillRect/>
            </a:stretch>
          </p:blipFill>
          <p:spPr>
            <a:xfrm>
              <a:off x="3055620" y="2538730"/>
              <a:ext cx="1524507" cy="762507"/>
            </a:xfrm>
            <a:prstGeom prst="rect">
              <a:avLst/>
            </a:prstGeom>
          </p:spPr>
        </p:pic>
        <p:pic>
          <p:nvPicPr>
            <p:cNvPr id="39" name="object 39"/>
            <p:cNvPicPr/>
            <p:nvPr/>
          </p:nvPicPr>
          <p:blipFill>
            <a:blip r:embed="rId20" cstate="print"/>
            <a:stretch>
              <a:fillRect/>
            </a:stretch>
          </p:blipFill>
          <p:spPr>
            <a:xfrm>
              <a:off x="3360420" y="2692361"/>
              <a:ext cx="913663" cy="512356"/>
            </a:xfrm>
            <a:prstGeom prst="rect">
              <a:avLst/>
            </a:prstGeom>
          </p:spPr>
        </p:pic>
        <p:pic>
          <p:nvPicPr>
            <p:cNvPr id="40" name="object 40"/>
            <p:cNvPicPr/>
            <p:nvPr/>
          </p:nvPicPr>
          <p:blipFill>
            <a:blip r:embed="rId21" cstate="print"/>
            <a:stretch>
              <a:fillRect/>
            </a:stretch>
          </p:blipFill>
          <p:spPr>
            <a:xfrm>
              <a:off x="3114039" y="2578100"/>
              <a:ext cx="1412239" cy="650239"/>
            </a:xfrm>
            <a:prstGeom prst="rect">
              <a:avLst/>
            </a:prstGeom>
          </p:spPr>
        </p:pic>
      </p:grpSp>
      <p:sp>
        <p:nvSpPr>
          <p:cNvPr id="41" name="object 41"/>
          <p:cNvSpPr txBox="1"/>
          <p:nvPr/>
        </p:nvSpPr>
        <p:spPr>
          <a:xfrm>
            <a:off x="3114039" y="2578100"/>
            <a:ext cx="1412240" cy="650240"/>
          </a:xfrm>
          <a:prstGeom prst="rect">
            <a:avLst/>
          </a:prstGeom>
        </p:spPr>
        <p:txBody>
          <a:bodyPr vert="horz" wrap="square" lIns="0" tIns="1270" rIns="0" bIns="0" rtlCol="0">
            <a:spAutoFit/>
          </a:bodyPr>
          <a:lstStyle/>
          <a:p>
            <a:pPr>
              <a:lnSpc>
                <a:spcPct val="100000"/>
              </a:lnSpc>
              <a:spcBef>
                <a:spcPts val="10"/>
              </a:spcBef>
            </a:pPr>
            <a:endParaRPr sz="1350">
              <a:latin typeface="Times New Roman" panose="02020603050405020304"/>
              <a:cs typeface="Times New Roman" panose="02020603050405020304"/>
            </a:endParaRPr>
          </a:p>
          <a:p>
            <a:pPr marL="419735">
              <a:lnSpc>
                <a:spcPct val="100000"/>
              </a:lnSpc>
              <a:spcBef>
                <a:spcPts val="5"/>
              </a:spcBef>
            </a:pPr>
            <a:r>
              <a:rPr sz="1500" dirty="0">
                <a:latin typeface="宋体" panose="02010600030101010101" pitchFamily="2" charset="-122"/>
                <a:cs typeface="宋体" panose="02010600030101010101" pitchFamily="2" charset="-122"/>
              </a:rPr>
              <a:t>tomcat</a:t>
            </a:r>
            <a:endParaRPr sz="1500">
              <a:latin typeface="宋体" panose="02010600030101010101" pitchFamily="2" charset="-122"/>
              <a:cs typeface="宋体" panose="02010600030101010101" pitchFamily="2" charset="-122"/>
            </a:endParaRPr>
          </a:p>
        </p:txBody>
      </p:sp>
      <p:grpSp>
        <p:nvGrpSpPr>
          <p:cNvPr id="42" name="object 42"/>
          <p:cNvGrpSpPr/>
          <p:nvPr/>
        </p:nvGrpSpPr>
        <p:grpSpPr>
          <a:xfrm>
            <a:off x="3782695" y="1465580"/>
            <a:ext cx="4003040" cy="3633470"/>
            <a:chOff x="3782695" y="1465580"/>
            <a:chExt cx="4003040" cy="3633470"/>
          </a:xfrm>
        </p:grpSpPr>
        <p:sp>
          <p:nvSpPr>
            <p:cNvPr id="43" name="object 43"/>
            <p:cNvSpPr/>
            <p:nvPr/>
          </p:nvSpPr>
          <p:spPr>
            <a:xfrm>
              <a:off x="3782695" y="2866262"/>
              <a:ext cx="4003040" cy="2232660"/>
            </a:xfrm>
            <a:custGeom>
              <a:avLst/>
              <a:gdLst/>
              <a:ahLst/>
              <a:cxnLst/>
              <a:rect l="l" t="t" r="r" b="b"/>
              <a:pathLst>
                <a:path w="4003040" h="2232660">
                  <a:moveTo>
                    <a:pt x="76200" y="2156460"/>
                  </a:moveTo>
                  <a:lnTo>
                    <a:pt x="47625" y="2156460"/>
                  </a:lnTo>
                  <a:lnTo>
                    <a:pt x="47625" y="1731772"/>
                  </a:lnTo>
                  <a:lnTo>
                    <a:pt x="28575" y="1731772"/>
                  </a:lnTo>
                  <a:lnTo>
                    <a:pt x="28575" y="2156460"/>
                  </a:lnTo>
                  <a:lnTo>
                    <a:pt x="0" y="2156460"/>
                  </a:lnTo>
                  <a:lnTo>
                    <a:pt x="38100" y="2232660"/>
                  </a:lnTo>
                  <a:lnTo>
                    <a:pt x="69850" y="2169160"/>
                  </a:lnTo>
                  <a:lnTo>
                    <a:pt x="76200" y="2156460"/>
                  </a:lnTo>
                  <a:close/>
                </a:path>
                <a:path w="4003040" h="2232660">
                  <a:moveTo>
                    <a:pt x="1663192" y="33782"/>
                  </a:moveTo>
                  <a:lnTo>
                    <a:pt x="820483" y="28536"/>
                  </a:lnTo>
                  <a:lnTo>
                    <a:pt x="820674" y="0"/>
                  </a:lnTo>
                  <a:lnTo>
                    <a:pt x="744220" y="37592"/>
                  </a:lnTo>
                  <a:lnTo>
                    <a:pt x="820166" y="76200"/>
                  </a:lnTo>
                  <a:lnTo>
                    <a:pt x="820356" y="47586"/>
                  </a:lnTo>
                  <a:lnTo>
                    <a:pt x="1663065" y="52832"/>
                  </a:lnTo>
                  <a:lnTo>
                    <a:pt x="1663192" y="33782"/>
                  </a:lnTo>
                  <a:close/>
                </a:path>
                <a:path w="4003040" h="2232660">
                  <a:moveTo>
                    <a:pt x="2023110" y="2156460"/>
                  </a:moveTo>
                  <a:lnTo>
                    <a:pt x="1994535" y="2156460"/>
                  </a:lnTo>
                  <a:lnTo>
                    <a:pt x="1994535" y="1731772"/>
                  </a:lnTo>
                  <a:lnTo>
                    <a:pt x="1975485" y="1731772"/>
                  </a:lnTo>
                  <a:lnTo>
                    <a:pt x="1975485" y="2156460"/>
                  </a:lnTo>
                  <a:lnTo>
                    <a:pt x="1946910" y="2156460"/>
                  </a:lnTo>
                  <a:lnTo>
                    <a:pt x="1985010" y="2232660"/>
                  </a:lnTo>
                  <a:lnTo>
                    <a:pt x="2016760" y="2169160"/>
                  </a:lnTo>
                  <a:lnTo>
                    <a:pt x="2023110" y="2156460"/>
                  </a:lnTo>
                  <a:close/>
                </a:path>
                <a:path w="4003040" h="2232660">
                  <a:moveTo>
                    <a:pt x="4002913" y="1081024"/>
                  </a:moveTo>
                  <a:lnTo>
                    <a:pt x="3988981" y="1064387"/>
                  </a:lnTo>
                  <a:lnTo>
                    <a:pt x="3948176" y="1015619"/>
                  </a:lnTo>
                  <a:lnTo>
                    <a:pt x="3936746" y="1041908"/>
                  </a:lnTo>
                  <a:lnTo>
                    <a:pt x="2372360" y="360299"/>
                  </a:lnTo>
                  <a:lnTo>
                    <a:pt x="2368499" y="369189"/>
                  </a:lnTo>
                  <a:lnTo>
                    <a:pt x="2365629" y="359918"/>
                  </a:lnTo>
                  <a:lnTo>
                    <a:pt x="108127" y="1049642"/>
                  </a:lnTo>
                  <a:lnTo>
                    <a:pt x="99822" y="1022350"/>
                  </a:lnTo>
                  <a:lnTo>
                    <a:pt x="38100" y="1081024"/>
                  </a:lnTo>
                  <a:lnTo>
                    <a:pt x="122047" y="1095248"/>
                  </a:lnTo>
                  <a:lnTo>
                    <a:pt x="114833" y="1071626"/>
                  </a:lnTo>
                  <a:lnTo>
                    <a:pt x="113715" y="1067930"/>
                  </a:lnTo>
                  <a:lnTo>
                    <a:pt x="2348839" y="385051"/>
                  </a:lnTo>
                  <a:lnTo>
                    <a:pt x="2012746" y="1009396"/>
                  </a:lnTo>
                  <a:lnTo>
                    <a:pt x="1987550" y="995807"/>
                  </a:lnTo>
                  <a:lnTo>
                    <a:pt x="1985010" y="1081024"/>
                  </a:lnTo>
                  <a:lnTo>
                    <a:pt x="2054733" y="1032002"/>
                  </a:lnTo>
                  <a:lnTo>
                    <a:pt x="2050249" y="1029589"/>
                  </a:lnTo>
                  <a:lnTo>
                    <a:pt x="2029498" y="1018413"/>
                  </a:lnTo>
                  <a:lnTo>
                    <a:pt x="2372576" y="381241"/>
                  </a:lnTo>
                  <a:lnTo>
                    <a:pt x="3929176" y="1059332"/>
                  </a:lnTo>
                  <a:lnTo>
                    <a:pt x="3917823" y="1085469"/>
                  </a:lnTo>
                  <a:lnTo>
                    <a:pt x="4002913" y="1081024"/>
                  </a:lnTo>
                  <a:close/>
                </a:path>
              </a:pathLst>
            </a:custGeom>
            <a:solidFill>
              <a:srgbClr val="4471C4"/>
            </a:solidFill>
          </p:spPr>
          <p:txBody>
            <a:bodyPr wrap="square" lIns="0" tIns="0" rIns="0" bIns="0" rtlCol="0"/>
            <a:lstStyle/>
            <a:p>
              <a:endParaRPr/>
            </a:p>
          </p:txBody>
        </p:sp>
        <p:pic>
          <p:nvPicPr>
            <p:cNvPr id="44" name="object 44"/>
            <p:cNvPicPr/>
            <p:nvPr/>
          </p:nvPicPr>
          <p:blipFill>
            <a:blip r:embed="rId5" cstate="print"/>
            <a:stretch>
              <a:fillRect/>
            </a:stretch>
          </p:blipFill>
          <p:spPr>
            <a:xfrm>
              <a:off x="5392420" y="1465580"/>
              <a:ext cx="1523238" cy="762507"/>
            </a:xfrm>
            <a:prstGeom prst="rect">
              <a:avLst/>
            </a:prstGeom>
          </p:spPr>
        </p:pic>
        <p:pic>
          <p:nvPicPr>
            <p:cNvPr id="45" name="object 45"/>
            <p:cNvPicPr/>
            <p:nvPr/>
          </p:nvPicPr>
          <p:blipFill>
            <a:blip r:embed="rId22" cstate="print"/>
            <a:stretch>
              <a:fillRect/>
            </a:stretch>
          </p:blipFill>
          <p:spPr>
            <a:xfrm>
              <a:off x="5661660" y="1504924"/>
              <a:ext cx="982217" cy="740943"/>
            </a:xfrm>
            <a:prstGeom prst="rect">
              <a:avLst/>
            </a:prstGeom>
          </p:spPr>
        </p:pic>
      </p:grpSp>
      <p:sp>
        <p:nvSpPr>
          <p:cNvPr id="46" name="object 46"/>
          <p:cNvSpPr txBox="1"/>
          <p:nvPr/>
        </p:nvSpPr>
        <p:spPr>
          <a:xfrm>
            <a:off x="5450840" y="1504950"/>
            <a:ext cx="1410970" cy="650240"/>
          </a:xfrm>
          <a:prstGeom prst="rect">
            <a:avLst/>
          </a:prstGeom>
          <a:solidFill>
            <a:srgbClr val="FDF5D5"/>
          </a:solidFill>
        </p:spPr>
        <p:txBody>
          <a:bodyPr vert="horz" wrap="square" lIns="0" tIns="83820" rIns="0" bIns="0" rtlCol="0">
            <a:spAutoFit/>
          </a:bodyPr>
          <a:lstStyle/>
          <a:p>
            <a:pPr marL="448945" marR="377190" indent="-65405">
              <a:lnSpc>
                <a:spcPct val="100000"/>
              </a:lnSpc>
              <a:spcBef>
                <a:spcPts val="660"/>
              </a:spcBef>
            </a:pPr>
            <a:r>
              <a:rPr sz="1500" spc="265" dirty="0">
                <a:latin typeface="宋体" panose="02010600030101010101" pitchFamily="2" charset="-122"/>
                <a:cs typeface="宋体" panose="02010600030101010101" pitchFamily="2" charset="-122"/>
              </a:rPr>
              <a:t>G</a:t>
            </a:r>
            <a:r>
              <a:rPr sz="1500" spc="-80" dirty="0">
                <a:latin typeface="宋体" panose="02010600030101010101" pitchFamily="2" charset="-122"/>
                <a:cs typeface="宋体" panose="02010600030101010101" pitchFamily="2" charset="-122"/>
              </a:rPr>
              <a:t>rafana  </a:t>
            </a:r>
            <a:r>
              <a:rPr sz="1500" spc="-85" dirty="0">
                <a:latin typeface="宋体" panose="02010600030101010101" pitchFamily="2" charset="-122"/>
                <a:cs typeface="宋体" panose="02010600030101010101" pitchFamily="2" charset="-122"/>
              </a:rPr>
              <a:t>Server</a:t>
            </a:r>
            <a:endParaRPr sz="1500">
              <a:latin typeface="宋体" panose="02010600030101010101" pitchFamily="2" charset="-122"/>
              <a:cs typeface="宋体" panose="02010600030101010101" pitchFamily="2" charset="-122"/>
            </a:endParaRPr>
          </a:p>
        </p:txBody>
      </p:sp>
      <p:grpSp>
        <p:nvGrpSpPr>
          <p:cNvPr id="47" name="object 47"/>
          <p:cNvGrpSpPr/>
          <p:nvPr/>
        </p:nvGrpSpPr>
        <p:grpSpPr>
          <a:xfrm>
            <a:off x="1319529" y="3646170"/>
            <a:ext cx="1329055" cy="780415"/>
            <a:chOff x="1319529" y="3646170"/>
            <a:chExt cx="1329055" cy="780415"/>
          </a:xfrm>
        </p:grpSpPr>
        <p:pic>
          <p:nvPicPr>
            <p:cNvPr id="48" name="object 48"/>
            <p:cNvPicPr/>
            <p:nvPr/>
          </p:nvPicPr>
          <p:blipFill>
            <a:blip r:embed="rId23" cstate="print"/>
            <a:stretch>
              <a:fillRect/>
            </a:stretch>
          </p:blipFill>
          <p:spPr>
            <a:xfrm>
              <a:off x="1319529" y="3646170"/>
              <a:ext cx="1328927" cy="762507"/>
            </a:xfrm>
            <a:prstGeom prst="rect">
              <a:avLst/>
            </a:prstGeom>
          </p:spPr>
        </p:pic>
        <p:pic>
          <p:nvPicPr>
            <p:cNvPr id="49" name="object 49"/>
            <p:cNvPicPr/>
            <p:nvPr/>
          </p:nvPicPr>
          <p:blipFill>
            <a:blip r:embed="rId24" cstate="print"/>
            <a:stretch>
              <a:fillRect/>
            </a:stretch>
          </p:blipFill>
          <p:spPr>
            <a:xfrm>
              <a:off x="1469389" y="3685514"/>
              <a:ext cx="1029207" cy="740943"/>
            </a:xfrm>
            <a:prstGeom prst="rect">
              <a:avLst/>
            </a:prstGeom>
          </p:spPr>
        </p:pic>
        <p:sp>
          <p:nvSpPr>
            <p:cNvPr id="50" name="object 50"/>
            <p:cNvSpPr/>
            <p:nvPr/>
          </p:nvSpPr>
          <p:spPr>
            <a:xfrm>
              <a:off x="1377950" y="3685540"/>
              <a:ext cx="1216660" cy="650240"/>
            </a:xfrm>
            <a:custGeom>
              <a:avLst/>
              <a:gdLst/>
              <a:ahLst/>
              <a:cxnLst/>
              <a:rect l="l" t="t" r="r" b="b"/>
              <a:pathLst>
                <a:path w="1216660" h="650239">
                  <a:moveTo>
                    <a:pt x="1216660" y="0"/>
                  </a:moveTo>
                  <a:lnTo>
                    <a:pt x="0" y="0"/>
                  </a:lnTo>
                  <a:lnTo>
                    <a:pt x="0" y="650240"/>
                  </a:lnTo>
                  <a:lnTo>
                    <a:pt x="1216660" y="650240"/>
                  </a:lnTo>
                  <a:lnTo>
                    <a:pt x="1216660" y="0"/>
                  </a:lnTo>
                  <a:close/>
                </a:path>
              </a:pathLst>
            </a:custGeom>
            <a:solidFill>
              <a:srgbClr val="92D050"/>
            </a:solidFill>
          </p:spPr>
          <p:txBody>
            <a:bodyPr wrap="square" lIns="0" tIns="0" rIns="0" bIns="0" rtlCol="0"/>
            <a:lstStyle/>
            <a:p>
              <a:endParaRPr/>
            </a:p>
          </p:txBody>
        </p:sp>
      </p:grpSp>
      <p:sp>
        <p:nvSpPr>
          <p:cNvPr id="51" name="object 51"/>
          <p:cNvSpPr txBox="1"/>
          <p:nvPr/>
        </p:nvSpPr>
        <p:spPr>
          <a:xfrm>
            <a:off x="1642491" y="3806432"/>
            <a:ext cx="688340" cy="427355"/>
          </a:xfrm>
          <a:prstGeom prst="rect">
            <a:avLst/>
          </a:prstGeom>
        </p:spPr>
        <p:txBody>
          <a:bodyPr vert="horz" wrap="square" lIns="0" tIns="0" rIns="0" bIns="0" rtlCol="0">
            <a:spAutoFit/>
          </a:bodyPr>
          <a:lstStyle/>
          <a:p>
            <a:pPr algn="ctr">
              <a:lnSpc>
                <a:spcPts val="1515"/>
              </a:lnSpc>
            </a:pPr>
            <a:r>
              <a:rPr sz="1500" spc="75" dirty="0">
                <a:latin typeface="宋体" panose="02010600030101010101" pitchFamily="2" charset="-122"/>
                <a:cs typeface="宋体" panose="02010600030101010101" pitchFamily="2" charset="-122"/>
              </a:rPr>
              <a:t>node</a:t>
            </a:r>
            <a:endParaRPr sz="1500">
              <a:latin typeface="宋体" panose="02010600030101010101" pitchFamily="2" charset="-122"/>
              <a:cs typeface="宋体" panose="02010600030101010101" pitchFamily="2" charset="-122"/>
            </a:endParaRPr>
          </a:p>
          <a:p>
            <a:pPr algn="ctr">
              <a:lnSpc>
                <a:spcPct val="100000"/>
              </a:lnSpc>
            </a:pPr>
            <a:r>
              <a:rPr sz="1500" spc="-75" dirty="0">
                <a:latin typeface="宋体" panose="02010600030101010101" pitchFamily="2" charset="-122"/>
                <a:cs typeface="宋体" panose="02010600030101010101" pitchFamily="2" charset="-122"/>
              </a:rPr>
              <a:t>exporter</a:t>
            </a:r>
            <a:endParaRPr sz="1500">
              <a:latin typeface="宋体" panose="02010600030101010101" pitchFamily="2" charset="-122"/>
              <a:cs typeface="宋体" panose="02010600030101010101" pitchFamily="2" charset="-122"/>
            </a:endParaRPr>
          </a:p>
        </p:txBody>
      </p:sp>
      <p:grpSp>
        <p:nvGrpSpPr>
          <p:cNvPr id="52" name="object 52"/>
          <p:cNvGrpSpPr/>
          <p:nvPr/>
        </p:nvGrpSpPr>
        <p:grpSpPr>
          <a:xfrm>
            <a:off x="1403350" y="3738879"/>
            <a:ext cx="1329055" cy="781685"/>
            <a:chOff x="1403350" y="3738879"/>
            <a:chExt cx="1329055" cy="781685"/>
          </a:xfrm>
        </p:grpSpPr>
        <p:pic>
          <p:nvPicPr>
            <p:cNvPr id="53" name="object 53"/>
            <p:cNvPicPr/>
            <p:nvPr/>
          </p:nvPicPr>
          <p:blipFill>
            <a:blip r:embed="rId25" cstate="print"/>
            <a:stretch>
              <a:fillRect/>
            </a:stretch>
          </p:blipFill>
          <p:spPr>
            <a:xfrm>
              <a:off x="1403350" y="3738879"/>
              <a:ext cx="1328927" cy="763777"/>
            </a:xfrm>
            <a:prstGeom prst="rect">
              <a:avLst/>
            </a:prstGeom>
          </p:spPr>
        </p:pic>
        <p:pic>
          <p:nvPicPr>
            <p:cNvPr id="54" name="object 54"/>
            <p:cNvPicPr/>
            <p:nvPr/>
          </p:nvPicPr>
          <p:blipFill>
            <a:blip r:embed="rId26" cstate="print"/>
            <a:stretch>
              <a:fillRect/>
            </a:stretch>
          </p:blipFill>
          <p:spPr>
            <a:xfrm>
              <a:off x="1553210" y="3779494"/>
              <a:ext cx="1029207" cy="740943"/>
            </a:xfrm>
            <a:prstGeom prst="rect">
              <a:avLst/>
            </a:prstGeom>
          </p:spPr>
        </p:pic>
        <p:sp>
          <p:nvSpPr>
            <p:cNvPr id="55" name="object 55"/>
            <p:cNvSpPr/>
            <p:nvPr/>
          </p:nvSpPr>
          <p:spPr>
            <a:xfrm>
              <a:off x="1461769" y="3778250"/>
              <a:ext cx="1216660" cy="651510"/>
            </a:xfrm>
            <a:custGeom>
              <a:avLst/>
              <a:gdLst/>
              <a:ahLst/>
              <a:cxnLst/>
              <a:rect l="l" t="t" r="r" b="b"/>
              <a:pathLst>
                <a:path w="1216660" h="651510">
                  <a:moveTo>
                    <a:pt x="1216659" y="0"/>
                  </a:moveTo>
                  <a:lnTo>
                    <a:pt x="0" y="0"/>
                  </a:lnTo>
                  <a:lnTo>
                    <a:pt x="0" y="651510"/>
                  </a:lnTo>
                  <a:lnTo>
                    <a:pt x="1216659" y="651510"/>
                  </a:lnTo>
                  <a:lnTo>
                    <a:pt x="1216659" y="0"/>
                  </a:lnTo>
                  <a:close/>
                </a:path>
              </a:pathLst>
            </a:custGeom>
            <a:solidFill>
              <a:srgbClr val="92D050"/>
            </a:solidFill>
          </p:spPr>
          <p:txBody>
            <a:bodyPr wrap="square" lIns="0" tIns="0" rIns="0" bIns="0" rtlCol="0"/>
            <a:lstStyle/>
            <a:p>
              <a:endParaRPr/>
            </a:p>
          </p:txBody>
        </p:sp>
      </p:grpSp>
      <p:sp>
        <p:nvSpPr>
          <p:cNvPr id="56" name="object 56"/>
          <p:cNvSpPr txBox="1"/>
          <p:nvPr/>
        </p:nvSpPr>
        <p:spPr>
          <a:xfrm>
            <a:off x="1726564" y="3899266"/>
            <a:ext cx="688340" cy="427990"/>
          </a:xfrm>
          <a:prstGeom prst="rect">
            <a:avLst/>
          </a:prstGeom>
        </p:spPr>
        <p:txBody>
          <a:bodyPr vert="horz" wrap="square" lIns="0" tIns="0" rIns="0" bIns="0" rtlCol="0">
            <a:spAutoFit/>
          </a:bodyPr>
          <a:lstStyle/>
          <a:p>
            <a:pPr algn="ctr">
              <a:lnSpc>
                <a:spcPts val="1515"/>
              </a:lnSpc>
            </a:pPr>
            <a:r>
              <a:rPr sz="1500" spc="75" dirty="0">
                <a:latin typeface="宋体" panose="02010600030101010101" pitchFamily="2" charset="-122"/>
                <a:cs typeface="宋体" panose="02010600030101010101" pitchFamily="2" charset="-122"/>
              </a:rPr>
              <a:t>node</a:t>
            </a:r>
            <a:endParaRPr sz="1500">
              <a:latin typeface="宋体" panose="02010600030101010101" pitchFamily="2" charset="-122"/>
              <a:cs typeface="宋体" panose="02010600030101010101" pitchFamily="2" charset="-122"/>
            </a:endParaRPr>
          </a:p>
          <a:p>
            <a:pPr algn="ctr">
              <a:lnSpc>
                <a:spcPct val="100000"/>
              </a:lnSpc>
            </a:pPr>
            <a:r>
              <a:rPr sz="1500" spc="-75" dirty="0">
                <a:latin typeface="宋体" panose="02010600030101010101" pitchFamily="2" charset="-122"/>
                <a:cs typeface="宋体" panose="02010600030101010101" pitchFamily="2" charset="-122"/>
              </a:rPr>
              <a:t>exporter</a:t>
            </a:r>
            <a:endParaRPr sz="1500">
              <a:latin typeface="宋体" panose="02010600030101010101" pitchFamily="2" charset="-122"/>
              <a:cs typeface="宋体" panose="02010600030101010101" pitchFamily="2" charset="-122"/>
            </a:endParaRPr>
          </a:p>
        </p:txBody>
      </p:sp>
      <p:grpSp>
        <p:nvGrpSpPr>
          <p:cNvPr id="57" name="object 57"/>
          <p:cNvGrpSpPr/>
          <p:nvPr/>
        </p:nvGrpSpPr>
        <p:grpSpPr>
          <a:xfrm>
            <a:off x="1484629" y="3832859"/>
            <a:ext cx="1329055" cy="780415"/>
            <a:chOff x="1484629" y="3832859"/>
            <a:chExt cx="1329055" cy="780415"/>
          </a:xfrm>
        </p:grpSpPr>
        <p:pic>
          <p:nvPicPr>
            <p:cNvPr id="58" name="object 58"/>
            <p:cNvPicPr/>
            <p:nvPr/>
          </p:nvPicPr>
          <p:blipFill>
            <a:blip r:embed="rId23" cstate="print"/>
            <a:stretch>
              <a:fillRect/>
            </a:stretch>
          </p:blipFill>
          <p:spPr>
            <a:xfrm>
              <a:off x="1484629" y="3832859"/>
              <a:ext cx="1328927" cy="762507"/>
            </a:xfrm>
            <a:prstGeom prst="rect">
              <a:avLst/>
            </a:prstGeom>
          </p:spPr>
        </p:pic>
        <p:pic>
          <p:nvPicPr>
            <p:cNvPr id="59" name="object 59"/>
            <p:cNvPicPr/>
            <p:nvPr/>
          </p:nvPicPr>
          <p:blipFill>
            <a:blip r:embed="rId27" cstate="print"/>
            <a:stretch>
              <a:fillRect/>
            </a:stretch>
          </p:blipFill>
          <p:spPr>
            <a:xfrm>
              <a:off x="1634489" y="3872204"/>
              <a:ext cx="1029207" cy="740943"/>
            </a:xfrm>
            <a:prstGeom prst="rect">
              <a:avLst/>
            </a:prstGeom>
          </p:spPr>
        </p:pic>
        <p:sp>
          <p:nvSpPr>
            <p:cNvPr id="60" name="object 60"/>
            <p:cNvSpPr/>
            <p:nvPr/>
          </p:nvSpPr>
          <p:spPr>
            <a:xfrm>
              <a:off x="1543050" y="3872229"/>
              <a:ext cx="1216660" cy="650240"/>
            </a:xfrm>
            <a:custGeom>
              <a:avLst/>
              <a:gdLst/>
              <a:ahLst/>
              <a:cxnLst/>
              <a:rect l="l" t="t" r="r" b="b"/>
              <a:pathLst>
                <a:path w="1216660" h="650239">
                  <a:moveTo>
                    <a:pt x="1216660" y="0"/>
                  </a:moveTo>
                  <a:lnTo>
                    <a:pt x="0" y="0"/>
                  </a:lnTo>
                  <a:lnTo>
                    <a:pt x="0" y="650240"/>
                  </a:lnTo>
                  <a:lnTo>
                    <a:pt x="1216660" y="650240"/>
                  </a:lnTo>
                  <a:lnTo>
                    <a:pt x="1216660" y="0"/>
                  </a:lnTo>
                  <a:close/>
                </a:path>
              </a:pathLst>
            </a:custGeom>
            <a:solidFill>
              <a:srgbClr val="92D050"/>
            </a:solidFill>
          </p:spPr>
          <p:txBody>
            <a:bodyPr wrap="square" lIns="0" tIns="0" rIns="0" bIns="0" rtlCol="0"/>
            <a:lstStyle/>
            <a:p>
              <a:endParaRPr/>
            </a:p>
          </p:txBody>
        </p:sp>
      </p:grpSp>
      <p:sp>
        <p:nvSpPr>
          <p:cNvPr id="61" name="object 61"/>
          <p:cNvSpPr txBox="1"/>
          <p:nvPr/>
        </p:nvSpPr>
        <p:spPr>
          <a:xfrm>
            <a:off x="1461769" y="3778250"/>
            <a:ext cx="1132840" cy="557530"/>
          </a:xfrm>
          <a:prstGeom prst="rect">
            <a:avLst/>
          </a:prstGeom>
        </p:spPr>
        <p:txBody>
          <a:bodyPr vert="horz" wrap="square" lIns="0" tIns="165735" rIns="0" bIns="0" rtlCol="0">
            <a:spAutoFit/>
          </a:bodyPr>
          <a:lstStyle/>
          <a:p>
            <a:pPr marL="346075" marR="90170" indent="133350">
              <a:lnSpc>
                <a:spcPct val="100000"/>
              </a:lnSpc>
              <a:spcBef>
                <a:spcPts val="1305"/>
              </a:spcBef>
            </a:pPr>
            <a:r>
              <a:rPr sz="1500" spc="75" dirty="0">
                <a:latin typeface="宋体" panose="02010600030101010101" pitchFamily="2" charset="-122"/>
                <a:cs typeface="宋体" panose="02010600030101010101" pitchFamily="2" charset="-122"/>
              </a:rPr>
              <a:t>node </a:t>
            </a:r>
            <a:r>
              <a:rPr sz="1500" spc="80" dirty="0">
                <a:latin typeface="宋体" panose="02010600030101010101" pitchFamily="2" charset="-122"/>
                <a:cs typeface="宋体" panose="02010600030101010101" pitchFamily="2" charset="-122"/>
              </a:rPr>
              <a:t> </a:t>
            </a:r>
            <a:r>
              <a:rPr sz="1500" spc="-75" dirty="0">
                <a:latin typeface="宋体" panose="02010600030101010101" pitchFamily="2" charset="-122"/>
                <a:cs typeface="宋体" panose="02010600030101010101" pitchFamily="2" charset="-122"/>
              </a:rPr>
              <a:t>exporter</a:t>
            </a:r>
            <a:endParaRPr sz="1500">
              <a:latin typeface="宋体" panose="02010600030101010101" pitchFamily="2" charset="-122"/>
              <a:cs typeface="宋体" panose="02010600030101010101" pitchFamily="2" charset="-122"/>
            </a:endParaRPr>
          </a:p>
        </p:txBody>
      </p:sp>
      <p:grpSp>
        <p:nvGrpSpPr>
          <p:cNvPr id="62" name="object 62"/>
          <p:cNvGrpSpPr/>
          <p:nvPr/>
        </p:nvGrpSpPr>
        <p:grpSpPr>
          <a:xfrm>
            <a:off x="1986914" y="1934210"/>
            <a:ext cx="7967980" cy="1781810"/>
            <a:chOff x="1986914" y="1934210"/>
            <a:chExt cx="7967980" cy="1781810"/>
          </a:xfrm>
        </p:grpSpPr>
        <p:sp>
          <p:nvSpPr>
            <p:cNvPr id="63" name="object 63"/>
            <p:cNvSpPr/>
            <p:nvPr/>
          </p:nvSpPr>
          <p:spPr>
            <a:xfrm>
              <a:off x="1986914" y="3225800"/>
              <a:ext cx="4165600" cy="490220"/>
            </a:xfrm>
            <a:custGeom>
              <a:avLst/>
              <a:gdLst/>
              <a:ahLst/>
              <a:cxnLst/>
              <a:rect l="l" t="t" r="r" b="b"/>
              <a:pathLst>
                <a:path w="4165600" h="490220">
                  <a:moveTo>
                    <a:pt x="71628" y="414400"/>
                  </a:moveTo>
                  <a:lnTo>
                    <a:pt x="0" y="460501"/>
                  </a:lnTo>
                  <a:lnTo>
                    <a:pt x="79883" y="490219"/>
                  </a:lnTo>
                  <a:lnTo>
                    <a:pt x="76937" y="463169"/>
                  </a:lnTo>
                  <a:lnTo>
                    <a:pt x="64135" y="463169"/>
                  </a:lnTo>
                  <a:lnTo>
                    <a:pt x="62103" y="444245"/>
                  </a:lnTo>
                  <a:lnTo>
                    <a:pt x="74728" y="442878"/>
                  </a:lnTo>
                  <a:lnTo>
                    <a:pt x="71628" y="414400"/>
                  </a:lnTo>
                  <a:close/>
                </a:path>
                <a:path w="4165600" h="490220">
                  <a:moveTo>
                    <a:pt x="74728" y="442878"/>
                  </a:moveTo>
                  <a:lnTo>
                    <a:pt x="62103" y="444245"/>
                  </a:lnTo>
                  <a:lnTo>
                    <a:pt x="64135" y="463169"/>
                  </a:lnTo>
                  <a:lnTo>
                    <a:pt x="76788" y="461798"/>
                  </a:lnTo>
                  <a:lnTo>
                    <a:pt x="74728" y="442878"/>
                  </a:lnTo>
                  <a:close/>
                </a:path>
                <a:path w="4165600" h="490220">
                  <a:moveTo>
                    <a:pt x="76788" y="461798"/>
                  </a:moveTo>
                  <a:lnTo>
                    <a:pt x="64135" y="463169"/>
                  </a:lnTo>
                  <a:lnTo>
                    <a:pt x="76937" y="463169"/>
                  </a:lnTo>
                  <a:lnTo>
                    <a:pt x="76788" y="461798"/>
                  </a:lnTo>
                  <a:close/>
                </a:path>
                <a:path w="4165600" h="490220">
                  <a:moveTo>
                    <a:pt x="4163187" y="0"/>
                  </a:moveTo>
                  <a:lnTo>
                    <a:pt x="74728" y="442878"/>
                  </a:lnTo>
                  <a:lnTo>
                    <a:pt x="76788" y="461798"/>
                  </a:lnTo>
                  <a:lnTo>
                    <a:pt x="4165346" y="19050"/>
                  </a:lnTo>
                  <a:lnTo>
                    <a:pt x="4163187" y="0"/>
                  </a:lnTo>
                  <a:close/>
                </a:path>
              </a:pathLst>
            </a:custGeom>
            <a:solidFill>
              <a:srgbClr val="4471C4"/>
            </a:solidFill>
          </p:spPr>
          <p:txBody>
            <a:bodyPr wrap="square" lIns="0" tIns="0" rIns="0" bIns="0" rtlCol="0"/>
            <a:lstStyle/>
            <a:p>
              <a:endParaRPr/>
            </a:p>
          </p:txBody>
        </p:sp>
        <p:pic>
          <p:nvPicPr>
            <p:cNvPr id="64" name="object 64"/>
            <p:cNvPicPr/>
            <p:nvPr/>
          </p:nvPicPr>
          <p:blipFill>
            <a:blip r:embed="rId28" cstate="print"/>
            <a:stretch>
              <a:fillRect/>
            </a:stretch>
          </p:blipFill>
          <p:spPr>
            <a:xfrm>
              <a:off x="8453119" y="1934210"/>
              <a:ext cx="1501648" cy="762507"/>
            </a:xfrm>
            <a:prstGeom prst="rect">
              <a:avLst/>
            </a:prstGeom>
          </p:spPr>
        </p:pic>
        <p:pic>
          <p:nvPicPr>
            <p:cNvPr id="65" name="object 65"/>
            <p:cNvPicPr/>
            <p:nvPr/>
          </p:nvPicPr>
          <p:blipFill>
            <a:blip r:embed="rId29" cstate="print"/>
            <a:stretch>
              <a:fillRect/>
            </a:stretch>
          </p:blipFill>
          <p:spPr>
            <a:xfrm>
              <a:off x="8769349" y="2087841"/>
              <a:ext cx="867943" cy="512356"/>
            </a:xfrm>
            <a:prstGeom prst="rect">
              <a:avLst/>
            </a:prstGeom>
          </p:spPr>
        </p:pic>
      </p:grpSp>
      <p:sp>
        <p:nvSpPr>
          <p:cNvPr id="66" name="object 66"/>
          <p:cNvSpPr txBox="1"/>
          <p:nvPr/>
        </p:nvSpPr>
        <p:spPr>
          <a:xfrm>
            <a:off x="8511540" y="1973579"/>
            <a:ext cx="1389380" cy="650240"/>
          </a:xfrm>
          <a:prstGeom prst="rect">
            <a:avLst/>
          </a:prstGeom>
          <a:solidFill>
            <a:srgbClr val="BE94DF"/>
          </a:solidFill>
        </p:spPr>
        <p:txBody>
          <a:bodyPr vert="horz" wrap="square" lIns="0" tIns="635" rIns="0" bIns="0" rtlCol="0">
            <a:spAutoFit/>
          </a:bodyPr>
          <a:lstStyle/>
          <a:p>
            <a:pPr>
              <a:lnSpc>
                <a:spcPct val="100000"/>
              </a:lnSpc>
              <a:spcBef>
                <a:spcPts val="5"/>
              </a:spcBef>
            </a:pPr>
            <a:endParaRPr sz="1350">
              <a:latin typeface="Times New Roman" panose="02020603050405020304"/>
              <a:cs typeface="Times New Roman" panose="02020603050405020304"/>
            </a:endParaRPr>
          </a:p>
          <a:p>
            <a:pPr marL="431800">
              <a:lnSpc>
                <a:spcPct val="100000"/>
              </a:lnSpc>
            </a:pPr>
            <a:r>
              <a:rPr sz="1500" spc="-65" dirty="0">
                <a:latin typeface="宋体" panose="02010600030101010101" pitchFamily="2" charset="-122"/>
                <a:cs typeface="宋体" panose="02010600030101010101" pitchFamily="2" charset="-122"/>
              </a:rPr>
              <a:t>consul</a:t>
            </a:r>
            <a:endParaRPr sz="1500">
              <a:latin typeface="宋体" panose="02010600030101010101" pitchFamily="2" charset="-122"/>
              <a:cs typeface="宋体" panose="02010600030101010101" pitchFamily="2" charset="-122"/>
            </a:endParaRPr>
          </a:p>
        </p:txBody>
      </p:sp>
      <p:grpSp>
        <p:nvGrpSpPr>
          <p:cNvPr id="67" name="object 67"/>
          <p:cNvGrpSpPr/>
          <p:nvPr/>
        </p:nvGrpSpPr>
        <p:grpSpPr>
          <a:xfrm>
            <a:off x="6114160" y="1412875"/>
            <a:ext cx="3832225" cy="2179320"/>
            <a:chOff x="6114160" y="1412875"/>
            <a:chExt cx="3832225" cy="2179320"/>
          </a:xfrm>
        </p:grpSpPr>
        <p:sp>
          <p:nvSpPr>
            <p:cNvPr id="68" name="object 68"/>
            <p:cNvSpPr/>
            <p:nvPr/>
          </p:nvSpPr>
          <p:spPr>
            <a:xfrm>
              <a:off x="6114160" y="2155698"/>
              <a:ext cx="76200" cy="429259"/>
            </a:xfrm>
            <a:custGeom>
              <a:avLst/>
              <a:gdLst/>
              <a:ahLst/>
              <a:cxnLst/>
              <a:rect l="l" t="t" r="r" b="b"/>
              <a:pathLst>
                <a:path w="76200" h="429260">
                  <a:moveTo>
                    <a:pt x="0" y="352425"/>
                  </a:moveTo>
                  <a:lnTo>
                    <a:pt x="37084" y="429132"/>
                  </a:lnTo>
                  <a:lnTo>
                    <a:pt x="69833" y="365760"/>
                  </a:lnTo>
                  <a:lnTo>
                    <a:pt x="47371" y="365760"/>
                  </a:lnTo>
                  <a:lnTo>
                    <a:pt x="28321" y="365505"/>
                  </a:lnTo>
                  <a:lnTo>
                    <a:pt x="28484" y="352804"/>
                  </a:lnTo>
                  <a:lnTo>
                    <a:pt x="0" y="352425"/>
                  </a:lnTo>
                  <a:close/>
                </a:path>
                <a:path w="76200" h="429260">
                  <a:moveTo>
                    <a:pt x="28484" y="352804"/>
                  </a:moveTo>
                  <a:lnTo>
                    <a:pt x="28321" y="365505"/>
                  </a:lnTo>
                  <a:lnTo>
                    <a:pt x="47371" y="365760"/>
                  </a:lnTo>
                  <a:lnTo>
                    <a:pt x="47534" y="353058"/>
                  </a:lnTo>
                  <a:lnTo>
                    <a:pt x="28484" y="352804"/>
                  </a:lnTo>
                  <a:close/>
                </a:path>
                <a:path w="76200" h="429260">
                  <a:moveTo>
                    <a:pt x="47534" y="353058"/>
                  </a:moveTo>
                  <a:lnTo>
                    <a:pt x="47371" y="365760"/>
                  </a:lnTo>
                  <a:lnTo>
                    <a:pt x="69833" y="365760"/>
                  </a:lnTo>
                  <a:lnTo>
                    <a:pt x="76200" y="353440"/>
                  </a:lnTo>
                  <a:lnTo>
                    <a:pt x="47534" y="353058"/>
                  </a:lnTo>
                  <a:close/>
                </a:path>
                <a:path w="76200" h="429260">
                  <a:moveTo>
                    <a:pt x="33019" y="0"/>
                  </a:moveTo>
                  <a:lnTo>
                    <a:pt x="28484" y="352804"/>
                  </a:lnTo>
                  <a:lnTo>
                    <a:pt x="47534" y="353058"/>
                  </a:lnTo>
                  <a:lnTo>
                    <a:pt x="52069" y="253"/>
                  </a:lnTo>
                  <a:lnTo>
                    <a:pt x="33019" y="0"/>
                  </a:lnTo>
                  <a:close/>
                </a:path>
              </a:pathLst>
            </a:custGeom>
            <a:solidFill>
              <a:srgbClr val="6FAC46"/>
            </a:solidFill>
          </p:spPr>
          <p:txBody>
            <a:bodyPr wrap="square" lIns="0" tIns="0" rIns="0" bIns="0" rtlCol="0"/>
            <a:lstStyle/>
            <a:p>
              <a:endParaRPr/>
            </a:p>
          </p:txBody>
        </p:sp>
        <p:sp>
          <p:nvSpPr>
            <p:cNvPr id="69" name="object 69"/>
            <p:cNvSpPr/>
            <p:nvPr/>
          </p:nvSpPr>
          <p:spPr>
            <a:xfrm>
              <a:off x="6849617" y="1412875"/>
              <a:ext cx="1642110" cy="1504315"/>
            </a:xfrm>
            <a:custGeom>
              <a:avLst/>
              <a:gdLst/>
              <a:ahLst/>
              <a:cxnLst/>
              <a:rect l="l" t="t" r="r" b="b"/>
              <a:pathLst>
                <a:path w="1642109" h="1504314">
                  <a:moveTo>
                    <a:pt x="1579261" y="44401"/>
                  </a:moveTo>
                  <a:lnTo>
                    <a:pt x="0" y="1490090"/>
                  </a:lnTo>
                  <a:lnTo>
                    <a:pt x="12953" y="1504188"/>
                  </a:lnTo>
                  <a:lnTo>
                    <a:pt x="1592155" y="58438"/>
                  </a:lnTo>
                  <a:lnTo>
                    <a:pt x="1579261" y="44401"/>
                  </a:lnTo>
                  <a:close/>
                </a:path>
                <a:path w="1642109" h="1504314">
                  <a:moveTo>
                    <a:pt x="1628252" y="35813"/>
                  </a:moveTo>
                  <a:lnTo>
                    <a:pt x="1588642" y="35813"/>
                  </a:lnTo>
                  <a:lnTo>
                    <a:pt x="1601470" y="49911"/>
                  </a:lnTo>
                  <a:lnTo>
                    <a:pt x="1592155" y="58438"/>
                  </a:lnTo>
                  <a:lnTo>
                    <a:pt x="1611502" y="79501"/>
                  </a:lnTo>
                  <a:lnTo>
                    <a:pt x="1628252" y="35813"/>
                  </a:lnTo>
                  <a:close/>
                </a:path>
                <a:path w="1642109" h="1504314">
                  <a:moveTo>
                    <a:pt x="1588642" y="35813"/>
                  </a:moveTo>
                  <a:lnTo>
                    <a:pt x="1579261" y="44401"/>
                  </a:lnTo>
                  <a:lnTo>
                    <a:pt x="1592155" y="58438"/>
                  </a:lnTo>
                  <a:lnTo>
                    <a:pt x="1601470" y="49911"/>
                  </a:lnTo>
                  <a:lnTo>
                    <a:pt x="1588642" y="35813"/>
                  </a:lnTo>
                  <a:close/>
                </a:path>
                <a:path w="1642109" h="1504314">
                  <a:moveTo>
                    <a:pt x="1641982" y="0"/>
                  </a:moveTo>
                  <a:lnTo>
                    <a:pt x="1559940" y="23367"/>
                  </a:lnTo>
                  <a:lnTo>
                    <a:pt x="1579261" y="44401"/>
                  </a:lnTo>
                  <a:lnTo>
                    <a:pt x="1588642" y="35813"/>
                  </a:lnTo>
                  <a:lnTo>
                    <a:pt x="1628252" y="35813"/>
                  </a:lnTo>
                  <a:lnTo>
                    <a:pt x="1641982" y="0"/>
                  </a:lnTo>
                  <a:close/>
                </a:path>
              </a:pathLst>
            </a:custGeom>
            <a:solidFill>
              <a:srgbClr val="FFC000"/>
            </a:solidFill>
          </p:spPr>
          <p:txBody>
            <a:bodyPr wrap="square" lIns="0" tIns="0" rIns="0" bIns="0" rtlCol="0"/>
            <a:lstStyle/>
            <a:p>
              <a:endParaRPr/>
            </a:p>
          </p:txBody>
        </p:sp>
        <p:sp>
          <p:nvSpPr>
            <p:cNvPr id="70" name="object 70"/>
            <p:cNvSpPr/>
            <p:nvPr/>
          </p:nvSpPr>
          <p:spPr>
            <a:xfrm>
              <a:off x="6852792" y="2289936"/>
              <a:ext cx="1659255" cy="629285"/>
            </a:xfrm>
            <a:custGeom>
              <a:avLst/>
              <a:gdLst/>
              <a:ahLst/>
              <a:cxnLst/>
              <a:rect l="l" t="t" r="r" b="b"/>
              <a:pathLst>
                <a:path w="1659254" h="629285">
                  <a:moveTo>
                    <a:pt x="1584474" y="26874"/>
                  </a:moveTo>
                  <a:lnTo>
                    <a:pt x="0" y="611377"/>
                  </a:lnTo>
                  <a:lnTo>
                    <a:pt x="6603" y="629285"/>
                  </a:lnTo>
                  <a:lnTo>
                    <a:pt x="1591048" y="44666"/>
                  </a:lnTo>
                  <a:lnTo>
                    <a:pt x="1584474" y="26874"/>
                  </a:lnTo>
                  <a:close/>
                </a:path>
                <a:path w="1659254" h="629285">
                  <a:moveTo>
                    <a:pt x="1646976" y="22478"/>
                  </a:moveTo>
                  <a:lnTo>
                    <a:pt x="1596389" y="22478"/>
                  </a:lnTo>
                  <a:lnTo>
                    <a:pt x="1602993" y="40259"/>
                  </a:lnTo>
                  <a:lnTo>
                    <a:pt x="1591048" y="44666"/>
                  </a:lnTo>
                  <a:lnTo>
                    <a:pt x="1600961" y="71500"/>
                  </a:lnTo>
                  <a:lnTo>
                    <a:pt x="1646976" y="22478"/>
                  </a:lnTo>
                  <a:close/>
                </a:path>
                <a:path w="1659254" h="629285">
                  <a:moveTo>
                    <a:pt x="1596389" y="22478"/>
                  </a:moveTo>
                  <a:lnTo>
                    <a:pt x="1584474" y="26874"/>
                  </a:lnTo>
                  <a:lnTo>
                    <a:pt x="1591048" y="44666"/>
                  </a:lnTo>
                  <a:lnTo>
                    <a:pt x="1602993" y="40259"/>
                  </a:lnTo>
                  <a:lnTo>
                    <a:pt x="1596389" y="22478"/>
                  </a:lnTo>
                  <a:close/>
                </a:path>
                <a:path w="1659254" h="629285">
                  <a:moveTo>
                    <a:pt x="1574546" y="0"/>
                  </a:moveTo>
                  <a:lnTo>
                    <a:pt x="1584474" y="26874"/>
                  </a:lnTo>
                  <a:lnTo>
                    <a:pt x="1596389" y="22478"/>
                  </a:lnTo>
                  <a:lnTo>
                    <a:pt x="1646976" y="22478"/>
                  </a:lnTo>
                  <a:lnTo>
                    <a:pt x="1659254" y="9398"/>
                  </a:lnTo>
                  <a:lnTo>
                    <a:pt x="1574546" y="0"/>
                  </a:lnTo>
                  <a:close/>
                </a:path>
              </a:pathLst>
            </a:custGeom>
            <a:solidFill>
              <a:srgbClr val="BE94DF"/>
            </a:solidFill>
          </p:spPr>
          <p:txBody>
            <a:bodyPr wrap="square" lIns="0" tIns="0" rIns="0" bIns="0" rtlCol="0"/>
            <a:lstStyle/>
            <a:p>
              <a:endParaRPr/>
            </a:p>
          </p:txBody>
        </p:sp>
        <p:pic>
          <p:nvPicPr>
            <p:cNvPr id="71" name="object 71"/>
            <p:cNvPicPr/>
            <p:nvPr/>
          </p:nvPicPr>
          <p:blipFill>
            <a:blip r:embed="rId28" cstate="print"/>
            <a:stretch>
              <a:fillRect/>
            </a:stretch>
          </p:blipFill>
          <p:spPr>
            <a:xfrm>
              <a:off x="8444229" y="2811780"/>
              <a:ext cx="1501648" cy="762507"/>
            </a:xfrm>
            <a:prstGeom prst="rect">
              <a:avLst/>
            </a:prstGeom>
          </p:spPr>
        </p:pic>
        <p:pic>
          <p:nvPicPr>
            <p:cNvPr id="72" name="object 72"/>
            <p:cNvPicPr/>
            <p:nvPr/>
          </p:nvPicPr>
          <p:blipFill>
            <a:blip r:embed="rId30" cstate="print"/>
            <a:stretch>
              <a:fillRect/>
            </a:stretch>
          </p:blipFill>
          <p:spPr>
            <a:xfrm>
              <a:off x="8680450" y="2851124"/>
              <a:ext cx="1029207" cy="740943"/>
            </a:xfrm>
            <a:prstGeom prst="rect">
              <a:avLst/>
            </a:prstGeom>
          </p:spPr>
        </p:pic>
      </p:grpSp>
      <p:sp>
        <p:nvSpPr>
          <p:cNvPr id="73" name="object 73"/>
          <p:cNvSpPr txBox="1"/>
          <p:nvPr/>
        </p:nvSpPr>
        <p:spPr>
          <a:xfrm>
            <a:off x="8502650" y="2851150"/>
            <a:ext cx="1389380" cy="650240"/>
          </a:xfrm>
          <a:prstGeom prst="rect">
            <a:avLst/>
          </a:prstGeom>
          <a:solidFill>
            <a:srgbClr val="BE94DF"/>
          </a:solidFill>
        </p:spPr>
        <p:txBody>
          <a:bodyPr vert="horz" wrap="square" lIns="0" tIns="84455" rIns="0" bIns="0" rtlCol="0">
            <a:spAutoFit/>
          </a:bodyPr>
          <a:lstStyle/>
          <a:p>
            <a:pPr marL="351790" marR="341630" indent="80010">
              <a:lnSpc>
                <a:spcPct val="100000"/>
              </a:lnSpc>
              <a:spcBef>
                <a:spcPts val="665"/>
              </a:spcBef>
            </a:pPr>
            <a:r>
              <a:rPr sz="1500" spc="-65" dirty="0">
                <a:latin typeface="宋体" panose="02010600030101010101" pitchFamily="2" charset="-122"/>
                <a:cs typeface="宋体" panose="02010600030101010101" pitchFamily="2" charset="-122"/>
              </a:rPr>
              <a:t>consul </a:t>
            </a:r>
            <a:r>
              <a:rPr sz="1500" spc="-735" dirty="0">
                <a:latin typeface="宋体" panose="02010600030101010101" pitchFamily="2" charset="-122"/>
                <a:cs typeface="宋体" panose="02010600030101010101" pitchFamily="2" charset="-122"/>
              </a:rPr>
              <a:t> </a:t>
            </a:r>
            <a:r>
              <a:rPr sz="1500" spc="-75" dirty="0">
                <a:latin typeface="宋体" panose="02010600030101010101" pitchFamily="2" charset="-122"/>
                <a:cs typeface="宋体" panose="02010600030101010101" pitchFamily="2" charset="-122"/>
              </a:rPr>
              <a:t>exporter</a:t>
            </a:r>
            <a:endParaRPr sz="1500">
              <a:latin typeface="宋体" panose="02010600030101010101" pitchFamily="2" charset="-122"/>
              <a:cs typeface="宋体" panose="02010600030101010101" pitchFamily="2" charset="-122"/>
            </a:endParaRPr>
          </a:p>
        </p:txBody>
      </p:sp>
      <p:grpSp>
        <p:nvGrpSpPr>
          <p:cNvPr id="74" name="object 74"/>
          <p:cNvGrpSpPr/>
          <p:nvPr/>
        </p:nvGrpSpPr>
        <p:grpSpPr>
          <a:xfrm>
            <a:off x="6854570" y="2624454"/>
            <a:ext cx="2387600" cy="578485"/>
            <a:chOff x="6854570" y="2624454"/>
            <a:chExt cx="2387600" cy="578485"/>
          </a:xfrm>
        </p:grpSpPr>
        <p:sp>
          <p:nvSpPr>
            <p:cNvPr id="75" name="object 75"/>
            <p:cNvSpPr/>
            <p:nvPr/>
          </p:nvSpPr>
          <p:spPr>
            <a:xfrm>
              <a:off x="6854570" y="2900806"/>
              <a:ext cx="1648460" cy="302260"/>
            </a:xfrm>
            <a:custGeom>
              <a:avLst/>
              <a:gdLst/>
              <a:ahLst/>
              <a:cxnLst/>
              <a:rect l="l" t="t" r="r" b="b"/>
              <a:pathLst>
                <a:path w="1648459" h="302260">
                  <a:moveTo>
                    <a:pt x="1579245" y="226694"/>
                  </a:moveTo>
                  <a:lnTo>
                    <a:pt x="1574674" y="254882"/>
                  </a:lnTo>
                  <a:lnTo>
                    <a:pt x="1587246" y="256920"/>
                  </a:lnTo>
                  <a:lnTo>
                    <a:pt x="1584198" y="275716"/>
                  </a:lnTo>
                  <a:lnTo>
                    <a:pt x="1571295" y="275716"/>
                  </a:lnTo>
                  <a:lnTo>
                    <a:pt x="1567052" y="301878"/>
                  </a:lnTo>
                  <a:lnTo>
                    <a:pt x="1648332" y="276478"/>
                  </a:lnTo>
                  <a:lnTo>
                    <a:pt x="1647275" y="275716"/>
                  </a:lnTo>
                  <a:lnTo>
                    <a:pt x="1584198" y="275716"/>
                  </a:lnTo>
                  <a:lnTo>
                    <a:pt x="1571626" y="273678"/>
                  </a:lnTo>
                  <a:lnTo>
                    <a:pt x="1644446" y="273678"/>
                  </a:lnTo>
                  <a:lnTo>
                    <a:pt x="1579245" y="226694"/>
                  </a:lnTo>
                  <a:close/>
                </a:path>
                <a:path w="1648459" h="302260">
                  <a:moveTo>
                    <a:pt x="1574674" y="254882"/>
                  </a:moveTo>
                  <a:lnTo>
                    <a:pt x="1571626" y="273678"/>
                  </a:lnTo>
                  <a:lnTo>
                    <a:pt x="1584198" y="275716"/>
                  </a:lnTo>
                  <a:lnTo>
                    <a:pt x="1587246" y="256920"/>
                  </a:lnTo>
                  <a:lnTo>
                    <a:pt x="1574674" y="254882"/>
                  </a:lnTo>
                  <a:close/>
                </a:path>
                <a:path w="1648459" h="302260">
                  <a:moveTo>
                    <a:pt x="3048" y="0"/>
                  </a:moveTo>
                  <a:lnTo>
                    <a:pt x="0" y="18795"/>
                  </a:lnTo>
                  <a:lnTo>
                    <a:pt x="1571626" y="273678"/>
                  </a:lnTo>
                  <a:lnTo>
                    <a:pt x="1574674" y="254882"/>
                  </a:lnTo>
                  <a:lnTo>
                    <a:pt x="3048" y="0"/>
                  </a:lnTo>
                  <a:close/>
                </a:path>
              </a:pathLst>
            </a:custGeom>
            <a:solidFill>
              <a:srgbClr val="4471C4"/>
            </a:solidFill>
          </p:spPr>
          <p:txBody>
            <a:bodyPr wrap="square" lIns="0" tIns="0" rIns="0" bIns="0" rtlCol="0"/>
            <a:lstStyle/>
            <a:p>
              <a:endParaRPr/>
            </a:p>
          </p:txBody>
        </p:sp>
        <p:pic>
          <p:nvPicPr>
            <p:cNvPr id="76" name="object 76"/>
            <p:cNvPicPr/>
            <p:nvPr/>
          </p:nvPicPr>
          <p:blipFill>
            <a:blip r:embed="rId31" cstate="print"/>
            <a:stretch>
              <a:fillRect/>
            </a:stretch>
          </p:blipFill>
          <p:spPr>
            <a:xfrm>
              <a:off x="9165970" y="2624454"/>
              <a:ext cx="76073" cy="227837"/>
            </a:xfrm>
            <a:prstGeom prst="rect">
              <a:avLst/>
            </a:prstGeom>
          </p:spPr>
        </p:pic>
      </p:grpSp>
      <p:sp>
        <p:nvSpPr>
          <p:cNvPr id="77" name="object 77"/>
          <p:cNvSpPr/>
          <p:nvPr/>
        </p:nvSpPr>
        <p:spPr>
          <a:xfrm>
            <a:off x="779144" y="5258434"/>
            <a:ext cx="334645" cy="76200"/>
          </a:xfrm>
          <a:custGeom>
            <a:avLst/>
            <a:gdLst/>
            <a:ahLst/>
            <a:cxnLst/>
            <a:rect l="l" t="t" r="r" b="b"/>
            <a:pathLst>
              <a:path w="334644" h="76200">
                <a:moveTo>
                  <a:pt x="258165" y="0"/>
                </a:moveTo>
                <a:lnTo>
                  <a:pt x="258165" y="76199"/>
                </a:lnTo>
                <a:lnTo>
                  <a:pt x="315315" y="47624"/>
                </a:lnTo>
                <a:lnTo>
                  <a:pt x="270865" y="47624"/>
                </a:lnTo>
                <a:lnTo>
                  <a:pt x="270865" y="28574"/>
                </a:lnTo>
                <a:lnTo>
                  <a:pt x="315315" y="28574"/>
                </a:lnTo>
                <a:lnTo>
                  <a:pt x="258165" y="0"/>
                </a:lnTo>
                <a:close/>
              </a:path>
              <a:path w="334644" h="76200">
                <a:moveTo>
                  <a:pt x="258165" y="28574"/>
                </a:moveTo>
                <a:lnTo>
                  <a:pt x="0" y="28574"/>
                </a:lnTo>
                <a:lnTo>
                  <a:pt x="0" y="47624"/>
                </a:lnTo>
                <a:lnTo>
                  <a:pt x="258165" y="47624"/>
                </a:lnTo>
                <a:lnTo>
                  <a:pt x="258165" y="28574"/>
                </a:lnTo>
                <a:close/>
              </a:path>
              <a:path w="334644" h="76200">
                <a:moveTo>
                  <a:pt x="315315" y="28574"/>
                </a:moveTo>
                <a:lnTo>
                  <a:pt x="270865" y="28574"/>
                </a:lnTo>
                <a:lnTo>
                  <a:pt x="270865" y="47624"/>
                </a:lnTo>
                <a:lnTo>
                  <a:pt x="315315" y="47624"/>
                </a:lnTo>
                <a:lnTo>
                  <a:pt x="334365" y="38099"/>
                </a:lnTo>
                <a:lnTo>
                  <a:pt x="315315" y="28574"/>
                </a:lnTo>
                <a:close/>
              </a:path>
            </a:pathLst>
          </a:custGeom>
          <a:solidFill>
            <a:srgbClr val="4471C4"/>
          </a:solidFill>
        </p:spPr>
        <p:txBody>
          <a:bodyPr wrap="square" lIns="0" tIns="0" rIns="0" bIns="0" rtlCol="0"/>
          <a:lstStyle/>
          <a:p>
            <a:endParaRPr/>
          </a:p>
        </p:txBody>
      </p:sp>
      <p:sp>
        <p:nvSpPr>
          <p:cNvPr id="78" name="object 78"/>
          <p:cNvSpPr/>
          <p:nvPr/>
        </p:nvSpPr>
        <p:spPr>
          <a:xfrm>
            <a:off x="779144" y="5583554"/>
            <a:ext cx="334645" cy="76200"/>
          </a:xfrm>
          <a:custGeom>
            <a:avLst/>
            <a:gdLst/>
            <a:ahLst/>
            <a:cxnLst/>
            <a:rect l="l" t="t" r="r" b="b"/>
            <a:pathLst>
              <a:path w="334644" h="76200">
                <a:moveTo>
                  <a:pt x="258165" y="0"/>
                </a:moveTo>
                <a:lnTo>
                  <a:pt x="258165" y="76200"/>
                </a:lnTo>
                <a:lnTo>
                  <a:pt x="315315" y="47625"/>
                </a:lnTo>
                <a:lnTo>
                  <a:pt x="270865" y="47625"/>
                </a:lnTo>
                <a:lnTo>
                  <a:pt x="270865" y="28575"/>
                </a:lnTo>
                <a:lnTo>
                  <a:pt x="315315" y="28575"/>
                </a:lnTo>
                <a:lnTo>
                  <a:pt x="258165" y="0"/>
                </a:lnTo>
                <a:close/>
              </a:path>
              <a:path w="334644" h="76200">
                <a:moveTo>
                  <a:pt x="258165" y="28575"/>
                </a:moveTo>
                <a:lnTo>
                  <a:pt x="0" y="28575"/>
                </a:lnTo>
                <a:lnTo>
                  <a:pt x="0" y="47625"/>
                </a:lnTo>
                <a:lnTo>
                  <a:pt x="258165" y="47625"/>
                </a:lnTo>
                <a:lnTo>
                  <a:pt x="258165" y="28575"/>
                </a:lnTo>
                <a:close/>
              </a:path>
              <a:path w="334644" h="76200">
                <a:moveTo>
                  <a:pt x="315315" y="28575"/>
                </a:moveTo>
                <a:lnTo>
                  <a:pt x="270865" y="28575"/>
                </a:lnTo>
                <a:lnTo>
                  <a:pt x="270865" y="47625"/>
                </a:lnTo>
                <a:lnTo>
                  <a:pt x="315315" y="47625"/>
                </a:lnTo>
                <a:lnTo>
                  <a:pt x="334365" y="38100"/>
                </a:lnTo>
                <a:lnTo>
                  <a:pt x="315315" y="28575"/>
                </a:lnTo>
                <a:close/>
              </a:path>
            </a:pathLst>
          </a:custGeom>
          <a:solidFill>
            <a:srgbClr val="FFC000"/>
          </a:solidFill>
        </p:spPr>
        <p:txBody>
          <a:bodyPr wrap="square" lIns="0" tIns="0" rIns="0" bIns="0" rtlCol="0"/>
          <a:lstStyle/>
          <a:p>
            <a:endParaRPr/>
          </a:p>
        </p:txBody>
      </p:sp>
      <p:sp>
        <p:nvSpPr>
          <p:cNvPr id="79" name="object 79"/>
          <p:cNvSpPr/>
          <p:nvPr/>
        </p:nvSpPr>
        <p:spPr>
          <a:xfrm>
            <a:off x="779144" y="5894704"/>
            <a:ext cx="334645" cy="76200"/>
          </a:xfrm>
          <a:custGeom>
            <a:avLst/>
            <a:gdLst/>
            <a:ahLst/>
            <a:cxnLst/>
            <a:rect l="l" t="t" r="r" b="b"/>
            <a:pathLst>
              <a:path w="334644" h="76200">
                <a:moveTo>
                  <a:pt x="258165" y="0"/>
                </a:moveTo>
                <a:lnTo>
                  <a:pt x="258165" y="76200"/>
                </a:lnTo>
                <a:lnTo>
                  <a:pt x="315315" y="47625"/>
                </a:lnTo>
                <a:lnTo>
                  <a:pt x="270865" y="47625"/>
                </a:lnTo>
                <a:lnTo>
                  <a:pt x="270865" y="28575"/>
                </a:lnTo>
                <a:lnTo>
                  <a:pt x="315315" y="28575"/>
                </a:lnTo>
                <a:lnTo>
                  <a:pt x="258165" y="0"/>
                </a:lnTo>
                <a:close/>
              </a:path>
              <a:path w="334644" h="76200">
                <a:moveTo>
                  <a:pt x="258165" y="28575"/>
                </a:moveTo>
                <a:lnTo>
                  <a:pt x="0" y="28575"/>
                </a:lnTo>
                <a:lnTo>
                  <a:pt x="0" y="47625"/>
                </a:lnTo>
                <a:lnTo>
                  <a:pt x="258165" y="47625"/>
                </a:lnTo>
                <a:lnTo>
                  <a:pt x="258165" y="28575"/>
                </a:lnTo>
                <a:close/>
              </a:path>
              <a:path w="334644" h="76200">
                <a:moveTo>
                  <a:pt x="315315" y="28575"/>
                </a:moveTo>
                <a:lnTo>
                  <a:pt x="270865" y="28575"/>
                </a:lnTo>
                <a:lnTo>
                  <a:pt x="270865" y="47625"/>
                </a:lnTo>
                <a:lnTo>
                  <a:pt x="315315" y="47625"/>
                </a:lnTo>
                <a:lnTo>
                  <a:pt x="334365" y="38100"/>
                </a:lnTo>
                <a:lnTo>
                  <a:pt x="315315" y="28575"/>
                </a:lnTo>
                <a:close/>
              </a:path>
            </a:pathLst>
          </a:custGeom>
          <a:solidFill>
            <a:srgbClr val="BE94DF"/>
          </a:solidFill>
        </p:spPr>
        <p:txBody>
          <a:bodyPr wrap="square" lIns="0" tIns="0" rIns="0" bIns="0" rtlCol="0"/>
          <a:lstStyle/>
          <a:p>
            <a:endParaRPr/>
          </a:p>
        </p:txBody>
      </p:sp>
      <p:sp>
        <p:nvSpPr>
          <p:cNvPr id="80" name="object 80"/>
          <p:cNvSpPr/>
          <p:nvPr/>
        </p:nvSpPr>
        <p:spPr>
          <a:xfrm>
            <a:off x="779144" y="6198234"/>
            <a:ext cx="334645" cy="76200"/>
          </a:xfrm>
          <a:custGeom>
            <a:avLst/>
            <a:gdLst/>
            <a:ahLst/>
            <a:cxnLst/>
            <a:rect l="l" t="t" r="r" b="b"/>
            <a:pathLst>
              <a:path w="334644" h="76200">
                <a:moveTo>
                  <a:pt x="258165" y="0"/>
                </a:moveTo>
                <a:lnTo>
                  <a:pt x="258165" y="76199"/>
                </a:lnTo>
                <a:lnTo>
                  <a:pt x="315315" y="47624"/>
                </a:lnTo>
                <a:lnTo>
                  <a:pt x="270865" y="47624"/>
                </a:lnTo>
                <a:lnTo>
                  <a:pt x="270865" y="28574"/>
                </a:lnTo>
                <a:lnTo>
                  <a:pt x="315315" y="28574"/>
                </a:lnTo>
                <a:lnTo>
                  <a:pt x="258165" y="0"/>
                </a:lnTo>
                <a:close/>
              </a:path>
              <a:path w="334644" h="76200">
                <a:moveTo>
                  <a:pt x="258165" y="28574"/>
                </a:moveTo>
                <a:lnTo>
                  <a:pt x="0" y="28574"/>
                </a:lnTo>
                <a:lnTo>
                  <a:pt x="0" y="47624"/>
                </a:lnTo>
                <a:lnTo>
                  <a:pt x="258165" y="47624"/>
                </a:lnTo>
                <a:lnTo>
                  <a:pt x="258165" y="28574"/>
                </a:lnTo>
                <a:close/>
              </a:path>
              <a:path w="334644" h="76200">
                <a:moveTo>
                  <a:pt x="315315" y="28574"/>
                </a:moveTo>
                <a:lnTo>
                  <a:pt x="270865" y="28574"/>
                </a:lnTo>
                <a:lnTo>
                  <a:pt x="270865" y="47624"/>
                </a:lnTo>
                <a:lnTo>
                  <a:pt x="315315" y="47624"/>
                </a:lnTo>
                <a:lnTo>
                  <a:pt x="334365" y="38099"/>
                </a:lnTo>
                <a:lnTo>
                  <a:pt x="315315" y="28574"/>
                </a:lnTo>
                <a:close/>
              </a:path>
            </a:pathLst>
          </a:custGeom>
          <a:solidFill>
            <a:srgbClr val="6FAC46"/>
          </a:solidFill>
        </p:spPr>
        <p:txBody>
          <a:bodyPr wrap="square" lIns="0" tIns="0" rIns="0" bIns="0" rtlCol="0"/>
          <a:lstStyle/>
          <a:p>
            <a:endParaRPr/>
          </a:p>
        </p:txBody>
      </p:sp>
      <p:sp>
        <p:nvSpPr>
          <p:cNvPr id="81" name="object 81"/>
          <p:cNvSpPr txBox="1"/>
          <p:nvPr/>
        </p:nvSpPr>
        <p:spPr>
          <a:xfrm>
            <a:off x="1125219" y="5061076"/>
            <a:ext cx="763905" cy="1278255"/>
          </a:xfrm>
          <a:prstGeom prst="rect">
            <a:avLst/>
          </a:prstGeom>
        </p:spPr>
        <p:txBody>
          <a:bodyPr vert="horz" wrap="square" lIns="0" tIns="17145" rIns="0" bIns="0" rtlCol="0">
            <a:spAutoFit/>
          </a:bodyPr>
          <a:lstStyle/>
          <a:p>
            <a:pPr marL="12700" marR="5080" indent="27305" algn="just">
              <a:lnSpc>
                <a:spcPct val="146000"/>
              </a:lnSpc>
              <a:spcBef>
                <a:spcPts val="135"/>
              </a:spcBef>
            </a:pPr>
            <a:r>
              <a:rPr sz="1400" dirty="0">
                <a:latin typeface="宋体" panose="02010600030101010101" pitchFamily="2" charset="-122"/>
                <a:cs typeface="宋体" panose="02010600030101010101" pitchFamily="2" charset="-122"/>
              </a:rPr>
              <a:t>指标抓取 告警触发 服务发现 指标查询</a:t>
            </a:r>
            <a:endParaRPr sz="1400">
              <a:latin typeface="宋体" panose="02010600030101010101" pitchFamily="2" charset="-122"/>
              <a:cs typeface="宋体" panose="02010600030101010101" pitchFamily="2" charset="-122"/>
            </a:endParaRPr>
          </a:p>
        </p:txBody>
      </p:sp>
      <p:sp>
        <p:nvSpPr>
          <p:cNvPr id="82" name="object 82"/>
          <p:cNvSpPr txBox="1"/>
          <p:nvPr/>
        </p:nvSpPr>
        <p:spPr>
          <a:xfrm>
            <a:off x="1838960" y="3397250"/>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1</a:t>
            </a:r>
            <a:r>
              <a:rPr sz="1200" spc="30" dirty="0">
                <a:latin typeface="宋体" panose="02010600030101010101" pitchFamily="2" charset="-122"/>
                <a:cs typeface="宋体" panose="02010600030101010101" pitchFamily="2" charset="-122"/>
              </a:rPr>
              <a:t>0</a:t>
            </a:r>
            <a:r>
              <a:rPr sz="1200" spc="25" dirty="0">
                <a:latin typeface="宋体" panose="02010600030101010101" pitchFamily="2" charset="-122"/>
                <a:cs typeface="宋体" panose="02010600030101010101" pitchFamily="2" charset="-122"/>
              </a:rPr>
              <a:t>0</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83" name="object 83"/>
          <p:cNvSpPr txBox="1"/>
          <p:nvPr/>
        </p:nvSpPr>
        <p:spPr>
          <a:xfrm>
            <a:off x="4049776" y="3620516"/>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1</a:t>
            </a:r>
            <a:r>
              <a:rPr sz="1200" spc="30" dirty="0">
                <a:latin typeface="宋体" panose="02010600030101010101" pitchFamily="2" charset="-122"/>
                <a:cs typeface="宋体" panose="02010600030101010101" pitchFamily="2" charset="-122"/>
              </a:rPr>
              <a:t>0</a:t>
            </a:r>
            <a:r>
              <a:rPr sz="1200" spc="25" dirty="0">
                <a:latin typeface="宋体" panose="02010600030101010101" pitchFamily="2" charset="-122"/>
                <a:cs typeface="宋体" panose="02010600030101010101" pitchFamily="2" charset="-122"/>
              </a:rPr>
              <a:t>4</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84" name="object 84"/>
          <p:cNvSpPr txBox="1"/>
          <p:nvPr/>
        </p:nvSpPr>
        <p:spPr>
          <a:xfrm>
            <a:off x="7595616" y="2823209"/>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1</a:t>
            </a:r>
            <a:r>
              <a:rPr sz="1200" spc="30" dirty="0">
                <a:latin typeface="宋体" panose="02010600030101010101" pitchFamily="2" charset="-122"/>
                <a:cs typeface="宋体" panose="02010600030101010101" pitchFamily="2" charset="-122"/>
              </a:rPr>
              <a:t>0</a:t>
            </a:r>
            <a:r>
              <a:rPr sz="1200" spc="25" dirty="0">
                <a:latin typeface="宋体" panose="02010600030101010101" pitchFamily="2" charset="-122"/>
                <a:cs typeface="宋体" panose="02010600030101010101" pitchFamily="2" charset="-122"/>
              </a:rPr>
              <a:t>7</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85" name="object 85"/>
          <p:cNvSpPr txBox="1"/>
          <p:nvPr/>
        </p:nvSpPr>
        <p:spPr>
          <a:xfrm>
            <a:off x="5443601" y="3618610"/>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1</a:t>
            </a:r>
            <a:r>
              <a:rPr sz="1200" spc="30" dirty="0">
                <a:latin typeface="宋体" panose="02010600030101010101" pitchFamily="2" charset="-122"/>
                <a:cs typeface="宋体" panose="02010600030101010101" pitchFamily="2" charset="-122"/>
              </a:rPr>
              <a:t>1</a:t>
            </a:r>
            <a:r>
              <a:rPr sz="1200" spc="25" dirty="0">
                <a:latin typeface="宋体" panose="02010600030101010101" pitchFamily="2" charset="-122"/>
                <a:cs typeface="宋体" panose="02010600030101010101" pitchFamily="2" charset="-122"/>
              </a:rPr>
              <a:t>3</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86" name="object 86"/>
          <p:cNvSpPr txBox="1"/>
          <p:nvPr/>
        </p:nvSpPr>
        <p:spPr>
          <a:xfrm>
            <a:off x="6571233" y="3619245"/>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1</a:t>
            </a:r>
            <a:r>
              <a:rPr sz="1200" spc="30" dirty="0">
                <a:latin typeface="宋体" panose="02010600030101010101" pitchFamily="2" charset="-122"/>
                <a:cs typeface="宋体" panose="02010600030101010101" pitchFamily="2" charset="-122"/>
              </a:rPr>
              <a:t>1</a:t>
            </a:r>
            <a:r>
              <a:rPr sz="1200" spc="25" dirty="0">
                <a:latin typeface="宋体" panose="02010600030101010101" pitchFamily="2" charset="-122"/>
                <a:cs typeface="宋体" panose="02010600030101010101" pitchFamily="2" charset="-122"/>
              </a:rPr>
              <a:t>5</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87" name="object 87"/>
          <p:cNvSpPr txBox="1"/>
          <p:nvPr/>
        </p:nvSpPr>
        <p:spPr>
          <a:xfrm>
            <a:off x="4626355" y="2644140"/>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8</a:t>
            </a:r>
            <a:r>
              <a:rPr sz="1200" spc="25" dirty="0">
                <a:latin typeface="宋体" panose="02010600030101010101" pitchFamily="2" charset="-122"/>
                <a:cs typeface="宋体" panose="02010600030101010101" pitchFamily="2" charset="-122"/>
              </a:rPr>
              <a:t>0</a:t>
            </a:r>
            <a:r>
              <a:rPr sz="1200" spc="30" dirty="0">
                <a:latin typeface="宋体" panose="02010600030101010101" pitchFamily="2" charset="-122"/>
                <a:cs typeface="宋体" panose="02010600030101010101" pitchFamily="2" charset="-122"/>
              </a:rPr>
              <a:t>8</a:t>
            </a:r>
            <a:r>
              <a:rPr sz="1200" spc="25" dirty="0">
                <a:latin typeface="宋体" panose="02010600030101010101" pitchFamily="2" charset="-122"/>
                <a:cs typeface="宋体" panose="02010600030101010101" pitchFamily="2" charset="-122"/>
              </a:rPr>
              <a:t>0</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88" name="object 88"/>
          <p:cNvSpPr txBox="1"/>
          <p:nvPr/>
        </p:nvSpPr>
        <p:spPr>
          <a:xfrm>
            <a:off x="7595616" y="2321559"/>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8</a:t>
            </a:r>
            <a:r>
              <a:rPr sz="1200" spc="25" dirty="0">
                <a:latin typeface="宋体" panose="02010600030101010101" pitchFamily="2" charset="-122"/>
                <a:cs typeface="宋体" panose="02010600030101010101" pitchFamily="2" charset="-122"/>
              </a:rPr>
              <a:t>5</a:t>
            </a:r>
            <a:r>
              <a:rPr sz="1200" spc="30" dirty="0">
                <a:latin typeface="宋体" panose="02010600030101010101" pitchFamily="2" charset="-122"/>
                <a:cs typeface="宋体" panose="02010600030101010101" pitchFamily="2" charset="-122"/>
              </a:rPr>
              <a:t>0</a:t>
            </a:r>
            <a:r>
              <a:rPr sz="1200" spc="25" dirty="0">
                <a:latin typeface="宋体" panose="02010600030101010101" pitchFamily="2" charset="-122"/>
                <a:cs typeface="宋体" panose="02010600030101010101" pitchFamily="2" charset="-122"/>
              </a:rPr>
              <a:t>0</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89" name="object 89"/>
          <p:cNvSpPr txBox="1"/>
          <p:nvPr/>
        </p:nvSpPr>
        <p:spPr>
          <a:xfrm>
            <a:off x="7510780" y="1791715"/>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0</a:t>
            </a: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3</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90" name="object 90"/>
          <p:cNvSpPr txBox="1"/>
          <p:nvPr/>
        </p:nvSpPr>
        <p:spPr>
          <a:xfrm>
            <a:off x="5415534" y="1170304"/>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3</a:t>
            </a:r>
            <a:r>
              <a:rPr sz="1200" spc="25" dirty="0">
                <a:latin typeface="宋体" panose="02010600030101010101" pitchFamily="2" charset="-122"/>
                <a:cs typeface="宋体" panose="02010600030101010101" pitchFamily="2" charset="-122"/>
              </a:rPr>
              <a:t>0</a:t>
            </a:r>
            <a:r>
              <a:rPr sz="1200" spc="30" dirty="0">
                <a:latin typeface="宋体" panose="02010600030101010101" pitchFamily="2" charset="-122"/>
                <a:cs typeface="宋体" panose="02010600030101010101" pitchFamily="2" charset="-122"/>
              </a:rPr>
              <a:t>0</a:t>
            </a:r>
            <a:r>
              <a:rPr sz="1200" spc="25" dirty="0">
                <a:latin typeface="宋体" panose="02010600030101010101" pitchFamily="2" charset="-122"/>
                <a:cs typeface="宋体" panose="02010600030101010101" pitchFamily="2" charset="-122"/>
              </a:rPr>
              <a:t>0</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91" name="object 91"/>
          <p:cNvSpPr/>
          <p:nvPr/>
        </p:nvSpPr>
        <p:spPr>
          <a:xfrm>
            <a:off x="6123304" y="1153794"/>
            <a:ext cx="76200" cy="367665"/>
          </a:xfrm>
          <a:custGeom>
            <a:avLst/>
            <a:gdLst/>
            <a:ahLst/>
            <a:cxnLst/>
            <a:rect l="l" t="t" r="r" b="b"/>
            <a:pathLst>
              <a:path w="76200" h="367665">
                <a:moveTo>
                  <a:pt x="28575" y="291464"/>
                </a:moveTo>
                <a:lnTo>
                  <a:pt x="0" y="291464"/>
                </a:lnTo>
                <a:lnTo>
                  <a:pt x="38100" y="367664"/>
                </a:lnTo>
                <a:lnTo>
                  <a:pt x="69850" y="304164"/>
                </a:lnTo>
                <a:lnTo>
                  <a:pt x="28575" y="304164"/>
                </a:lnTo>
                <a:lnTo>
                  <a:pt x="28575" y="291464"/>
                </a:lnTo>
                <a:close/>
              </a:path>
              <a:path w="76200" h="367665">
                <a:moveTo>
                  <a:pt x="47625" y="0"/>
                </a:moveTo>
                <a:lnTo>
                  <a:pt x="28575" y="0"/>
                </a:lnTo>
                <a:lnTo>
                  <a:pt x="28575" y="304164"/>
                </a:lnTo>
                <a:lnTo>
                  <a:pt x="47625" y="304164"/>
                </a:lnTo>
                <a:lnTo>
                  <a:pt x="47625" y="0"/>
                </a:lnTo>
                <a:close/>
              </a:path>
              <a:path w="76200" h="367665">
                <a:moveTo>
                  <a:pt x="76200" y="291464"/>
                </a:moveTo>
                <a:lnTo>
                  <a:pt x="47625" y="291464"/>
                </a:lnTo>
                <a:lnTo>
                  <a:pt x="47625" y="304164"/>
                </a:lnTo>
                <a:lnTo>
                  <a:pt x="69850" y="304164"/>
                </a:lnTo>
                <a:lnTo>
                  <a:pt x="76200" y="291464"/>
                </a:lnTo>
                <a:close/>
              </a:path>
            </a:pathLst>
          </a:custGeom>
          <a:solidFill>
            <a:srgbClr val="A4A4A4"/>
          </a:solidFill>
        </p:spPr>
        <p:txBody>
          <a:bodyPr wrap="square" lIns="0" tIns="0" rIns="0" bIns="0" rtlCol="0"/>
          <a:lstStyle/>
          <a:p>
            <a:endParaRPr/>
          </a:p>
        </p:txBody>
      </p:sp>
      <p:sp>
        <p:nvSpPr>
          <p:cNvPr id="92" name="object 92"/>
          <p:cNvSpPr txBox="1"/>
          <p:nvPr/>
        </p:nvSpPr>
        <p:spPr>
          <a:xfrm>
            <a:off x="5487415" y="2251709"/>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0</a:t>
            </a: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0</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pic>
        <p:nvPicPr>
          <p:cNvPr id="96" name="object 4"/>
          <p:cNvPicPr/>
          <p:nvPr>
            <p:custDataLst>
              <p:tags r:id="rId1"/>
            </p:custDataLst>
          </p:nvPr>
        </p:nvPicPr>
        <p:blipFill>
          <a:blip r:embed="rId32" cstate="print"/>
          <a:stretch>
            <a:fillRect/>
          </a:stretch>
        </p:blipFill>
        <p:spPr>
          <a:xfrm>
            <a:off x="0" y="6436359"/>
            <a:ext cx="12190729" cy="421640"/>
          </a:xfrm>
          <a:prstGeom prst="rect">
            <a:avLst/>
          </a:prstGeom>
        </p:spPr>
      </p:pic>
      <p:sp>
        <p:nvSpPr>
          <p:cNvPr id="97"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98" name="图片 97"/>
          <p:cNvPicPr>
            <a:picLocks noChangeAspect="1"/>
          </p:cNvPicPr>
          <p:nvPr>
            <p:custDataLst>
              <p:tags r:id="rId3"/>
            </p:custDataLst>
          </p:nvPr>
        </p:nvPicPr>
        <p:blipFill>
          <a:blip r:embed="rId33"/>
          <a:stretch>
            <a:fillRect/>
          </a:stretch>
        </p:blipFill>
        <p:spPr>
          <a:xfrm>
            <a:off x="8537699" y="209863"/>
            <a:ext cx="2565911" cy="61824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12192000" cy="6858000"/>
          </a:xfrm>
          <a:prstGeom prst="rect">
            <a:avLst/>
          </a:prstGeom>
        </p:spPr>
      </p:pic>
      <p:grpSp>
        <p:nvGrpSpPr>
          <p:cNvPr id="3" name="object 3"/>
          <p:cNvGrpSpPr/>
          <p:nvPr/>
        </p:nvGrpSpPr>
        <p:grpSpPr>
          <a:xfrm>
            <a:off x="0" y="2576880"/>
            <a:ext cx="12190729" cy="4281120"/>
            <a:chOff x="0" y="2576880"/>
            <a:chExt cx="12190729" cy="4281120"/>
          </a:xfrm>
        </p:grpSpPr>
        <p:pic>
          <p:nvPicPr>
            <p:cNvPr id="4" name="object 4"/>
            <p:cNvPicPr/>
            <p:nvPr/>
          </p:nvPicPr>
          <p:blipFill>
            <a:blip r:embed="rId4" cstate="print"/>
            <a:stretch>
              <a:fillRect/>
            </a:stretch>
          </p:blipFill>
          <p:spPr>
            <a:xfrm>
              <a:off x="0" y="6436360"/>
              <a:ext cx="12190729" cy="421640"/>
            </a:xfrm>
            <a:prstGeom prst="rect">
              <a:avLst/>
            </a:prstGeom>
          </p:spPr>
        </p:pic>
        <p:pic>
          <p:nvPicPr>
            <p:cNvPr id="6" name="object 6"/>
            <p:cNvPicPr/>
            <p:nvPr/>
          </p:nvPicPr>
          <p:blipFill>
            <a:blip r:embed="rId5" cstate="print"/>
            <a:stretch>
              <a:fillRect/>
            </a:stretch>
          </p:blipFill>
          <p:spPr>
            <a:xfrm>
              <a:off x="3252470" y="2576880"/>
              <a:ext cx="5895213" cy="3830192"/>
            </a:xfrm>
            <a:prstGeom prst="rect">
              <a:avLst/>
            </a:prstGeom>
          </p:spPr>
        </p:pic>
        <p:pic>
          <p:nvPicPr>
            <p:cNvPr id="7" name="object 7"/>
            <p:cNvPicPr/>
            <p:nvPr/>
          </p:nvPicPr>
          <p:blipFill>
            <a:blip r:embed="rId6" cstate="print"/>
            <a:stretch>
              <a:fillRect/>
            </a:stretch>
          </p:blipFill>
          <p:spPr>
            <a:xfrm>
              <a:off x="3446779" y="2771139"/>
              <a:ext cx="5331459" cy="3266439"/>
            </a:xfrm>
            <a:prstGeom prst="rect">
              <a:avLst/>
            </a:prstGeom>
          </p:spPr>
        </p:pic>
      </p:grpSp>
      <p:sp>
        <p:nvSpPr>
          <p:cNvPr id="8" name="object 8"/>
          <p:cNvSpPr/>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sp>
        <p:nvSpPr>
          <p:cNvPr id="9" name="object 9"/>
          <p:cNvSpPr txBox="1">
            <a:spLocks noGrp="1"/>
          </p:cNvSpPr>
          <p:nvPr>
            <p:ph type="title"/>
          </p:nvPr>
        </p:nvSpPr>
        <p:spPr>
          <a:xfrm>
            <a:off x="350202" y="161925"/>
            <a:ext cx="24638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告警功能概述</a:t>
            </a:r>
            <a:endParaRPr sz="3200">
              <a:latin typeface="宋体" panose="02010600030101010101" pitchFamily="2" charset="-122"/>
              <a:cs typeface="宋体" panose="02010600030101010101" pitchFamily="2" charset="-122"/>
            </a:endParaRPr>
          </a:p>
        </p:txBody>
      </p:sp>
      <p:sp>
        <p:nvSpPr>
          <p:cNvPr id="10" name="object 10"/>
          <p:cNvSpPr txBox="1"/>
          <p:nvPr/>
        </p:nvSpPr>
        <p:spPr>
          <a:xfrm>
            <a:off x="368617" y="900048"/>
            <a:ext cx="11520805" cy="1485265"/>
          </a:xfrm>
          <a:prstGeom prst="rect">
            <a:avLst/>
          </a:prstGeom>
        </p:spPr>
        <p:txBody>
          <a:bodyPr vert="horz" wrap="square" lIns="0" tIns="46990" rIns="0" bIns="0" rtlCol="0">
            <a:spAutoFit/>
          </a:bodyPr>
          <a:lstStyle/>
          <a:p>
            <a:pPr marL="241300" marR="198120" indent="-228600">
              <a:lnSpc>
                <a:spcPts val="2160"/>
              </a:lnSpc>
              <a:spcBef>
                <a:spcPts val="370"/>
              </a:spcBef>
              <a:buClr>
                <a:srgbClr val="4770C4"/>
              </a:buClr>
              <a:buFont typeface="Wingdings" panose="05000000000000000000"/>
              <a:buChar char=""/>
              <a:tabLst>
                <a:tab pos="304800" algn="l"/>
              </a:tabLst>
            </a:pP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dirty="0">
                <a:latin typeface="宋体" panose="02010600030101010101" pitchFamily="2" charset="-122"/>
                <a:cs typeface="宋体" panose="02010600030101010101" pitchFamily="2" charset="-122"/>
              </a:rPr>
              <a:t>对指标的收集、存储同告警能力分属</a:t>
            </a:r>
            <a:r>
              <a:rPr sz="2000" spc="5" dirty="0">
                <a:latin typeface="宋体" panose="02010600030101010101" pitchFamily="2" charset="-122"/>
                <a:cs typeface="宋体" panose="02010600030101010101" pitchFamily="2" charset="-122"/>
              </a:rPr>
              <a:t>于</a:t>
            </a: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spc="-484" dirty="0">
                <a:latin typeface="宋体" panose="02010600030101010101" pitchFamily="2" charset="-122"/>
                <a:cs typeface="宋体" panose="02010600030101010101" pitchFamily="2" charset="-122"/>
              </a:rPr>
              <a:t> </a:t>
            </a:r>
            <a:r>
              <a:rPr sz="2000" spc="-185" dirty="0">
                <a:latin typeface="宋体" panose="02010600030101010101" pitchFamily="2" charset="-122"/>
                <a:cs typeface="宋体" panose="02010600030101010101" pitchFamily="2" charset="-122"/>
              </a:rPr>
              <a:t>Serve</a:t>
            </a:r>
            <a:r>
              <a:rPr sz="2000" spc="-175" dirty="0">
                <a:latin typeface="宋体" panose="02010600030101010101" pitchFamily="2" charset="-122"/>
                <a:cs typeface="宋体" panose="02010600030101010101" pitchFamily="2" charset="-122"/>
              </a:rPr>
              <a:t>r</a:t>
            </a:r>
            <a:r>
              <a:rPr sz="2000" dirty="0">
                <a:latin typeface="宋体" panose="02010600030101010101" pitchFamily="2" charset="-122"/>
                <a:cs typeface="宋体" panose="02010600030101010101" pitchFamily="2" charset="-122"/>
              </a:rPr>
              <a:t>和</a:t>
            </a:r>
            <a:r>
              <a:rPr sz="2000" spc="-225" dirty="0">
                <a:latin typeface="宋体" panose="02010600030101010101" pitchFamily="2" charset="-122"/>
                <a:cs typeface="宋体" panose="02010600030101010101" pitchFamily="2" charset="-122"/>
              </a:rPr>
              <a:t>Aler</a:t>
            </a:r>
            <a:r>
              <a:rPr sz="2000" spc="-235" dirty="0">
                <a:latin typeface="宋体" panose="02010600030101010101" pitchFamily="2" charset="-122"/>
                <a:cs typeface="宋体" panose="02010600030101010101" pitchFamily="2" charset="-122"/>
              </a:rPr>
              <a:t>t</a:t>
            </a:r>
            <a:r>
              <a:rPr sz="2000" spc="-45" dirty="0">
                <a:latin typeface="宋体" panose="02010600030101010101" pitchFamily="2" charset="-122"/>
                <a:cs typeface="宋体" panose="02010600030101010101" pitchFamily="2" charset="-122"/>
              </a:rPr>
              <a:t>Manager</a:t>
            </a:r>
            <a:r>
              <a:rPr sz="2000" dirty="0">
                <a:latin typeface="宋体" panose="02010600030101010101" pitchFamily="2" charset="-122"/>
                <a:cs typeface="宋体" panose="02010600030101010101" pitchFamily="2" charset="-122"/>
              </a:rPr>
              <a:t>两个独立的组件， 前者仅负责基于“告警规则”生成告警通知，具体的告警操作则由后者完成；</a:t>
            </a:r>
          </a:p>
          <a:p>
            <a:pPr marL="755650" lvl="1" indent="-285750">
              <a:lnSpc>
                <a:spcPct val="100000"/>
              </a:lnSpc>
              <a:spcBef>
                <a:spcPts val="270"/>
              </a:spcBef>
              <a:buClr>
                <a:srgbClr val="45B19B"/>
              </a:buClr>
              <a:buFont typeface="Wingdings" panose="05000000000000000000"/>
              <a:buChar char=""/>
              <a:tabLst>
                <a:tab pos="755650" algn="l"/>
              </a:tabLst>
            </a:pPr>
            <a:r>
              <a:rPr sz="1800" spc="-114" dirty="0">
                <a:latin typeface="宋体" panose="02010600030101010101" pitchFamily="2" charset="-122"/>
                <a:cs typeface="宋体" panose="02010600030101010101" pitchFamily="2" charset="-122"/>
              </a:rPr>
              <a:t>Alertmanager</a:t>
            </a:r>
            <a:r>
              <a:rPr sz="1800" dirty="0">
                <a:latin typeface="宋体" panose="02010600030101010101" pitchFamily="2" charset="-122"/>
                <a:cs typeface="宋体" panose="02010600030101010101" pitchFamily="2" charset="-122"/>
              </a:rPr>
              <a:t>负责处理由客户端发来的告警通知</a:t>
            </a:r>
          </a:p>
          <a:p>
            <a:pPr marL="1155065" lvl="2" indent="-229235">
              <a:lnSpc>
                <a:spcPct val="100000"/>
              </a:lnSpc>
              <a:spcBef>
                <a:spcPts val="320"/>
              </a:spcBef>
              <a:buClr>
                <a:srgbClr val="F3C108"/>
              </a:buClr>
              <a:buFont typeface="Wingdings" panose="05000000000000000000"/>
              <a:buChar char=""/>
              <a:tabLst>
                <a:tab pos="1155700" algn="l"/>
              </a:tabLst>
            </a:pPr>
            <a:r>
              <a:rPr sz="1600" dirty="0">
                <a:latin typeface="宋体" panose="02010600030101010101" pitchFamily="2" charset="-122"/>
                <a:cs typeface="宋体" panose="02010600030101010101" pitchFamily="2" charset="-122"/>
              </a:rPr>
              <a:t>客户端通常是</a:t>
            </a:r>
            <a:r>
              <a:rPr sz="1600" spc="-25" dirty="0">
                <a:latin typeface="宋体" panose="02010600030101010101" pitchFamily="2" charset="-122"/>
                <a:cs typeface="宋体" panose="02010600030101010101" pitchFamily="2" charset="-122"/>
              </a:rPr>
              <a:t>Prometh</a:t>
            </a:r>
            <a:r>
              <a:rPr sz="1600" spc="-125" dirty="0">
                <a:latin typeface="宋体" panose="02010600030101010101" pitchFamily="2" charset="-122"/>
                <a:cs typeface="宋体" panose="02010600030101010101" pitchFamily="2" charset="-122"/>
              </a:rPr>
              <a:t>eus</a:t>
            </a:r>
            <a:r>
              <a:rPr sz="1600" spc="-415" dirty="0">
                <a:latin typeface="宋体" panose="02010600030101010101" pitchFamily="2" charset="-122"/>
                <a:cs typeface="宋体" panose="02010600030101010101" pitchFamily="2" charset="-122"/>
              </a:rPr>
              <a:t> </a:t>
            </a:r>
            <a:r>
              <a:rPr sz="1600" spc="-85" dirty="0">
                <a:latin typeface="宋体" panose="02010600030101010101" pitchFamily="2" charset="-122"/>
                <a:cs typeface="宋体" panose="02010600030101010101" pitchFamily="2" charset="-122"/>
              </a:rPr>
              <a:t>Se</a:t>
            </a:r>
            <a:r>
              <a:rPr sz="1600" spc="-180" dirty="0">
                <a:latin typeface="宋体" panose="02010600030101010101" pitchFamily="2" charset="-122"/>
                <a:cs typeface="宋体" panose="02010600030101010101" pitchFamily="2" charset="-122"/>
              </a:rPr>
              <a:t>rve</a:t>
            </a:r>
            <a:r>
              <a:rPr sz="1600" spc="-185" dirty="0">
                <a:latin typeface="宋体" panose="02010600030101010101" pitchFamily="2" charset="-122"/>
                <a:cs typeface="宋体" panose="02010600030101010101" pitchFamily="2" charset="-122"/>
              </a:rPr>
              <a:t>r</a:t>
            </a:r>
            <a:r>
              <a:rPr sz="1600" dirty="0">
                <a:latin typeface="宋体" panose="02010600030101010101" pitchFamily="2" charset="-122"/>
                <a:cs typeface="宋体" panose="02010600030101010101" pitchFamily="2" charset="-122"/>
              </a:rPr>
              <a:t>，但它也支持接收来自其它工具的告警；</a:t>
            </a:r>
          </a:p>
          <a:p>
            <a:pPr marL="1205865" lvl="2" indent="-280035">
              <a:lnSpc>
                <a:spcPct val="100000"/>
              </a:lnSpc>
              <a:spcBef>
                <a:spcPts val="310"/>
              </a:spcBef>
              <a:buClr>
                <a:srgbClr val="F3C108"/>
              </a:buClr>
              <a:buFont typeface="Wingdings" panose="05000000000000000000"/>
              <a:buChar char=""/>
              <a:tabLst>
                <a:tab pos="1206500" algn="l"/>
              </a:tabLst>
            </a:pPr>
            <a:r>
              <a:rPr sz="1600" spc="-105" dirty="0">
                <a:latin typeface="宋体" panose="02010600030101010101" pitchFamily="2" charset="-122"/>
                <a:cs typeface="宋体" panose="02010600030101010101" pitchFamily="2" charset="-122"/>
              </a:rPr>
              <a:t>Alertmanager</a:t>
            </a:r>
            <a:r>
              <a:rPr sz="1600" dirty="0">
                <a:latin typeface="宋体" panose="02010600030101010101" pitchFamily="2" charset="-122"/>
                <a:cs typeface="宋体" panose="02010600030101010101" pitchFamily="2" charset="-122"/>
              </a:rPr>
              <a:t>对告警通知进行分组、去重后，根据路由规则将其路由到不同</a:t>
            </a:r>
            <a:r>
              <a:rPr sz="1600" spc="5" dirty="0">
                <a:latin typeface="宋体" panose="02010600030101010101" pitchFamily="2" charset="-122"/>
                <a:cs typeface="宋体" panose="02010600030101010101" pitchFamily="2" charset="-122"/>
              </a:rPr>
              <a:t>的</a:t>
            </a:r>
            <a:r>
              <a:rPr sz="1600" spc="-175" dirty="0">
                <a:latin typeface="宋体" panose="02010600030101010101" pitchFamily="2" charset="-122"/>
                <a:cs typeface="宋体" panose="02010600030101010101" pitchFamily="2" charset="-122"/>
              </a:rPr>
              <a:t>receiver，</a:t>
            </a:r>
            <a:r>
              <a:rPr sz="1600" dirty="0">
                <a:latin typeface="宋体" panose="02010600030101010101" pitchFamily="2" charset="-122"/>
                <a:cs typeface="宋体" panose="02010600030101010101" pitchFamily="2" charset="-122"/>
              </a:rPr>
              <a:t>如</a:t>
            </a:r>
            <a:r>
              <a:rPr sz="1600" spc="-70" dirty="0">
                <a:latin typeface="宋体" panose="02010600030101010101" pitchFamily="2" charset="-122"/>
                <a:cs typeface="宋体" panose="02010600030101010101" pitchFamily="2" charset="-122"/>
              </a:rPr>
              <a:t>Email</a:t>
            </a:r>
            <a:r>
              <a:rPr sz="1600" spc="-10" dirty="0">
                <a:latin typeface="宋体" panose="02010600030101010101" pitchFamily="2" charset="-122"/>
                <a:cs typeface="宋体" panose="02010600030101010101" pitchFamily="2" charset="-122"/>
              </a:rPr>
              <a:t>、</a:t>
            </a:r>
            <a:r>
              <a:rPr sz="1600" dirty="0">
                <a:latin typeface="宋体" panose="02010600030101010101" pitchFamily="2" charset="-122"/>
                <a:cs typeface="宋体" panose="02010600030101010101" pitchFamily="2" charset="-122"/>
              </a:rPr>
              <a:t>短信或</a:t>
            </a:r>
            <a:r>
              <a:rPr sz="1600" spc="-70" dirty="0">
                <a:latin typeface="宋体" panose="02010600030101010101" pitchFamily="2" charset="-122"/>
                <a:cs typeface="宋体" panose="02010600030101010101" pitchFamily="2" charset="-122"/>
              </a:rPr>
              <a:t>PagerDuty</a:t>
            </a:r>
            <a:r>
              <a:rPr sz="1600" dirty="0">
                <a:latin typeface="宋体" panose="02010600030101010101" pitchFamily="2" charset="-122"/>
                <a:cs typeface="宋体" panose="02010600030101010101" pitchFamily="2" charset="-122"/>
              </a:rPr>
              <a:t>等；</a:t>
            </a:r>
          </a:p>
        </p:txBody>
      </p:sp>
      <p:pic>
        <p:nvPicPr>
          <p:cNvPr id="14" name="图片 13"/>
          <p:cNvPicPr>
            <a:picLocks noChangeAspect="1"/>
          </p:cNvPicPr>
          <p:nvPr>
            <p:custDataLst>
              <p:tags r:id="rId1"/>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5340985" cy="513080"/>
          </a:xfrm>
          <a:prstGeom prst="rect">
            <a:avLst/>
          </a:prstGeom>
        </p:spPr>
        <p:txBody>
          <a:bodyPr vert="horz" wrap="square" lIns="0" tIns="12700" rIns="0" bIns="0" rtlCol="0">
            <a:spAutoFit/>
          </a:bodyPr>
          <a:lstStyle/>
          <a:p>
            <a:pPr marL="12700">
              <a:lnSpc>
                <a:spcPct val="100000"/>
              </a:lnSpc>
              <a:spcBef>
                <a:spcPts val="100"/>
              </a:spcBef>
            </a:pPr>
            <a:r>
              <a:rPr sz="3200" b="0" spc="-295" dirty="0">
                <a:solidFill>
                  <a:srgbClr val="000000"/>
                </a:solidFill>
                <a:latin typeface="宋体" panose="02010600030101010101" pitchFamily="2" charset="-122"/>
                <a:cs typeface="宋体" panose="02010600030101010101" pitchFamily="2" charset="-122"/>
              </a:rPr>
              <a:t>Prometheu</a:t>
            </a:r>
            <a:r>
              <a:rPr sz="3200" b="0" spc="-300" dirty="0">
                <a:solidFill>
                  <a:srgbClr val="000000"/>
                </a:solidFill>
                <a:latin typeface="宋体" panose="02010600030101010101" pitchFamily="2" charset="-122"/>
                <a:cs typeface="宋体" panose="02010600030101010101" pitchFamily="2" charset="-122"/>
              </a:rPr>
              <a:t>s</a:t>
            </a:r>
            <a:r>
              <a:rPr sz="3200" b="0" dirty="0">
                <a:solidFill>
                  <a:srgbClr val="000000"/>
                </a:solidFill>
                <a:latin typeface="宋体" panose="02010600030101010101" pitchFamily="2" charset="-122"/>
                <a:cs typeface="宋体" panose="02010600030101010101" pitchFamily="2" charset="-122"/>
              </a:rPr>
              <a:t>监控系统的告警逻辑</a:t>
            </a:r>
            <a:endParaRPr sz="3200">
              <a:latin typeface="宋体" panose="02010600030101010101" pitchFamily="2" charset="-122"/>
              <a:cs typeface="宋体" panose="02010600030101010101" pitchFamily="2" charset="-122"/>
            </a:endParaRPr>
          </a:p>
        </p:txBody>
      </p:sp>
      <p:grpSp>
        <p:nvGrpSpPr>
          <p:cNvPr id="3" name="object 3"/>
          <p:cNvGrpSpPr/>
          <p:nvPr/>
        </p:nvGrpSpPr>
        <p:grpSpPr>
          <a:xfrm>
            <a:off x="5215890" y="3549650"/>
            <a:ext cx="4762500" cy="2773680"/>
            <a:chOff x="5215890" y="3549650"/>
            <a:chExt cx="4762500" cy="2773680"/>
          </a:xfrm>
        </p:grpSpPr>
        <p:sp>
          <p:nvSpPr>
            <p:cNvPr id="4" name="object 4"/>
            <p:cNvSpPr/>
            <p:nvPr/>
          </p:nvSpPr>
          <p:spPr>
            <a:xfrm>
              <a:off x="5219065" y="3552825"/>
              <a:ext cx="4756150" cy="2767330"/>
            </a:xfrm>
            <a:custGeom>
              <a:avLst/>
              <a:gdLst/>
              <a:ahLst/>
              <a:cxnLst/>
              <a:rect l="l" t="t" r="r" b="b"/>
              <a:pathLst>
                <a:path w="4756150" h="2767329">
                  <a:moveTo>
                    <a:pt x="4756150" y="0"/>
                  </a:moveTo>
                  <a:lnTo>
                    <a:pt x="0" y="0"/>
                  </a:lnTo>
                  <a:lnTo>
                    <a:pt x="0" y="2767330"/>
                  </a:lnTo>
                  <a:lnTo>
                    <a:pt x="4756150" y="2767330"/>
                  </a:lnTo>
                  <a:lnTo>
                    <a:pt x="4756150" y="0"/>
                  </a:lnTo>
                  <a:close/>
                </a:path>
              </a:pathLst>
            </a:custGeom>
            <a:solidFill>
              <a:srgbClr val="EBF3F9"/>
            </a:solidFill>
          </p:spPr>
          <p:txBody>
            <a:bodyPr wrap="square" lIns="0" tIns="0" rIns="0" bIns="0" rtlCol="0"/>
            <a:lstStyle/>
            <a:p>
              <a:endParaRPr/>
            </a:p>
          </p:txBody>
        </p:sp>
        <p:sp>
          <p:nvSpPr>
            <p:cNvPr id="5" name="object 5"/>
            <p:cNvSpPr/>
            <p:nvPr/>
          </p:nvSpPr>
          <p:spPr>
            <a:xfrm>
              <a:off x="5219065" y="3552825"/>
              <a:ext cx="4756150" cy="2767330"/>
            </a:xfrm>
            <a:custGeom>
              <a:avLst/>
              <a:gdLst/>
              <a:ahLst/>
              <a:cxnLst/>
              <a:rect l="l" t="t" r="r" b="b"/>
              <a:pathLst>
                <a:path w="4756150" h="2767329">
                  <a:moveTo>
                    <a:pt x="0" y="2767330"/>
                  </a:moveTo>
                  <a:lnTo>
                    <a:pt x="4756150" y="2767330"/>
                  </a:lnTo>
                  <a:lnTo>
                    <a:pt x="4756150" y="0"/>
                  </a:lnTo>
                  <a:lnTo>
                    <a:pt x="0" y="0"/>
                  </a:lnTo>
                  <a:lnTo>
                    <a:pt x="0" y="2767330"/>
                  </a:lnTo>
                  <a:close/>
                </a:path>
              </a:pathLst>
            </a:custGeom>
            <a:ln w="6350">
              <a:solidFill>
                <a:srgbClr val="7E7E7E"/>
              </a:solidFill>
            </a:ln>
          </p:spPr>
          <p:txBody>
            <a:bodyPr wrap="square" lIns="0" tIns="0" rIns="0" bIns="0" rtlCol="0"/>
            <a:lstStyle/>
            <a:p>
              <a:endParaRPr/>
            </a:p>
          </p:txBody>
        </p:sp>
      </p:grpSp>
      <p:sp>
        <p:nvSpPr>
          <p:cNvPr id="6" name="object 6"/>
          <p:cNvSpPr txBox="1"/>
          <p:nvPr/>
        </p:nvSpPr>
        <p:spPr>
          <a:xfrm>
            <a:off x="5426075" y="4594225"/>
            <a:ext cx="1024890" cy="571500"/>
          </a:xfrm>
          <a:prstGeom prst="rect">
            <a:avLst/>
          </a:prstGeom>
          <a:solidFill>
            <a:srgbClr val="94E4FF"/>
          </a:solidFill>
          <a:ln w="6350">
            <a:solidFill>
              <a:srgbClr val="006FC0"/>
            </a:solidFill>
          </a:ln>
        </p:spPr>
        <p:txBody>
          <a:bodyPr vert="horz" wrap="square" lIns="0" tIns="1905" rIns="0" bIns="0" rtlCol="0">
            <a:spAutoFit/>
          </a:bodyPr>
          <a:lstStyle/>
          <a:p>
            <a:pPr>
              <a:lnSpc>
                <a:spcPct val="100000"/>
              </a:lnSpc>
              <a:spcBef>
                <a:spcPts val="15"/>
              </a:spcBef>
            </a:pPr>
            <a:endParaRPr sz="1250">
              <a:latin typeface="Times New Roman" panose="02020603050405020304"/>
              <a:cs typeface="Times New Roman" panose="02020603050405020304"/>
            </a:endParaRPr>
          </a:p>
          <a:p>
            <a:pPr marL="635" algn="ctr">
              <a:lnSpc>
                <a:spcPct val="100000"/>
              </a:lnSpc>
            </a:pPr>
            <a:r>
              <a:rPr sz="1200" spc="-10" dirty="0">
                <a:latin typeface="Calibri" panose="020F0502020204030204"/>
                <a:cs typeface="Calibri" panose="020F0502020204030204"/>
              </a:rPr>
              <a:t>route</a:t>
            </a:r>
            <a:endParaRPr sz="1200">
              <a:latin typeface="Calibri" panose="020F0502020204030204"/>
              <a:cs typeface="Calibri" panose="020F0502020204030204"/>
            </a:endParaRPr>
          </a:p>
        </p:txBody>
      </p:sp>
      <p:grpSp>
        <p:nvGrpSpPr>
          <p:cNvPr id="7" name="object 7"/>
          <p:cNvGrpSpPr/>
          <p:nvPr/>
        </p:nvGrpSpPr>
        <p:grpSpPr>
          <a:xfrm>
            <a:off x="7026909" y="3663950"/>
            <a:ext cx="1174750" cy="1619250"/>
            <a:chOff x="7026909" y="3663950"/>
            <a:chExt cx="1174750" cy="1619250"/>
          </a:xfrm>
        </p:grpSpPr>
        <p:sp>
          <p:nvSpPr>
            <p:cNvPr id="8" name="object 8"/>
            <p:cNvSpPr/>
            <p:nvPr/>
          </p:nvSpPr>
          <p:spPr>
            <a:xfrm>
              <a:off x="7030084" y="3667125"/>
              <a:ext cx="1168400" cy="685800"/>
            </a:xfrm>
            <a:custGeom>
              <a:avLst/>
              <a:gdLst/>
              <a:ahLst/>
              <a:cxnLst/>
              <a:rect l="l" t="t" r="r" b="b"/>
              <a:pathLst>
                <a:path w="1168400" h="685800">
                  <a:moveTo>
                    <a:pt x="1054100" y="0"/>
                  </a:moveTo>
                  <a:lnTo>
                    <a:pt x="114300" y="0"/>
                  </a:lnTo>
                  <a:lnTo>
                    <a:pt x="69812" y="8983"/>
                  </a:lnTo>
                  <a:lnTo>
                    <a:pt x="33480" y="33480"/>
                  </a:lnTo>
                  <a:lnTo>
                    <a:pt x="8983" y="69812"/>
                  </a:lnTo>
                  <a:lnTo>
                    <a:pt x="0" y="114300"/>
                  </a:lnTo>
                  <a:lnTo>
                    <a:pt x="0" y="571500"/>
                  </a:lnTo>
                  <a:lnTo>
                    <a:pt x="8983" y="615987"/>
                  </a:lnTo>
                  <a:lnTo>
                    <a:pt x="33480" y="652319"/>
                  </a:lnTo>
                  <a:lnTo>
                    <a:pt x="69812" y="676816"/>
                  </a:lnTo>
                  <a:lnTo>
                    <a:pt x="114300" y="685800"/>
                  </a:lnTo>
                  <a:lnTo>
                    <a:pt x="1054100" y="685800"/>
                  </a:lnTo>
                  <a:lnTo>
                    <a:pt x="1098587" y="676816"/>
                  </a:lnTo>
                  <a:lnTo>
                    <a:pt x="1134919" y="652319"/>
                  </a:lnTo>
                  <a:lnTo>
                    <a:pt x="1159416" y="615987"/>
                  </a:lnTo>
                  <a:lnTo>
                    <a:pt x="1168400" y="571500"/>
                  </a:lnTo>
                  <a:lnTo>
                    <a:pt x="1168400" y="114300"/>
                  </a:lnTo>
                  <a:lnTo>
                    <a:pt x="1159416" y="69812"/>
                  </a:lnTo>
                  <a:lnTo>
                    <a:pt x="1134919" y="33480"/>
                  </a:lnTo>
                  <a:lnTo>
                    <a:pt x="1098587" y="8983"/>
                  </a:lnTo>
                  <a:lnTo>
                    <a:pt x="1054100" y="0"/>
                  </a:lnTo>
                  <a:close/>
                </a:path>
              </a:pathLst>
            </a:custGeom>
            <a:solidFill>
              <a:srgbClr val="94E4FF"/>
            </a:solidFill>
          </p:spPr>
          <p:txBody>
            <a:bodyPr wrap="square" lIns="0" tIns="0" rIns="0" bIns="0" rtlCol="0"/>
            <a:lstStyle/>
            <a:p>
              <a:endParaRPr/>
            </a:p>
          </p:txBody>
        </p:sp>
        <p:sp>
          <p:nvSpPr>
            <p:cNvPr id="9" name="object 9"/>
            <p:cNvSpPr/>
            <p:nvPr/>
          </p:nvSpPr>
          <p:spPr>
            <a:xfrm>
              <a:off x="7030084" y="3667125"/>
              <a:ext cx="1168400" cy="685800"/>
            </a:xfrm>
            <a:custGeom>
              <a:avLst/>
              <a:gdLst/>
              <a:ahLst/>
              <a:cxnLst/>
              <a:rect l="l" t="t" r="r" b="b"/>
              <a:pathLst>
                <a:path w="1168400" h="685800">
                  <a:moveTo>
                    <a:pt x="0" y="114300"/>
                  </a:moveTo>
                  <a:lnTo>
                    <a:pt x="8983" y="69812"/>
                  </a:lnTo>
                  <a:lnTo>
                    <a:pt x="33480" y="33480"/>
                  </a:lnTo>
                  <a:lnTo>
                    <a:pt x="69812" y="8983"/>
                  </a:lnTo>
                  <a:lnTo>
                    <a:pt x="114300" y="0"/>
                  </a:lnTo>
                  <a:lnTo>
                    <a:pt x="1054100" y="0"/>
                  </a:lnTo>
                  <a:lnTo>
                    <a:pt x="1098587" y="8983"/>
                  </a:lnTo>
                  <a:lnTo>
                    <a:pt x="1134919" y="33480"/>
                  </a:lnTo>
                  <a:lnTo>
                    <a:pt x="1159416" y="69812"/>
                  </a:lnTo>
                  <a:lnTo>
                    <a:pt x="1168400" y="114300"/>
                  </a:lnTo>
                  <a:lnTo>
                    <a:pt x="1168400" y="571500"/>
                  </a:lnTo>
                  <a:lnTo>
                    <a:pt x="1159416" y="615987"/>
                  </a:lnTo>
                  <a:lnTo>
                    <a:pt x="1134919" y="652319"/>
                  </a:lnTo>
                  <a:lnTo>
                    <a:pt x="1098587" y="676816"/>
                  </a:lnTo>
                  <a:lnTo>
                    <a:pt x="1054100" y="685800"/>
                  </a:lnTo>
                  <a:lnTo>
                    <a:pt x="114300" y="685800"/>
                  </a:lnTo>
                  <a:lnTo>
                    <a:pt x="69812" y="676816"/>
                  </a:lnTo>
                  <a:lnTo>
                    <a:pt x="33480" y="652319"/>
                  </a:lnTo>
                  <a:lnTo>
                    <a:pt x="8983" y="615987"/>
                  </a:lnTo>
                  <a:lnTo>
                    <a:pt x="0" y="571500"/>
                  </a:lnTo>
                  <a:lnTo>
                    <a:pt x="0" y="114300"/>
                  </a:lnTo>
                  <a:close/>
                </a:path>
              </a:pathLst>
            </a:custGeom>
            <a:ln w="6350">
              <a:solidFill>
                <a:srgbClr val="006FC0"/>
              </a:solidFill>
            </a:ln>
          </p:spPr>
          <p:txBody>
            <a:bodyPr wrap="square" lIns="0" tIns="0" rIns="0" bIns="0" rtlCol="0"/>
            <a:lstStyle/>
            <a:p>
              <a:endParaRPr/>
            </a:p>
          </p:txBody>
        </p:sp>
        <p:sp>
          <p:nvSpPr>
            <p:cNvPr id="10" name="object 10"/>
            <p:cNvSpPr/>
            <p:nvPr/>
          </p:nvSpPr>
          <p:spPr>
            <a:xfrm>
              <a:off x="7030084" y="4594225"/>
              <a:ext cx="1168400" cy="685800"/>
            </a:xfrm>
            <a:custGeom>
              <a:avLst/>
              <a:gdLst/>
              <a:ahLst/>
              <a:cxnLst/>
              <a:rect l="l" t="t" r="r" b="b"/>
              <a:pathLst>
                <a:path w="1168400" h="685800">
                  <a:moveTo>
                    <a:pt x="1054100" y="0"/>
                  </a:moveTo>
                  <a:lnTo>
                    <a:pt x="114300" y="0"/>
                  </a:lnTo>
                  <a:lnTo>
                    <a:pt x="69812" y="8983"/>
                  </a:lnTo>
                  <a:lnTo>
                    <a:pt x="33480" y="33480"/>
                  </a:lnTo>
                  <a:lnTo>
                    <a:pt x="8983" y="69812"/>
                  </a:lnTo>
                  <a:lnTo>
                    <a:pt x="0" y="114300"/>
                  </a:lnTo>
                  <a:lnTo>
                    <a:pt x="0" y="571500"/>
                  </a:lnTo>
                  <a:lnTo>
                    <a:pt x="8983" y="615987"/>
                  </a:lnTo>
                  <a:lnTo>
                    <a:pt x="33480" y="652319"/>
                  </a:lnTo>
                  <a:lnTo>
                    <a:pt x="69812" y="676816"/>
                  </a:lnTo>
                  <a:lnTo>
                    <a:pt x="114300" y="685800"/>
                  </a:lnTo>
                  <a:lnTo>
                    <a:pt x="1054100" y="685800"/>
                  </a:lnTo>
                  <a:lnTo>
                    <a:pt x="1098587" y="676816"/>
                  </a:lnTo>
                  <a:lnTo>
                    <a:pt x="1134919" y="652319"/>
                  </a:lnTo>
                  <a:lnTo>
                    <a:pt x="1159416" y="615987"/>
                  </a:lnTo>
                  <a:lnTo>
                    <a:pt x="1168400" y="571500"/>
                  </a:lnTo>
                  <a:lnTo>
                    <a:pt x="1168400" y="114300"/>
                  </a:lnTo>
                  <a:lnTo>
                    <a:pt x="1159416" y="69812"/>
                  </a:lnTo>
                  <a:lnTo>
                    <a:pt x="1134919" y="33480"/>
                  </a:lnTo>
                  <a:lnTo>
                    <a:pt x="1098587" y="8983"/>
                  </a:lnTo>
                  <a:lnTo>
                    <a:pt x="1054100" y="0"/>
                  </a:lnTo>
                  <a:close/>
                </a:path>
              </a:pathLst>
            </a:custGeom>
            <a:solidFill>
              <a:srgbClr val="94E4FF"/>
            </a:solidFill>
          </p:spPr>
          <p:txBody>
            <a:bodyPr wrap="square" lIns="0" tIns="0" rIns="0" bIns="0" rtlCol="0"/>
            <a:lstStyle/>
            <a:p>
              <a:endParaRPr/>
            </a:p>
          </p:txBody>
        </p:sp>
        <p:sp>
          <p:nvSpPr>
            <p:cNvPr id="11" name="object 11"/>
            <p:cNvSpPr/>
            <p:nvPr/>
          </p:nvSpPr>
          <p:spPr>
            <a:xfrm>
              <a:off x="7030084" y="4594225"/>
              <a:ext cx="1168400" cy="685800"/>
            </a:xfrm>
            <a:custGeom>
              <a:avLst/>
              <a:gdLst/>
              <a:ahLst/>
              <a:cxnLst/>
              <a:rect l="l" t="t" r="r" b="b"/>
              <a:pathLst>
                <a:path w="1168400" h="685800">
                  <a:moveTo>
                    <a:pt x="0" y="114300"/>
                  </a:moveTo>
                  <a:lnTo>
                    <a:pt x="8983" y="69812"/>
                  </a:lnTo>
                  <a:lnTo>
                    <a:pt x="33480" y="33480"/>
                  </a:lnTo>
                  <a:lnTo>
                    <a:pt x="69812" y="8983"/>
                  </a:lnTo>
                  <a:lnTo>
                    <a:pt x="114300" y="0"/>
                  </a:lnTo>
                  <a:lnTo>
                    <a:pt x="1054100" y="0"/>
                  </a:lnTo>
                  <a:lnTo>
                    <a:pt x="1098587" y="8983"/>
                  </a:lnTo>
                  <a:lnTo>
                    <a:pt x="1134919" y="33480"/>
                  </a:lnTo>
                  <a:lnTo>
                    <a:pt x="1159416" y="69812"/>
                  </a:lnTo>
                  <a:lnTo>
                    <a:pt x="1168400" y="114300"/>
                  </a:lnTo>
                  <a:lnTo>
                    <a:pt x="1168400" y="571500"/>
                  </a:lnTo>
                  <a:lnTo>
                    <a:pt x="1159416" y="615987"/>
                  </a:lnTo>
                  <a:lnTo>
                    <a:pt x="1134919" y="652319"/>
                  </a:lnTo>
                  <a:lnTo>
                    <a:pt x="1098587" y="676816"/>
                  </a:lnTo>
                  <a:lnTo>
                    <a:pt x="1054100" y="685800"/>
                  </a:lnTo>
                  <a:lnTo>
                    <a:pt x="114300" y="685800"/>
                  </a:lnTo>
                  <a:lnTo>
                    <a:pt x="69812" y="676816"/>
                  </a:lnTo>
                  <a:lnTo>
                    <a:pt x="33480" y="652319"/>
                  </a:lnTo>
                  <a:lnTo>
                    <a:pt x="8983" y="615987"/>
                  </a:lnTo>
                  <a:lnTo>
                    <a:pt x="0" y="571500"/>
                  </a:lnTo>
                  <a:lnTo>
                    <a:pt x="0" y="114300"/>
                  </a:lnTo>
                  <a:close/>
                </a:path>
              </a:pathLst>
            </a:custGeom>
            <a:ln w="6350">
              <a:solidFill>
                <a:srgbClr val="006FC0"/>
              </a:solidFill>
            </a:ln>
          </p:spPr>
          <p:txBody>
            <a:bodyPr wrap="square" lIns="0" tIns="0" rIns="0" bIns="0" rtlCol="0"/>
            <a:lstStyle/>
            <a:p>
              <a:endParaRPr/>
            </a:p>
          </p:txBody>
        </p:sp>
      </p:grpSp>
      <p:sp>
        <p:nvSpPr>
          <p:cNvPr id="12" name="object 12"/>
          <p:cNvSpPr txBox="1"/>
          <p:nvPr/>
        </p:nvSpPr>
        <p:spPr>
          <a:xfrm>
            <a:off x="7331075" y="4732020"/>
            <a:ext cx="567055" cy="391795"/>
          </a:xfrm>
          <a:prstGeom prst="rect">
            <a:avLst/>
          </a:prstGeom>
        </p:spPr>
        <p:txBody>
          <a:bodyPr vert="horz" wrap="square" lIns="0" tIns="12700" rIns="0" bIns="0" rtlCol="0">
            <a:spAutoFit/>
          </a:bodyPr>
          <a:lstStyle/>
          <a:p>
            <a:pPr marL="69850">
              <a:lnSpc>
                <a:spcPct val="100000"/>
              </a:lnSpc>
              <a:spcBef>
                <a:spcPts val="100"/>
              </a:spcBef>
            </a:pPr>
            <a:r>
              <a:rPr sz="1200" spc="-5" dirty="0">
                <a:latin typeface="Calibri" panose="020F0502020204030204"/>
                <a:cs typeface="Calibri" panose="020F0502020204030204"/>
              </a:rPr>
              <a:t>match:</a:t>
            </a:r>
            <a:endParaRPr sz="1200">
              <a:latin typeface="Calibri" panose="020F0502020204030204"/>
              <a:cs typeface="Calibri" panose="020F0502020204030204"/>
            </a:endParaRPr>
          </a:p>
          <a:p>
            <a:pPr marL="12700">
              <a:lnSpc>
                <a:spcPct val="100000"/>
              </a:lnSpc>
            </a:pPr>
            <a:r>
              <a:rPr sz="1200" spc="-20" dirty="0">
                <a:latin typeface="Calibri" panose="020F0502020204030204"/>
                <a:cs typeface="Calibri" panose="020F0502020204030204"/>
              </a:rPr>
              <a:t>r</a:t>
            </a:r>
            <a:r>
              <a:rPr sz="1200" dirty="0">
                <a:latin typeface="Calibri" panose="020F0502020204030204"/>
                <a:cs typeface="Calibri" panose="020F0502020204030204"/>
              </a:rPr>
              <a:t>ecei</a:t>
            </a:r>
            <a:r>
              <a:rPr sz="1200" spc="-10" dirty="0">
                <a:latin typeface="Calibri" panose="020F0502020204030204"/>
                <a:cs typeface="Calibri" panose="020F0502020204030204"/>
              </a:rPr>
              <a:t>v</a:t>
            </a:r>
            <a:r>
              <a:rPr sz="1200" dirty="0">
                <a:latin typeface="Calibri" panose="020F0502020204030204"/>
                <a:cs typeface="Calibri" panose="020F0502020204030204"/>
              </a:rPr>
              <a:t>er:</a:t>
            </a:r>
            <a:endParaRPr sz="1200">
              <a:latin typeface="Calibri" panose="020F0502020204030204"/>
              <a:cs typeface="Calibri" panose="020F0502020204030204"/>
            </a:endParaRPr>
          </a:p>
        </p:txBody>
      </p:sp>
      <p:grpSp>
        <p:nvGrpSpPr>
          <p:cNvPr id="13" name="object 13"/>
          <p:cNvGrpSpPr/>
          <p:nvPr/>
        </p:nvGrpSpPr>
        <p:grpSpPr>
          <a:xfrm>
            <a:off x="7026909" y="5516879"/>
            <a:ext cx="1174750" cy="694690"/>
            <a:chOff x="7026909" y="5516879"/>
            <a:chExt cx="1174750" cy="694690"/>
          </a:xfrm>
        </p:grpSpPr>
        <p:sp>
          <p:nvSpPr>
            <p:cNvPr id="14" name="object 14"/>
            <p:cNvSpPr/>
            <p:nvPr/>
          </p:nvSpPr>
          <p:spPr>
            <a:xfrm>
              <a:off x="7030084" y="5520054"/>
              <a:ext cx="1168400" cy="688340"/>
            </a:xfrm>
            <a:custGeom>
              <a:avLst/>
              <a:gdLst/>
              <a:ahLst/>
              <a:cxnLst/>
              <a:rect l="l" t="t" r="r" b="b"/>
              <a:pathLst>
                <a:path w="1168400" h="688339">
                  <a:moveTo>
                    <a:pt x="1053719" y="0"/>
                  </a:moveTo>
                  <a:lnTo>
                    <a:pt x="114681" y="0"/>
                  </a:lnTo>
                  <a:lnTo>
                    <a:pt x="70026" y="9007"/>
                  </a:lnTo>
                  <a:lnTo>
                    <a:pt x="33575" y="33580"/>
                  </a:lnTo>
                  <a:lnTo>
                    <a:pt x="9007" y="70042"/>
                  </a:lnTo>
                  <a:lnTo>
                    <a:pt x="0" y="114719"/>
                  </a:lnTo>
                  <a:lnTo>
                    <a:pt x="0" y="573608"/>
                  </a:lnTo>
                  <a:lnTo>
                    <a:pt x="9007" y="618270"/>
                  </a:lnTo>
                  <a:lnTo>
                    <a:pt x="33575" y="654738"/>
                  </a:lnTo>
                  <a:lnTo>
                    <a:pt x="70026" y="679324"/>
                  </a:lnTo>
                  <a:lnTo>
                    <a:pt x="114681" y="688340"/>
                  </a:lnTo>
                  <a:lnTo>
                    <a:pt x="1053719" y="688340"/>
                  </a:lnTo>
                  <a:lnTo>
                    <a:pt x="1098373" y="679324"/>
                  </a:lnTo>
                  <a:lnTo>
                    <a:pt x="1134824" y="654738"/>
                  </a:lnTo>
                  <a:lnTo>
                    <a:pt x="1159392" y="618270"/>
                  </a:lnTo>
                  <a:lnTo>
                    <a:pt x="1168400" y="573608"/>
                  </a:lnTo>
                  <a:lnTo>
                    <a:pt x="1168400" y="114719"/>
                  </a:lnTo>
                  <a:lnTo>
                    <a:pt x="1159392" y="70042"/>
                  </a:lnTo>
                  <a:lnTo>
                    <a:pt x="1134824" y="33580"/>
                  </a:lnTo>
                  <a:lnTo>
                    <a:pt x="1098373" y="9007"/>
                  </a:lnTo>
                  <a:lnTo>
                    <a:pt x="1053719" y="0"/>
                  </a:lnTo>
                  <a:close/>
                </a:path>
              </a:pathLst>
            </a:custGeom>
            <a:solidFill>
              <a:srgbClr val="94E4FF"/>
            </a:solidFill>
          </p:spPr>
          <p:txBody>
            <a:bodyPr wrap="square" lIns="0" tIns="0" rIns="0" bIns="0" rtlCol="0"/>
            <a:lstStyle/>
            <a:p>
              <a:endParaRPr/>
            </a:p>
          </p:txBody>
        </p:sp>
        <p:sp>
          <p:nvSpPr>
            <p:cNvPr id="15" name="object 15"/>
            <p:cNvSpPr/>
            <p:nvPr/>
          </p:nvSpPr>
          <p:spPr>
            <a:xfrm>
              <a:off x="7030084" y="5520054"/>
              <a:ext cx="1168400" cy="688340"/>
            </a:xfrm>
            <a:custGeom>
              <a:avLst/>
              <a:gdLst/>
              <a:ahLst/>
              <a:cxnLst/>
              <a:rect l="l" t="t" r="r" b="b"/>
              <a:pathLst>
                <a:path w="1168400" h="688339">
                  <a:moveTo>
                    <a:pt x="0" y="114719"/>
                  </a:moveTo>
                  <a:lnTo>
                    <a:pt x="9007" y="70042"/>
                  </a:lnTo>
                  <a:lnTo>
                    <a:pt x="33575" y="33580"/>
                  </a:lnTo>
                  <a:lnTo>
                    <a:pt x="70026" y="9007"/>
                  </a:lnTo>
                  <a:lnTo>
                    <a:pt x="114681" y="0"/>
                  </a:lnTo>
                  <a:lnTo>
                    <a:pt x="1053719" y="0"/>
                  </a:lnTo>
                  <a:lnTo>
                    <a:pt x="1098373" y="9007"/>
                  </a:lnTo>
                  <a:lnTo>
                    <a:pt x="1134824" y="33580"/>
                  </a:lnTo>
                  <a:lnTo>
                    <a:pt x="1159392" y="70042"/>
                  </a:lnTo>
                  <a:lnTo>
                    <a:pt x="1168400" y="114719"/>
                  </a:lnTo>
                  <a:lnTo>
                    <a:pt x="1168400" y="573608"/>
                  </a:lnTo>
                  <a:lnTo>
                    <a:pt x="1159392" y="618270"/>
                  </a:lnTo>
                  <a:lnTo>
                    <a:pt x="1134824" y="654738"/>
                  </a:lnTo>
                  <a:lnTo>
                    <a:pt x="1098373" y="679324"/>
                  </a:lnTo>
                  <a:lnTo>
                    <a:pt x="1053719" y="688340"/>
                  </a:lnTo>
                  <a:lnTo>
                    <a:pt x="114681" y="688340"/>
                  </a:lnTo>
                  <a:lnTo>
                    <a:pt x="70026" y="679324"/>
                  </a:lnTo>
                  <a:lnTo>
                    <a:pt x="33575" y="654738"/>
                  </a:lnTo>
                  <a:lnTo>
                    <a:pt x="9007" y="618270"/>
                  </a:lnTo>
                  <a:lnTo>
                    <a:pt x="0" y="573608"/>
                  </a:lnTo>
                  <a:lnTo>
                    <a:pt x="0" y="114719"/>
                  </a:lnTo>
                  <a:close/>
                </a:path>
              </a:pathLst>
            </a:custGeom>
            <a:ln w="6350">
              <a:solidFill>
                <a:srgbClr val="006FC0"/>
              </a:solidFill>
            </a:ln>
          </p:spPr>
          <p:txBody>
            <a:bodyPr wrap="square" lIns="0" tIns="0" rIns="0" bIns="0" rtlCol="0"/>
            <a:lstStyle/>
            <a:p>
              <a:endParaRPr/>
            </a:p>
          </p:txBody>
        </p:sp>
      </p:grpSp>
      <p:sp>
        <p:nvSpPr>
          <p:cNvPr id="16" name="object 16"/>
          <p:cNvSpPr txBox="1"/>
          <p:nvPr/>
        </p:nvSpPr>
        <p:spPr>
          <a:xfrm>
            <a:off x="7286625" y="5659120"/>
            <a:ext cx="656590" cy="391160"/>
          </a:xfrm>
          <a:prstGeom prst="rect">
            <a:avLst/>
          </a:prstGeom>
        </p:spPr>
        <p:txBody>
          <a:bodyPr vert="horz" wrap="square" lIns="0" tIns="12700" rIns="0" bIns="0" rtlCol="0">
            <a:spAutoFit/>
          </a:bodyPr>
          <a:lstStyle/>
          <a:p>
            <a:pPr marL="57150" marR="5080" indent="-44450">
              <a:lnSpc>
                <a:spcPct val="100000"/>
              </a:lnSpc>
              <a:spcBef>
                <a:spcPts val="100"/>
              </a:spcBef>
            </a:pPr>
            <a:r>
              <a:rPr sz="1200" dirty="0">
                <a:latin typeface="Calibri" panose="020F0502020204030204"/>
                <a:cs typeface="Calibri" panose="020F0502020204030204"/>
              </a:rPr>
              <a:t>m</a:t>
            </a:r>
            <a:r>
              <a:rPr sz="1200" spc="-15" dirty="0">
                <a:latin typeface="Calibri" panose="020F0502020204030204"/>
                <a:cs typeface="Calibri" panose="020F0502020204030204"/>
              </a:rPr>
              <a:t>at</a:t>
            </a:r>
            <a:r>
              <a:rPr sz="1200" dirty="0">
                <a:latin typeface="Calibri" panose="020F0502020204030204"/>
                <a:cs typeface="Calibri" panose="020F0502020204030204"/>
              </a:rPr>
              <a:t>ch_</a:t>
            </a:r>
            <a:r>
              <a:rPr sz="1200" spc="-20" dirty="0">
                <a:latin typeface="Calibri" panose="020F0502020204030204"/>
                <a:cs typeface="Calibri" panose="020F0502020204030204"/>
              </a:rPr>
              <a:t>r</a:t>
            </a:r>
            <a:r>
              <a:rPr sz="1200" dirty="0">
                <a:latin typeface="Calibri" panose="020F0502020204030204"/>
                <a:cs typeface="Calibri" panose="020F0502020204030204"/>
              </a:rPr>
              <a:t>e:  </a:t>
            </a:r>
            <a:r>
              <a:rPr sz="1200" spc="-5" dirty="0">
                <a:latin typeface="Calibri" panose="020F0502020204030204"/>
                <a:cs typeface="Calibri" panose="020F0502020204030204"/>
              </a:rPr>
              <a:t>receiver:</a:t>
            </a:r>
            <a:endParaRPr sz="1200">
              <a:latin typeface="Calibri" panose="020F0502020204030204"/>
              <a:cs typeface="Calibri" panose="020F0502020204030204"/>
            </a:endParaRPr>
          </a:p>
        </p:txBody>
      </p:sp>
      <p:sp>
        <p:nvSpPr>
          <p:cNvPr id="17" name="object 17"/>
          <p:cNvSpPr/>
          <p:nvPr/>
        </p:nvSpPr>
        <p:spPr>
          <a:xfrm>
            <a:off x="4669790" y="4009389"/>
            <a:ext cx="2359660" cy="1855470"/>
          </a:xfrm>
          <a:custGeom>
            <a:avLst/>
            <a:gdLst/>
            <a:ahLst/>
            <a:cxnLst/>
            <a:rect l="l" t="t" r="r" b="b"/>
            <a:pathLst>
              <a:path w="2359659" h="1855470">
                <a:moveTo>
                  <a:pt x="756272" y="869962"/>
                </a:moveTo>
                <a:lnTo>
                  <a:pt x="745388" y="863600"/>
                </a:lnTo>
                <a:lnTo>
                  <a:pt x="667639" y="818261"/>
                </a:lnTo>
                <a:lnTo>
                  <a:pt x="663829" y="819277"/>
                </a:lnTo>
                <a:lnTo>
                  <a:pt x="660273" y="825373"/>
                </a:lnTo>
                <a:lnTo>
                  <a:pt x="661289" y="829183"/>
                </a:lnTo>
                <a:lnTo>
                  <a:pt x="720255" y="863600"/>
                </a:lnTo>
                <a:lnTo>
                  <a:pt x="0" y="863600"/>
                </a:lnTo>
                <a:lnTo>
                  <a:pt x="0" y="876300"/>
                </a:lnTo>
                <a:lnTo>
                  <a:pt x="720280" y="876300"/>
                </a:lnTo>
                <a:lnTo>
                  <a:pt x="731164" y="869962"/>
                </a:lnTo>
                <a:lnTo>
                  <a:pt x="661289" y="910717"/>
                </a:lnTo>
                <a:lnTo>
                  <a:pt x="660273" y="914527"/>
                </a:lnTo>
                <a:lnTo>
                  <a:pt x="663829" y="920623"/>
                </a:lnTo>
                <a:lnTo>
                  <a:pt x="667639" y="921639"/>
                </a:lnTo>
                <a:lnTo>
                  <a:pt x="745388" y="876300"/>
                </a:lnTo>
                <a:lnTo>
                  <a:pt x="756272" y="869962"/>
                </a:lnTo>
                <a:close/>
              </a:path>
              <a:path w="2359659" h="1855470">
                <a:moveTo>
                  <a:pt x="2359660" y="0"/>
                </a:moveTo>
                <a:lnTo>
                  <a:pt x="2270633" y="43561"/>
                </a:lnTo>
                <a:lnTo>
                  <a:pt x="2267585" y="45085"/>
                </a:lnTo>
                <a:lnTo>
                  <a:pt x="2266188" y="48895"/>
                </a:lnTo>
                <a:lnTo>
                  <a:pt x="2267839" y="52070"/>
                </a:lnTo>
                <a:lnTo>
                  <a:pt x="2269363" y="55245"/>
                </a:lnTo>
                <a:lnTo>
                  <a:pt x="2273173" y="56515"/>
                </a:lnTo>
                <a:lnTo>
                  <a:pt x="2334552" y="26390"/>
                </a:lnTo>
                <a:lnTo>
                  <a:pt x="1775206" y="867029"/>
                </a:lnTo>
                <a:lnTo>
                  <a:pt x="1780019" y="870254"/>
                </a:lnTo>
                <a:lnTo>
                  <a:pt x="1775079" y="873125"/>
                </a:lnTo>
                <a:lnTo>
                  <a:pt x="2335961" y="1827034"/>
                </a:lnTo>
                <a:lnTo>
                  <a:pt x="2276348" y="1793582"/>
                </a:lnTo>
                <a:lnTo>
                  <a:pt x="2272538" y="1794675"/>
                </a:lnTo>
                <a:lnTo>
                  <a:pt x="2270760" y="1797735"/>
                </a:lnTo>
                <a:lnTo>
                  <a:pt x="2269109" y="1800796"/>
                </a:lnTo>
                <a:lnTo>
                  <a:pt x="2270125" y="1804670"/>
                </a:lnTo>
                <a:lnTo>
                  <a:pt x="2273300" y="1806384"/>
                </a:lnTo>
                <a:lnTo>
                  <a:pt x="2359660" y="1854860"/>
                </a:lnTo>
                <a:lnTo>
                  <a:pt x="2359622" y="1847227"/>
                </a:lnTo>
                <a:lnTo>
                  <a:pt x="2359279" y="1755800"/>
                </a:lnTo>
                <a:lnTo>
                  <a:pt x="2359279" y="1752257"/>
                </a:lnTo>
                <a:lnTo>
                  <a:pt x="2356485" y="1749412"/>
                </a:lnTo>
                <a:lnTo>
                  <a:pt x="2349500" y="1749437"/>
                </a:lnTo>
                <a:lnTo>
                  <a:pt x="2346617" y="1752257"/>
                </a:lnTo>
                <a:lnTo>
                  <a:pt x="2346579" y="1755800"/>
                </a:lnTo>
                <a:lnTo>
                  <a:pt x="2346858" y="1820532"/>
                </a:lnTo>
                <a:lnTo>
                  <a:pt x="1792312" y="877531"/>
                </a:lnTo>
                <a:lnTo>
                  <a:pt x="2323198" y="929881"/>
                </a:lnTo>
                <a:lnTo>
                  <a:pt x="2264283" y="956818"/>
                </a:lnTo>
                <a:lnTo>
                  <a:pt x="2261108" y="958342"/>
                </a:lnTo>
                <a:lnTo>
                  <a:pt x="2259711" y="962025"/>
                </a:lnTo>
                <a:lnTo>
                  <a:pt x="2261235" y="965200"/>
                </a:lnTo>
                <a:lnTo>
                  <a:pt x="2262632" y="968502"/>
                </a:lnTo>
                <a:lnTo>
                  <a:pt x="2266442" y="969899"/>
                </a:lnTo>
                <a:lnTo>
                  <a:pt x="2269617" y="968375"/>
                </a:lnTo>
                <a:lnTo>
                  <a:pt x="2348573" y="932180"/>
                </a:lnTo>
                <a:lnTo>
                  <a:pt x="2359660" y="927100"/>
                </a:lnTo>
                <a:lnTo>
                  <a:pt x="2279396" y="869061"/>
                </a:lnTo>
                <a:lnTo>
                  <a:pt x="2276602" y="866902"/>
                </a:lnTo>
                <a:lnTo>
                  <a:pt x="2272538" y="867537"/>
                </a:lnTo>
                <a:lnTo>
                  <a:pt x="2270506" y="870458"/>
                </a:lnTo>
                <a:lnTo>
                  <a:pt x="2268474" y="873252"/>
                </a:lnTo>
                <a:lnTo>
                  <a:pt x="2269109" y="877189"/>
                </a:lnTo>
                <a:lnTo>
                  <a:pt x="2271903" y="879348"/>
                </a:lnTo>
                <a:lnTo>
                  <a:pt x="2324392" y="917308"/>
                </a:lnTo>
                <a:lnTo>
                  <a:pt x="1792160" y="864692"/>
                </a:lnTo>
                <a:lnTo>
                  <a:pt x="2344928" y="33642"/>
                </a:lnTo>
                <a:lnTo>
                  <a:pt x="2341118" y="98171"/>
                </a:lnTo>
                <a:lnTo>
                  <a:pt x="2340991" y="101600"/>
                </a:lnTo>
                <a:lnTo>
                  <a:pt x="2343658" y="104648"/>
                </a:lnTo>
                <a:lnTo>
                  <a:pt x="2347087" y="104902"/>
                </a:lnTo>
                <a:lnTo>
                  <a:pt x="2350643" y="105029"/>
                </a:lnTo>
                <a:lnTo>
                  <a:pt x="2353691" y="102362"/>
                </a:lnTo>
                <a:lnTo>
                  <a:pt x="2353818" y="98933"/>
                </a:lnTo>
                <a:lnTo>
                  <a:pt x="2359241" y="6985"/>
                </a:lnTo>
                <a:lnTo>
                  <a:pt x="2359660" y="0"/>
                </a:lnTo>
                <a:close/>
              </a:path>
            </a:pathLst>
          </a:custGeom>
          <a:solidFill>
            <a:srgbClr val="EC7C30"/>
          </a:solidFill>
        </p:spPr>
        <p:txBody>
          <a:bodyPr wrap="square" lIns="0" tIns="0" rIns="0" bIns="0" rtlCol="0"/>
          <a:lstStyle/>
          <a:p>
            <a:endParaRPr/>
          </a:p>
        </p:txBody>
      </p:sp>
      <p:graphicFrame>
        <p:nvGraphicFramePr>
          <p:cNvPr id="18" name="object 18"/>
          <p:cNvGraphicFramePr>
            <a:graphicFrameLocks noGrp="1"/>
          </p:cNvGraphicFramePr>
          <p:nvPr/>
        </p:nvGraphicFramePr>
        <p:xfrm>
          <a:off x="8675369" y="3663950"/>
          <a:ext cx="1167765" cy="685800"/>
        </p:xfrm>
        <a:graphic>
          <a:graphicData uri="http://schemas.openxmlformats.org/drawingml/2006/table">
            <a:tbl>
              <a:tblPr firstRow="1" bandRow="1">
                <a:tableStyleId>{2D5ABB26-0587-4C30-8999-92F81FD0307C}</a:tableStyleId>
              </a:tblPr>
              <a:tblGrid>
                <a:gridCol w="146050">
                  <a:extLst>
                    <a:ext uri="{9D8B030D-6E8A-4147-A177-3AD203B41FA5}">
                      <a16:colId xmlns:a16="http://schemas.microsoft.com/office/drawing/2014/main" val="20000"/>
                    </a:ext>
                  </a:extLst>
                </a:gridCol>
                <a:gridCol w="875665">
                  <a:extLst>
                    <a:ext uri="{9D8B030D-6E8A-4147-A177-3AD203B41FA5}">
                      <a16:colId xmlns:a16="http://schemas.microsoft.com/office/drawing/2014/main" val="20001"/>
                    </a:ext>
                  </a:extLst>
                </a:gridCol>
                <a:gridCol w="146050">
                  <a:extLst>
                    <a:ext uri="{9D8B030D-6E8A-4147-A177-3AD203B41FA5}">
                      <a16:colId xmlns:a16="http://schemas.microsoft.com/office/drawing/2014/main" val="20002"/>
                    </a:ext>
                  </a:extLst>
                </a:gridCol>
              </a:tblGrid>
              <a:tr h="685800">
                <a:tc>
                  <a:txBody>
                    <a:bodyPr/>
                    <a:lstStyle/>
                    <a:p>
                      <a:pPr>
                        <a:lnSpc>
                          <a:spcPct val="100000"/>
                        </a:lnSpc>
                      </a:pPr>
                      <a:endParaRPr sz="1700">
                        <a:latin typeface="Times New Roman" panose="02020603050405020304"/>
                        <a:cs typeface="Times New Roman" panose="02020603050405020304"/>
                      </a:endParaRPr>
                    </a:p>
                  </a:txBody>
                  <a:tcPr marL="0" marR="0" marT="0" marB="0">
                    <a:lnL w="6350">
                      <a:solidFill>
                        <a:srgbClr val="006FC0"/>
                      </a:solidFill>
                      <a:prstDash val="solid"/>
                    </a:lnL>
                    <a:lnR w="6350">
                      <a:solidFill>
                        <a:srgbClr val="006FC0"/>
                      </a:solidFill>
                      <a:prstDash val="solid"/>
                    </a:lnR>
                    <a:lnT w="6350">
                      <a:solidFill>
                        <a:srgbClr val="006FC0"/>
                      </a:solidFill>
                      <a:prstDash val="solid"/>
                    </a:lnT>
                    <a:lnB w="6350">
                      <a:solidFill>
                        <a:srgbClr val="006FC0"/>
                      </a:solidFill>
                      <a:prstDash val="solid"/>
                    </a:lnB>
                    <a:solidFill>
                      <a:srgbClr val="94E4FF"/>
                    </a:solidFill>
                  </a:tcPr>
                </a:tc>
                <a:tc>
                  <a:txBody>
                    <a:bodyPr/>
                    <a:lstStyle/>
                    <a:p>
                      <a:pPr>
                        <a:lnSpc>
                          <a:spcPct val="100000"/>
                        </a:lnSpc>
                      </a:pPr>
                      <a:endParaRPr sz="1650">
                        <a:latin typeface="Times New Roman" panose="02020603050405020304"/>
                        <a:cs typeface="Times New Roman" panose="02020603050405020304"/>
                      </a:endParaRPr>
                    </a:p>
                    <a:p>
                      <a:pPr marL="186690">
                        <a:lnSpc>
                          <a:spcPct val="100000"/>
                        </a:lnSpc>
                      </a:pPr>
                      <a:r>
                        <a:rPr sz="1200" spc="-5" dirty="0">
                          <a:latin typeface="Calibri" panose="020F0502020204030204"/>
                          <a:cs typeface="Calibri" panose="020F0502020204030204"/>
                        </a:rPr>
                        <a:t>receiver</a:t>
                      </a:r>
                      <a:endParaRPr sz="1200">
                        <a:latin typeface="Calibri" panose="020F0502020204030204"/>
                        <a:cs typeface="Calibri" panose="020F0502020204030204"/>
                      </a:endParaRPr>
                    </a:p>
                  </a:txBody>
                  <a:tcPr marL="0" marR="0" marT="0" marB="0">
                    <a:lnL w="6350">
                      <a:solidFill>
                        <a:srgbClr val="006FC0"/>
                      </a:solidFill>
                      <a:prstDash val="solid"/>
                    </a:lnL>
                    <a:lnR w="6350">
                      <a:solidFill>
                        <a:srgbClr val="006FC0"/>
                      </a:solidFill>
                      <a:prstDash val="solid"/>
                    </a:lnR>
                    <a:lnT w="6350">
                      <a:solidFill>
                        <a:srgbClr val="006FC0"/>
                      </a:solidFill>
                      <a:prstDash val="solid"/>
                    </a:lnT>
                    <a:lnB w="6350">
                      <a:solidFill>
                        <a:srgbClr val="006FC0"/>
                      </a:solidFill>
                      <a:prstDash val="solid"/>
                    </a:lnB>
                    <a:solidFill>
                      <a:srgbClr val="94E4FF"/>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6350">
                      <a:solidFill>
                        <a:srgbClr val="006FC0"/>
                      </a:solidFill>
                      <a:prstDash val="solid"/>
                    </a:lnL>
                    <a:lnR w="6350">
                      <a:solidFill>
                        <a:srgbClr val="006FC0"/>
                      </a:solidFill>
                      <a:prstDash val="solid"/>
                    </a:lnR>
                    <a:lnT w="6350">
                      <a:solidFill>
                        <a:srgbClr val="006FC0"/>
                      </a:solidFill>
                      <a:prstDash val="solid"/>
                    </a:lnT>
                    <a:lnB w="6350">
                      <a:solidFill>
                        <a:srgbClr val="006FC0"/>
                      </a:solidFill>
                      <a:prstDash val="solid"/>
                    </a:lnB>
                    <a:solidFill>
                      <a:srgbClr val="94E4FF"/>
                    </a:solidFill>
                  </a:tcPr>
                </a:tc>
                <a:extLst>
                  <a:ext uri="{0D108BD9-81ED-4DB2-BD59-A6C34878D82A}">
                    <a16:rowId xmlns:a16="http://schemas.microsoft.com/office/drawing/2014/main" val="10000"/>
                  </a:ext>
                </a:extLst>
              </a:tr>
            </a:tbl>
          </a:graphicData>
        </a:graphic>
      </p:graphicFrame>
      <p:graphicFrame>
        <p:nvGraphicFramePr>
          <p:cNvPr id="19" name="object 19"/>
          <p:cNvGraphicFramePr>
            <a:graphicFrameLocks noGrp="1"/>
          </p:cNvGraphicFramePr>
          <p:nvPr/>
        </p:nvGraphicFramePr>
        <p:xfrm>
          <a:off x="8675369" y="4585970"/>
          <a:ext cx="1167765" cy="687070"/>
        </p:xfrm>
        <a:graphic>
          <a:graphicData uri="http://schemas.openxmlformats.org/drawingml/2006/table">
            <a:tbl>
              <a:tblPr firstRow="1" bandRow="1">
                <a:tableStyleId>{2D5ABB26-0587-4C30-8999-92F81FD0307C}</a:tableStyleId>
              </a:tblPr>
              <a:tblGrid>
                <a:gridCol w="146050">
                  <a:extLst>
                    <a:ext uri="{9D8B030D-6E8A-4147-A177-3AD203B41FA5}">
                      <a16:colId xmlns:a16="http://schemas.microsoft.com/office/drawing/2014/main" val="20000"/>
                    </a:ext>
                  </a:extLst>
                </a:gridCol>
                <a:gridCol w="875665">
                  <a:extLst>
                    <a:ext uri="{9D8B030D-6E8A-4147-A177-3AD203B41FA5}">
                      <a16:colId xmlns:a16="http://schemas.microsoft.com/office/drawing/2014/main" val="20001"/>
                    </a:ext>
                  </a:extLst>
                </a:gridCol>
                <a:gridCol w="146050">
                  <a:extLst>
                    <a:ext uri="{9D8B030D-6E8A-4147-A177-3AD203B41FA5}">
                      <a16:colId xmlns:a16="http://schemas.microsoft.com/office/drawing/2014/main" val="20002"/>
                    </a:ext>
                  </a:extLst>
                </a:gridCol>
              </a:tblGrid>
              <a:tr h="687070">
                <a:tc>
                  <a:txBody>
                    <a:bodyPr/>
                    <a:lstStyle/>
                    <a:p>
                      <a:pPr>
                        <a:lnSpc>
                          <a:spcPct val="100000"/>
                        </a:lnSpc>
                      </a:pPr>
                      <a:endParaRPr sz="1700">
                        <a:latin typeface="Times New Roman" panose="02020603050405020304"/>
                        <a:cs typeface="Times New Roman" panose="02020603050405020304"/>
                      </a:endParaRPr>
                    </a:p>
                  </a:txBody>
                  <a:tcPr marL="0" marR="0" marT="0" marB="0">
                    <a:lnL w="6350">
                      <a:solidFill>
                        <a:srgbClr val="006FC0"/>
                      </a:solidFill>
                      <a:prstDash val="solid"/>
                    </a:lnL>
                    <a:lnR w="6350">
                      <a:solidFill>
                        <a:srgbClr val="006FC0"/>
                      </a:solidFill>
                      <a:prstDash val="solid"/>
                    </a:lnR>
                    <a:lnT w="6350">
                      <a:solidFill>
                        <a:srgbClr val="006FC0"/>
                      </a:solidFill>
                      <a:prstDash val="solid"/>
                    </a:lnT>
                    <a:lnB w="6350">
                      <a:solidFill>
                        <a:srgbClr val="006FC0"/>
                      </a:solidFill>
                      <a:prstDash val="solid"/>
                    </a:lnB>
                    <a:solidFill>
                      <a:srgbClr val="94E4FF"/>
                    </a:solidFill>
                  </a:tcPr>
                </a:tc>
                <a:tc>
                  <a:txBody>
                    <a:bodyPr/>
                    <a:lstStyle/>
                    <a:p>
                      <a:pPr>
                        <a:lnSpc>
                          <a:spcPct val="100000"/>
                        </a:lnSpc>
                        <a:spcBef>
                          <a:spcPts val="10"/>
                        </a:spcBef>
                      </a:pPr>
                      <a:endParaRPr sz="1650">
                        <a:latin typeface="Times New Roman" panose="02020603050405020304"/>
                        <a:cs typeface="Times New Roman" panose="02020603050405020304"/>
                      </a:endParaRPr>
                    </a:p>
                    <a:p>
                      <a:pPr marL="186690">
                        <a:lnSpc>
                          <a:spcPct val="100000"/>
                        </a:lnSpc>
                      </a:pPr>
                      <a:r>
                        <a:rPr sz="1200" spc="-5" dirty="0">
                          <a:latin typeface="Calibri" panose="020F0502020204030204"/>
                          <a:cs typeface="Calibri" panose="020F0502020204030204"/>
                        </a:rPr>
                        <a:t>receiver</a:t>
                      </a:r>
                      <a:endParaRPr sz="1200">
                        <a:latin typeface="Calibri" panose="020F0502020204030204"/>
                        <a:cs typeface="Calibri" panose="020F0502020204030204"/>
                      </a:endParaRPr>
                    </a:p>
                  </a:txBody>
                  <a:tcPr marL="0" marR="0" marT="1270" marB="0">
                    <a:lnL w="6350">
                      <a:solidFill>
                        <a:srgbClr val="006FC0"/>
                      </a:solidFill>
                      <a:prstDash val="solid"/>
                    </a:lnL>
                    <a:lnR w="6350">
                      <a:solidFill>
                        <a:srgbClr val="006FC0"/>
                      </a:solidFill>
                      <a:prstDash val="solid"/>
                    </a:lnR>
                    <a:lnT w="6350">
                      <a:solidFill>
                        <a:srgbClr val="006FC0"/>
                      </a:solidFill>
                      <a:prstDash val="solid"/>
                    </a:lnT>
                    <a:lnB w="6350">
                      <a:solidFill>
                        <a:srgbClr val="006FC0"/>
                      </a:solidFill>
                      <a:prstDash val="solid"/>
                    </a:lnB>
                    <a:solidFill>
                      <a:srgbClr val="94E4FF"/>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6350">
                      <a:solidFill>
                        <a:srgbClr val="006FC0"/>
                      </a:solidFill>
                      <a:prstDash val="solid"/>
                    </a:lnL>
                    <a:lnR w="6350">
                      <a:solidFill>
                        <a:srgbClr val="006FC0"/>
                      </a:solidFill>
                      <a:prstDash val="solid"/>
                    </a:lnR>
                    <a:lnT w="6350">
                      <a:solidFill>
                        <a:srgbClr val="006FC0"/>
                      </a:solidFill>
                      <a:prstDash val="solid"/>
                    </a:lnT>
                    <a:lnB w="6350">
                      <a:solidFill>
                        <a:srgbClr val="006FC0"/>
                      </a:solidFill>
                      <a:prstDash val="solid"/>
                    </a:lnB>
                    <a:solidFill>
                      <a:srgbClr val="94E4FF"/>
                    </a:solidFill>
                  </a:tcPr>
                </a:tc>
                <a:extLst>
                  <a:ext uri="{0D108BD9-81ED-4DB2-BD59-A6C34878D82A}">
                    <a16:rowId xmlns:a16="http://schemas.microsoft.com/office/drawing/2014/main" val="10000"/>
                  </a:ext>
                </a:extLst>
              </a:tr>
            </a:tbl>
          </a:graphicData>
        </a:graphic>
      </p:graphicFrame>
      <p:graphicFrame>
        <p:nvGraphicFramePr>
          <p:cNvPr id="20" name="object 20"/>
          <p:cNvGraphicFramePr>
            <a:graphicFrameLocks noGrp="1"/>
          </p:cNvGraphicFramePr>
          <p:nvPr/>
        </p:nvGraphicFramePr>
        <p:xfrm>
          <a:off x="8675369" y="5513070"/>
          <a:ext cx="1167765" cy="688340"/>
        </p:xfrm>
        <a:graphic>
          <a:graphicData uri="http://schemas.openxmlformats.org/drawingml/2006/table">
            <a:tbl>
              <a:tblPr firstRow="1" bandRow="1">
                <a:tableStyleId>{2D5ABB26-0587-4C30-8999-92F81FD0307C}</a:tableStyleId>
              </a:tblPr>
              <a:tblGrid>
                <a:gridCol w="146050">
                  <a:extLst>
                    <a:ext uri="{9D8B030D-6E8A-4147-A177-3AD203B41FA5}">
                      <a16:colId xmlns:a16="http://schemas.microsoft.com/office/drawing/2014/main" val="20000"/>
                    </a:ext>
                  </a:extLst>
                </a:gridCol>
                <a:gridCol w="875665">
                  <a:extLst>
                    <a:ext uri="{9D8B030D-6E8A-4147-A177-3AD203B41FA5}">
                      <a16:colId xmlns:a16="http://schemas.microsoft.com/office/drawing/2014/main" val="20001"/>
                    </a:ext>
                  </a:extLst>
                </a:gridCol>
                <a:gridCol w="146050">
                  <a:extLst>
                    <a:ext uri="{9D8B030D-6E8A-4147-A177-3AD203B41FA5}">
                      <a16:colId xmlns:a16="http://schemas.microsoft.com/office/drawing/2014/main" val="20002"/>
                    </a:ext>
                  </a:extLst>
                </a:gridCol>
              </a:tblGrid>
              <a:tr h="688340">
                <a:tc>
                  <a:txBody>
                    <a:bodyPr/>
                    <a:lstStyle/>
                    <a:p>
                      <a:pPr>
                        <a:lnSpc>
                          <a:spcPct val="100000"/>
                        </a:lnSpc>
                      </a:pPr>
                      <a:endParaRPr sz="1700">
                        <a:latin typeface="Times New Roman" panose="02020603050405020304"/>
                        <a:cs typeface="Times New Roman" panose="02020603050405020304"/>
                      </a:endParaRPr>
                    </a:p>
                  </a:txBody>
                  <a:tcPr marL="0" marR="0" marT="0" marB="0">
                    <a:lnL w="6350">
                      <a:solidFill>
                        <a:srgbClr val="006FC0"/>
                      </a:solidFill>
                      <a:prstDash val="solid"/>
                    </a:lnL>
                    <a:lnR w="6350">
                      <a:solidFill>
                        <a:srgbClr val="006FC0"/>
                      </a:solidFill>
                      <a:prstDash val="solid"/>
                    </a:lnR>
                    <a:lnT w="6350">
                      <a:solidFill>
                        <a:srgbClr val="006FC0"/>
                      </a:solidFill>
                      <a:prstDash val="solid"/>
                    </a:lnT>
                    <a:lnB w="6350">
                      <a:solidFill>
                        <a:srgbClr val="006FC0"/>
                      </a:solidFill>
                      <a:prstDash val="solid"/>
                    </a:lnB>
                    <a:solidFill>
                      <a:srgbClr val="94E4FF"/>
                    </a:solidFill>
                  </a:tcPr>
                </a:tc>
                <a:tc>
                  <a:txBody>
                    <a:bodyPr/>
                    <a:lstStyle/>
                    <a:p>
                      <a:pPr>
                        <a:lnSpc>
                          <a:spcPct val="100000"/>
                        </a:lnSpc>
                        <a:spcBef>
                          <a:spcPts val="15"/>
                        </a:spcBef>
                      </a:pPr>
                      <a:endParaRPr sz="1650">
                        <a:latin typeface="Times New Roman" panose="02020603050405020304"/>
                        <a:cs typeface="Times New Roman" panose="02020603050405020304"/>
                      </a:endParaRPr>
                    </a:p>
                    <a:p>
                      <a:pPr marL="186690">
                        <a:lnSpc>
                          <a:spcPct val="100000"/>
                        </a:lnSpc>
                      </a:pPr>
                      <a:r>
                        <a:rPr sz="1200" spc="-5" dirty="0">
                          <a:latin typeface="Calibri" panose="020F0502020204030204"/>
                          <a:cs typeface="Calibri" panose="020F0502020204030204"/>
                        </a:rPr>
                        <a:t>receiver</a:t>
                      </a:r>
                      <a:endParaRPr sz="1200">
                        <a:latin typeface="Calibri" panose="020F0502020204030204"/>
                        <a:cs typeface="Calibri" panose="020F0502020204030204"/>
                      </a:endParaRPr>
                    </a:p>
                  </a:txBody>
                  <a:tcPr marL="0" marR="0" marT="1905" marB="0">
                    <a:lnL w="6350">
                      <a:solidFill>
                        <a:srgbClr val="006FC0"/>
                      </a:solidFill>
                      <a:prstDash val="solid"/>
                    </a:lnL>
                    <a:lnR w="6350">
                      <a:solidFill>
                        <a:srgbClr val="006FC0"/>
                      </a:solidFill>
                      <a:prstDash val="solid"/>
                    </a:lnR>
                    <a:lnT w="6350">
                      <a:solidFill>
                        <a:srgbClr val="006FC0"/>
                      </a:solidFill>
                      <a:prstDash val="solid"/>
                    </a:lnT>
                    <a:lnB w="6350">
                      <a:solidFill>
                        <a:srgbClr val="006FC0"/>
                      </a:solidFill>
                      <a:prstDash val="solid"/>
                    </a:lnB>
                    <a:solidFill>
                      <a:srgbClr val="94E4FF"/>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6350">
                      <a:solidFill>
                        <a:srgbClr val="006FC0"/>
                      </a:solidFill>
                      <a:prstDash val="solid"/>
                    </a:lnL>
                    <a:lnR w="6350">
                      <a:solidFill>
                        <a:srgbClr val="006FC0"/>
                      </a:solidFill>
                      <a:prstDash val="solid"/>
                    </a:lnR>
                    <a:lnT w="6350">
                      <a:solidFill>
                        <a:srgbClr val="006FC0"/>
                      </a:solidFill>
                      <a:prstDash val="solid"/>
                    </a:lnT>
                    <a:lnB w="6350">
                      <a:solidFill>
                        <a:srgbClr val="006FC0"/>
                      </a:solidFill>
                      <a:prstDash val="solid"/>
                    </a:lnB>
                    <a:solidFill>
                      <a:srgbClr val="94E4FF"/>
                    </a:solidFill>
                  </a:tcPr>
                </a:tc>
                <a:extLst>
                  <a:ext uri="{0D108BD9-81ED-4DB2-BD59-A6C34878D82A}">
                    <a16:rowId xmlns:a16="http://schemas.microsoft.com/office/drawing/2014/main" val="10000"/>
                  </a:ext>
                </a:extLst>
              </a:tr>
            </a:tbl>
          </a:graphicData>
        </a:graphic>
      </p:graphicFrame>
      <p:grpSp>
        <p:nvGrpSpPr>
          <p:cNvPr id="21" name="object 21"/>
          <p:cNvGrpSpPr/>
          <p:nvPr/>
        </p:nvGrpSpPr>
        <p:grpSpPr>
          <a:xfrm>
            <a:off x="1689100" y="3957701"/>
            <a:ext cx="6988809" cy="1953895"/>
            <a:chOff x="1689100" y="3957701"/>
            <a:chExt cx="6988809" cy="1953895"/>
          </a:xfrm>
        </p:grpSpPr>
        <p:sp>
          <p:nvSpPr>
            <p:cNvPr id="22" name="object 22"/>
            <p:cNvSpPr/>
            <p:nvPr/>
          </p:nvSpPr>
          <p:spPr>
            <a:xfrm>
              <a:off x="8197723" y="3957700"/>
              <a:ext cx="480695" cy="1953895"/>
            </a:xfrm>
            <a:custGeom>
              <a:avLst/>
              <a:gdLst/>
              <a:ahLst/>
              <a:cxnLst/>
              <a:rect l="l" t="t" r="r" b="b"/>
              <a:pathLst>
                <a:path w="480695" h="1953895">
                  <a:moveTo>
                    <a:pt x="480187" y="1900809"/>
                  </a:moveTo>
                  <a:lnTo>
                    <a:pt x="469265" y="1894611"/>
                  </a:lnTo>
                  <a:lnTo>
                    <a:pt x="391033" y="1850161"/>
                  </a:lnTo>
                  <a:lnTo>
                    <a:pt x="387096" y="1851240"/>
                  </a:lnTo>
                  <a:lnTo>
                    <a:pt x="385318" y="1854288"/>
                  </a:lnTo>
                  <a:lnTo>
                    <a:pt x="383667" y="1857336"/>
                  </a:lnTo>
                  <a:lnTo>
                    <a:pt x="384683" y="1861210"/>
                  </a:lnTo>
                  <a:lnTo>
                    <a:pt x="444004" y="1894890"/>
                  </a:lnTo>
                  <a:lnTo>
                    <a:pt x="0" y="1900174"/>
                  </a:lnTo>
                  <a:lnTo>
                    <a:pt x="254" y="1912874"/>
                  </a:lnTo>
                  <a:lnTo>
                    <a:pt x="444144" y="1907603"/>
                  </a:lnTo>
                  <a:lnTo>
                    <a:pt x="388620" y="1940864"/>
                  </a:lnTo>
                  <a:lnTo>
                    <a:pt x="385699" y="1942668"/>
                  </a:lnTo>
                  <a:lnTo>
                    <a:pt x="384683" y="1946567"/>
                  </a:lnTo>
                  <a:lnTo>
                    <a:pt x="388239" y="1952586"/>
                  </a:lnTo>
                  <a:lnTo>
                    <a:pt x="392176" y="1953564"/>
                  </a:lnTo>
                  <a:lnTo>
                    <a:pt x="480187" y="1900809"/>
                  </a:lnTo>
                  <a:close/>
                </a:path>
                <a:path w="480695" h="1953895">
                  <a:moveTo>
                    <a:pt x="480187" y="973709"/>
                  </a:moveTo>
                  <a:lnTo>
                    <a:pt x="469226" y="967486"/>
                  </a:lnTo>
                  <a:lnTo>
                    <a:pt x="394081" y="924814"/>
                  </a:lnTo>
                  <a:lnTo>
                    <a:pt x="391033" y="923036"/>
                  </a:lnTo>
                  <a:lnTo>
                    <a:pt x="387096" y="924179"/>
                  </a:lnTo>
                  <a:lnTo>
                    <a:pt x="385318" y="927227"/>
                  </a:lnTo>
                  <a:lnTo>
                    <a:pt x="383667" y="930275"/>
                  </a:lnTo>
                  <a:lnTo>
                    <a:pt x="384683" y="934085"/>
                  </a:lnTo>
                  <a:lnTo>
                    <a:pt x="387731" y="935863"/>
                  </a:lnTo>
                  <a:lnTo>
                    <a:pt x="443903" y="967778"/>
                  </a:lnTo>
                  <a:lnTo>
                    <a:pt x="0" y="973074"/>
                  </a:lnTo>
                  <a:lnTo>
                    <a:pt x="254" y="985774"/>
                  </a:lnTo>
                  <a:lnTo>
                    <a:pt x="444119" y="980478"/>
                  </a:lnTo>
                  <a:lnTo>
                    <a:pt x="388620" y="1013714"/>
                  </a:lnTo>
                  <a:lnTo>
                    <a:pt x="385699" y="1015619"/>
                  </a:lnTo>
                  <a:lnTo>
                    <a:pt x="384683" y="1019429"/>
                  </a:lnTo>
                  <a:lnTo>
                    <a:pt x="388239" y="1025525"/>
                  </a:lnTo>
                  <a:lnTo>
                    <a:pt x="392176" y="1026414"/>
                  </a:lnTo>
                  <a:lnTo>
                    <a:pt x="395224" y="1024636"/>
                  </a:lnTo>
                  <a:lnTo>
                    <a:pt x="480187" y="973709"/>
                  </a:lnTo>
                  <a:close/>
                </a:path>
                <a:path w="480695" h="1953895">
                  <a:moveTo>
                    <a:pt x="480187" y="51701"/>
                  </a:moveTo>
                  <a:lnTo>
                    <a:pt x="469290" y="45339"/>
                  </a:lnTo>
                  <a:lnTo>
                    <a:pt x="391541" y="0"/>
                  </a:lnTo>
                  <a:lnTo>
                    <a:pt x="387731" y="1016"/>
                  </a:lnTo>
                  <a:lnTo>
                    <a:pt x="384175" y="7112"/>
                  </a:lnTo>
                  <a:lnTo>
                    <a:pt x="385191" y="10922"/>
                  </a:lnTo>
                  <a:lnTo>
                    <a:pt x="444157" y="45339"/>
                  </a:lnTo>
                  <a:lnTo>
                    <a:pt x="127" y="45339"/>
                  </a:lnTo>
                  <a:lnTo>
                    <a:pt x="127" y="58039"/>
                  </a:lnTo>
                  <a:lnTo>
                    <a:pt x="444182" y="58039"/>
                  </a:lnTo>
                  <a:lnTo>
                    <a:pt x="455066" y="51701"/>
                  </a:lnTo>
                  <a:lnTo>
                    <a:pt x="385191" y="92456"/>
                  </a:lnTo>
                  <a:lnTo>
                    <a:pt x="384175" y="96266"/>
                  </a:lnTo>
                  <a:lnTo>
                    <a:pt x="387731" y="102362"/>
                  </a:lnTo>
                  <a:lnTo>
                    <a:pt x="391541" y="103378"/>
                  </a:lnTo>
                  <a:lnTo>
                    <a:pt x="469290" y="58039"/>
                  </a:lnTo>
                  <a:lnTo>
                    <a:pt x="480187" y="51701"/>
                  </a:lnTo>
                  <a:close/>
                </a:path>
              </a:pathLst>
            </a:custGeom>
            <a:solidFill>
              <a:srgbClr val="EC7C30"/>
            </a:solidFill>
          </p:spPr>
          <p:txBody>
            <a:bodyPr wrap="square" lIns="0" tIns="0" rIns="0" bIns="0" rtlCol="0"/>
            <a:lstStyle/>
            <a:p>
              <a:endParaRPr/>
            </a:p>
          </p:txBody>
        </p:sp>
        <p:sp>
          <p:nvSpPr>
            <p:cNvPr id="23" name="object 23"/>
            <p:cNvSpPr/>
            <p:nvPr/>
          </p:nvSpPr>
          <p:spPr>
            <a:xfrm>
              <a:off x="1692275" y="4034155"/>
              <a:ext cx="1668780" cy="1207770"/>
            </a:xfrm>
            <a:custGeom>
              <a:avLst/>
              <a:gdLst/>
              <a:ahLst/>
              <a:cxnLst/>
              <a:rect l="l" t="t" r="r" b="b"/>
              <a:pathLst>
                <a:path w="1668779" h="1207770">
                  <a:moveTo>
                    <a:pt x="1668779" y="0"/>
                  </a:moveTo>
                  <a:lnTo>
                    <a:pt x="0" y="0"/>
                  </a:lnTo>
                  <a:lnTo>
                    <a:pt x="0" y="1207770"/>
                  </a:lnTo>
                  <a:lnTo>
                    <a:pt x="1668779" y="1207770"/>
                  </a:lnTo>
                  <a:lnTo>
                    <a:pt x="1668779" y="0"/>
                  </a:lnTo>
                  <a:close/>
                </a:path>
              </a:pathLst>
            </a:custGeom>
            <a:solidFill>
              <a:srgbClr val="94E4FF"/>
            </a:solidFill>
          </p:spPr>
          <p:txBody>
            <a:bodyPr wrap="square" lIns="0" tIns="0" rIns="0" bIns="0" rtlCol="0"/>
            <a:lstStyle/>
            <a:p>
              <a:endParaRPr/>
            </a:p>
          </p:txBody>
        </p:sp>
        <p:sp>
          <p:nvSpPr>
            <p:cNvPr id="24" name="object 24"/>
            <p:cNvSpPr/>
            <p:nvPr/>
          </p:nvSpPr>
          <p:spPr>
            <a:xfrm>
              <a:off x="1692275" y="4034155"/>
              <a:ext cx="1668780" cy="1207770"/>
            </a:xfrm>
            <a:custGeom>
              <a:avLst/>
              <a:gdLst/>
              <a:ahLst/>
              <a:cxnLst/>
              <a:rect l="l" t="t" r="r" b="b"/>
              <a:pathLst>
                <a:path w="1668779" h="1207770">
                  <a:moveTo>
                    <a:pt x="0" y="1207770"/>
                  </a:moveTo>
                  <a:lnTo>
                    <a:pt x="1668779" y="1207770"/>
                  </a:lnTo>
                  <a:lnTo>
                    <a:pt x="1668779" y="0"/>
                  </a:lnTo>
                  <a:lnTo>
                    <a:pt x="0" y="0"/>
                  </a:lnTo>
                  <a:lnTo>
                    <a:pt x="0" y="1207770"/>
                  </a:lnTo>
                  <a:close/>
                </a:path>
              </a:pathLst>
            </a:custGeom>
            <a:ln w="6350">
              <a:solidFill>
                <a:srgbClr val="006FC0"/>
              </a:solidFill>
            </a:ln>
          </p:spPr>
          <p:txBody>
            <a:bodyPr wrap="square" lIns="0" tIns="0" rIns="0" bIns="0" rtlCol="0"/>
            <a:lstStyle/>
            <a:p>
              <a:endParaRPr/>
            </a:p>
          </p:txBody>
        </p:sp>
        <p:sp>
          <p:nvSpPr>
            <p:cNvPr id="25" name="object 25"/>
            <p:cNvSpPr/>
            <p:nvPr/>
          </p:nvSpPr>
          <p:spPr>
            <a:xfrm>
              <a:off x="1928495" y="4636135"/>
              <a:ext cx="1196340" cy="478790"/>
            </a:xfrm>
            <a:custGeom>
              <a:avLst/>
              <a:gdLst/>
              <a:ahLst/>
              <a:cxnLst/>
              <a:rect l="l" t="t" r="r" b="b"/>
              <a:pathLst>
                <a:path w="1196339" h="478789">
                  <a:moveTo>
                    <a:pt x="1116584" y="0"/>
                  </a:moveTo>
                  <a:lnTo>
                    <a:pt x="79756" y="0"/>
                  </a:lnTo>
                  <a:lnTo>
                    <a:pt x="48702" y="6264"/>
                  </a:lnTo>
                  <a:lnTo>
                    <a:pt x="23352" y="23352"/>
                  </a:lnTo>
                  <a:lnTo>
                    <a:pt x="6264" y="48702"/>
                  </a:lnTo>
                  <a:lnTo>
                    <a:pt x="0" y="79756"/>
                  </a:lnTo>
                  <a:lnTo>
                    <a:pt x="0" y="399033"/>
                  </a:lnTo>
                  <a:lnTo>
                    <a:pt x="6264" y="430087"/>
                  </a:lnTo>
                  <a:lnTo>
                    <a:pt x="23352" y="455437"/>
                  </a:lnTo>
                  <a:lnTo>
                    <a:pt x="48702" y="472525"/>
                  </a:lnTo>
                  <a:lnTo>
                    <a:pt x="79756" y="478789"/>
                  </a:lnTo>
                  <a:lnTo>
                    <a:pt x="1116584" y="478789"/>
                  </a:lnTo>
                  <a:lnTo>
                    <a:pt x="1147637" y="472525"/>
                  </a:lnTo>
                  <a:lnTo>
                    <a:pt x="1172987" y="455437"/>
                  </a:lnTo>
                  <a:lnTo>
                    <a:pt x="1190075" y="430087"/>
                  </a:lnTo>
                  <a:lnTo>
                    <a:pt x="1196340" y="399033"/>
                  </a:lnTo>
                  <a:lnTo>
                    <a:pt x="1196340" y="79756"/>
                  </a:lnTo>
                  <a:lnTo>
                    <a:pt x="1190075" y="48702"/>
                  </a:lnTo>
                  <a:lnTo>
                    <a:pt x="1172987" y="23352"/>
                  </a:lnTo>
                  <a:lnTo>
                    <a:pt x="1147637" y="6264"/>
                  </a:lnTo>
                  <a:lnTo>
                    <a:pt x="1116584" y="0"/>
                  </a:lnTo>
                  <a:close/>
                </a:path>
              </a:pathLst>
            </a:custGeom>
            <a:solidFill>
              <a:srgbClr val="94E4FF"/>
            </a:solidFill>
          </p:spPr>
          <p:txBody>
            <a:bodyPr wrap="square" lIns="0" tIns="0" rIns="0" bIns="0" rtlCol="0"/>
            <a:lstStyle/>
            <a:p>
              <a:endParaRPr/>
            </a:p>
          </p:txBody>
        </p:sp>
        <p:sp>
          <p:nvSpPr>
            <p:cNvPr id="26" name="object 26"/>
            <p:cNvSpPr/>
            <p:nvPr/>
          </p:nvSpPr>
          <p:spPr>
            <a:xfrm>
              <a:off x="1928495" y="4636135"/>
              <a:ext cx="1196340" cy="478790"/>
            </a:xfrm>
            <a:custGeom>
              <a:avLst/>
              <a:gdLst/>
              <a:ahLst/>
              <a:cxnLst/>
              <a:rect l="l" t="t" r="r" b="b"/>
              <a:pathLst>
                <a:path w="1196339" h="478789">
                  <a:moveTo>
                    <a:pt x="0" y="79756"/>
                  </a:moveTo>
                  <a:lnTo>
                    <a:pt x="6264" y="48702"/>
                  </a:lnTo>
                  <a:lnTo>
                    <a:pt x="23352" y="23352"/>
                  </a:lnTo>
                  <a:lnTo>
                    <a:pt x="48702" y="6264"/>
                  </a:lnTo>
                  <a:lnTo>
                    <a:pt x="79756" y="0"/>
                  </a:lnTo>
                  <a:lnTo>
                    <a:pt x="1116584" y="0"/>
                  </a:lnTo>
                  <a:lnTo>
                    <a:pt x="1147637" y="6264"/>
                  </a:lnTo>
                  <a:lnTo>
                    <a:pt x="1172987" y="23352"/>
                  </a:lnTo>
                  <a:lnTo>
                    <a:pt x="1190075" y="48702"/>
                  </a:lnTo>
                  <a:lnTo>
                    <a:pt x="1196340" y="79756"/>
                  </a:lnTo>
                  <a:lnTo>
                    <a:pt x="1196340" y="399033"/>
                  </a:lnTo>
                  <a:lnTo>
                    <a:pt x="1190075" y="430087"/>
                  </a:lnTo>
                  <a:lnTo>
                    <a:pt x="1172987" y="455437"/>
                  </a:lnTo>
                  <a:lnTo>
                    <a:pt x="1147637" y="472525"/>
                  </a:lnTo>
                  <a:lnTo>
                    <a:pt x="1116584" y="478789"/>
                  </a:lnTo>
                  <a:lnTo>
                    <a:pt x="79756" y="478789"/>
                  </a:lnTo>
                  <a:lnTo>
                    <a:pt x="48702" y="472525"/>
                  </a:lnTo>
                  <a:lnTo>
                    <a:pt x="23352" y="455437"/>
                  </a:lnTo>
                  <a:lnTo>
                    <a:pt x="6264" y="430087"/>
                  </a:lnTo>
                  <a:lnTo>
                    <a:pt x="0" y="399033"/>
                  </a:lnTo>
                  <a:lnTo>
                    <a:pt x="0" y="79756"/>
                  </a:lnTo>
                  <a:close/>
                </a:path>
              </a:pathLst>
            </a:custGeom>
            <a:ln w="6350">
              <a:solidFill>
                <a:srgbClr val="006FC0"/>
              </a:solidFill>
            </a:ln>
          </p:spPr>
          <p:txBody>
            <a:bodyPr wrap="square" lIns="0" tIns="0" rIns="0" bIns="0" rtlCol="0"/>
            <a:lstStyle/>
            <a:p>
              <a:endParaRPr/>
            </a:p>
          </p:txBody>
        </p:sp>
      </p:grpSp>
      <p:sp>
        <p:nvSpPr>
          <p:cNvPr id="27" name="object 27"/>
          <p:cNvSpPr txBox="1"/>
          <p:nvPr/>
        </p:nvSpPr>
        <p:spPr>
          <a:xfrm>
            <a:off x="2229485" y="4761610"/>
            <a:ext cx="59245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panose="020F0502020204030204"/>
                <a:cs typeface="Calibri" panose="020F0502020204030204"/>
              </a:rPr>
              <a:t>alert</a:t>
            </a:r>
            <a:r>
              <a:rPr sz="1200" spc="-60" dirty="0">
                <a:latin typeface="Calibri" panose="020F0502020204030204"/>
                <a:cs typeface="Calibri" panose="020F0502020204030204"/>
              </a:rPr>
              <a:t> </a:t>
            </a:r>
            <a:r>
              <a:rPr sz="1200" dirty="0">
                <a:latin typeface="Calibri" panose="020F0502020204030204"/>
                <a:cs typeface="Calibri" panose="020F0502020204030204"/>
              </a:rPr>
              <a:t>rule</a:t>
            </a:r>
            <a:endParaRPr sz="1200">
              <a:latin typeface="Calibri" panose="020F0502020204030204"/>
              <a:cs typeface="Calibri" panose="020F0502020204030204"/>
            </a:endParaRPr>
          </a:p>
        </p:txBody>
      </p:sp>
      <p:grpSp>
        <p:nvGrpSpPr>
          <p:cNvPr id="28" name="object 28"/>
          <p:cNvGrpSpPr/>
          <p:nvPr/>
        </p:nvGrpSpPr>
        <p:grpSpPr>
          <a:xfrm>
            <a:off x="3124200" y="4585970"/>
            <a:ext cx="1755139" cy="577850"/>
            <a:chOff x="3124200" y="4585970"/>
            <a:chExt cx="1755139" cy="577850"/>
          </a:xfrm>
        </p:grpSpPr>
        <p:sp>
          <p:nvSpPr>
            <p:cNvPr id="29" name="object 29"/>
            <p:cNvSpPr/>
            <p:nvPr/>
          </p:nvSpPr>
          <p:spPr>
            <a:xfrm>
              <a:off x="3124200" y="4822571"/>
              <a:ext cx="721995" cy="103505"/>
            </a:xfrm>
            <a:custGeom>
              <a:avLst/>
              <a:gdLst/>
              <a:ahLst/>
              <a:cxnLst/>
              <a:rect l="l" t="t" r="r" b="b"/>
              <a:pathLst>
                <a:path w="721995" h="103504">
                  <a:moveTo>
                    <a:pt x="696885" y="51688"/>
                  </a:moveTo>
                  <a:lnTo>
                    <a:pt x="626999" y="92455"/>
                  </a:lnTo>
                  <a:lnTo>
                    <a:pt x="625983" y="96265"/>
                  </a:lnTo>
                  <a:lnTo>
                    <a:pt x="629538" y="102361"/>
                  </a:lnTo>
                  <a:lnTo>
                    <a:pt x="633349" y="103377"/>
                  </a:lnTo>
                  <a:lnTo>
                    <a:pt x="711104" y="58038"/>
                  </a:lnTo>
                  <a:lnTo>
                    <a:pt x="709422" y="58038"/>
                  </a:lnTo>
                  <a:lnTo>
                    <a:pt x="709422" y="57149"/>
                  </a:lnTo>
                  <a:lnTo>
                    <a:pt x="706247" y="57149"/>
                  </a:lnTo>
                  <a:lnTo>
                    <a:pt x="696885" y="51688"/>
                  </a:lnTo>
                  <a:close/>
                </a:path>
                <a:path w="721995" h="103504">
                  <a:moveTo>
                    <a:pt x="685999" y="45338"/>
                  </a:moveTo>
                  <a:lnTo>
                    <a:pt x="0" y="45338"/>
                  </a:lnTo>
                  <a:lnTo>
                    <a:pt x="0" y="58038"/>
                  </a:lnTo>
                  <a:lnTo>
                    <a:pt x="685999" y="58038"/>
                  </a:lnTo>
                  <a:lnTo>
                    <a:pt x="696885" y="51688"/>
                  </a:lnTo>
                  <a:lnTo>
                    <a:pt x="685999" y="45338"/>
                  </a:lnTo>
                  <a:close/>
                </a:path>
                <a:path w="721995" h="103504">
                  <a:moveTo>
                    <a:pt x="711104" y="45338"/>
                  </a:moveTo>
                  <a:lnTo>
                    <a:pt x="709422" y="45338"/>
                  </a:lnTo>
                  <a:lnTo>
                    <a:pt x="709422" y="58038"/>
                  </a:lnTo>
                  <a:lnTo>
                    <a:pt x="711104" y="58038"/>
                  </a:lnTo>
                  <a:lnTo>
                    <a:pt x="721995" y="51688"/>
                  </a:lnTo>
                  <a:lnTo>
                    <a:pt x="711104" y="45338"/>
                  </a:lnTo>
                  <a:close/>
                </a:path>
                <a:path w="721995" h="103504">
                  <a:moveTo>
                    <a:pt x="706247" y="46227"/>
                  </a:moveTo>
                  <a:lnTo>
                    <a:pt x="696885" y="51688"/>
                  </a:lnTo>
                  <a:lnTo>
                    <a:pt x="706247" y="57149"/>
                  </a:lnTo>
                  <a:lnTo>
                    <a:pt x="706247" y="46227"/>
                  </a:lnTo>
                  <a:close/>
                </a:path>
                <a:path w="721995" h="103504">
                  <a:moveTo>
                    <a:pt x="709422" y="46227"/>
                  </a:moveTo>
                  <a:lnTo>
                    <a:pt x="706247" y="46227"/>
                  </a:lnTo>
                  <a:lnTo>
                    <a:pt x="706247" y="57149"/>
                  </a:lnTo>
                  <a:lnTo>
                    <a:pt x="709422" y="57149"/>
                  </a:lnTo>
                  <a:lnTo>
                    <a:pt x="709422" y="46227"/>
                  </a:lnTo>
                  <a:close/>
                </a:path>
                <a:path w="721995" h="103504">
                  <a:moveTo>
                    <a:pt x="633349" y="0"/>
                  </a:moveTo>
                  <a:lnTo>
                    <a:pt x="629538" y="1015"/>
                  </a:lnTo>
                  <a:lnTo>
                    <a:pt x="625983" y="7111"/>
                  </a:lnTo>
                  <a:lnTo>
                    <a:pt x="626999" y="10921"/>
                  </a:lnTo>
                  <a:lnTo>
                    <a:pt x="696885" y="51688"/>
                  </a:lnTo>
                  <a:lnTo>
                    <a:pt x="706247" y="46227"/>
                  </a:lnTo>
                  <a:lnTo>
                    <a:pt x="709422" y="46227"/>
                  </a:lnTo>
                  <a:lnTo>
                    <a:pt x="709422" y="45338"/>
                  </a:lnTo>
                  <a:lnTo>
                    <a:pt x="711104" y="45338"/>
                  </a:lnTo>
                  <a:lnTo>
                    <a:pt x="633349" y="0"/>
                  </a:lnTo>
                  <a:close/>
                </a:path>
              </a:pathLst>
            </a:custGeom>
            <a:solidFill>
              <a:srgbClr val="EC7C30"/>
            </a:solidFill>
          </p:spPr>
          <p:txBody>
            <a:bodyPr wrap="square" lIns="0" tIns="0" rIns="0" bIns="0" rtlCol="0"/>
            <a:lstStyle/>
            <a:p>
              <a:endParaRPr/>
            </a:p>
          </p:txBody>
        </p:sp>
        <p:sp>
          <p:nvSpPr>
            <p:cNvPr id="30" name="object 30"/>
            <p:cNvSpPr/>
            <p:nvPr/>
          </p:nvSpPr>
          <p:spPr>
            <a:xfrm>
              <a:off x="3847465" y="4589145"/>
              <a:ext cx="1028700" cy="571500"/>
            </a:xfrm>
            <a:custGeom>
              <a:avLst/>
              <a:gdLst/>
              <a:ahLst/>
              <a:cxnLst/>
              <a:rect l="l" t="t" r="r" b="b"/>
              <a:pathLst>
                <a:path w="1028700" h="571500">
                  <a:moveTo>
                    <a:pt x="1028700" y="0"/>
                  </a:moveTo>
                  <a:lnTo>
                    <a:pt x="0" y="0"/>
                  </a:lnTo>
                  <a:lnTo>
                    <a:pt x="0" y="571499"/>
                  </a:lnTo>
                  <a:lnTo>
                    <a:pt x="933450" y="571499"/>
                  </a:lnTo>
                  <a:lnTo>
                    <a:pt x="1028700" y="476249"/>
                  </a:lnTo>
                  <a:lnTo>
                    <a:pt x="1028700" y="0"/>
                  </a:lnTo>
                  <a:close/>
                </a:path>
              </a:pathLst>
            </a:custGeom>
            <a:solidFill>
              <a:srgbClr val="94E4FF"/>
            </a:solidFill>
          </p:spPr>
          <p:txBody>
            <a:bodyPr wrap="square" lIns="0" tIns="0" rIns="0" bIns="0" rtlCol="0"/>
            <a:lstStyle/>
            <a:p>
              <a:endParaRPr/>
            </a:p>
          </p:txBody>
        </p:sp>
        <p:sp>
          <p:nvSpPr>
            <p:cNvPr id="31" name="object 31"/>
            <p:cNvSpPr/>
            <p:nvPr/>
          </p:nvSpPr>
          <p:spPr>
            <a:xfrm>
              <a:off x="4780914" y="5065395"/>
              <a:ext cx="95250" cy="95250"/>
            </a:xfrm>
            <a:custGeom>
              <a:avLst/>
              <a:gdLst/>
              <a:ahLst/>
              <a:cxnLst/>
              <a:rect l="l" t="t" r="r" b="b"/>
              <a:pathLst>
                <a:path w="95250" h="95250">
                  <a:moveTo>
                    <a:pt x="95250" y="0"/>
                  </a:moveTo>
                  <a:lnTo>
                    <a:pt x="19050" y="19049"/>
                  </a:lnTo>
                  <a:lnTo>
                    <a:pt x="0" y="95249"/>
                  </a:lnTo>
                  <a:lnTo>
                    <a:pt x="95250" y="0"/>
                  </a:lnTo>
                  <a:close/>
                </a:path>
              </a:pathLst>
            </a:custGeom>
            <a:solidFill>
              <a:srgbClr val="78B8CD"/>
            </a:solidFill>
          </p:spPr>
          <p:txBody>
            <a:bodyPr wrap="square" lIns="0" tIns="0" rIns="0" bIns="0" rtlCol="0"/>
            <a:lstStyle/>
            <a:p>
              <a:endParaRPr/>
            </a:p>
          </p:txBody>
        </p:sp>
        <p:sp>
          <p:nvSpPr>
            <p:cNvPr id="32" name="object 32"/>
            <p:cNvSpPr/>
            <p:nvPr/>
          </p:nvSpPr>
          <p:spPr>
            <a:xfrm>
              <a:off x="3847465" y="4589145"/>
              <a:ext cx="1028700" cy="571500"/>
            </a:xfrm>
            <a:custGeom>
              <a:avLst/>
              <a:gdLst/>
              <a:ahLst/>
              <a:cxnLst/>
              <a:rect l="l" t="t" r="r" b="b"/>
              <a:pathLst>
                <a:path w="1028700" h="571500">
                  <a:moveTo>
                    <a:pt x="933450" y="571499"/>
                  </a:moveTo>
                  <a:lnTo>
                    <a:pt x="952500" y="495299"/>
                  </a:lnTo>
                  <a:lnTo>
                    <a:pt x="1028700" y="476249"/>
                  </a:lnTo>
                  <a:lnTo>
                    <a:pt x="933450" y="571499"/>
                  </a:lnTo>
                  <a:lnTo>
                    <a:pt x="0" y="571499"/>
                  </a:lnTo>
                  <a:lnTo>
                    <a:pt x="0" y="0"/>
                  </a:lnTo>
                  <a:lnTo>
                    <a:pt x="1028700" y="0"/>
                  </a:lnTo>
                  <a:lnTo>
                    <a:pt x="1028700" y="476249"/>
                  </a:lnTo>
                </a:path>
              </a:pathLst>
            </a:custGeom>
            <a:ln w="6350">
              <a:solidFill>
                <a:srgbClr val="006FC0"/>
              </a:solidFill>
            </a:ln>
          </p:spPr>
          <p:txBody>
            <a:bodyPr wrap="square" lIns="0" tIns="0" rIns="0" bIns="0" rtlCol="0"/>
            <a:lstStyle/>
            <a:p>
              <a:endParaRPr/>
            </a:p>
          </p:txBody>
        </p:sp>
      </p:grpSp>
      <p:sp>
        <p:nvSpPr>
          <p:cNvPr id="33" name="object 33"/>
          <p:cNvSpPr txBox="1"/>
          <p:nvPr/>
        </p:nvSpPr>
        <p:spPr>
          <a:xfrm>
            <a:off x="3993515" y="4621529"/>
            <a:ext cx="735330" cy="391160"/>
          </a:xfrm>
          <a:prstGeom prst="rect">
            <a:avLst/>
          </a:prstGeom>
        </p:spPr>
        <p:txBody>
          <a:bodyPr vert="horz" wrap="square" lIns="0" tIns="12700" rIns="0" bIns="0" rtlCol="0">
            <a:spAutoFit/>
          </a:bodyPr>
          <a:lstStyle/>
          <a:p>
            <a:pPr marL="12700" marR="5080" indent="210820">
              <a:lnSpc>
                <a:spcPct val="100000"/>
              </a:lnSpc>
              <a:spcBef>
                <a:spcPts val="100"/>
              </a:spcBef>
            </a:pPr>
            <a:r>
              <a:rPr sz="1200" spc="-5" dirty="0">
                <a:latin typeface="Calibri" panose="020F0502020204030204"/>
                <a:cs typeface="Calibri" panose="020F0502020204030204"/>
              </a:rPr>
              <a:t>alert </a:t>
            </a:r>
            <a:r>
              <a:rPr sz="1200" dirty="0">
                <a:latin typeface="Calibri" panose="020F0502020204030204"/>
                <a:cs typeface="Calibri" panose="020F0502020204030204"/>
              </a:rPr>
              <a:t> </a:t>
            </a:r>
            <a:r>
              <a:rPr sz="1200" spc="-5" dirty="0">
                <a:latin typeface="Calibri" panose="020F0502020204030204"/>
                <a:cs typeface="Calibri" panose="020F0502020204030204"/>
              </a:rPr>
              <a:t>no</a:t>
            </a:r>
            <a:r>
              <a:rPr sz="1200" spc="-10" dirty="0">
                <a:latin typeface="Calibri" panose="020F0502020204030204"/>
                <a:cs typeface="Calibri" panose="020F0502020204030204"/>
              </a:rPr>
              <a:t>t</a:t>
            </a:r>
            <a:r>
              <a:rPr sz="1200" dirty="0">
                <a:latin typeface="Calibri" panose="020F0502020204030204"/>
                <a:cs typeface="Calibri" panose="020F0502020204030204"/>
              </a:rPr>
              <a:t>ifi</a:t>
            </a:r>
            <a:r>
              <a:rPr sz="1200" spc="-10" dirty="0">
                <a:latin typeface="Calibri" panose="020F0502020204030204"/>
                <a:cs typeface="Calibri" panose="020F0502020204030204"/>
              </a:rPr>
              <a:t>c</a:t>
            </a:r>
            <a:r>
              <a:rPr sz="1200" spc="-15" dirty="0">
                <a:latin typeface="Calibri" panose="020F0502020204030204"/>
                <a:cs typeface="Calibri" panose="020F0502020204030204"/>
              </a:rPr>
              <a:t>a</a:t>
            </a:r>
            <a:r>
              <a:rPr sz="1200" dirty="0">
                <a:latin typeface="Calibri" panose="020F0502020204030204"/>
                <a:cs typeface="Calibri" panose="020F0502020204030204"/>
              </a:rPr>
              <a:t>tion</a:t>
            </a:r>
            <a:endParaRPr sz="1200">
              <a:latin typeface="Calibri" panose="020F0502020204030204"/>
              <a:cs typeface="Calibri" panose="020F0502020204030204"/>
            </a:endParaRPr>
          </a:p>
        </p:txBody>
      </p:sp>
      <p:sp>
        <p:nvSpPr>
          <p:cNvPr id="34" name="object 34"/>
          <p:cNvSpPr txBox="1"/>
          <p:nvPr/>
        </p:nvSpPr>
        <p:spPr>
          <a:xfrm>
            <a:off x="368617" y="857715"/>
            <a:ext cx="9460865" cy="3561715"/>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首先要配</a:t>
            </a:r>
            <a:r>
              <a:rPr sz="2000" spc="-5" dirty="0">
                <a:latin typeface="宋体" panose="02010600030101010101" pitchFamily="2" charset="-122"/>
                <a:cs typeface="宋体" panose="02010600030101010101" pitchFamily="2" charset="-122"/>
              </a:rPr>
              <a:t>置</a:t>
            </a: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a:t>
            </a:r>
            <a:r>
              <a:rPr sz="2000" spc="-140" dirty="0">
                <a:latin typeface="宋体" panose="02010600030101010101" pitchFamily="2" charset="-122"/>
                <a:cs typeface="宋体" panose="02010600030101010101" pitchFamily="2" charset="-122"/>
              </a:rPr>
              <a:t>s</a:t>
            </a:r>
            <a:r>
              <a:rPr sz="2000" dirty="0">
                <a:latin typeface="宋体" panose="02010600030101010101" pitchFamily="2" charset="-122"/>
                <a:cs typeface="宋体" panose="02010600030101010101" pitchFamily="2" charset="-122"/>
              </a:rPr>
              <a:t>成为</a:t>
            </a:r>
            <a:r>
              <a:rPr sz="2000" spc="-225" dirty="0">
                <a:latin typeface="宋体" panose="02010600030101010101" pitchFamily="2" charset="-122"/>
                <a:cs typeface="宋体" panose="02010600030101010101" pitchFamily="2" charset="-122"/>
              </a:rPr>
              <a:t>Aler</a:t>
            </a:r>
            <a:r>
              <a:rPr sz="2000" spc="-235" dirty="0">
                <a:latin typeface="宋体" panose="02010600030101010101" pitchFamily="2" charset="-122"/>
                <a:cs typeface="宋体" panose="02010600030101010101" pitchFamily="2" charset="-122"/>
              </a:rPr>
              <a:t>t</a:t>
            </a:r>
            <a:r>
              <a:rPr sz="2000" spc="45" dirty="0">
                <a:latin typeface="宋体" panose="02010600030101010101" pitchFamily="2" charset="-122"/>
                <a:cs typeface="宋体" panose="02010600030101010101" pitchFamily="2" charset="-122"/>
              </a:rPr>
              <a:t>man</a:t>
            </a:r>
            <a:r>
              <a:rPr sz="2000" spc="35" dirty="0">
                <a:latin typeface="宋体" panose="02010600030101010101" pitchFamily="2" charset="-122"/>
                <a:cs typeface="宋体" panose="02010600030101010101" pitchFamily="2" charset="-122"/>
              </a:rPr>
              <a:t>a</a:t>
            </a:r>
            <a:r>
              <a:rPr sz="2000" spc="-204" dirty="0">
                <a:latin typeface="宋体" panose="02010600030101010101" pitchFamily="2" charset="-122"/>
                <a:cs typeface="宋体" panose="02010600030101010101" pitchFamily="2" charset="-122"/>
              </a:rPr>
              <a:t>ger</a:t>
            </a:r>
            <a:r>
              <a:rPr sz="2000" dirty="0">
                <a:latin typeface="宋体" panose="02010600030101010101" pitchFamily="2" charset="-122"/>
                <a:cs typeface="宋体" panose="02010600030101010101" pitchFamily="2" charset="-122"/>
              </a:rPr>
              <a:t>的告警客户端；</a:t>
            </a: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反过来</a:t>
            </a:r>
            <a:r>
              <a:rPr sz="1800" spc="-5" dirty="0">
                <a:latin typeface="宋体" panose="02010600030101010101" pitchFamily="2" charset="-122"/>
                <a:cs typeface="宋体" panose="02010600030101010101" pitchFamily="2" charset="-122"/>
              </a:rPr>
              <a:t>，</a:t>
            </a:r>
            <a:r>
              <a:rPr sz="1800" spc="-85" dirty="0">
                <a:latin typeface="宋体" panose="02010600030101010101" pitchFamily="2" charset="-122"/>
                <a:cs typeface="宋体" panose="02010600030101010101" pitchFamily="2" charset="-122"/>
              </a:rPr>
              <a:t>Alertm</a:t>
            </a:r>
            <a:r>
              <a:rPr sz="1800" spc="-145" dirty="0">
                <a:latin typeface="宋体" panose="02010600030101010101" pitchFamily="2" charset="-122"/>
                <a:cs typeface="宋体" panose="02010600030101010101" pitchFamily="2" charset="-122"/>
              </a:rPr>
              <a:t>anage</a:t>
            </a:r>
            <a:r>
              <a:rPr sz="1800" spc="-140" dirty="0">
                <a:latin typeface="宋体" panose="02010600030101010101" pitchFamily="2" charset="-122"/>
                <a:cs typeface="宋体" panose="02010600030101010101" pitchFamily="2" charset="-122"/>
              </a:rPr>
              <a:t>r</a:t>
            </a:r>
            <a:r>
              <a:rPr sz="1800" dirty="0">
                <a:latin typeface="宋体" panose="02010600030101010101" pitchFamily="2" charset="-122"/>
                <a:cs typeface="宋体" panose="02010600030101010101" pitchFamily="2" charset="-122"/>
              </a:rPr>
              <a:t>也是应用程序，它自身同样应该纳入</a:t>
            </a:r>
            <a:r>
              <a:rPr sz="1800" spc="-55" dirty="0">
                <a:latin typeface="宋体" panose="02010600030101010101" pitchFamily="2" charset="-122"/>
                <a:cs typeface="宋体" panose="02010600030101010101" pitchFamily="2" charset="-122"/>
              </a:rPr>
              <a:t>prome</a:t>
            </a:r>
            <a:r>
              <a:rPr sz="1800" spc="-65" dirty="0">
                <a:latin typeface="宋体" panose="02010600030101010101" pitchFamily="2" charset="-122"/>
                <a:cs typeface="宋体" panose="02010600030101010101" pitchFamily="2" charset="-122"/>
              </a:rPr>
              <a:t>t</a:t>
            </a:r>
            <a:r>
              <a:rPr sz="1800" spc="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dirty="0">
                <a:latin typeface="宋体" panose="02010600030101010101" pitchFamily="2" charset="-122"/>
                <a:cs typeface="宋体" panose="02010600030101010101" pitchFamily="2" charset="-122"/>
              </a:rPr>
              <a:t>的监控目标；</a:t>
            </a:r>
          </a:p>
          <a:p>
            <a:pPr marL="304800" indent="-292100">
              <a:lnSpc>
                <a:spcPct val="100000"/>
              </a:lnSpc>
              <a:spcBef>
                <a:spcPts val="74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配置逻辑</a:t>
            </a:r>
          </a:p>
          <a:p>
            <a:pPr marL="698500" lvl="1" indent="-228600">
              <a:lnSpc>
                <a:spcPct val="100000"/>
              </a:lnSpc>
              <a:spcBef>
                <a:spcPts val="300"/>
              </a:spcBef>
              <a:buClr>
                <a:srgbClr val="45B19B"/>
              </a:buClr>
              <a:buFont typeface="Wingdings" panose="05000000000000000000"/>
              <a:buChar char=""/>
              <a:tabLst>
                <a:tab pos="698500" algn="l"/>
              </a:tabLst>
            </a:pPr>
            <a:r>
              <a:rPr sz="1800" spc="-5" dirty="0">
                <a:latin typeface="宋体" panose="02010600030101010101" pitchFamily="2" charset="-122"/>
                <a:cs typeface="宋体" panose="02010600030101010101" pitchFamily="2" charset="-122"/>
              </a:rPr>
              <a:t>在</a:t>
            </a:r>
            <a:r>
              <a:rPr sz="1800" spc="-85" dirty="0">
                <a:latin typeface="宋体" panose="02010600030101010101" pitchFamily="2" charset="-122"/>
                <a:cs typeface="宋体" panose="02010600030101010101" pitchFamily="2" charset="-122"/>
              </a:rPr>
              <a:t>Alertm</a:t>
            </a:r>
            <a:r>
              <a:rPr sz="1800" spc="-145" dirty="0">
                <a:latin typeface="宋体" panose="02010600030101010101" pitchFamily="2" charset="-122"/>
                <a:cs typeface="宋体" panose="02010600030101010101" pitchFamily="2" charset="-122"/>
              </a:rPr>
              <a:t>anage</a:t>
            </a:r>
            <a:r>
              <a:rPr sz="1800" spc="-140" dirty="0">
                <a:latin typeface="宋体" panose="02010600030101010101" pitchFamily="2" charset="-122"/>
                <a:cs typeface="宋体" panose="02010600030101010101" pitchFamily="2" charset="-122"/>
              </a:rPr>
              <a:t>r</a:t>
            </a:r>
            <a:r>
              <a:rPr sz="1800" dirty="0">
                <a:latin typeface="宋体" panose="02010600030101010101" pitchFamily="2" charset="-122"/>
                <a:cs typeface="宋体" panose="02010600030101010101" pitchFamily="2" charset="-122"/>
              </a:rPr>
              <a:t>上定义</a:t>
            </a:r>
            <a:r>
              <a:rPr sz="1800" spc="-220" dirty="0">
                <a:latin typeface="宋体" panose="02010600030101010101" pitchFamily="2" charset="-122"/>
                <a:cs typeface="宋体" panose="02010600030101010101" pitchFamily="2" charset="-122"/>
              </a:rPr>
              <a:t>recei</a:t>
            </a:r>
            <a:r>
              <a:rPr sz="1800" spc="-229" dirty="0">
                <a:latin typeface="宋体" panose="02010600030101010101" pitchFamily="2" charset="-122"/>
                <a:cs typeface="宋体" panose="02010600030101010101" pitchFamily="2" charset="-122"/>
              </a:rPr>
              <a:t>v</a:t>
            </a:r>
            <a:r>
              <a:rPr sz="1800" spc="-225" dirty="0">
                <a:latin typeface="宋体" panose="02010600030101010101" pitchFamily="2" charset="-122"/>
                <a:cs typeface="宋体" panose="02010600030101010101" pitchFamily="2" charset="-122"/>
              </a:rPr>
              <a:t>e</a:t>
            </a:r>
            <a:r>
              <a:rPr sz="1800" spc="-229" dirty="0">
                <a:latin typeface="宋体" panose="02010600030101010101" pitchFamily="2" charset="-122"/>
                <a:cs typeface="宋体" panose="02010600030101010101" pitchFamily="2" charset="-122"/>
              </a:rPr>
              <a:t>r</a:t>
            </a:r>
            <a:r>
              <a:rPr sz="1800" dirty="0">
                <a:latin typeface="宋体" panose="02010600030101010101" pitchFamily="2" charset="-122"/>
                <a:cs typeface="宋体" panose="02010600030101010101" pitchFamily="2" charset="-122"/>
              </a:rPr>
              <a:t>，他们通常是能够基于某个媒介接收告警消息的特定用户；</a:t>
            </a:r>
          </a:p>
          <a:p>
            <a:pPr marL="1205865" lvl="2" indent="-280035">
              <a:lnSpc>
                <a:spcPct val="100000"/>
              </a:lnSpc>
              <a:spcBef>
                <a:spcPts val="320"/>
              </a:spcBef>
              <a:buClr>
                <a:srgbClr val="F3C108"/>
              </a:buClr>
              <a:buFont typeface="Wingdings" panose="05000000000000000000"/>
              <a:buChar char=""/>
              <a:tabLst>
                <a:tab pos="1206500" algn="l"/>
              </a:tabLst>
            </a:pPr>
            <a:r>
              <a:rPr sz="1600" spc="-70" dirty="0">
                <a:latin typeface="宋体" panose="02010600030101010101" pitchFamily="2" charset="-122"/>
                <a:cs typeface="宋体" panose="02010600030101010101" pitchFamily="2" charset="-122"/>
              </a:rPr>
              <a:t>Emai</a:t>
            </a:r>
            <a:r>
              <a:rPr sz="1600" spc="-65" dirty="0">
                <a:latin typeface="宋体" panose="02010600030101010101" pitchFamily="2" charset="-122"/>
                <a:cs typeface="宋体" panose="02010600030101010101" pitchFamily="2" charset="-122"/>
              </a:rPr>
              <a:t>l</a:t>
            </a:r>
            <a:r>
              <a:rPr sz="1600" spc="-5" dirty="0">
                <a:latin typeface="宋体" panose="02010600030101010101" pitchFamily="2" charset="-122"/>
                <a:cs typeface="宋体" panose="02010600030101010101" pitchFamily="2" charset="-122"/>
              </a:rPr>
              <a:t>、</a:t>
            </a:r>
            <a:r>
              <a:rPr sz="1600" spc="615" dirty="0">
                <a:latin typeface="宋体" panose="02010600030101010101" pitchFamily="2" charset="-122"/>
                <a:cs typeface="宋体" panose="02010600030101010101" pitchFamily="2" charset="-122"/>
              </a:rPr>
              <a:t>W</a:t>
            </a:r>
            <a:r>
              <a:rPr sz="1600" spc="40" dirty="0">
                <a:latin typeface="宋体" panose="02010600030101010101" pitchFamily="2" charset="-122"/>
                <a:cs typeface="宋体" panose="02010600030101010101" pitchFamily="2" charset="-122"/>
              </a:rPr>
              <a:t>e</a:t>
            </a:r>
            <a:r>
              <a:rPr sz="1600" spc="45" dirty="0">
                <a:latin typeface="宋体" panose="02010600030101010101" pitchFamily="2" charset="-122"/>
                <a:cs typeface="宋体" panose="02010600030101010101" pitchFamily="2" charset="-122"/>
              </a:rPr>
              <a:t>C</a:t>
            </a:r>
            <a:r>
              <a:rPr sz="1600" spc="-160" dirty="0">
                <a:latin typeface="宋体" panose="02010600030101010101" pitchFamily="2" charset="-122"/>
                <a:cs typeface="宋体" panose="02010600030101010101" pitchFamily="2" charset="-122"/>
              </a:rPr>
              <a:t>ha</a:t>
            </a:r>
            <a:r>
              <a:rPr sz="1600" spc="-165" dirty="0">
                <a:latin typeface="宋体" panose="02010600030101010101" pitchFamily="2" charset="-122"/>
                <a:cs typeface="宋体" panose="02010600030101010101" pitchFamily="2" charset="-122"/>
              </a:rPr>
              <a:t>t</a:t>
            </a:r>
            <a:r>
              <a:rPr sz="1600" dirty="0">
                <a:latin typeface="宋体" panose="02010600030101010101" pitchFamily="2" charset="-122"/>
                <a:cs typeface="宋体" panose="02010600030101010101" pitchFamily="2" charset="-122"/>
              </a:rPr>
              <a:t>、</a:t>
            </a:r>
            <a:r>
              <a:rPr sz="1600" spc="-45" dirty="0">
                <a:latin typeface="宋体" panose="02010600030101010101" pitchFamily="2" charset="-122"/>
                <a:cs typeface="宋体" panose="02010600030101010101" pitchFamily="2" charset="-122"/>
              </a:rPr>
              <a:t>Pa</a:t>
            </a:r>
            <a:r>
              <a:rPr sz="1600" spc="-55" dirty="0">
                <a:latin typeface="宋体" panose="02010600030101010101" pitchFamily="2" charset="-122"/>
                <a:cs typeface="宋体" panose="02010600030101010101" pitchFamily="2" charset="-122"/>
              </a:rPr>
              <a:t>g</a:t>
            </a:r>
            <a:r>
              <a:rPr sz="1600" spc="-145" dirty="0">
                <a:latin typeface="宋体" panose="02010600030101010101" pitchFamily="2" charset="-122"/>
                <a:cs typeface="宋体" panose="02010600030101010101" pitchFamily="2" charset="-122"/>
              </a:rPr>
              <a:t>e</a:t>
            </a:r>
            <a:r>
              <a:rPr sz="1600" spc="-95" dirty="0">
                <a:latin typeface="宋体" panose="02010600030101010101" pitchFamily="2" charset="-122"/>
                <a:cs typeface="宋体" panose="02010600030101010101" pitchFamily="2" charset="-122"/>
              </a:rPr>
              <a:t>rd</a:t>
            </a:r>
            <a:r>
              <a:rPr sz="1600" spc="-105" dirty="0">
                <a:latin typeface="宋体" panose="02010600030101010101" pitchFamily="2" charset="-122"/>
                <a:cs typeface="宋体" panose="02010600030101010101" pitchFamily="2" charset="-122"/>
              </a:rPr>
              <a:t>u</a:t>
            </a:r>
            <a:r>
              <a:rPr sz="1600" spc="-235" dirty="0">
                <a:latin typeface="宋体" panose="02010600030101010101" pitchFamily="2" charset="-122"/>
                <a:cs typeface="宋体" panose="02010600030101010101" pitchFamily="2" charset="-122"/>
              </a:rPr>
              <a:t>t</a:t>
            </a:r>
            <a:r>
              <a:rPr sz="1600" spc="-229" dirty="0">
                <a:latin typeface="宋体" panose="02010600030101010101" pitchFamily="2" charset="-122"/>
                <a:cs typeface="宋体" panose="02010600030101010101" pitchFamily="2" charset="-122"/>
              </a:rPr>
              <a:t>y</a:t>
            </a:r>
            <a:r>
              <a:rPr sz="1600" dirty="0">
                <a:latin typeface="宋体" panose="02010600030101010101" pitchFamily="2" charset="-122"/>
                <a:cs typeface="宋体" panose="02010600030101010101" pitchFamily="2" charset="-122"/>
              </a:rPr>
              <a:t>、</a:t>
            </a:r>
            <a:r>
              <a:rPr sz="1600" spc="-45" dirty="0">
                <a:latin typeface="宋体" panose="02010600030101010101" pitchFamily="2" charset="-122"/>
                <a:cs typeface="宋体" panose="02010600030101010101" pitchFamily="2" charset="-122"/>
              </a:rPr>
              <a:t>S</a:t>
            </a:r>
            <a:r>
              <a:rPr sz="1600" spc="-195" dirty="0">
                <a:latin typeface="宋体" panose="02010600030101010101" pitchFamily="2" charset="-122"/>
                <a:cs typeface="宋体" panose="02010600030101010101" pitchFamily="2" charset="-122"/>
              </a:rPr>
              <a:t>lac</a:t>
            </a:r>
            <a:r>
              <a:rPr sz="1600" spc="-200" dirty="0">
                <a:latin typeface="宋体" panose="02010600030101010101" pitchFamily="2" charset="-122"/>
                <a:cs typeface="宋体" panose="02010600030101010101" pitchFamily="2" charset="-122"/>
              </a:rPr>
              <a:t>k</a:t>
            </a:r>
            <a:r>
              <a:rPr sz="1600" dirty="0">
                <a:latin typeface="宋体" panose="02010600030101010101" pitchFamily="2" charset="-122"/>
                <a:cs typeface="宋体" panose="02010600030101010101" pitchFamily="2" charset="-122"/>
              </a:rPr>
              <a:t>和</a:t>
            </a:r>
            <a:r>
              <a:rPr sz="1600" spc="605" dirty="0">
                <a:latin typeface="宋体" panose="02010600030101010101" pitchFamily="2" charset="-122"/>
                <a:cs typeface="宋体" panose="02010600030101010101" pitchFamily="2" charset="-122"/>
              </a:rPr>
              <a:t>W</a:t>
            </a:r>
            <a:r>
              <a:rPr sz="1600" spc="-145" dirty="0">
                <a:latin typeface="宋体" panose="02010600030101010101" pitchFamily="2" charset="-122"/>
                <a:cs typeface="宋体" panose="02010600030101010101" pitchFamily="2" charset="-122"/>
              </a:rPr>
              <a:t>e</a:t>
            </a:r>
            <a:r>
              <a:rPr sz="1600" spc="15" dirty="0">
                <a:latin typeface="宋体" panose="02010600030101010101" pitchFamily="2" charset="-122"/>
                <a:cs typeface="宋体" panose="02010600030101010101" pitchFamily="2" charset="-122"/>
              </a:rPr>
              <a:t>bh</a:t>
            </a:r>
            <a:r>
              <a:rPr sz="1600" spc="5" dirty="0">
                <a:latin typeface="宋体" panose="02010600030101010101" pitchFamily="2" charset="-122"/>
                <a:cs typeface="宋体" panose="02010600030101010101" pitchFamily="2" charset="-122"/>
              </a:rPr>
              <a:t>oo</a:t>
            </a:r>
            <a:r>
              <a:rPr sz="1600" spc="-50" dirty="0">
                <a:latin typeface="宋体" panose="02010600030101010101" pitchFamily="2" charset="-122"/>
                <a:cs typeface="宋体" panose="02010600030101010101" pitchFamily="2" charset="-122"/>
              </a:rPr>
              <a:t>k</a:t>
            </a:r>
            <a:r>
              <a:rPr sz="1600" dirty="0">
                <a:latin typeface="宋体" panose="02010600030101010101" pitchFamily="2" charset="-122"/>
                <a:cs typeface="宋体" panose="02010600030101010101" pitchFamily="2" charset="-122"/>
              </a:rPr>
              <a:t>等是为常见的发送告警信息的媒介；</a:t>
            </a:r>
          </a:p>
          <a:p>
            <a:pPr marL="1205865" lvl="2" indent="-280035">
              <a:lnSpc>
                <a:spcPct val="100000"/>
              </a:lnSpc>
              <a:spcBef>
                <a:spcPts val="31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在不同的媒介上，代表告警消息接收人的地址表示方式也会有所不同；</a:t>
            </a:r>
          </a:p>
          <a:p>
            <a:pPr marL="755650" lvl="1" indent="-285750">
              <a:lnSpc>
                <a:spcPct val="100000"/>
              </a:lnSpc>
              <a:spcBef>
                <a:spcPts val="27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在</a:t>
            </a:r>
            <a:r>
              <a:rPr sz="1800" spc="-114" dirty="0">
                <a:latin typeface="宋体" panose="02010600030101010101" pitchFamily="2" charset="-122"/>
                <a:cs typeface="宋体" panose="02010600030101010101" pitchFamily="2" charset="-122"/>
              </a:rPr>
              <a:t>Alertmanager</a:t>
            </a:r>
            <a:r>
              <a:rPr sz="1800" dirty="0">
                <a:latin typeface="宋体" panose="02010600030101010101" pitchFamily="2" charset="-122"/>
                <a:cs typeface="宋体" panose="02010600030101010101" pitchFamily="2" charset="-122"/>
              </a:rPr>
              <a:t>上定义路由规则</a:t>
            </a:r>
            <a:r>
              <a:rPr sz="1800" spc="-105" dirty="0">
                <a:latin typeface="宋体" panose="02010600030101010101" pitchFamily="2" charset="-122"/>
                <a:cs typeface="宋体" panose="02010600030101010101" pitchFamily="2" charset="-122"/>
              </a:rPr>
              <a:t>（route），</a:t>
            </a:r>
            <a:r>
              <a:rPr sz="1800" dirty="0">
                <a:latin typeface="宋体" panose="02010600030101010101" pitchFamily="2" charset="-122"/>
                <a:cs typeface="宋体" panose="02010600030101010101" pitchFamily="2" charset="-122"/>
              </a:rPr>
              <a:t>以便将收到的告警通知按需分别进行处理；</a:t>
            </a:r>
          </a:p>
          <a:p>
            <a:pPr marL="812800" lvl="1" indent="-342900">
              <a:lnSpc>
                <a:spcPct val="100000"/>
              </a:lnSpc>
              <a:spcBef>
                <a:spcPts val="290"/>
              </a:spcBef>
              <a:buClr>
                <a:srgbClr val="45B19B"/>
              </a:buClr>
              <a:buFont typeface="Wingdings" panose="05000000000000000000"/>
              <a:buChar char=""/>
              <a:tabLst>
                <a:tab pos="812165" algn="l"/>
                <a:tab pos="812800" algn="l"/>
              </a:tabLst>
            </a:pPr>
            <a:r>
              <a:rPr sz="1800" spc="-5" dirty="0">
                <a:latin typeface="宋体" panose="02010600030101010101" pitchFamily="2" charset="-122"/>
                <a:cs typeface="宋体" panose="02010600030101010101" pitchFamily="2" charset="-122"/>
              </a:rPr>
              <a:t>在</a:t>
            </a:r>
            <a:r>
              <a:rPr sz="1800" spc="-60" dirty="0">
                <a:latin typeface="宋体" panose="02010600030101010101" pitchFamily="2" charset="-122"/>
                <a:cs typeface="宋体" panose="02010600030101010101" pitchFamily="2" charset="-122"/>
              </a:rPr>
              <a:t>Prometheus</a:t>
            </a:r>
            <a:r>
              <a:rPr sz="1800" dirty="0">
                <a:latin typeface="宋体" panose="02010600030101010101" pitchFamily="2" charset="-122"/>
                <a:cs typeface="宋体" panose="02010600030101010101" pitchFamily="2" charset="-122"/>
              </a:rPr>
              <a:t>上定义</a:t>
            </a:r>
            <a:r>
              <a:rPr sz="1800" b="1" spc="5" dirty="0">
                <a:latin typeface="Microsoft YaHei UI" panose="020B0503020204020204" charset="-122"/>
                <a:cs typeface="Microsoft YaHei UI" panose="020B0503020204020204" charset="-122"/>
              </a:rPr>
              <a:t>告警</a:t>
            </a:r>
            <a:r>
              <a:rPr sz="1800" b="1" dirty="0">
                <a:latin typeface="Microsoft YaHei UI" panose="020B0503020204020204" charset="-122"/>
                <a:cs typeface="Microsoft YaHei UI" panose="020B0503020204020204" charset="-122"/>
              </a:rPr>
              <a:t>规则</a:t>
            </a:r>
            <a:r>
              <a:rPr sz="1800" dirty="0">
                <a:latin typeface="宋体" panose="02010600030101010101" pitchFamily="2" charset="-122"/>
                <a:cs typeface="宋体" panose="02010600030101010101" pitchFamily="2" charset="-122"/>
              </a:rPr>
              <a:t>生成告警通知，发送给</a:t>
            </a:r>
            <a:r>
              <a:rPr sz="1800" spc="-110" dirty="0">
                <a:latin typeface="宋体" panose="02010600030101010101" pitchFamily="2" charset="-122"/>
                <a:cs typeface="宋体" panose="02010600030101010101" pitchFamily="2" charset="-122"/>
              </a:rPr>
              <a:t>Alertmanager；</a:t>
            </a:r>
            <a:endParaRPr sz="1800" dirty="0">
              <a:latin typeface="宋体" panose="02010600030101010101" pitchFamily="2" charset="-122"/>
              <a:cs typeface="宋体" panose="02010600030101010101" pitchFamily="2" charset="-122"/>
            </a:endParaRPr>
          </a:p>
          <a:p>
            <a:pPr marL="4940935">
              <a:lnSpc>
                <a:spcPct val="100000"/>
              </a:lnSpc>
              <a:spcBef>
                <a:spcPts val="1275"/>
              </a:spcBef>
            </a:pPr>
            <a:r>
              <a:rPr sz="1300" spc="5" dirty="0">
                <a:latin typeface="Calibri" panose="020F0502020204030204"/>
                <a:cs typeface="Calibri" panose="020F0502020204030204"/>
              </a:rPr>
              <a:t>Alertmanager</a:t>
            </a:r>
            <a:endParaRPr sz="1300" dirty="0">
              <a:latin typeface="Calibri" panose="020F0502020204030204"/>
              <a:cs typeface="Calibri" panose="020F0502020204030204"/>
            </a:endParaRPr>
          </a:p>
          <a:p>
            <a:pPr marL="6974840" marR="1936750" indent="57150">
              <a:lnSpc>
                <a:spcPct val="100000"/>
              </a:lnSpc>
              <a:spcBef>
                <a:spcPts val="220"/>
              </a:spcBef>
            </a:pPr>
            <a:r>
              <a:rPr sz="1200" spc="-5" dirty="0">
                <a:latin typeface="Calibri" panose="020F0502020204030204"/>
                <a:cs typeface="Calibri" panose="020F0502020204030204"/>
              </a:rPr>
              <a:t>match: </a:t>
            </a:r>
            <a:r>
              <a:rPr sz="1200" dirty="0">
                <a:latin typeface="Calibri" panose="020F0502020204030204"/>
                <a:cs typeface="Calibri" panose="020F0502020204030204"/>
              </a:rPr>
              <a:t> </a:t>
            </a:r>
            <a:r>
              <a:rPr sz="1200" spc="-20" dirty="0">
                <a:latin typeface="Calibri" panose="020F0502020204030204"/>
                <a:cs typeface="Calibri" panose="020F0502020204030204"/>
              </a:rPr>
              <a:t>r</a:t>
            </a:r>
            <a:r>
              <a:rPr sz="1200" dirty="0">
                <a:latin typeface="Calibri" panose="020F0502020204030204"/>
                <a:cs typeface="Calibri" panose="020F0502020204030204"/>
              </a:rPr>
              <a:t>ece</a:t>
            </a:r>
            <a:r>
              <a:rPr sz="1200" spc="5" dirty="0">
                <a:latin typeface="Calibri" panose="020F0502020204030204"/>
                <a:cs typeface="Calibri" panose="020F0502020204030204"/>
              </a:rPr>
              <a:t>i</a:t>
            </a:r>
            <a:r>
              <a:rPr sz="1200" spc="-15" dirty="0">
                <a:latin typeface="Calibri" panose="020F0502020204030204"/>
                <a:cs typeface="Calibri" panose="020F0502020204030204"/>
              </a:rPr>
              <a:t>v</a:t>
            </a:r>
            <a:r>
              <a:rPr sz="1200" dirty="0">
                <a:latin typeface="Calibri" panose="020F0502020204030204"/>
                <a:cs typeface="Calibri" panose="020F0502020204030204"/>
              </a:rPr>
              <a:t>er:</a:t>
            </a:r>
          </a:p>
          <a:p>
            <a:pPr marL="1513840">
              <a:lnSpc>
                <a:spcPct val="100000"/>
              </a:lnSpc>
              <a:spcBef>
                <a:spcPts val="320"/>
              </a:spcBef>
            </a:pPr>
            <a:r>
              <a:rPr sz="1200" spc="-5" dirty="0">
                <a:latin typeface="Calibri" panose="020F0502020204030204"/>
                <a:cs typeface="Calibri" panose="020F0502020204030204"/>
              </a:rPr>
              <a:t>Prometheus</a:t>
            </a:r>
            <a:r>
              <a:rPr sz="1200" spc="-30" dirty="0">
                <a:latin typeface="Calibri" panose="020F0502020204030204"/>
                <a:cs typeface="Calibri" panose="020F0502020204030204"/>
              </a:rPr>
              <a:t> </a:t>
            </a:r>
            <a:r>
              <a:rPr sz="1200" spc="-5" dirty="0">
                <a:latin typeface="Calibri" panose="020F0502020204030204"/>
                <a:cs typeface="Calibri" panose="020F0502020204030204"/>
              </a:rPr>
              <a:t>Server</a:t>
            </a:r>
            <a:endParaRPr sz="1200" dirty="0">
              <a:latin typeface="Calibri" panose="020F0502020204030204"/>
              <a:cs typeface="Calibri" panose="020F0502020204030204"/>
            </a:endParaRPr>
          </a:p>
        </p:txBody>
      </p:sp>
      <p:pic>
        <p:nvPicPr>
          <p:cNvPr id="38"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39"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40" name="图片 39"/>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0" y="260331"/>
            <a:ext cx="12192000" cy="6337337"/>
          </a:xfrm>
          <a:prstGeom prst="rect">
            <a:avLst/>
          </a:prstGeom>
        </p:spPr>
      </p:pic>
      <p:pic>
        <p:nvPicPr>
          <p:cNvPr id="6" name="图片 5"/>
          <p:cNvPicPr>
            <a:picLocks noChangeAspect="1"/>
          </p:cNvPicPr>
          <p:nvPr/>
        </p:nvPicPr>
        <p:blipFill>
          <a:blip r:embed="rId4"/>
          <a:stretch>
            <a:fillRect/>
          </a:stretch>
        </p:blipFill>
        <p:spPr>
          <a:xfrm>
            <a:off x="8537699" y="209863"/>
            <a:ext cx="2565911" cy="618240"/>
          </a:xfrm>
          <a:prstGeom prst="rect">
            <a:avLst/>
          </a:prstGeom>
        </p:spPr>
      </p:pic>
      <p:pic>
        <p:nvPicPr>
          <p:cNvPr id="4" name="object 4"/>
          <p:cNvPicPr/>
          <p:nvPr>
            <p:custDataLst>
              <p:tags r:id="rId1"/>
            </p:custDataLst>
          </p:nvPr>
        </p:nvPicPr>
        <p:blipFill>
          <a:blip r:embed="rId5" cstate="print"/>
          <a:stretch>
            <a:fillRect/>
          </a:stretch>
        </p:blipFill>
        <p:spPr>
          <a:xfrm>
            <a:off x="0" y="6436359"/>
            <a:ext cx="12190729" cy="42164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1966595" cy="513080"/>
          </a:xfrm>
          <a:prstGeom prst="rect">
            <a:avLst/>
          </a:prstGeom>
        </p:spPr>
        <p:txBody>
          <a:bodyPr vert="horz" wrap="square" lIns="0" tIns="12700" rIns="0" bIns="0" rtlCol="0">
            <a:spAutoFit/>
          </a:bodyPr>
          <a:lstStyle/>
          <a:p>
            <a:pPr marL="12700">
              <a:lnSpc>
                <a:spcPct val="100000"/>
              </a:lnSpc>
              <a:spcBef>
                <a:spcPts val="100"/>
              </a:spcBef>
            </a:pPr>
            <a:r>
              <a:rPr sz="3200" b="0" spc="-330" dirty="0">
                <a:solidFill>
                  <a:srgbClr val="000000"/>
                </a:solidFill>
                <a:latin typeface="宋体" panose="02010600030101010101" pitchFamily="2" charset="-122"/>
                <a:cs typeface="宋体" panose="02010600030101010101" pitchFamily="2" charset="-122"/>
              </a:rPr>
              <a:t>Alertmanager</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11556365" cy="3134360"/>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除了基本的告警通知能力外，</a:t>
            </a:r>
            <a:r>
              <a:rPr sz="2000" spc="-130" dirty="0">
                <a:latin typeface="宋体" panose="02010600030101010101" pitchFamily="2" charset="-122"/>
                <a:cs typeface="宋体" panose="02010600030101010101" pitchFamily="2" charset="-122"/>
              </a:rPr>
              <a:t>Altermanage</a:t>
            </a:r>
            <a:r>
              <a:rPr sz="2000" spc="-120" dirty="0">
                <a:latin typeface="宋体" panose="02010600030101010101" pitchFamily="2" charset="-122"/>
                <a:cs typeface="宋体" panose="02010600030101010101" pitchFamily="2" charset="-122"/>
              </a:rPr>
              <a:t>r</a:t>
            </a:r>
            <a:r>
              <a:rPr sz="2000" dirty="0">
                <a:latin typeface="宋体" panose="02010600030101010101" pitchFamily="2" charset="-122"/>
                <a:cs typeface="宋体" panose="02010600030101010101" pitchFamily="2" charset="-122"/>
              </a:rPr>
              <a:t>还支持对告警进行去重、分组、抑制、静默和路由等功能；</a:t>
            </a:r>
          </a:p>
          <a:p>
            <a:pPr marL="755650" lvl="1" indent="-285750">
              <a:lnSpc>
                <a:spcPts val="205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分组</a:t>
            </a:r>
            <a:r>
              <a:rPr sz="1800" spc="-5" dirty="0">
                <a:latin typeface="宋体" panose="02010600030101010101" pitchFamily="2" charset="-122"/>
                <a:cs typeface="宋体" panose="02010600030101010101" pitchFamily="2" charset="-122"/>
              </a:rPr>
              <a:t>（</a:t>
            </a:r>
            <a:r>
              <a:rPr sz="1800" spc="-45" dirty="0">
                <a:latin typeface="宋体" panose="02010600030101010101" pitchFamily="2" charset="-122"/>
                <a:cs typeface="宋体" panose="02010600030101010101" pitchFamily="2" charset="-122"/>
              </a:rPr>
              <a:t>Groupin</a:t>
            </a:r>
            <a:r>
              <a:rPr sz="1800" spc="-35" dirty="0">
                <a:latin typeface="宋体" panose="02010600030101010101" pitchFamily="2" charset="-122"/>
                <a:cs typeface="宋体" panose="02010600030101010101" pitchFamily="2" charset="-122"/>
              </a:rPr>
              <a:t>g</a:t>
            </a:r>
            <a:r>
              <a:rPr sz="1800" dirty="0">
                <a:latin typeface="宋体" panose="02010600030101010101" pitchFamily="2" charset="-122"/>
                <a:cs typeface="宋体" panose="02010600030101010101" pitchFamily="2" charset="-122"/>
              </a:rPr>
              <a:t>）：将相似告警合并为单个告警通知的机制，在系统因大面积故障而触发告警潮时，分组机</a:t>
            </a:r>
          </a:p>
          <a:p>
            <a:pPr marL="698500">
              <a:lnSpc>
                <a:spcPts val="2050"/>
              </a:lnSpc>
            </a:pPr>
            <a:r>
              <a:rPr sz="1800" spc="-5" dirty="0">
                <a:latin typeface="宋体" panose="02010600030101010101" pitchFamily="2" charset="-122"/>
                <a:cs typeface="宋体" panose="02010600030101010101" pitchFamily="2" charset="-122"/>
              </a:rPr>
              <a:t>制能避免用户被大量的告警噪声淹没，进而导致关键信息的隐没；</a:t>
            </a:r>
            <a:endParaRPr sz="1800" dirty="0">
              <a:latin typeface="宋体" panose="02010600030101010101" pitchFamily="2" charset="-122"/>
              <a:cs typeface="宋体" panose="02010600030101010101" pitchFamily="2" charset="-122"/>
            </a:endParaRPr>
          </a:p>
          <a:p>
            <a:pPr marL="698500" marR="74930" lvl="1" indent="-228600" algn="just">
              <a:lnSpc>
                <a:spcPts val="1940"/>
              </a:lnSpc>
              <a:spcBef>
                <a:spcPts val="545"/>
              </a:spcBef>
              <a:buClr>
                <a:srgbClr val="45B19B"/>
              </a:buClr>
              <a:buFont typeface="Wingdings" panose="05000000000000000000"/>
              <a:buChar char=""/>
              <a:tabLst>
                <a:tab pos="755650" algn="l"/>
              </a:tabLst>
            </a:pPr>
            <a:r>
              <a:rPr dirty="0"/>
              <a:t>	</a:t>
            </a:r>
            <a:r>
              <a:rPr sz="1800" dirty="0">
                <a:latin typeface="宋体" panose="02010600030101010101" pitchFamily="2" charset="-122"/>
                <a:cs typeface="宋体" panose="02010600030101010101" pitchFamily="2" charset="-122"/>
              </a:rPr>
              <a:t>抑制</a:t>
            </a:r>
            <a:r>
              <a:rPr sz="1800" spc="-5" dirty="0">
                <a:latin typeface="宋体" panose="02010600030101010101" pitchFamily="2" charset="-122"/>
                <a:cs typeface="宋体" panose="02010600030101010101" pitchFamily="2" charset="-122"/>
              </a:rPr>
              <a:t>（</a:t>
            </a:r>
            <a:r>
              <a:rPr sz="1800" spc="-80" dirty="0">
                <a:latin typeface="宋体" panose="02010600030101010101" pitchFamily="2" charset="-122"/>
                <a:cs typeface="宋体" panose="02010600030101010101" pitchFamily="2" charset="-122"/>
              </a:rPr>
              <a:t>In</a:t>
            </a:r>
            <a:r>
              <a:rPr sz="1800" spc="-75" dirty="0">
                <a:latin typeface="宋体" panose="02010600030101010101" pitchFamily="2" charset="-122"/>
                <a:cs typeface="宋体" panose="02010600030101010101" pitchFamily="2" charset="-122"/>
              </a:rPr>
              <a:t>h</a:t>
            </a:r>
            <a:r>
              <a:rPr sz="1800" spc="-254" dirty="0">
                <a:latin typeface="宋体" panose="02010600030101010101" pitchFamily="2" charset="-122"/>
                <a:cs typeface="宋体" panose="02010600030101010101" pitchFamily="2" charset="-122"/>
              </a:rPr>
              <a:t>ibitio</a:t>
            </a:r>
            <a:r>
              <a:rPr sz="1800" spc="-260" dirty="0">
                <a:latin typeface="宋体" panose="02010600030101010101" pitchFamily="2" charset="-122"/>
                <a:cs typeface="宋体" panose="02010600030101010101" pitchFamily="2" charset="-122"/>
              </a:rPr>
              <a:t>n</a:t>
            </a:r>
            <a:r>
              <a:rPr sz="1800" dirty="0">
                <a:latin typeface="宋体" panose="02010600030101010101" pitchFamily="2" charset="-122"/>
                <a:cs typeface="宋体" panose="02010600030101010101" pitchFamily="2" charset="-122"/>
              </a:rPr>
              <a:t>）：系统中某个组件或服务故障而触发告警通知后，那些依赖于该组件或服务的其它组件或 服务可能也会因此而触发告警，抑制便是避免类似的级联告警的一种特性，从而让用户能将精力集中于真正 的故障所在；</a:t>
            </a:r>
          </a:p>
          <a:p>
            <a:pPr marL="1155065" lvl="2" indent="-229235" algn="just">
              <a:lnSpc>
                <a:spcPct val="100000"/>
              </a:lnSpc>
              <a:spcBef>
                <a:spcPts val="300"/>
              </a:spcBef>
              <a:buClr>
                <a:srgbClr val="F3C108"/>
              </a:buClr>
              <a:buFont typeface="Wingdings" panose="05000000000000000000"/>
              <a:buChar char=""/>
              <a:tabLst>
                <a:tab pos="1155700" algn="l"/>
              </a:tabLst>
            </a:pPr>
            <a:r>
              <a:rPr sz="1600" spc="-185" dirty="0">
                <a:latin typeface="宋体" panose="02010600030101010101" pitchFamily="2" charset="-122"/>
                <a:cs typeface="宋体" panose="02010600030101010101" pitchFamily="2" charset="-122"/>
              </a:rPr>
              <a:t>Inhibition</a:t>
            </a:r>
            <a:r>
              <a:rPr sz="1600" dirty="0">
                <a:latin typeface="宋体" panose="02010600030101010101" pitchFamily="2" charset="-122"/>
                <a:cs typeface="宋体" panose="02010600030101010101" pitchFamily="2" charset="-122"/>
              </a:rPr>
              <a:t>的关键作用在于，同时存在的两组告警条件中，其中一组的生效，能使得另一组失效</a:t>
            </a:r>
          </a:p>
          <a:p>
            <a:pPr marL="698500" marR="184785" lvl="1" indent="-228600" algn="just">
              <a:lnSpc>
                <a:spcPts val="1940"/>
              </a:lnSpc>
              <a:spcBef>
                <a:spcPts val="520"/>
              </a:spcBef>
              <a:buClr>
                <a:srgbClr val="45B19B"/>
              </a:buClr>
              <a:buFont typeface="Wingdings" panose="05000000000000000000"/>
              <a:buChar char=""/>
              <a:tabLst>
                <a:tab pos="755650" algn="l"/>
              </a:tabLst>
            </a:pPr>
            <a:r>
              <a:rPr dirty="0"/>
              <a:t>	</a:t>
            </a:r>
            <a:r>
              <a:rPr sz="1800" dirty="0">
                <a:latin typeface="宋体" panose="02010600030101010101" pitchFamily="2" charset="-122"/>
                <a:cs typeface="宋体" panose="02010600030101010101" pitchFamily="2" charset="-122"/>
              </a:rPr>
              <a:t>静默</a:t>
            </a:r>
            <a:r>
              <a:rPr sz="1800" spc="-5" dirty="0">
                <a:latin typeface="宋体" panose="02010600030101010101" pitchFamily="2" charset="-122"/>
                <a:cs typeface="宋体" panose="02010600030101010101" pitchFamily="2" charset="-122"/>
              </a:rPr>
              <a:t>（</a:t>
            </a:r>
            <a:r>
              <a:rPr sz="1800" spc="-340" dirty="0">
                <a:latin typeface="宋体" panose="02010600030101010101" pitchFamily="2" charset="-122"/>
                <a:cs typeface="宋体" panose="02010600030101010101" pitchFamily="2" charset="-122"/>
              </a:rPr>
              <a:t>Si</a:t>
            </a:r>
            <a:r>
              <a:rPr sz="1800" spc="-350" dirty="0">
                <a:latin typeface="宋体" panose="02010600030101010101" pitchFamily="2" charset="-122"/>
                <a:cs typeface="宋体" panose="02010600030101010101" pitchFamily="2" charset="-122"/>
              </a:rPr>
              <a:t>l</a:t>
            </a:r>
            <a:r>
              <a:rPr sz="1800" spc="-170" dirty="0">
                <a:latin typeface="宋体" panose="02010600030101010101" pitchFamily="2" charset="-122"/>
                <a:cs typeface="宋体" panose="02010600030101010101" pitchFamily="2" charset="-122"/>
              </a:rPr>
              <a:t>en</a:t>
            </a:r>
            <a:r>
              <a:rPr sz="1800" spc="-165" dirty="0">
                <a:latin typeface="宋体" panose="02010600030101010101" pitchFamily="2" charset="-122"/>
                <a:cs typeface="宋体" panose="02010600030101010101" pitchFamily="2" charset="-122"/>
              </a:rPr>
              <a:t>t</a:t>
            </a:r>
            <a:r>
              <a:rPr sz="1800" dirty="0">
                <a:latin typeface="宋体" panose="02010600030101010101" pitchFamily="2" charset="-122"/>
                <a:cs typeface="宋体" panose="02010600030101010101" pitchFamily="2" charset="-122"/>
              </a:rPr>
              <a:t>）：是指在一个特定的时间窗口内，即便接收到告警通知</a:t>
            </a:r>
            <a:r>
              <a:rPr sz="1800" spc="-60" dirty="0">
                <a:latin typeface="宋体" panose="02010600030101010101" pitchFamily="2" charset="-122"/>
                <a:cs typeface="宋体" panose="02010600030101010101" pitchFamily="2" charset="-122"/>
              </a:rPr>
              <a:t>，</a:t>
            </a:r>
            <a:r>
              <a:rPr sz="1800" spc="-85" dirty="0">
                <a:latin typeface="宋体" panose="02010600030101010101" pitchFamily="2" charset="-122"/>
                <a:cs typeface="宋体" panose="02010600030101010101" pitchFamily="2" charset="-122"/>
              </a:rPr>
              <a:t>Alertm</a:t>
            </a:r>
            <a:r>
              <a:rPr sz="1800" spc="-145" dirty="0">
                <a:latin typeface="宋体" panose="02010600030101010101" pitchFamily="2" charset="-122"/>
                <a:cs typeface="宋体" panose="02010600030101010101" pitchFamily="2" charset="-122"/>
              </a:rPr>
              <a:t>anage</a:t>
            </a:r>
            <a:r>
              <a:rPr sz="1800" spc="-140" dirty="0">
                <a:latin typeface="宋体" panose="02010600030101010101" pitchFamily="2" charset="-122"/>
                <a:cs typeface="宋体" panose="02010600030101010101" pitchFamily="2" charset="-122"/>
              </a:rPr>
              <a:t>r</a:t>
            </a:r>
            <a:r>
              <a:rPr sz="1800" dirty="0">
                <a:latin typeface="宋体" panose="02010600030101010101" pitchFamily="2" charset="-122"/>
                <a:cs typeface="宋体" panose="02010600030101010101" pitchFamily="2" charset="-122"/>
              </a:rPr>
              <a:t>也不会真正向用户发送 告警信息的行为；通常，在系统例行维护期间，需要激活告警系统的静默特性；</a:t>
            </a:r>
          </a:p>
          <a:p>
            <a:pPr marL="755650" lvl="1" indent="-285750" algn="just">
              <a:lnSpc>
                <a:spcPts val="2055"/>
              </a:lnSpc>
              <a:spcBef>
                <a:spcPts val="25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路由</a:t>
            </a:r>
            <a:r>
              <a:rPr sz="1800" spc="-105" dirty="0">
                <a:latin typeface="宋体" panose="02010600030101010101" pitchFamily="2" charset="-122"/>
                <a:cs typeface="宋体" panose="02010600030101010101" pitchFamily="2" charset="-122"/>
              </a:rPr>
              <a:t>（route）：</a:t>
            </a:r>
            <a:r>
              <a:rPr sz="1800" dirty="0">
                <a:latin typeface="宋体" panose="02010600030101010101" pitchFamily="2" charset="-122"/>
                <a:cs typeface="宋体" panose="02010600030101010101" pitchFamily="2" charset="-122"/>
              </a:rPr>
              <a:t>用于配</a:t>
            </a:r>
            <a:r>
              <a:rPr sz="1800" spc="-15" dirty="0">
                <a:latin typeface="宋体" panose="02010600030101010101" pitchFamily="2" charset="-122"/>
                <a:cs typeface="宋体" panose="02010600030101010101" pitchFamily="2" charset="-122"/>
              </a:rPr>
              <a:t>置</a:t>
            </a:r>
            <a:r>
              <a:rPr sz="1800" spc="-114" dirty="0">
                <a:latin typeface="宋体" panose="02010600030101010101" pitchFamily="2" charset="-122"/>
                <a:cs typeface="宋体" panose="02010600030101010101" pitchFamily="2" charset="-122"/>
              </a:rPr>
              <a:t>Alertmanager</a:t>
            </a:r>
            <a:r>
              <a:rPr sz="1800" spc="-5" dirty="0">
                <a:latin typeface="宋体" panose="02010600030101010101" pitchFamily="2" charset="-122"/>
                <a:cs typeface="宋体" panose="02010600030101010101" pitchFamily="2" charset="-122"/>
              </a:rPr>
              <a:t>如何处理传入的特定类型的告警通知，其基本逻辑是根据路由匹配规</a:t>
            </a:r>
            <a:endParaRPr sz="1800" dirty="0">
              <a:latin typeface="宋体" panose="02010600030101010101" pitchFamily="2" charset="-122"/>
              <a:cs typeface="宋体" panose="02010600030101010101" pitchFamily="2" charset="-122"/>
            </a:endParaRPr>
          </a:p>
          <a:p>
            <a:pPr marL="698500">
              <a:lnSpc>
                <a:spcPts val="2055"/>
              </a:lnSpc>
            </a:pPr>
            <a:r>
              <a:rPr sz="1800" dirty="0">
                <a:latin typeface="宋体" panose="02010600030101010101" pitchFamily="2" charset="-122"/>
                <a:cs typeface="宋体" panose="02010600030101010101" pitchFamily="2" charset="-122"/>
              </a:rPr>
              <a:t>则的匹配结果来确定处理当前告警通知的路径和行为；</a:t>
            </a:r>
          </a:p>
        </p:txBody>
      </p:sp>
      <p:pic>
        <p:nvPicPr>
          <p:cNvPr id="7"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8"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9" name="图片 8"/>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781935"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部署</a:t>
            </a:r>
            <a:r>
              <a:rPr sz="3200" b="0" spc="-400" dirty="0">
                <a:solidFill>
                  <a:srgbClr val="000000"/>
                </a:solidFill>
                <a:latin typeface="宋体" panose="02010600030101010101" pitchFamily="2" charset="-122"/>
                <a:cs typeface="宋体" panose="02010600030101010101" pitchFamily="2" charset="-122"/>
              </a:rPr>
              <a:t>Ale</a:t>
            </a:r>
            <a:r>
              <a:rPr sz="3200" b="0" spc="-395" dirty="0">
                <a:solidFill>
                  <a:srgbClr val="000000"/>
                </a:solidFill>
                <a:latin typeface="宋体" panose="02010600030101010101" pitchFamily="2" charset="-122"/>
                <a:cs typeface="宋体" panose="02010600030101010101" pitchFamily="2" charset="-122"/>
              </a:rPr>
              <a:t>r</a:t>
            </a:r>
            <a:r>
              <a:rPr sz="3200" b="0" spc="-290" dirty="0">
                <a:solidFill>
                  <a:srgbClr val="000000"/>
                </a:solidFill>
                <a:latin typeface="宋体" panose="02010600030101010101" pitchFamily="2" charset="-122"/>
                <a:cs typeface="宋体" panose="02010600030101010101" pitchFamily="2" charset="-122"/>
              </a:rPr>
              <a:t>tmanager</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7479665" cy="1253490"/>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spc="-130" dirty="0">
                <a:latin typeface="宋体" panose="02010600030101010101" pitchFamily="2" charset="-122"/>
                <a:cs typeface="宋体" panose="02010600030101010101" pitchFamily="2" charset="-122"/>
              </a:rPr>
              <a:t>Altermanager</a:t>
            </a:r>
            <a:r>
              <a:rPr sz="2000" dirty="0">
                <a:latin typeface="宋体" panose="02010600030101010101" pitchFamily="2" charset="-122"/>
                <a:cs typeface="宋体" panose="02010600030101010101" pitchFamily="2" charset="-122"/>
              </a:rPr>
              <a:t>是一个独立的</a:t>
            </a:r>
            <a:r>
              <a:rPr sz="2000" spc="-45" dirty="0">
                <a:latin typeface="宋体" panose="02010600030101010101" pitchFamily="2" charset="-122"/>
                <a:cs typeface="宋体" panose="02010600030101010101" pitchFamily="2" charset="-122"/>
              </a:rPr>
              <a:t>go</a:t>
            </a:r>
            <a:r>
              <a:rPr sz="2000" dirty="0">
                <a:latin typeface="宋体" panose="02010600030101010101" pitchFamily="2" charset="-122"/>
                <a:cs typeface="宋体" panose="02010600030101010101" pitchFamily="2" charset="-122"/>
              </a:rPr>
              <a:t>二进制程序，需要独立部署及维护；</a:t>
            </a: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按需下载相应的程序包，展开至特定的目录下即可运行；例如：</a:t>
            </a:r>
          </a:p>
          <a:p>
            <a:pPr marL="1205865" lvl="2" indent="-280035">
              <a:lnSpc>
                <a:spcPct val="100000"/>
              </a:lnSpc>
              <a:spcBef>
                <a:spcPts val="320"/>
              </a:spcBef>
              <a:buClr>
                <a:srgbClr val="F3C108"/>
              </a:buClr>
              <a:buFont typeface="Wingdings" panose="05000000000000000000"/>
              <a:buChar char=""/>
              <a:tabLst>
                <a:tab pos="1206500" algn="l"/>
              </a:tabLst>
            </a:pPr>
            <a:r>
              <a:rPr sz="1600" spc="55" dirty="0">
                <a:latin typeface="宋体" panose="02010600030101010101" pitchFamily="2" charset="-122"/>
                <a:cs typeface="宋体" panose="02010600030101010101" pitchFamily="2" charset="-122"/>
              </a:rPr>
              <a:t>~]#</a:t>
            </a:r>
            <a:r>
              <a:rPr sz="1600" spc="-405" dirty="0">
                <a:latin typeface="宋体" panose="02010600030101010101" pitchFamily="2" charset="-122"/>
                <a:cs typeface="宋体" panose="02010600030101010101" pitchFamily="2" charset="-122"/>
              </a:rPr>
              <a:t> </a:t>
            </a:r>
            <a:r>
              <a:rPr sz="1600" spc="-250" dirty="0">
                <a:latin typeface="宋体" panose="02010600030101010101" pitchFamily="2" charset="-122"/>
                <a:cs typeface="宋体" panose="02010600030101010101" pitchFamily="2" charset="-122"/>
              </a:rPr>
              <a:t>tar</a:t>
            </a:r>
            <a:r>
              <a:rPr sz="1600" spc="-395" dirty="0">
                <a:latin typeface="宋体" panose="02010600030101010101" pitchFamily="2" charset="-122"/>
                <a:cs typeface="宋体" panose="02010600030101010101" pitchFamily="2" charset="-122"/>
              </a:rPr>
              <a:t> </a:t>
            </a:r>
            <a:r>
              <a:rPr sz="1600" cap="small" spc="-105" dirty="0">
                <a:latin typeface="宋体" panose="02010600030101010101" pitchFamily="2" charset="-122"/>
                <a:cs typeface="宋体" panose="02010600030101010101" pitchFamily="2" charset="-122"/>
              </a:rPr>
              <a:t>x</a:t>
            </a:r>
            <a:r>
              <a:rPr sz="1600" spc="-105" dirty="0">
                <a:latin typeface="宋体" panose="02010600030101010101" pitchFamily="2" charset="-122"/>
                <a:cs typeface="宋体" panose="02010600030101010101" pitchFamily="2" charset="-122"/>
              </a:rPr>
              <a:t>f</a:t>
            </a:r>
            <a:r>
              <a:rPr sz="1600" spc="25" dirty="0">
                <a:latin typeface="宋体" panose="02010600030101010101" pitchFamily="2" charset="-122"/>
                <a:cs typeface="宋体" panose="02010600030101010101" pitchFamily="2" charset="-122"/>
              </a:rPr>
              <a:t> </a:t>
            </a:r>
            <a:r>
              <a:rPr sz="1600" spc="-170" dirty="0">
                <a:latin typeface="宋体" panose="02010600030101010101" pitchFamily="2" charset="-122"/>
                <a:cs typeface="宋体" panose="02010600030101010101" pitchFamily="2" charset="-122"/>
              </a:rPr>
              <a:t>alertmanager-0.24.0.linu</a:t>
            </a:r>
            <a:r>
              <a:rPr sz="1600" cap="small" spc="-170" dirty="0">
                <a:latin typeface="宋体" panose="02010600030101010101" pitchFamily="2" charset="-122"/>
                <a:cs typeface="宋体" panose="02010600030101010101" pitchFamily="2" charset="-122"/>
              </a:rPr>
              <a:t>x</a:t>
            </a:r>
            <a:r>
              <a:rPr sz="1600" spc="-170" dirty="0">
                <a:latin typeface="宋体" panose="02010600030101010101" pitchFamily="2" charset="-122"/>
                <a:cs typeface="宋体" panose="02010600030101010101" pitchFamily="2" charset="-122"/>
              </a:rPr>
              <a:t>-amd64.tar.gz</a:t>
            </a:r>
            <a:r>
              <a:rPr sz="1600" spc="-400" dirty="0">
                <a:latin typeface="宋体" panose="02010600030101010101" pitchFamily="2" charset="-122"/>
                <a:cs typeface="宋体" panose="02010600030101010101" pitchFamily="2" charset="-122"/>
              </a:rPr>
              <a:t> </a:t>
            </a:r>
            <a:r>
              <a:rPr sz="1600" spc="-45" dirty="0">
                <a:latin typeface="宋体" panose="02010600030101010101" pitchFamily="2" charset="-122"/>
                <a:cs typeface="宋体" panose="02010600030101010101" pitchFamily="2" charset="-122"/>
              </a:rPr>
              <a:t>-C</a:t>
            </a:r>
            <a:r>
              <a:rPr sz="1600" spc="-400"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/usr/local/</a:t>
            </a:r>
            <a:endParaRPr sz="1600" dirty="0">
              <a:latin typeface="宋体" panose="02010600030101010101" pitchFamily="2" charset="-122"/>
              <a:cs typeface="宋体" panose="02010600030101010101" pitchFamily="2" charset="-122"/>
            </a:endParaRPr>
          </a:p>
          <a:p>
            <a:pPr marL="1205865" lvl="2" indent="-280035">
              <a:lnSpc>
                <a:spcPct val="100000"/>
              </a:lnSpc>
              <a:spcBef>
                <a:spcPts val="315"/>
              </a:spcBef>
              <a:buClr>
                <a:srgbClr val="F3C108"/>
              </a:buClr>
              <a:buFont typeface="Wingdings" panose="05000000000000000000"/>
              <a:buChar char=""/>
              <a:tabLst>
                <a:tab pos="1206500" algn="l"/>
              </a:tabLst>
            </a:pPr>
            <a:r>
              <a:rPr sz="1600" spc="55" dirty="0">
                <a:latin typeface="宋体" panose="02010600030101010101" pitchFamily="2" charset="-122"/>
                <a:cs typeface="宋体" panose="02010600030101010101" pitchFamily="2" charset="-122"/>
              </a:rPr>
              <a:t>~]#</a:t>
            </a:r>
            <a:r>
              <a:rPr sz="1600" spc="-390" dirty="0">
                <a:latin typeface="宋体" panose="02010600030101010101" pitchFamily="2" charset="-122"/>
                <a:cs typeface="宋体" panose="02010600030101010101" pitchFamily="2" charset="-122"/>
              </a:rPr>
              <a:t> </a:t>
            </a:r>
            <a:r>
              <a:rPr sz="1600" spc="-210" dirty="0">
                <a:latin typeface="宋体" panose="02010600030101010101" pitchFamily="2" charset="-122"/>
                <a:cs typeface="宋体" panose="02010600030101010101" pitchFamily="2" charset="-122"/>
              </a:rPr>
              <a:t>ln</a:t>
            </a:r>
            <a:r>
              <a:rPr sz="1600" spc="-385" dirty="0">
                <a:latin typeface="宋体" panose="02010600030101010101" pitchFamily="2" charset="-122"/>
                <a:cs typeface="宋体" panose="02010600030101010101" pitchFamily="2" charset="-122"/>
              </a:rPr>
              <a:t> </a:t>
            </a:r>
            <a:r>
              <a:rPr sz="1600" spc="-265" dirty="0">
                <a:latin typeface="宋体" panose="02010600030101010101" pitchFamily="2" charset="-122"/>
                <a:cs typeface="宋体" panose="02010600030101010101" pitchFamily="2" charset="-122"/>
              </a:rPr>
              <a:t>-s</a:t>
            </a:r>
            <a:r>
              <a:rPr sz="1600" spc="-375"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/usr/local/alertmanager-0.24.0.linu</a:t>
            </a:r>
            <a:r>
              <a:rPr sz="1600" cap="small" spc="-150" dirty="0">
                <a:latin typeface="宋体" panose="02010600030101010101" pitchFamily="2" charset="-122"/>
                <a:cs typeface="宋体" panose="02010600030101010101" pitchFamily="2" charset="-122"/>
              </a:rPr>
              <a:t>x</a:t>
            </a:r>
            <a:r>
              <a:rPr sz="1600" spc="-150" dirty="0">
                <a:latin typeface="宋体" panose="02010600030101010101" pitchFamily="2" charset="-122"/>
                <a:cs typeface="宋体" panose="02010600030101010101" pitchFamily="2" charset="-122"/>
              </a:rPr>
              <a:t>-amd64</a:t>
            </a:r>
            <a:r>
              <a:rPr sz="1600" spc="-380" dirty="0">
                <a:latin typeface="宋体" panose="02010600030101010101" pitchFamily="2" charset="-122"/>
                <a:cs typeface="宋体" panose="02010600030101010101" pitchFamily="2" charset="-122"/>
              </a:rPr>
              <a:t> </a:t>
            </a:r>
            <a:r>
              <a:rPr sz="1600" spc="-145" dirty="0">
                <a:latin typeface="宋体" panose="02010600030101010101" pitchFamily="2" charset="-122"/>
                <a:cs typeface="宋体" panose="02010600030101010101" pitchFamily="2" charset="-122"/>
              </a:rPr>
              <a:t>/usr/local/alertmanager</a:t>
            </a:r>
            <a:endParaRPr sz="1600" dirty="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1402080" y="2237740"/>
            <a:ext cx="9387840" cy="3926839"/>
          </a:xfrm>
          <a:prstGeom prst="rect">
            <a:avLst/>
          </a:prstGeom>
        </p:spPr>
      </p:pic>
      <p:pic>
        <p:nvPicPr>
          <p:cNvPr id="8"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9"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0" name="图片 9"/>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404995" cy="513080"/>
          </a:xfrm>
          <a:prstGeom prst="rect">
            <a:avLst/>
          </a:prstGeom>
        </p:spPr>
        <p:txBody>
          <a:bodyPr vert="horz" wrap="square" lIns="0" tIns="12700" rIns="0" bIns="0" rtlCol="0">
            <a:spAutoFit/>
          </a:bodyPr>
          <a:lstStyle/>
          <a:p>
            <a:pPr marL="12700">
              <a:lnSpc>
                <a:spcPct val="100000"/>
              </a:lnSpc>
              <a:spcBef>
                <a:spcPts val="100"/>
              </a:spcBef>
            </a:pPr>
            <a:r>
              <a:rPr sz="3200" b="0" spc="-295" dirty="0">
                <a:solidFill>
                  <a:srgbClr val="000000"/>
                </a:solidFill>
                <a:latin typeface="宋体" panose="02010600030101010101" pitchFamily="2" charset="-122"/>
                <a:cs typeface="宋体" panose="02010600030101010101" pitchFamily="2" charset="-122"/>
              </a:rPr>
              <a:t>Alertm</a:t>
            </a:r>
            <a:r>
              <a:rPr sz="3200" b="0" spc="-310" dirty="0">
                <a:solidFill>
                  <a:srgbClr val="000000"/>
                </a:solidFill>
                <a:latin typeface="宋体" panose="02010600030101010101" pitchFamily="2" charset="-122"/>
                <a:cs typeface="宋体" panose="02010600030101010101" pitchFamily="2" charset="-122"/>
              </a:rPr>
              <a:t>a</a:t>
            </a:r>
            <a:r>
              <a:rPr sz="3200" b="0" spc="-375" dirty="0">
                <a:solidFill>
                  <a:srgbClr val="000000"/>
                </a:solidFill>
                <a:latin typeface="宋体" panose="02010600030101010101" pitchFamily="2" charset="-122"/>
                <a:cs typeface="宋体" panose="02010600030101010101" pitchFamily="2" charset="-122"/>
              </a:rPr>
              <a:t>nage</a:t>
            </a:r>
            <a:r>
              <a:rPr sz="3200" b="0" spc="-380" dirty="0">
                <a:solidFill>
                  <a:srgbClr val="000000"/>
                </a:solidFill>
                <a:latin typeface="宋体" panose="02010600030101010101" pitchFamily="2" charset="-122"/>
                <a:cs typeface="宋体" panose="02010600030101010101" pitchFamily="2" charset="-122"/>
              </a:rPr>
              <a:t>r</a:t>
            </a:r>
            <a:r>
              <a:rPr sz="3200" b="0" dirty="0">
                <a:solidFill>
                  <a:srgbClr val="000000"/>
                </a:solidFill>
                <a:latin typeface="宋体" panose="02010600030101010101" pitchFamily="2" charset="-122"/>
                <a:cs typeface="宋体" panose="02010600030101010101" pitchFamily="2" charset="-122"/>
              </a:rPr>
              <a:t>基础配置示例</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25195"/>
            <a:ext cx="11489055" cy="330200"/>
          </a:xfrm>
          <a:prstGeom prst="rect">
            <a:avLst/>
          </a:prstGeom>
        </p:spPr>
        <p:txBody>
          <a:bodyPr vert="horz" wrap="square" lIns="0" tIns="12700" rIns="0" bIns="0" rtlCol="0">
            <a:spAutoFit/>
          </a:bodyPr>
          <a:lstStyle/>
          <a:p>
            <a:pPr marL="304800" indent="-292100">
              <a:lnSpc>
                <a:spcPct val="100000"/>
              </a:lnSpc>
              <a:spcBef>
                <a:spcPts val="100"/>
              </a:spcBef>
              <a:buClr>
                <a:srgbClr val="4770C4"/>
              </a:buClr>
              <a:buFont typeface="Wingdings" panose="05000000000000000000"/>
              <a:buChar char=""/>
              <a:tabLst>
                <a:tab pos="304800" algn="l"/>
              </a:tabLst>
            </a:pPr>
            <a:r>
              <a:rPr sz="2000" spc="-130" dirty="0">
                <a:latin typeface="宋体" panose="02010600030101010101" pitchFamily="2" charset="-122"/>
                <a:cs typeface="宋体" panose="02010600030101010101" pitchFamily="2" charset="-122"/>
              </a:rPr>
              <a:t>Alertmanager</a:t>
            </a:r>
            <a:r>
              <a:rPr sz="2000" dirty="0">
                <a:latin typeface="宋体" panose="02010600030101010101" pitchFamily="2" charset="-122"/>
                <a:cs typeface="宋体" panose="02010600030101010101" pitchFamily="2" charset="-122"/>
              </a:rPr>
              <a:t>的配置文件遵循</a:t>
            </a:r>
            <a:r>
              <a:rPr sz="2000" spc="365" dirty="0">
                <a:latin typeface="宋体" panose="02010600030101010101" pitchFamily="2" charset="-122"/>
                <a:cs typeface="宋体" panose="02010600030101010101" pitchFamily="2" charset="-122"/>
              </a:rPr>
              <a:t>YAML</a:t>
            </a:r>
            <a:r>
              <a:rPr sz="2000" dirty="0">
                <a:latin typeface="宋体" panose="02010600030101010101" pitchFamily="2" charset="-122"/>
                <a:cs typeface="宋体" panose="02010600030101010101" pitchFamily="2" charset="-122"/>
              </a:rPr>
              <a:t>格式</a:t>
            </a:r>
            <a:r>
              <a:rPr sz="2000" spc="-10" dirty="0">
                <a:latin typeface="宋体" panose="02010600030101010101" pitchFamily="2" charset="-122"/>
                <a:cs typeface="宋体" panose="02010600030101010101" pitchFamily="2" charset="-122"/>
              </a:rPr>
              <a:t>，</a:t>
            </a:r>
            <a:r>
              <a:rPr sz="2000" dirty="0">
                <a:latin typeface="宋体" panose="02010600030101010101" pitchFamily="2" charset="-122"/>
                <a:cs typeface="宋体" panose="02010600030101010101" pitchFamily="2" charset="-122"/>
              </a:rPr>
              <a:t>通常给予一个类似如下的基础配置，即可启动相关的进行；</a:t>
            </a:r>
            <a:endParaRPr sz="2000">
              <a:latin typeface="宋体" panose="02010600030101010101" pitchFamily="2" charset="-122"/>
              <a:cs typeface="宋体" panose="02010600030101010101" pitchFamily="2" charset="-122"/>
            </a:endParaRPr>
          </a:p>
        </p:txBody>
      </p:sp>
      <p:sp>
        <p:nvSpPr>
          <p:cNvPr id="4" name="object 4"/>
          <p:cNvSpPr txBox="1"/>
          <p:nvPr/>
        </p:nvSpPr>
        <p:spPr>
          <a:xfrm>
            <a:off x="825817" y="4479290"/>
            <a:ext cx="10845800" cy="1350645"/>
          </a:xfrm>
          <a:prstGeom prst="rect">
            <a:avLst/>
          </a:prstGeom>
        </p:spPr>
        <p:txBody>
          <a:bodyPr vert="horz" wrap="square" lIns="0" tIns="40005" rIns="0" bIns="0" rtlCol="0">
            <a:spAutoFit/>
          </a:bodyPr>
          <a:lstStyle/>
          <a:p>
            <a:pPr marL="241300" marR="5080" indent="-228600" algn="just">
              <a:lnSpc>
                <a:spcPct val="90000"/>
              </a:lnSpc>
              <a:spcBef>
                <a:spcPts val="315"/>
              </a:spcBef>
              <a:buClr>
                <a:srgbClr val="45B19B"/>
              </a:buClr>
              <a:buFont typeface="Wingdings" panose="05000000000000000000"/>
              <a:buChar char=""/>
              <a:tabLst>
                <a:tab pos="298450" algn="l"/>
              </a:tabLst>
            </a:pPr>
            <a:r>
              <a:rPr dirty="0"/>
              <a:t>	</a:t>
            </a:r>
            <a:r>
              <a:rPr sz="1800" spc="-140" dirty="0">
                <a:latin typeface="宋体" panose="02010600030101010101" pitchFamily="2" charset="-122"/>
                <a:cs typeface="宋体" panose="02010600030101010101" pitchFamily="2" charset="-122"/>
              </a:rPr>
              <a:t>glob</a:t>
            </a:r>
            <a:r>
              <a:rPr sz="1800" spc="-330" dirty="0">
                <a:latin typeface="宋体" panose="02010600030101010101" pitchFamily="2" charset="-122"/>
                <a:cs typeface="宋体" panose="02010600030101010101" pitchFamily="2" charset="-122"/>
              </a:rPr>
              <a:t>a</a:t>
            </a:r>
            <a:r>
              <a:rPr sz="1800" spc="-335" dirty="0">
                <a:latin typeface="宋体" panose="02010600030101010101" pitchFamily="2" charset="-122"/>
                <a:cs typeface="宋体" panose="02010600030101010101" pitchFamily="2" charset="-122"/>
              </a:rPr>
              <a:t>l</a:t>
            </a:r>
            <a:r>
              <a:rPr sz="1800" dirty="0">
                <a:latin typeface="宋体" panose="02010600030101010101" pitchFamily="2" charset="-122"/>
                <a:cs typeface="宋体" panose="02010600030101010101" pitchFamily="2" charset="-122"/>
              </a:rPr>
              <a:t>配置段用于定义全局配置、</a:t>
            </a:r>
            <a:r>
              <a:rPr sz="1800" spc="-15" dirty="0">
                <a:latin typeface="宋体" panose="02010600030101010101" pitchFamily="2" charset="-122"/>
                <a:cs typeface="宋体" panose="02010600030101010101" pitchFamily="2" charset="-122"/>
              </a:rPr>
              <a:t>tem</a:t>
            </a:r>
            <a:r>
              <a:rPr sz="1800" spc="-235" dirty="0">
                <a:latin typeface="宋体" panose="02010600030101010101" pitchFamily="2" charset="-122"/>
                <a:cs typeface="宋体" panose="02010600030101010101" pitchFamily="2" charset="-122"/>
              </a:rPr>
              <a:t>plate</a:t>
            </a:r>
            <a:r>
              <a:rPr sz="1800" spc="-225" dirty="0">
                <a:latin typeface="宋体" panose="02010600030101010101" pitchFamily="2" charset="-122"/>
                <a:cs typeface="宋体" panose="02010600030101010101" pitchFamily="2" charset="-122"/>
              </a:rPr>
              <a:t>s</a:t>
            </a:r>
            <a:r>
              <a:rPr sz="1800" dirty="0">
                <a:latin typeface="宋体" panose="02010600030101010101" pitchFamily="2" charset="-122"/>
                <a:cs typeface="宋体" panose="02010600030101010101" pitchFamily="2" charset="-122"/>
              </a:rPr>
              <a:t>配置段负责定义告警模板文件、</a:t>
            </a:r>
            <a:r>
              <a:rPr sz="1800" spc="-145" dirty="0">
                <a:latin typeface="宋体" panose="02010600030101010101" pitchFamily="2" charset="-122"/>
                <a:cs typeface="宋体" panose="02010600030101010101" pitchFamily="2" charset="-122"/>
              </a:rPr>
              <a:t>r</a:t>
            </a:r>
            <a:r>
              <a:rPr sz="1800" spc="-155" dirty="0">
                <a:latin typeface="宋体" panose="02010600030101010101" pitchFamily="2" charset="-122"/>
                <a:cs typeface="宋体" panose="02010600030101010101" pitchFamily="2" charset="-122"/>
              </a:rPr>
              <a:t>o</a:t>
            </a:r>
            <a:r>
              <a:rPr sz="1800" spc="-185" dirty="0">
                <a:latin typeface="宋体" panose="02010600030101010101" pitchFamily="2" charset="-122"/>
                <a:cs typeface="宋体" panose="02010600030101010101" pitchFamily="2" charset="-122"/>
              </a:rPr>
              <a:t>ute</a:t>
            </a:r>
            <a:r>
              <a:rPr sz="1800" dirty="0">
                <a:latin typeface="宋体" panose="02010600030101010101" pitchFamily="2" charset="-122"/>
                <a:cs typeface="宋体" panose="02010600030101010101" pitchFamily="2" charset="-122"/>
              </a:rPr>
              <a:t>配置段用于指定如何处理传 入的告警，示例中仅定义了基本的路由信息（默认路由），</a:t>
            </a:r>
            <a:r>
              <a:rPr sz="1800" spc="5" dirty="0">
                <a:latin typeface="宋体" panose="02010600030101010101" pitchFamily="2" charset="-122"/>
                <a:cs typeface="宋体" panose="02010600030101010101" pitchFamily="2" charset="-122"/>
              </a:rPr>
              <a:t>而</a:t>
            </a:r>
            <a:r>
              <a:rPr sz="1800" spc="-220" dirty="0">
                <a:latin typeface="宋体" panose="02010600030101010101" pitchFamily="2" charset="-122"/>
                <a:cs typeface="宋体" panose="02010600030101010101" pitchFamily="2" charset="-122"/>
              </a:rPr>
              <a:t>receiver</a:t>
            </a:r>
            <a:r>
              <a:rPr sz="1800" dirty="0">
                <a:latin typeface="宋体" panose="02010600030101010101" pitchFamily="2" charset="-122"/>
                <a:cs typeface="宋体" panose="02010600030101010101" pitchFamily="2" charset="-122"/>
              </a:rPr>
              <a:t>配置段则定义了告警信息的接收器， </a:t>
            </a:r>
            <a:r>
              <a:rPr sz="1800" spc="-890" dirty="0">
                <a:latin typeface="宋体" panose="02010600030101010101" pitchFamily="2" charset="-122"/>
                <a:cs typeface="宋体" panose="02010600030101010101" pitchFamily="2" charset="-122"/>
              </a:rPr>
              <a:t> </a:t>
            </a:r>
            <a:r>
              <a:rPr sz="1800" dirty="0">
                <a:latin typeface="宋体" panose="02010600030101010101" pitchFamily="2" charset="-122"/>
                <a:cs typeface="宋体" panose="02010600030101010101" pitchFamily="2" charset="-122"/>
              </a:rPr>
              <a:t>每个接收器都应该有其具体的定义；</a:t>
            </a:r>
            <a:endParaRPr sz="1800">
              <a:latin typeface="宋体" panose="02010600030101010101" pitchFamily="2" charset="-122"/>
              <a:cs typeface="宋体" panose="02010600030101010101" pitchFamily="2" charset="-122"/>
            </a:endParaRPr>
          </a:p>
          <a:p>
            <a:pPr marL="298450" indent="-285750" algn="just">
              <a:lnSpc>
                <a:spcPts val="2050"/>
              </a:lnSpc>
              <a:spcBef>
                <a:spcPts val="280"/>
              </a:spcBef>
              <a:buClr>
                <a:srgbClr val="45B19B"/>
              </a:buClr>
              <a:buFont typeface="Wingdings" panose="05000000000000000000"/>
              <a:buChar char=""/>
              <a:tabLst>
                <a:tab pos="298450" algn="l"/>
              </a:tabLst>
            </a:pPr>
            <a:r>
              <a:rPr sz="1800" dirty="0">
                <a:latin typeface="宋体" panose="02010600030101010101" pitchFamily="2" charset="-122"/>
                <a:cs typeface="宋体" panose="02010600030101010101" pitchFamily="2" charset="-122"/>
              </a:rPr>
              <a:t>提示：上面配置中用于处理和发送告警信息的媒介是运行于本地节点上</a:t>
            </a:r>
            <a:r>
              <a:rPr sz="1800" spc="5" dirty="0">
                <a:latin typeface="宋体" panose="02010600030101010101" pitchFamily="2" charset="-122"/>
                <a:cs typeface="宋体" panose="02010600030101010101" pitchFamily="2" charset="-122"/>
              </a:rPr>
              <a:t>的</a:t>
            </a:r>
            <a:r>
              <a:rPr sz="1800" spc="220" dirty="0">
                <a:latin typeface="宋体" panose="02010600030101010101" pitchFamily="2" charset="-122"/>
                <a:cs typeface="宋体" panose="02010600030101010101" pitchFamily="2" charset="-122"/>
              </a:rPr>
              <a:t>SMT</a:t>
            </a:r>
            <a:r>
              <a:rPr sz="1800" spc="215" dirty="0">
                <a:latin typeface="宋体" panose="02010600030101010101" pitchFamily="2" charset="-122"/>
                <a:cs typeface="宋体" panose="02010600030101010101" pitchFamily="2" charset="-122"/>
              </a:rPr>
              <a:t>P</a:t>
            </a:r>
            <a:r>
              <a:rPr sz="1800" dirty="0">
                <a:latin typeface="宋体" panose="02010600030101010101" pitchFamily="2" charset="-122"/>
                <a:cs typeface="宋体" panose="02010600030101010101" pitchFamily="2" charset="-122"/>
              </a:rPr>
              <a:t>服务，因而需要安装配置</a:t>
            </a:r>
            <a:endParaRPr sz="1800">
              <a:latin typeface="宋体" panose="02010600030101010101" pitchFamily="2" charset="-122"/>
              <a:cs typeface="宋体" panose="02010600030101010101" pitchFamily="2" charset="-122"/>
            </a:endParaRPr>
          </a:p>
          <a:p>
            <a:pPr marL="241300">
              <a:lnSpc>
                <a:spcPts val="2050"/>
              </a:lnSpc>
            </a:pPr>
            <a:r>
              <a:rPr sz="1800" spc="-145" dirty="0">
                <a:latin typeface="宋体" panose="02010600030101010101" pitchFamily="2" charset="-122"/>
                <a:cs typeface="宋体" panose="02010600030101010101" pitchFamily="2" charset="-122"/>
              </a:rPr>
              <a:t>pos</a:t>
            </a:r>
            <a:r>
              <a:rPr sz="1800" spc="-140" dirty="0">
                <a:latin typeface="宋体" panose="02010600030101010101" pitchFamily="2" charset="-122"/>
                <a:cs typeface="宋体" panose="02010600030101010101" pitchFamily="2" charset="-122"/>
              </a:rPr>
              <a:t>t</a:t>
            </a:r>
            <a:r>
              <a:rPr sz="1800" spc="-405" dirty="0">
                <a:latin typeface="宋体" panose="02010600030101010101" pitchFamily="2" charset="-122"/>
                <a:cs typeface="宋体" panose="02010600030101010101" pitchFamily="2" charset="-122"/>
              </a:rPr>
              <a:t>fi</a:t>
            </a:r>
            <a:r>
              <a:rPr sz="1800" cap="small" spc="90" dirty="0">
                <a:latin typeface="宋体" panose="02010600030101010101" pitchFamily="2" charset="-122"/>
                <a:cs typeface="宋体" panose="02010600030101010101" pitchFamily="2" charset="-122"/>
              </a:rPr>
              <a:t>x</a:t>
            </a:r>
            <a:r>
              <a:rPr sz="1800" spc="-5" dirty="0">
                <a:latin typeface="宋体" panose="02010600030101010101" pitchFamily="2" charset="-122"/>
                <a:cs typeface="宋体" panose="02010600030101010101" pitchFamily="2" charset="-122"/>
              </a:rPr>
              <a:t>一类的程序以完成测试；</a:t>
            </a:r>
            <a:endParaRPr sz="1800">
              <a:latin typeface="宋体" panose="02010600030101010101" pitchFamily="2" charset="-122"/>
              <a:cs typeface="宋体" panose="02010600030101010101" pitchFamily="2" charset="-122"/>
            </a:endParaRPr>
          </a:p>
        </p:txBody>
      </p:sp>
      <p:pic>
        <p:nvPicPr>
          <p:cNvPr id="5" name="object 5"/>
          <p:cNvPicPr/>
          <p:nvPr/>
        </p:nvPicPr>
        <p:blipFill>
          <a:blip r:embed="rId5" cstate="print"/>
          <a:stretch>
            <a:fillRect/>
          </a:stretch>
        </p:blipFill>
        <p:spPr>
          <a:xfrm>
            <a:off x="1132839" y="1339850"/>
            <a:ext cx="9822942" cy="2807461"/>
          </a:xfrm>
          <a:prstGeom prst="rect">
            <a:avLst/>
          </a:prstGeom>
        </p:spPr>
      </p:pic>
      <p:sp>
        <p:nvSpPr>
          <p:cNvPr id="6" name="object 6"/>
          <p:cNvSpPr txBox="1"/>
          <p:nvPr/>
        </p:nvSpPr>
        <p:spPr>
          <a:xfrm>
            <a:off x="1292860" y="1431289"/>
            <a:ext cx="9509760" cy="2631440"/>
          </a:xfrm>
          <a:prstGeom prst="rect">
            <a:avLst/>
          </a:prstGeom>
          <a:solidFill>
            <a:srgbClr val="D7EFEB"/>
          </a:solidFill>
        </p:spPr>
        <p:txBody>
          <a:bodyPr vert="horz" wrap="square" lIns="0" tIns="36830" rIns="0" bIns="0" rtlCol="0">
            <a:spAutoFit/>
          </a:bodyPr>
          <a:lstStyle/>
          <a:p>
            <a:pPr marL="91440">
              <a:lnSpc>
                <a:spcPct val="100000"/>
              </a:lnSpc>
              <a:spcBef>
                <a:spcPts val="290"/>
              </a:spcBef>
            </a:pPr>
            <a:r>
              <a:rPr sz="1100" spc="-105" dirty="0">
                <a:latin typeface="宋体" panose="02010600030101010101" pitchFamily="2" charset="-122"/>
                <a:cs typeface="宋体" panose="02010600030101010101" pitchFamily="2" charset="-122"/>
              </a:rPr>
              <a:t>global:</a:t>
            </a:r>
            <a:endParaRPr sz="1100" dirty="0">
              <a:latin typeface="宋体" panose="02010600030101010101" pitchFamily="2" charset="-122"/>
              <a:cs typeface="宋体" panose="02010600030101010101" pitchFamily="2" charset="-122"/>
            </a:endParaRPr>
          </a:p>
          <a:p>
            <a:pPr marL="167640" marR="6839585">
              <a:lnSpc>
                <a:spcPct val="100000"/>
              </a:lnSpc>
              <a:spcBef>
                <a:spcPts val="5"/>
              </a:spcBef>
            </a:pPr>
            <a:r>
              <a:rPr sz="1100" spc="-105" dirty="0">
                <a:latin typeface="宋体" panose="02010600030101010101" pitchFamily="2" charset="-122"/>
                <a:cs typeface="宋体" panose="02010600030101010101" pitchFamily="2" charset="-122"/>
              </a:rPr>
              <a:t>s</a:t>
            </a:r>
            <a:r>
              <a:rPr sz="1100" spc="375" dirty="0">
                <a:latin typeface="宋体" panose="02010600030101010101" pitchFamily="2" charset="-122"/>
                <a:cs typeface="宋体" panose="02010600030101010101" pitchFamily="2" charset="-122"/>
              </a:rPr>
              <a:t>m</a:t>
            </a:r>
            <a:r>
              <a:rPr sz="1100" spc="-80" dirty="0">
                <a:latin typeface="宋体" panose="02010600030101010101" pitchFamily="2" charset="-122"/>
                <a:cs typeface="宋体" panose="02010600030101010101" pitchFamily="2" charset="-122"/>
              </a:rPr>
              <a:t>tp_s</a:t>
            </a:r>
            <a:r>
              <a:rPr sz="1100" spc="375" dirty="0">
                <a:latin typeface="宋体" panose="02010600030101010101" pitchFamily="2" charset="-122"/>
                <a:cs typeface="宋体" panose="02010600030101010101" pitchFamily="2" charset="-122"/>
              </a:rPr>
              <a:t>m</a:t>
            </a:r>
            <a:r>
              <a:rPr sz="1100" spc="-90" dirty="0">
                <a:latin typeface="宋体" panose="02010600030101010101" pitchFamily="2" charset="-122"/>
                <a:cs typeface="宋体" panose="02010600030101010101" pitchFamily="2" charset="-122"/>
              </a:rPr>
              <a:t>a</a:t>
            </a:r>
            <a:r>
              <a:rPr sz="1100" spc="-95" dirty="0">
                <a:latin typeface="宋体" panose="02010600030101010101" pitchFamily="2" charset="-122"/>
                <a:cs typeface="宋体" panose="02010600030101010101" pitchFamily="2" charset="-122"/>
              </a:rPr>
              <a:t>r</a:t>
            </a:r>
            <a:r>
              <a:rPr sz="1100" spc="-75" dirty="0">
                <a:latin typeface="宋体" panose="02010600030101010101" pitchFamily="2" charset="-122"/>
                <a:cs typeface="宋体" panose="02010600030101010101" pitchFamily="2" charset="-122"/>
              </a:rPr>
              <a:t>th</a:t>
            </a:r>
            <a:r>
              <a:rPr sz="1100" spc="-80" dirty="0">
                <a:latin typeface="宋体" panose="02010600030101010101" pitchFamily="2" charset="-122"/>
                <a:cs typeface="宋体" panose="02010600030101010101" pitchFamily="2" charset="-122"/>
              </a:rPr>
              <a:t>os</a:t>
            </a:r>
            <a:r>
              <a:rPr sz="1100" spc="-65" dirty="0">
                <a:latin typeface="宋体" panose="02010600030101010101" pitchFamily="2" charset="-122"/>
                <a:cs typeface="宋体" panose="02010600030101010101" pitchFamily="2" charset="-122"/>
              </a:rPr>
              <a:t>t</a:t>
            </a:r>
            <a:r>
              <a:rPr sz="1100" spc="-310" dirty="0">
                <a:latin typeface="宋体" panose="02010600030101010101" pitchFamily="2" charset="-122"/>
                <a:cs typeface="宋体" panose="02010600030101010101" pitchFamily="2" charset="-122"/>
              </a:rPr>
              <a:t>:</a:t>
            </a:r>
            <a:r>
              <a:rPr sz="1100" spc="-275" dirty="0">
                <a:latin typeface="宋体" panose="02010600030101010101" pitchFamily="2" charset="-122"/>
                <a:cs typeface="宋体" panose="02010600030101010101" pitchFamily="2" charset="-122"/>
              </a:rPr>
              <a:t> </a:t>
            </a:r>
            <a:r>
              <a:rPr sz="1100" spc="-315" dirty="0">
                <a:latin typeface="宋体" panose="02010600030101010101" pitchFamily="2" charset="-122"/>
                <a:cs typeface="宋体" panose="02010600030101010101" pitchFamily="2" charset="-122"/>
              </a:rPr>
              <a:t>'</a:t>
            </a:r>
            <a:r>
              <a:rPr sz="1100" spc="-305" dirty="0">
                <a:latin typeface="宋体" panose="02010600030101010101" pitchFamily="2" charset="-122"/>
                <a:cs typeface="宋体" panose="02010600030101010101" pitchFamily="2" charset="-122"/>
              </a:rPr>
              <a:t>l</a:t>
            </a:r>
            <a:r>
              <a:rPr sz="1100" spc="-75" dirty="0">
                <a:latin typeface="宋体" panose="02010600030101010101" pitchFamily="2" charset="-122"/>
                <a:cs typeface="宋体" panose="02010600030101010101" pitchFamily="2" charset="-122"/>
              </a:rPr>
              <a:t>oca</a:t>
            </a:r>
            <a:r>
              <a:rPr sz="1100" spc="-70" dirty="0">
                <a:latin typeface="宋体" panose="02010600030101010101" pitchFamily="2" charset="-122"/>
                <a:cs typeface="宋体" panose="02010600030101010101" pitchFamily="2" charset="-122"/>
              </a:rPr>
              <a:t>l</a:t>
            </a:r>
            <a:r>
              <a:rPr sz="1100" spc="55" dirty="0">
                <a:latin typeface="宋体" panose="02010600030101010101" pitchFamily="2" charset="-122"/>
                <a:cs typeface="宋体" panose="02010600030101010101" pitchFamily="2" charset="-122"/>
              </a:rPr>
              <a:t>h</a:t>
            </a:r>
            <a:r>
              <a:rPr sz="1100" spc="-80" dirty="0">
                <a:latin typeface="宋体" panose="02010600030101010101" pitchFamily="2" charset="-122"/>
                <a:cs typeface="宋体" panose="02010600030101010101" pitchFamily="2" charset="-122"/>
              </a:rPr>
              <a:t>os</a:t>
            </a:r>
            <a:r>
              <a:rPr sz="1100" spc="-75" dirty="0">
                <a:latin typeface="宋体" panose="02010600030101010101" pitchFamily="2" charset="-122"/>
                <a:cs typeface="宋体" panose="02010600030101010101" pitchFamily="2" charset="-122"/>
              </a:rPr>
              <a:t>t</a:t>
            </a:r>
            <a:r>
              <a:rPr sz="1100" spc="-145" dirty="0">
                <a:latin typeface="宋体" panose="02010600030101010101" pitchFamily="2" charset="-122"/>
                <a:cs typeface="宋体" panose="02010600030101010101" pitchFamily="2" charset="-122"/>
              </a:rPr>
              <a:t>:25'  </a:t>
            </a:r>
            <a:r>
              <a:rPr sz="1100" spc="-105" dirty="0">
                <a:latin typeface="宋体" panose="02010600030101010101" pitchFamily="2" charset="-122"/>
                <a:cs typeface="宋体" panose="02010600030101010101" pitchFamily="2" charset="-122"/>
              </a:rPr>
              <a:t>s</a:t>
            </a:r>
            <a:r>
              <a:rPr sz="1100" spc="375" dirty="0">
                <a:latin typeface="宋体" panose="02010600030101010101" pitchFamily="2" charset="-122"/>
                <a:cs typeface="宋体" panose="02010600030101010101" pitchFamily="2" charset="-122"/>
              </a:rPr>
              <a:t>m</a:t>
            </a:r>
            <a:r>
              <a:rPr sz="1100" spc="-125" dirty="0">
                <a:latin typeface="宋体" panose="02010600030101010101" pitchFamily="2" charset="-122"/>
                <a:cs typeface="宋体" panose="02010600030101010101" pitchFamily="2" charset="-122"/>
              </a:rPr>
              <a:t>tp_f</a:t>
            </a:r>
            <a:r>
              <a:rPr sz="1100" spc="-130" dirty="0">
                <a:latin typeface="宋体" panose="02010600030101010101" pitchFamily="2" charset="-122"/>
                <a:cs typeface="宋体" panose="02010600030101010101" pitchFamily="2" charset="-122"/>
              </a:rPr>
              <a:t>r</a:t>
            </a:r>
            <a:r>
              <a:rPr sz="1100" spc="220" dirty="0">
                <a:latin typeface="宋体" panose="02010600030101010101" pitchFamily="2" charset="-122"/>
                <a:cs typeface="宋体" panose="02010600030101010101" pitchFamily="2" charset="-122"/>
              </a:rPr>
              <a:t>o</a:t>
            </a:r>
            <a:r>
              <a:rPr sz="1100" spc="229" dirty="0">
                <a:latin typeface="宋体" panose="02010600030101010101" pitchFamily="2" charset="-122"/>
                <a:cs typeface="宋体" panose="02010600030101010101" pitchFamily="2" charset="-122"/>
              </a:rPr>
              <a:t>m</a:t>
            </a:r>
            <a:r>
              <a:rPr sz="1100" spc="-310" dirty="0">
                <a:latin typeface="宋体" panose="02010600030101010101" pitchFamily="2" charset="-122"/>
                <a:cs typeface="宋体" panose="02010600030101010101" pitchFamily="2" charset="-122"/>
              </a:rPr>
              <a:t>:</a:t>
            </a:r>
            <a:r>
              <a:rPr sz="1100" spc="-265" dirty="0">
                <a:latin typeface="宋体" panose="02010600030101010101" pitchFamily="2" charset="-122"/>
                <a:cs typeface="宋体" panose="02010600030101010101" pitchFamily="2" charset="-122"/>
              </a:rPr>
              <a:t> </a:t>
            </a:r>
            <a:r>
              <a:rPr sz="1100" spc="-315" dirty="0">
                <a:latin typeface="宋体" panose="02010600030101010101" pitchFamily="2" charset="-122"/>
                <a:cs typeface="宋体" panose="02010600030101010101" pitchFamily="2" charset="-122"/>
              </a:rPr>
              <a:t>'</a:t>
            </a:r>
            <a:r>
              <a:rPr sz="1100" spc="-100" dirty="0">
                <a:latin typeface="宋体" panose="02010600030101010101" pitchFamily="2" charset="-122"/>
                <a:cs typeface="宋体" panose="02010600030101010101" pitchFamily="2" charset="-122"/>
              </a:rPr>
              <a:t>al</a:t>
            </a:r>
            <a:r>
              <a:rPr sz="1100" spc="-95" dirty="0">
                <a:latin typeface="宋体" panose="02010600030101010101" pitchFamily="2" charset="-122"/>
                <a:cs typeface="宋体" panose="02010600030101010101" pitchFamily="2" charset="-122"/>
              </a:rPr>
              <a:t>e</a:t>
            </a:r>
            <a:r>
              <a:rPr sz="1100" spc="10" dirty="0">
                <a:latin typeface="宋体" panose="02010600030101010101" pitchFamily="2" charset="-122"/>
                <a:cs typeface="宋体" panose="02010600030101010101" pitchFamily="2" charset="-122"/>
              </a:rPr>
              <a:t>rtma</a:t>
            </a:r>
            <a:r>
              <a:rPr sz="1100" spc="15" dirty="0">
                <a:latin typeface="宋体" panose="02010600030101010101" pitchFamily="2" charset="-122"/>
                <a:cs typeface="宋体" panose="02010600030101010101" pitchFamily="2" charset="-122"/>
              </a:rPr>
              <a:t>n</a:t>
            </a:r>
            <a:r>
              <a:rPr sz="1100" spc="80" dirty="0">
                <a:latin typeface="宋体" panose="02010600030101010101" pitchFamily="2" charset="-122"/>
                <a:cs typeface="宋体" panose="02010600030101010101" pitchFamily="2" charset="-122"/>
              </a:rPr>
              <a:t>ager</a:t>
            </a:r>
            <a:r>
              <a:rPr sz="1100" spc="75" dirty="0">
                <a:latin typeface="宋体" panose="02010600030101010101" pitchFamily="2" charset="-122"/>
                <a:cs typeface="宋体" panose="02010600030101010101" pitchFamily="2" charset="-122"/>
              </a:rPr>
              <a:t>@</a:t>
            </a:r>
            <a:r>
              <a:rPr sz="1100" spc="375" dirty="0">
                <a:latin typeface="宋体" panose="02010600030101010101" pitchFamily="2" charset="-122"/>
                <a:cs typeface="宋体" panose="02010600030101010101" pitchFamily="2" charset="-122"/>
              </a:rPr>
              <a:t>m</a:t>
            </a:r>
            <a:r>
              <a:rPr sz="1100" spc="45" dirty="0">
                <a:latin typeface="宋体" panose="02010600030101010101" pitchFamily="2" charset="-122"/>
                <a:cs typeface="宋体" panose="02010600030101010101" pitchFamily="2" charset="-122"/>
              </a:rPr>
              <a:t>agedu</a:t>
            </a:r>
            <a:r>
              <a:rPr sz="1100" spc="15" dirty="0">
                <a:latin typeface="宋体" panose="02010600030101010101" pitchFamily="2" charset="-122"/>
                <a:cs typeface="宋体" panose="02010600030101010101" pitchFamily="2" charset="-122"/>
              </a:rPr>
              <a:t>.co</a:t>
            </a:r>
            <a:r>
              <a:rPr sz="1100" spc="20" dirty="0">
                <a:latin typeface="宋体" panose="02010600030101010101" pitchFamily="2" charset="-122"/>
                <a:cs typeface="宋体" panose="02010600030101010101" pitchFamily="2" charset="-122"/>
              </a:rPr>
              <a:t>m</a:t>
            </a:r>
            <a:r>
              <a:rPr sz="1100" spc="-310"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s</a:t>
            </a:r>
            <a:r>
              <a:rPr sz="1100" spc="375" dirty="0">
                <a:latin typeface="宋体" panose="02010600030101010101" pitchFamily="2" charset="-122"/>
                <a:cs typeface="宋体" panose="02010600030101010101" pitchFamily="2" charset="-122"/>
              </a:rPr>
              <a:t>m</a:t>
            </a:r>
            <a:r>
              <a:rPr sz="1100" spc="-75" dirty="0">
                <a:latin typeface="宋体" panose="02010600030101010101" pitchFamily="2" charset="-122"/>
                <a:cs typeface="宋体" panose="02010600030101010101" pitchFamily="2" charset="-122"/>
              </a:rPr>
              <a:t>tp_re</a:t>
            </a:r>
            <a:r>
              <a:rPr sz="1100" spc="-65" dirty="0">
                <a:latin typeface="宋体" panose="02010600030101010101" pitchFamily="2" charset="-122"/>
                <a:cs typeface="宋体" panose="02010600030101010101" pitchFamily="2" charset="-122"/>
              </a:rPr>
              <a:t>qu</a:t>
            </a:r>
            <a:r>
              <a:rPr sz="1100" spc="-55" dirty="0">
                <a:latin typeface="宋体" panose="02010600030101010101" pitchFamily="2" charset="-122"/>
                <a:cs typeface="宋体" panose="02010600030101010101" pitchFamily="2" charset="-122"/>
              </a:rPr>
              <a:t>i</a:t>
            </a:r>
            <a:r>
              <a:rPr sz="1100" spc="-90" dirty="0">
                <a:latin typeface="宋体" panose="02010600030101010101" pitchFamily="2" charset="-122"/>
                <a:cs typeface="宋体" panose="02010600030101010101" pitchFamily="2" charset="-122"/>
              </a:rPr>
              <a:t>re_</a:t>
            </a:r>
            <a:r>
              <a:rPr sz="1100" spc="-254" dirty="0">
                <a:latin typeface="宋体" panose="02010600030101010101" pitchFamily="2" charset="-122"/>
                <a:cs typeface="宋体" panose="02010600030101010101" pitchFamily="2" charset="-122"/>
              </a:rPr>
              <a:t>tl</a:t>
            </a:r>
            <a:r>
              <a:rPr sz="1100" spc="-95" dirty="0">
                <a:latin typeface="宋体" panose="02010600030101010101" pitchFamily="2" charset="-122"/>
                <a:cs typeface="宋体" panose="02010600030101010101" pitchFamily="2" charset="-122"/>
              </a:rPr>
              <a:t>s</a:t>
            </a:r>
            <a:r>
              <a:rPr sz="1100" spc="-310" dirty="0">
                <a:latin typeface="宋体" panose="02010600030101010101" pitchFamily="2" charset="-122"/>
                <a:cs typeface="宋体" panose="02010600030101010101" pitchFamily="2" charset="-122"/>
              </a:rPr>
              <a:t>:</a:t>
            </a:r>
            <a:r>
              <a:rPr sz="1100" spc="-265" dirty="0">
                <a:latin typeface="宋体" panose="02010600030101010101" pitchFamily="2" charset="-122"/>
                <a:cs typeface="宋体" panose="02010600030101010101" pitchFamily="2" charset="-122"/>
              </a:rPr>
              <a:t> </a:t>
            </a:r>
            <a:r>
              <a:rPr sz="1100" spc="-235" dirty="0">
                <a:latin typeface="宋体" panose="02010600030101010101" pitchFamily="2" charset="-122"/>
                <a:cs typeface="宋体" panose="02010600030101010101" pitchFamily="2" charset="-122"/>
              </a:rPr>
              <a:t>f</a:t>
            </a:r>
            <a:r>
              <a:rPr sz="1100" spc="-140" dirty="0">
                <a:latin typeface="宋体" panose="02010600030101010101" pitchFamily="2" charset="-122"/>
                <a:cs typeface="宋体" panose="02010600030101010101" pitchFamily="2" charset="-122"/>
              </a:rPr>
              <a:t>als</a:t>
            </a:r>
            <a:r>
              <a:rPr sz="1100" spc="15" dirty="0">
                <a:latin typeface="宋体" panose="02010600030101010101" pitchFamily="2" charset="-122"/>
                <a:cs typeface="宋体" panose="02010600030101010101" pitchFamily="2" charset="-122"/>
              </a:rPr>
              <a:t>e</a:t>
            </a:r>
            <a:endParaRPr sz="1100" dirty="0">
              <a:latin typeface="宋体" panose="02010600030101010101" pitchFamily="2" charset="-122"/>
              <a:cs typeface="宋体" panose="02010600030101010101" pitchFamily="2" charset="-122"/>
            </a:endParaRPr>
          </a:p>
          <a:p>
            <a:pPr>
              <a:lnSpc>
                <a:spcPct val="100000"/>
              </a:lnSpc>
              <a:spcBef>
                <a:spcPts val="35"/>
              </a:spcBef>
            </a:pPr>
            <a:endParaRPr sz="1000" dirty="0">
              <a:latin typeface="宋体" panose="02010600030101010101" pitchFamily="2" charset="-122"/>
              <a:cs typeface="宋体" panose="02010600030101010101" pitchFamily="2" charset="-122"/>
            </a:endParaRPr>
          </a:p>
          <a:p>
            <a:pPr marL="91440">
              <a:lnSpc>
                <a:spcPct val="100000"/>
              </a:lnSpc>
            </a:pPr>
            <a:r>
              <a:rPr sz="1100" spc="-65" dirty="0">
                <a:latin typeface="宋体" panose="02010600030101010101" pitchFamily="2" charset="-122"/>
                <a:cs typeface="宋体" panose="02010600030101010101" pitchFamily="2" charset="-122"/>
              </a:rPr>
              <a:t>templates:</a:t>
            </a:r>
            <a:endParaRPr sz="1100" dirty="0">
              <a:latin typeface="宋体" panose="02010600030101010101" pitchFamily="2" charset="-122"/>
              <a:cs typeface="宋体" panose="02010600030101010101" pitchFamily="2" charset="-122"/>
            </a:endParaRPr>
          </a:p>
          <a:p>
            <a:pPr marL="199390" indent="-108585">
              <a:lnSpc>
                <a:spcPct val="100000"/>
              </a:lnSpc>
              <a:buChar char="-"/>
              <a:tabLst>
                <a:tab pos="200025" algn="l"/>
              </a:tabLst>
            </a:pPr>
            <a:r>
              <a:rPr sz="1100" spc="-85" dirty="0">
                <a:latin typeface="宋体" panose="02010600030101010101" pitchFamily="2" charset="-122"/>
                <a:cs typeface="宋体" panose="02010600030101010101" pitchFamily="2" charset="-122"/>
              </a:rPr>
              <a:t>'templates/*.yaml'</a:t>
            </a:r>
            <a:endParaRPr sz="1100" dirty="0">
              <a:latin typeface="宋体" panose="02010600030101010101" pitchFamily="2" charset="-122"/>
              <a:cs typeface="宋体" panose="02010600030101010101" pitchFamily="2" charset="-122"/>
            </a:endParaRPr>
          </a:p>
          <a:p>
            <a:pPr>
              <a:lnSpc>
                <a:spcPct val="100000"/>
              </a:lnSpc>
              <a:spcBef>
                <a:spcPts val="40"/>
              </a:spcBef>
              <a:buFont typeface="宋体" panose="02010600030101010101" pitchFamily="2" charset="-122"/>
              <a:buChar char="-"/>
            </a:pPr>
            <a:endParaRPr sz="1000" dirty="0">
              <a:latin typeface="宋体" panose="02010600030101010101" pitchFamily="2" charset="-122"/>
              <a:cs typeface="宋体" panose="02010600030101010101" pitchFamily="2" charset="-122"/>
            </a:endParaRPr>
          </a:p>
          <a:p>
            <a:pPr marL="91440">
              <a:lnSpc>
                <a:spcPct val="100000"/>
              </a:lnSpc>
            </a:pPr>
            <a:r>
              <a:rPr sz="1100" spc="-90" dirty="0">
                <a:latin typeface="宋体" panose="02010600030101010101" pitchFamily="2" charset="-122"/>
                <a:cs typeface="宋体" panose="02010600030101010101" pitchFamily="2" charset="-122"/>
              </a:rPr>
              <a:t>route:</a:t>
            </a:r>
            <a:endParaRPr sz="1100" dirty="0">
              <a:latin typeface="宋体" panose="02010600030101010101" pitchFamily="2" charset="-122"/>
              <a:cs typeface="宋体" panose="02010600030101010101" pitchFamily="2" charset="-122"/>
            </a:endParaRPr>
          </a:p>
          <a:p>
            <a:pPr marL="167640">
              <a:lnSpc>
                <a:spcPct val="100000"/>
              </a:lnSpc>
            </a:pPr>
            <a:r>
              <a:rPr sz="1100" spc="-75" dirty="0">
                <a:latin typeface="宋体" panose="02010600030101010101" pitchFamily="2" charset="-122"/>
                <a:cs typeface="宋体" panose="02010600030101010101" pitchFamily="2" charset="-122"/>
              </a:rPr>
              <a:t>rec</a:t>
            </a:r>
            <a:r>
              <a:rPr sz="1100" spc="15" dirty="0">
                <a:latin typeface="宋体" panose="02010600030101010101" pitchFamily="2" charset="-122"/>
                <a:cs typeface="宋体" panose="02010600030101010101" pitchFamily="2" charset="-122"/>
              </a:rPr>
              <a:t>e</a:t>
            </a:r>
            <a:r>
              <a:rPr sz="1100" spc="-305" dirty="0">
                <a:latin typeface="宋体" panose="02010600030101010101" pitchFamily="2" charset="-122"/>
                <a:cs typeface="宋体" panose="02010600030101010101" pitchFamily="2" charset="-122"/>
              </a:rPr>
              <a:t>i</a:t>
            </a:r>
            <a:r>
              <a:rPr sz="1100" spc="-130" dirty="0">
                <a:latin typeface="宋体" panose="02010600030101010101" pitchFamily="2" charset="-122"/>
                <a:cs typeface="宋体" panose="02010600030101010101" pitchFamily="2" charset="-122"/>
              </a:rPr>
              <a:t>ver:</a:t>
            </a:r>
            <a:r>
              <a:rPr sz="1100" spc="-265" dirty="0">
                <a:latin typeface="宋体" panose="02010600030101010101" pitchFamily="2" charset="-122"/>
                <a:cs typeface="宋体" panose="02010600030101010101" pitchFamily="2" charset="-122"/>
              </a:rPr>
              <a:t> </a:t>
            </a:r>
            <a:r>
              <a:rPr sz="1100" spc="15" dirty="0">
                <a:latin typeface="宋体" panose="02010600030101010101" pitchFamily="2" charset="-122"/>
                <a:cs typeface="宋体" panose="02010600030101010101" pitchFamily="2" charset="-122"/>
              </a:rPr>
              <a:t>e</a:t>
            </a:r>
            <a:r>
              <a:rPr sz="1100" spc="375" dirty="0">
                <a:latin typeface="宋体" panose="02010600030101010101" pitchFamily="2" charset="-122"/>
                <a:cs typeface="宋体" panose="02010600030101010101" pitchFamily="2" charset="-122"/>
              </a:rPr>
              <a:t>m</a:t>
            </a:r>
            <a:r>
              <a:rPr sz="1100" spc="-204" dirty="0">
                <a:latin typeface="宋体" panose="02010600030101010101" pitchFamily="2" charset="-122"/>
                <a:cs typeface="宋体" panose="02010600030101010101" pitchFamily="2" charset="-122"/>
              </a:rPr>
              <a:t>ai</a:t>
            </a:r>
            <a:r>
              <a:rPr sz="1100" spc="-195" dirty="0">
                <a:latin typeface="宋体" panose="02010600030101010101" pitchFamily="2" charset="-122"/>
                <a:cs typeface="宋体" panose="02010600030101010101" pitchFamily="2" charset="-122"/>
              </a:rPr>
              <a:t>l</a:t>
            </a:r>
            <a:r>
              <a:rPr sz="1100" dirty="0">
                <a:latin typeface="宋体" panose="02010600030101010101" pitchFamily="2" charset="-122"/>
                <a:cs typeface="宋体" panose="02010600030101010101" pitchFamily="2" charset="-122"/>
              </a:rPr>
              <a:t>-</a:t>
            </a:r>
            <a:r>
              <a:rPr sz="1100" spc="-75" dirty="0">
                <a:latin typeface="宋体" panose="02010600030101010101" pitchFamily="2" charset="-122"/>
                <a:cs typeface="宋体" panose="02010600030101010101" pitchFamily="2" charset="-122"/>
              </a:rPr>
              <a:t>rec</a:t>
            </a:r>
            <a:r>
              <a:rPr sz="1100" spc="15" dirty="0">
                <a:latin typeface="宋体" panose="02010600030101010101" pitchFamily="2" charset="-122"/>
                <a:cs typeface="宋体" panose="02010600030101010101" pitchFamily="2" charset="-122"/>
              </a:rPr>
              <a:t>e</a:t>
            </a:r>
            <a:r>
              <a:rPr sz="1100" spc="-305" dirty="0">
                <a:latin typeface="宋体" panose="02010600030101010101" pitchFamily="2" charset="-122"/>
                <a:cs typeface="宋体" panose="02010600030101010101" pitchFamily="2" charset="-122"/>
              </a:rPr>
              <a:t>i</a:t>
            </a:r>
            <a:r>
              <a:rPr sz="1100" spc="-70" dirty="0">
                <a:latin typeface="宋体" panose="02010600030101010101" pitchFamily="2" charset="-122"/>
                <a:cs typeface="宋体" panose="02010600030101010101" pitchFamily="2" charset="-122"/>
              </a:rPr>
              <a:t>ver</a:t>
            </a:r>
            <a:endParaRPr sz="1100" dirty="0">
              <a:latin typeface="宋体" panose="02010600030101010101" pitchFamily="2" charset="-122"/>
              <a:cs typeface="宋体" panose="02010600030101010101" pitchFamily="2" charset="-122"/>
            </a:endParaRPr>
          </a:p>
          <a:p>
            <a:pPr>
              <a:lnSpc>
                <a:spcPct val="100000"/>
              </a:lnSpc>
              <a:spcBef>
                <a:spcPts val="40"/>
              </a:spcBef>
            </a:pPr>
            <a:endParaRPr sz="1000" dirty="0">
              <a:latin typeface="宋体" panose="02010600030101010101" pitchFamily="2" charset="-122"/>
              <a:cs typeface="宋体" panose="02010600030101010101" pitchFamily="2" charset="-122"/>
            </a:endParaRPr>
          </a:p>
          <a:p>
            <a:pPr marL="91440">
              <a:lnSpc>
                <a:spcPct val="100000"/>
              </a:lnSpc>
            </a:pPr>
            <a:r>
              <a:rPr sz="1100" spc="-114" dirty="0">
                <a:latin typeface="宋体" panose="02010600030101010101" pitchFamily="2" charset="-122"/>
                <a:cs typeface="宋体" panose="02010600030101010101" pitchFamily="2" charset="-122"/>
              </a:rPr>
              <a:t>receivers:</a:t>
            </a:r>
            <a:endParaRPr sz="1100" dirty="0">
              <a:latin typeface="宋体" panose="02010600030101010101" pitchFamily="2" charset="-122"/>
              <a:cs typeface="宋体" panose="02010600030101010101" pitchFamily="2" charset="-122"/>
            </a:endParaRPr>
          </a:p>
          <a:p>
            <a:pPr marL="167640" marR="7972425" indent="-76200">
              <a:lnSpc>
                <a:spcPct val="100000"/>
              </a:lnSpc>
              <a:buChar char="-"/>
              <a:tabLst>
                <a:tab pos="200025" algn="l"/>
              </a:tabLst>
            </a:pPr>
            <a:r>
              <a:rPr sz="1100" spc="55" dirty="0">
                <a:latin typeface="宋体" panose="02010600030101010101" pitchFamily="2" charset="-122"/>
                <a:cs typeface="宋体" panose="02010600030101010101" pitchFamily="2" charset="-122"/>
              </a:rPr>
              <a:t>n</a:t>
            </a:r>
            <a:r>
              <a:rPr sz="1100" spc="185" dirty="0">
                <a:latin typeface="宋体" panose="02010600030101010101" pitchFamily="2" charset="-122"/>
                <a:cs typeface="宋体" panose="02010600030101010101" pitchFamily="2" charset="-122"/>
              </a:rPr>
              <a:t>am</a:t>
            </a:r>
            <a:r>
              <a:rPr sz="1100" spc="15" dirty="0">
                <a:latin typeface="宋体" panose="02010600030101010101" pitchFamily="2" charset="-122"/>
                <a:cs typeface="宋体" panose="02010600030101010101" pitchFamily="2" charset="-122"/>
              </a:rPr>
              <a:t>e</a:t>
            </a:r>
            <a:r>
              <a:rPr sz="1100" spc="-310" dirty="0">
                <a:latin typeface="宋体" panose="02010600030101010101" pitchFamily="2" charset="-122"/>
                <a:cs typeface="宋体" panose="02010600030101010101" pitchFamily="2" charset="-122"/>
              </a:rPr>
              <a:t>:</a:t>
            </a:r>
            <a:r>
              <a:rPr sz="1100" spc="-275" dirty="0">
                <a:latin typeface="宋体" panose="02010600030101010101" pitchFamily="2" charset="-122"/>
                <a:cs typeface="宋体" panose="02010600030101010101" pitchFamily="2" charset="-122"/>
              </a:rPr>
              <a:t> </a:t>
            </a:r>
            <a:r>
              <a:rPr sz="1100" spc="-315" dirty="0">
                <a:latin typeface="宋体" panose="02010600030101010101" pitchFamily="2" charset="-122"/>
                <a:cs typeface="宋体" panose="02010600030101010101" pitchFamily="2" charset="-122"/>
              </a:rPr>
              <a:t>'</a:t>
            </a:r>
            <a:r>
              <a:rPr sz="1100" spc="15" dirty="0">
                <a:latin typeface="宋体" panose="02010600030101010101" pitchFamily="2" charset="-122"/>
                <a:cs typeface="宋体" panose="02010600030101010101" pitchFamily="2" charset="-122"/>
              </a:rPr>
              <a:t>e</a:t>
            </a:r>
            <a:r>
              <a:rPr sz="1100" spc="375" dirty="0">
                <a:latin typeface="宋体" panose="02010600030101010101" pitchFamily="2" charset="-122"/>
                <a:cs typeface="宋体" panose="02010600030101010101" pitchFamily="2" charset="-122"/>
              </a:rPr>
              <a:t>m</a:t>
            </a:r>
            <a:r>
              <a:rPr sz="1100" spc="-204" dirty="0">
                <a:latin typeface="宋体" panose="02010600030101010101" pitchFamily="2" charset="-122"/>
                <a:cs typeface="宋体" panose="02010600030101010101" pitchFamily="2" charset="-122"/>
              </a:rPr>
              <a:t>ai</a:t>
            </a:r>
            <a:r>
              <a:rPr sz="1100" spc="-195" dirty="0">
                <a:latin typeface="宋体" panose="02010600030101010101" pitchFamily="2" charset="-122"/>
                <a:cs typeface="宋体" panose="02010600030101010101" pitchFamily="2" charset="-122"/>
              </a:rPr>
              <a:t>l</a:t>
            </a:r>
            <a:r>
              <a:rPr sz="1100" dirty="0">
                <a:latin typeface="宋体" panose="02010600030101010101" pitchFamily="2" charset="-122"/>
                <a:cs typeface="宋体" panose="02010600030101010101" pitchFamily="2" charset="-122"/>
              </a:rPr>
              <a:t>-</a:t>
            </a:r>
            <a:r>
              <a:rPr sz="1100" spc="-75" dirty="0">
                <a:latin typeface="宋体" panose="02010600030101010101" pitchFamily="2" charset="-122"/>
                <a:cs typeface="宋体" panose="02010600030101010101" pitchFamily="2" charset="-122"/>
              </a:rPr>
              <a:t>rec</a:t>
            </a:r>
            <a:r>
              <a:rPr sz="1100" spc="15" dirty="0">
                <a:latin typeface="宋体" panose="02010600030101010101" pitchFamily="2" charset="-122"/>
                <a:cs typeface="宋体" panose="02010600030101010101" pitchFamily="2" charset="-122"/>
              </a:rPr>
              <a:t>e</a:t>
            </a:r>
            <a:r>
              <a:rPr sz="1100" spc="-305" dirty="0">
                <a:latin typeface="宋体" panose="02010600030101010101" pitchFamily="2" charset="-122"/>
                <a:cs typeface="宋体" panose="02010600030101010101" pitchFamily="2" charset="-122"/>
              </a:rPr>
              <a:t>i</a:t>
            </a:r>
            <a:r>
              <a:rPr sz="1100" spc="-130" dirty="0">
                <a:latin typeface="宋体" panose="02010600030101010101" pitchFamily="2" charset="-122"/>
                <a:cs typeface="宋体" panose="02010600030101010101" pitchFamily="2" charset="-122"/>
              </a:rPr>
              <a:t>ver'  </a:t>
            </a:r>
            <a:r>
              <a:rPr sz="1100" spc="-80" dirty="0">
                <a:latin typeface="宋体" panose="02010600030101010101" pitchFamily="2" charset="-122"/>
                <a:cs typeface="宋体" panose="02010600030101010101" pitchFamily="2" charset="-122"/>
              </a:rPr>
              <a:t>email_configs:</a:t>
            </a:r>
            <a:endParaRPr sz="1100" dirty="0">
              <a:latin typeface="宋体" panose="02010600030101010101" pitchFamily="2" charset="-122"/>
              <a:cs typeface="宋体" panose="02010600030101010101" pitchFamily="2" charset="-122"/>
            </a:endParaRPr>
          </a:p>
          <a:p>
            <a:pPr marL="167640">
              <a:lnSpc>
                <a:spcPct val="100000"/>
              </a:lnSpc>
              <a:spcBef>
                <a:spcPts val="5"/>
              </a:spcBef>
            </a:pPr>
            <a:r>
              <a:rPr sz="110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145" dirty="0">
                <a:latin typeface="宋体" panose="02010600030101010101" pitchFamily="2" charset="-122"/>
                <a:cs typeface="宋体" panose="02010600030101010101" pitchFamily="2" charset="-122"/>
              </a:rPr>
              <a:t>to:</a:t>
            </a:r>
            <a:r>
              <a:rPr sz="1100" spc="-265" dirty="0">
                <a:latin typeface="宋体" panose="02010600030101010101" pitchFamily="2" charset="-122"/>
                <a:cs typeface="宋体" panose="02010600030101010101" pitchFamily="2" charset="-122"/>
              </a:rPr>
              <a:t> </a:t>
            </a:r>
            <a:r>
              <a:rPr sz="1100" spc="-85" dirty="0">
                <a:latin typeface="宋体" panose="02010600030101010101" pitchFamily="2" charset="-122"/>
                <a:cs typeface="宋体" panose="02010600030101010101" pitchFamily="2" charset="-122"/>
                <a:hlinkClick r:id="rId6"/>
              </a:rPr>
              <a:t>‘mag</a:t>
            </a:r>
            <a:r>
              <a:rPr sz="1100" spc="-65" dirty="0">
                <a:latin typeface="宋体" panose="02010600030101010101" pitchFamily="2" charset="-122"/>
                <a:cs typeface="宋体" panose="02010600030101010101" pitchFamily="2" charset="-122"/>
                <a:hlinkClick r:id="rId6"/>
              </a:rPr>
              <a:t>e</a:t>
            </a:r>
            <a:r>
              <a:rPr sz="1100" spc="484" dirty="0">
                <a:latin typeface="宋体" panose="02010600030101010101" pitchFamily="2" charset="-122"/>
                <a:cs typeface="宋体" panose="02010600030101010101" pitchFamily="2" charset="-122"/>
              </a:rPr>
              <a:t>@</a:t>
            </a:r>
            <a:r>
              <a:rPr sz="1100" spc="375" dirty="0">
                <a:latin typeface="宋体" panose="02010600030101010101" pitchFamily="2" charset="-122"/>
                <a:cs typeface="宋体" panose="02010600030101010101" pitchFamily="2" charset="-122"/>
                <a:hlinkClick r:id="rId6"/>
              </a:rPr>
              <a:t>m</a:t>
            </a:r>
            <a:r>
              <a:rPr sz="1100" spc="45" dirty="0">
                <a:latin typeface="宋体" panose="02010600030101010101" pitchFamily="2" charset="-122"/>
                <a:cs typeface="宋体" panose="02010600030101010101" pitchFamily="2" charset="-122"/>
                <a:hlinkClick r:id="rId6"/>
              </a:rPr>
              <a:t>agedu</a:t>
            </a:r>
            <a:r>
              <a:rPr sz="1100" spc="15" dirty="0">
                <a:latin typeface="宋体" panose="02010600030101010101" pitchFamily="2" charset="-122"/>
                <a:cs typeface="宋体" panose="02010600030101010101" pitchFamily="2" charset="-122"/>
                <a:hlinkClick r:id="rId6"/>
              </a:rPr>
              <a:t>.co</a:t>
            </a:r>
            <a:r>
              <a:rPr sz="1100" spc="20" dirty="0">
                <a:latin typeface="宋体" panose="02010600030101010101" pitchFamily="2" charset="-122"/>
                <a:cs typeface="宋体" panose="02010600030101010101" pitchFamily="2" charset="-122"/>
                <a:hlinkClick r:id="rId6"/>
              </a:rPr>
              <a:t>m</a:t>
            </a:r>
            <a:r>
              <a:rPr sz="1100" spc="-785" dirty="0">
                <a:latin typeface="宋体" panose="02010600030101010101" pitchFamily="2" charset="-122"/>
                <a:cs typeface="宋体" panose="02010600030101010101" pitchFamily="2" charset="-122"/>
              </a:rPr>
              <a:t>‘</a:t>
            </a:r>
            <a:r>
              <a:rPr sz="1100" spc="-390" dirty="0">
                <a:latin typeface="宋体" panose="02010600030101010101" pitchFamily="2" charset="-122"/>
                <a:cs typeface="宋体" panose="02010600030101010101" pitchFamily="2" charset="-122"/>
              </a:rPr>
              <a:t>,</a:t>
            </a:r>
            <a:r>
              <a:rPr sz="1100" spc="-270" dirty="0">
                <a:latin typeface="宋体" panose="02010600030101010101" pitchFamily="2" charset="-122"/>
                <a:cs typeface="宋体" panose="02010600030101010101" pitchFamily="2" charset="-122"/>
              </a:rPr>
              <a:t> </a:t>
            </a:r>
            <a:r>
              <a:rPr sz="1100" spc="-865" dirty="0">
                <a:latin typeface="宋体" panose="02010600030101010101" pitchFamily="2" charset="-122"/>
                <a:cs typeface="宋体" panose="02010600030101010101" pitchFamily="2" charset="-122"/>
              </a:rPr>
              <a:t>‘</a:t>
            </a:r>
            <a:r>
              <a:rPr sz="1100" spc="-10" dirty="0">
                <a:latin typeface="宋体" panose="02010600030101010101" pitchFamily="2" charset="-122"/>
                <a:cs typeface="宋体" panose="02010600030101010101" pitchFamily="2" charset="-122"/>
              </a:rPr>
              <a:t>ro</a:t>
            </a:r>
            <a:r>
              <a:rPr sz="1100" spc="-15" dirty="0">
                <a:latin typeface="宋体" panose="02010600030101010101" pitchFamily="2" charset="-122"/>
                <a:cs typeface="宋体" panose="02010600030101010101" pitchFamily="2" charset="-122"/>
              </a:rPr>
              <a:t>o</a:t>
            </a:r>
            <a:r>
              <a:rPr sz="1100" spc="145" dirty="0">
                <a:latin typeface="宋体" panose="02010600030101010101" pitchFamily="2" charset="-122"/>
                <a:cs typeface="宋体" panose="02010600030101010101" pitchFamily="2" charset="-122"/>
              </a:rPr>
              <a:t>t</a:t>
            </a:r>
            <a:r>
              <a:rPr sz="1100" spc="140" dirty="0">
                <a:latin typeface="宋体" panose="02010600030101010101" pitchFamily="2" charset="-122"/>
                <a:cs typeface="宋体" panose="02010600030101010101" pitchFamily="2" charset="-122"/>
              </a:rPr>
              <a:t>@</a:t>
            </a:r>
            <a:r>
              <a:rPr sz="1100" spc="-305" dirty="0">
                <a:latin typeface="宋体" panose="02010600030101010101" pitchFamily="2" charset="-122"/>
                <a:cs typeface="宋体" panose="02010600030101010101" pitchFamily="2" charset="-122"/>
              </a:rPr>
              <a:t>l</a:t>
            </a:r>
            <a:r>
              <a:rPr sz="1100" spc="-75" dirty="0">
                <a:latin typeface="宋体" panose="02010600030101010101" pitchFamily="2" charset="-122"/>
                <a:cs typeface="宋体" panose="02010600030101010101" pitchFamily="2" charset="-122"/>
              </a:rPr>
              <a:t>oca</a:t>
            </a:r>
            <a:r>
              <a:rPr sz="1100" spc="-70" dirty="0">
                <a:latin typeface="宋体" panose="02010600030101010101" pitchFamily="2" charset="-122"/>
                <a:cs typeface="宋体" panose="02010600030101010101" pitchFamily="2" charset="-122"/>
              </a:rPr>
              <a:t>l</a:t>
            </a:r>
            <a:r>
              <a:rPr sz="1100" spc="55" dirty="0">
                <a:latin typeface="宋体" panose="02010600030101010101" pitchFamily="2" charset="-122"/>
                <a:cs typeface="宋体" panose="02010600030101010101" pitchFamily="2" charset="-122"/>
              </a:rPr>
              <a:t>h</a:t>
            </a:r>
            <a:r>
              <a:rPr sz="1100" spc="-80" dirty="0">
                <a:latin typeface="宋体" panose="02010600030101010101" pitchFamily="2" charset="-122"/>
                <a:cs typeface="宋体" panose="02010600030101010101" pitchFamily="2" charset="-122"/>
              </a:rPr>
              <a:t>os</a:t>
            </a:r>
            <a:r>
              <a:rPr sz="1100" spc="-70" dirty="0">
                <a:latin typeface="宋体" panose="02010600030101010101" pitchFamily="2" charset="-122"/>
                <a:cs typeface="宋体" panose="02010600030101010101" pitchFamily="2" charset="-122"/>
              </a:rPr>
              <a:t>t</a:t>
            </a:r>
            <a:r>
              <a:rPr sz="1100" spc="-860" dirty="0">
                <a:latin typeface="宋体" panose="02010600030101010101" pitchFamily="2" charset="-122"/>
                <a:cs typeface="宋体" panose="02010600030101010101" pitchFamily="2" charset="-122"/>
              </a:rPr>
              <a:t>’</a:t>
            </a:r>
            <a:endParaRPr sz="1100" dirty="0">
              <a:latin typeface="宋体" panose="02010600030101010101" pitchFamily="2" charset="-122"/>
              <a:cs typeface="宋体" panose="02010600030101010101" pitchFamily="2" charset="-122"/>
            </a:endParaRPr>
          </a:p>
        </p:txBody>
      </p:sp>
      <p:pic>
        <p:nvPicPr>
          <p:cNvPr id="10" name="object 4"/>
          <p:cNvPicPr/>
          <p:nvPr>
            <p:custDataLst>
              <p:tags r:id="rId1"/>
            </p:custDataLst>
          </p:nvPr>
        </p:nvPicPr>
        <p:blipFill>
          <a:blip r:embed="rId7" cstate="print"/>
          <a:stretch>
            <a:fillRect/>
          </a:stretch>
        </p:blipFill>
        <p:spPr>
          <a:xfrm>
            <a:off x="0" y="6436359"/>
            <a:ext cx="12190729" cy="421640"/>
          </a:xfrm>
          <a:prstGeom prst="rect">
            <a:avLst/>
          </a:prstGeom>
        </p:spPr>
      </p:pic>
      <p:sp>
        <p:nvSpPr>
          <p:cNvPr id="11"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2" name="图片 11"/>
          <p:cNvPicPr>
            <a:picLocks noChangeAspect="1"/>
          </p:cNvPicPr>
          <p:nvPr>
            <p:custDataLst>
              <p:tags r:id="rId3"/>
            </p:custDataLst>
          </p:nvPr>
        </p:nvPicPr>
        <p:blipFill>
          <a:blip r:embed="rId8"/>
          <a:stretch>
            <a:fillRect/>
          </a:stretch>
        </p:blipFill>
        <p:spPr>
          <a:xfrm>
            <a:off x="8537699" y="209863"/>
            <a:ext cx="2565911" cy="618240"/>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12192000" cy="6858000"/>
          </a:xfrm>
          <a:prstGeom prst="rect">
            <a:avLst/>
          </a:prstGeom>
        </p:spPr>
      </p:pic>
      <p:grpSp>
        <p:nvGrpSpPr>
          <p:cNvPr id="3" name="object 3"/>
          <p:cNvGrpSpPr/>
          <p:nvPr/>
        </p:nvGrpSpPr>
        <p:grpSpPr>
          <a:xfrm>
            <a:off x="0" y="2071370"/>
            <a:ext cx="12190729" cy="4786630"/>
            <a:chOff x="0" y="2071370"/>
            <a:chExt cx="12190729" cy="4786630"/>
          </a:xfrm>
        </p:grpSpPr>
        <p:pic>
          <p:nvPicPr>
            <p:cNvPr id="4" name="object 4"/>
            <p:cNvPicPr/>
            <p:nvPr/>
          </p:nvPicPr>
          <p:blipFill>
            <a:blip r:embed="rId4" cstate="print"/>
            <a:stretch>
              <a:fillRect/>
            </a:stretch>
          </p:blipFill>
          <p:spPr>
            <a:xfrm>
              <a:off x="0" y="6436360"/>
              <a:ext cx="12190729" cy="421640"/>
            </a:xfrm>
            <a:prstGeom prst="rect">
              <a:avLst/>
            </a:prstGeom>
          </p:spPr>
        </p:pic>
        <p:pic>
          <p:nvPicPr>
            <p:cNvPr id="6" name="object 6"/>
            <p:cNvPicPr/>
            <p:nvPr/>
          </p:nvPicPr>
          <p:blipFill>
            <a:blip r:embed="rId5" cstate="print"/>
            <a:stretch>
              <a:fillRect/>
            </a:stretch>
          </p:blipFill>
          <p:spPr>
            <a:xfrm>
              <a:off x="1786889" y="6009635"/>
              <a:ext cx="8617204" cy="848364"/>
            </a:xfrm>
            <a:prstGeom prst="rect">
              <a:avLst/>
            </a:prstGeom>
          </p:spPr>
        </p:pic>
        <p:pic>
          <p:nvPicPr>
            <p:cNvPr id="7" name="object 7"/>
            <p:cNvPicPr/>
            <p:nvPr/>
          </p:nvPicPr>
          <p:blipFill>
            <a:blip r:embed="rId6" cstate="print"/>
            <a:stretch>
              <a:fillRect/>
            </a:stretch>
          </p:blipFill>
          <p:spPr>
            <a:xfrm>
              <a:off x="1800860" y="2071370"/>
              <a:ext cx="8591550" cy="3947159"/>
            </a:xfrm>
            <a:prstGeom prst="rect">
              <a:avLst/>
            </a:prstGeom>
          </p:spPr>
        </p:pic>
      </p:grpSp>
      <p:sp>
        <p:nvSpPr>
          <p:cNvPr id="8" name="object 8"/>
          <p:cNvSpPr/>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sp>
        <p:nvSpPr>
          <p:cNvPr id="9" name="object 9"/>
          <p:cNvSpPr txBox="1">
            <a:spLocks noGrp="1"/>
          </p:cNvSpPr>
          <p:nvPr>
            <p:ph type="title"/>
          </p:nvPr>
        </p:nvSpPr>
        <p:spPr>
          <a:xfrm>
            <a:off x="350202" y="161925"/>
            <a:ext cx="2781935"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启动</a:t>
            </a:r>
            <a:r>
              <a:rPr sz="3200" b="0" spc="-400" dirty="0">
                <a:solidFill>
                  <a:srgbClr val="000000"/>
                </a:solidFill>
                <a:latin typeface="宋体" panose="02010600030101010101" pitchFamily="2" charset="-122"/>
                <a:cs typeface="宋体" panose="02010600030101010101" pitchFamily="2" charset="-122"/>
              </a:rPr>
              <a:t>Ale</a:t>
            </a:r>
            <a:r>
              <a:rPr sz="3200" b="0" spc="-395" dirty="0">
                <a:solidFill>
                  <a:srgbClr val="000000"/>
                </a:solidFill>
                <a:latin typeface="宋体" panose="02010600030101010101" pitchFamily="2" charset="-122"/>
                <a:cs typeface="宋体" panose="02010600030101010101" pitchFamily="2" charset="-122"/>
              </a:rPr>
              <a:t>r</a:t>
            </a:r>
            <a:r>
              <a:rPr sz="3200" b="0" spc="-290" dirty="0">
                <a:solidFill>
                  <a:srgbClr val="000000"/>
                </a:solidFill>
                <a:latin typeface="宋体" panose="02010600030101010101" pitchFamily="2" charset="-122"/>
                <a:cs typeface="宋体" panose="02010600030101010101" pitchFamily="2" charset="-122"/>
              </a:rPr>
              <a:t>tmanager</a:t>
            </a:r>
            <a:endParaRPr sz="3200">
              <a:latin typeface="宋体" panose="02010600030101010101" pitchFamily="2" charset="-122"/>
              <a:cs typeface="宋体" panose="02010600030101010101" pitchFamily="2" charset="-122"/>
            </a:endParaRPr>
          </a:p>
        </p:txBody>
      </p:sp>
      <p:sp>
        <p:nvSpPr>
          <p:cNvPr id="10" name="object 10"/>
          <p:cNvSpPr txBox="1"/>
          <p:nvPr/>
        </p:nvSpPr>
        <p:spPr>
          <a:xfrm>
            <a:off x="368617" y="857715"/>
            <a:ext cx="9584055" cy="995044"/>
          </a:xfrm>
          <a:prstGeom prst="rect">
            <a:avLst/>
          </a:prstGeom>
        </p:spPr>
        <p:txBody>
          <a:bodyPr vert="horz" wrap="square" lIns="0" tIns="54610" rIns="0" bIns="0" rtlCol="0">
            <a:spAutoFit/>
          </a:bodyPr>
          <a:lstStyle/>
          <a:p>
            <a:pPr marL="241300" indent="-228600">
              <a:lnSpc>
                <a:spcPct val="100000"/>
              </a:lnSpc>
              <a:spcBef>
                <a:spcPts val="430"/>
              </a:spcBef>
              <a:buClr>
                <a:srgbClr val="4770C4"/>
              </a:buClr>
              <a:buSzPct val="95000"/>
              <a:buFont typeface="Wingdings" panose="05000000000000000000"/>
              <a:buChar char=""/>
              <a:tabLst>
                <a:tab pos="241300" algn="l"/>
              </a:tabLst>
            </a:pPr>
            <a:r>
              <a:rPr sz="2000" dirty="0">
                <a:latin typeface="宋体" panose="02010600030101010101" pitchFamily="2" charset="-122"/>
                <a:cs typeface="宋体" panose="02010600030101010101" pitchFamily="2" charset="-122"/>
              </a:rPr>
              <a:t>将示例中的配置保存在文件中，即可启</a:t>
            </a:r>
            <a:r>
              <a:rPr sz="2000" spc="5" dirty="0">
                <a:latin typeface="宋体" panose="02010600030101010101" pitchFamily="2" charset="-122"/>
                <a:cs typeface="宋体" panose="02010600030101010101" pitchFamily="2" charset="-122"/>
              </a:rPr>
              <a:t>动</a:t>
            </a:r>
            <a:r>
              <a:rPr sz="2000" spc="-185" dirty="0">
                <a:latin typeface="宋体" panose="02010600030101010101" pitchFamily="2" charset="-122"/>
                <a:cs typeface="宋体" panose="02010600030101010101" pitchFamily="2" charset="-122"/>
              </a:rPr>
              <a:t>alert</a:t>
            </a:r>
            <a:r>
              <a:rPr sz="2000" spc="-195" dirty="0">
                <a:latin typeface="宋体" panose="02010600030101010101" pitchFamily="2" charset="-122"/>
                <a:cs typeface="宋体" panose="02010600030101010101" pitchFamily="2" charset="-122"/>
              </a:rPr>
              <a:t>m</a:t>
            </a:r>
            <a:r>
              <a:rPr sz="2000" spc="-160" dirty="0">
                <a:latin typeface="宋体" panose="02010600030101010101" pitchFamily="2" charset="-122"/>
                <a:cs typeface="宋体" panose="02010600030101010101" pitchFamily="2" charset="-122"/>
              </a:rPr>
              <a:t>anager</a:t>
            </a:r>
            <a:r>
              <a:rPr sz="2000" dirty="0">
                <a:latin typeface="宋体" panose="02010600030101010101" pitchFamily="2" charset="-122"/>
                <a:cs typeface="宋体" panose="02010600030101010101" pitchFamily="2" charset="-122"/>
              </a:rPr>
              <a:t>：</a:t>
            </a:r>
          </a:p>
          <a:p>
            <a:pPr marL="755650" lvl="1" indent="-285750">
              <a:lnSpc>
                <a:spcPct val="100000"/>
              </a:lnSpc>
              <a:spcBef>
                <a:spcPts val="300"/>
              </a:spcBef>
              <a:buClr>
                <a:srgbClr val="45B19B"/>
              </a:buClr>
              <a:buFont typeface="Wingdings" panose="05000000000000000000"/>
              <a:buChar char=""/>
              <a:tabLst>
                <a:tab pos="755650" algn="l"/>
              </a:tabLst>
            </a:pPr>
            <a:r>
              <a:rPr sz="1800" spc="60" dirty="0">
                <a:latin typeface="宋体" panose="02010600030101010101" pitchFamily="2" charset="-122"/>
                <a:cs typeface="宋体" panose="02010600030101010101" pitchFamily="2" charset="-122"/>
              </a:rPr>
              <a:t>~]#</a:t>
            </a:r>
            <a:r>
              <a:rPr sz="1800" spc="-434" dirty="0">
                <a:latin typeface="宋体" panose="02010600030101010101" pitchFamily="2" charset="-122"/>
                <a:cs typeface="宋体" panose="02010600030101010101" pitchFamily="2" charset="-122"/>
              </a:rPr>
              <a:t> </a:t>
            </a:r>
            <a:r>
              <a:rPr sz="1800" spc="-170" dirty="0">
                <a:latin typeface="宋体" panose="02010600030101010101" pitchFamily="2" charset="-122"/>
                <a:cs typeface="宋体" panose="02010600030101010101" pitchFamily="2" charset="-122"/>
              </a:rPr>
              <a:t>./alertmanager</a:t>
            </a:r>
            <a:r>
              <a:rPr sz="1800" spc="-450" dirty="0">
                <a:latin typeface="宋体" panose="02010600030101010101" pitchFamily="2" charset="-122"/>
                <a:cs typeface="宋体" panose="02010600030101010101" pitchFamily="2" charset="-122"/>
              </a:rPr>
              <a:t> </a:t>
            </a:r>
            <a:r>
              <a:rPr sz="1800" spc="-200" dirty="0">
                <a:latin typeface="宋体" panose="02010600030101010101" pitchFamily="2" charset="-122"/>
                <a:cs typeface="宋体" panose="02010600030101010101" pitchFamily="2" charset="-122"/>
              </a:rPr>
              <a:t>--config.file=alertmanager.yml</a:t>
            </a:r>
            <a:endParaRPr sz="1800" dirty="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内建的</a:t>
            </a:r>
            <a:r>
              <a:rPr sz="1800" spc="250" dirty="0">
                <a:latin typeface="宋体" panose="02010600030101010101" pitchFamily="2" charset="-122"/>
                <a:cs typeface="宋体" panose="02010600030101010101" pitchFamily="2" charset="-122"/>
              </a:rPr>
              <a:t>HTTP</a:t>
            </a:r>
            <a:r>
              <a:rPr sz="1800" spc="-5" dirty="0">
                <a:latin typeface="宋体" panose="02010600030101010101" pitchFamily="2" charset="-122"/>
                <a:cs typeface="宋体" panose="02010600030101010101" pitchFamily="2" charset="-122"/>
              </a:rPr>
              <a:t>服务默认监听于</a:t>
            </a:r>
            <a:r>
              <a:rPr sz="1800" spc="185" dirty="0">
                <a:latin typeface="宋体" panose="02010600030101010101" pitchFamily="2" charset="-122"/>
                <a:cs typeface="宋体" panose="02010600030101010101" pitchFamily="2" charset="-122"/>
              </a:rPr>
              <a:t>TCP</a:t>
            </a:r>
            <a:r>
              <a:rPr sz="1800" spc="-5" dirty="0">
                <a:latin typeface="宋体" panose="02010600030101010101" pitchFamily="2" charset="-122"/>
                <a:cs typeface="宋体" panose="02010600030101010101" pitchFamily="2" charset="-122"/>
              </a:rPr>
              <a:t>协议的</a:t>
            </a:r>
            <a:r>
              <a:rPr sz="1800" spc="-65" dirty="0">
                <a:latin typeface="宋体" panose="02010600030101010101" pitchFamily="2" charset="-122"/>
                <a:cs typeface="宋体" panose="02010600030101010101" pitchFamily="2" charset="-122"/>
              </a:rPr>
              <a:t>9093</a:t>
            </a:r>
            <a:r>
              <a:rPr sz="1800" spc="-5" dirty="0">
                <a:latin typeface="宋体" panose="02010600030101010101" pitchFamily="2" charset="-122"/>
                <a:cs typeface="宋体" panose="02010600030101010101" pitchFamily="2" charset="-122"/>
              </a:rPr>
              <a:t>端口，且</a:t>
            </a:r>
            <a:r>
              <a:rPr sz="1800" spc="-155" dirty="0">
                <a:latin typeface="宋体" panose="02010600030101010101" pitchFamily="2" charset="-122"/>
                <a:cs typeface="宋体" panose="02010600030101010101" pitchFamily="2" charset="-122"/>
              </a:rPr>
              <a:t>/metrics</a:t>
            </a:r>
            <a:r>
              <a:rPr sz="1800" spc="-5" dirty="0">
                <a:latin typeface="宋体" panose="02010600030101010101" pitchFamily="2" charset="-122"/>
                <a:cs typeface="宋体" panose="02010600030101010101" pitchFamily="2" charset="-122"/>
              </a:rPr>
              <a:t>路径暴露了其内建的指标；</a:t>
            </a:r>
            <a:endParaRPr sz="1800" dirty="0">
              <a:latin typeface="宋体" panose="02010600030101010101" pitchFamily="2" charset="-122"/>
              <a:cs typeface="宋体" panose="02010600030101010101" pitchFamily="2" charset="-122"/>
            </a:endParaRPr>
          </a:p>
        </p:txBody>
      </p:sp>
      <p:pic>
        <p:nvPicPr>
          <p:cNvPr id="14" name="图片 13"/>
          <p:cNvPicPr>
            <a:picLocks noChangeAspect="1"/>
          </p:cNvPicPr>
          <p:nvPr>
            <p:custDataLst>
              <p:tags r:id="rId1"/>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84378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组合</a:t>
            </a:r>
            <a:r>
              <a:rPr sz="3200" b="0" spc="-195" dirty="0">
                <a:solidFill>
                  <a:srgbClr val="000000"/>
                </a:solidFill>
                <a:latin typeface="宋体" panose="02010600030101010101" pitchFamily="2" charset="-122"/>
                <a:cs typeface="宋体" panose="02010600030101010101" pitchFamily="2" charset="-122"/>
              </a:rPr>
              <a:t>Prom</a:t>
            </a:r>
            <a:r>
              <a:rPr sz="3200" b="0" spc="-190" dirty="0">
                <a:solidFill>
                  <a:srgbClr val="000000"/>
                </a:solidFill>
                <a:latin typeface="宋体" panose="02010600030101010101" pitchFamily="2" charset="-122"/>
                <a:cs typeface="宋体" panose="02010600030101010101" pitchFamily="2" charset="-122"/>
              </a:rPr>
              <a:t>e</a:t>
            </a:r>
            <a:r>
              <a:rPr sz="3200" b="0" spc="-400" dirty="0">
                <a:solidFill>
                  <a:srgbClr val="000000"/>
                </a:solidFill>
                <a:latin typeface="宋体" panose="02010600030101010101" pitchFamily="2" charset="-122"/>
                <a:cs typeface="宋体" panose="02010600030101010101" pitchFamily="2" charset="-122"/>
              </a:rPr>
              <a:t>theu</a:t>
            </a:r>
            <a:r>
              <a:rPr sz="3200" b="0" spc="-415" dirty="0">
                <a:solidFill>
                  <a:srgbClr val="000000"/>
                </a:solidFill>
                <a:latin typeface="宋体" panose="02010600030101010101" pitchFamily="2" charset="-122"/>
                <a:cs typeface="宋体" panose="02010600030101010101" pitchFamily="2" charset="-122"/>
              </a:rPr>
              <a:t>s</a:t>
            </a:r>
            <a:r>
              <a:rPr sz="3200" b="0" dirty="0">
                <a:solidFill>
                  <a:srgbClr val="000000"/>
                </a:solidFill>
                <a:latin typeface="宋体" panose="02010600030101010101" pitchFamily="2" charset="-122"/>
                <a:cs typeface="宋体" panose="02010600030101010101" pitchFamily="2" charset="-122"/>
              </a:rPr>
              <a:t>与</a:t>
            </a:r>
            <a:r>
              <a:rPr sz="3200" b="0" spc="-295" dirty="0">
                <a:solidFill>
                  <a:srgbClr val="000000"/>
                </a:solidFill>
                <a:latin typeface="宋体" panose="02010600030101010101" pitchFamily="2" charset="-122"/>
                <a:cs typeface="宋体" panose="02010600030101010101" pitchFamily="2" charset="-122"/>
              </a:rPr>
              <a:t>Alterm</a:t>
            </a:r>
            <a:r>
              <a:rPr sz="3200" b="0" spc="-310" dirty="0">
                <a:solidFill>
                  <a:srgbClr val="000000"/>
                </a:solidFill>
                <a:latin typeface="宋体" panose="02010600030101010101" pitchFamily="2" charset="-122"/>
                <a:cs typeface="宋体" panose="02010600030101010101" pitchFamily="2" charset="-122"/>
              </a:rPr>
              <a:t>a</a:t>
            </a:r>
            <a:r>
              <a:rPr sz="3200" b="0" spc="-375" dirty="0">
                <a:solidFill>
                  <a:srgbClr val="000000"/>
                </a:solidFill>
                <a:latin typeface="宋体" panose="02010600030101010101" pitchFamily="2" charset="-122"/>
                <a:cs typeface="宋体" panose="02010600030101010101" pitchFamily="2" charset="-122"/>
              </a:rPr>
              <a:t>nager</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456670" cy="917575"/>
          </a:xfrm>
          <a:prstGeom prst="rect">
            <a:avLst/>
          </a:prstGeom>
        </p:spPr>
        <p:txBody>
          <a:bodyPr vert="horz" wrap="square" lIns="0" tIns="46990" rIns="0" bIns="0" rtlCol="0">
            <a:spAutoFit/>
          </a:bodyPr>
          <a:lstStyle/>
          <a:p>
            <a:pPr marL="241300" marR="5080" indent="-228600">
              <a:lnSpc>
                <a:spcPts val="2160"/>
              </a:lnSpc>
              <a:spcBef>
                <a:spcPts val="370"/>
              </a:spcBef>
              <a:buClr>
                <a:srgbClr val="4770C4"/>
              </a:buClr>
              <a:buSzPct val="95000"/>
              <a:buFont typeface="Wingdings" panose="05000000000000000000"/>
              <a:buChar char=""/>
              <a:tabLst>
                <a:tab pos="241300" algn="l"/>
              </a:tabLst>
            </a:pPr>
            <a:r>
              <a:rPr sz="2000" dirty="0">
                <a:latin typeface="宋体" panose="02010600030101010101" pitchFamily="2" charset="-122"/>
                <a:cs typeface="宋体" panose="02010600030101010101" pitchFamily="2" charset="-122"/>
              </a:rPr>
              <a:t>调用</a:t>
            </a:r>
            <a:r>
              <a:rPr sz="2000" spc="-5" dirty="0">
                <a:latin typeface="宋体" panose="02010600030101010101" pitchFamily="2" charset="-122"/>
                <a:cs typeface="宋体" panose="02010600030101010101" pitchFamily="2" charset="-122"/>
              </a:rPr>
              <a:t>的</a:t>
            </a:r>
            <a:r>
              <a:rPr sz="2000" spc="-225" dirty="0">
                <a:latin typeface="宋体" panose="02010600030101010101" pitchFamily="2" charset="-122"/>
                <a:cs typeface="宋体" panose="02010600030101010101" pitchFamily="2" charset="-122"/>
              </a:rPr>
              <a:t>Aler</a:t>
            </a:r>
            <a:r>
              <a:rPr sz="2000" spc="-235" dirty="0">
                <a:latin typeface="宋体" panose="02010600030101010101" pitchFamily="2" charset="-122"/>
                <a:cs typeface="宋体" panose="02010600030101010101" pitchFamily="2" charset="-122"/>
              </a:rPr>
              <a:t>t</a:t>
            </a:r>
            <a:r>
              <a:rPr sz="2000" spc="45" dirty="0">
                <a:latin typeface="宋体" panose="02010600030101010101" pitchFamily="2" charset="-122"/>
                <a:cs typeface="宋体" panose="02010600030101010101" pitchFamily="2" charset="-122"/>
              </a:rPr>
              <a:t>man</a:t>
            </a:r>
            <a:r>
              <a:rPr sz="2000" spc="35" dirty="0">
                <a:latin typeface="宋体" panose="02010600030101010101" pitchFamily="2" charset="-122"/>
                <a:cs typeface="宋体" panose="02010600030101010101" pitchFamily="2" charset="-122"/>
              </a:rPr>
              <a:t>a</a:t>
            </a:r>
            <a:r>
              <a:rPr sz="2000" spc="-204" dirty="0">
                <a:latin typeface="宋体" panose="02010600030101010101" pitchFamily="2" charset="-122"/>
                <a:cs typeface="宋体" panose="02010600030101010101" pitchFamily="2" charset="-122"/>
              </a:rPr>
              <a:t>ge</a:t>
            </a:r>
            <a:r>
              <a:rPr sz="2000" spc="-200" dirty="0">
                <a:latin typeface="宋体" panose="02010600030101010101" pitchFamily="2" charset="-122"/>
                <a:cs typeface="宋体" panose="02010600030101010101" pitchFamily="2" charset="-122"/>
              </a:rPr>
              <a:t>r</a:t>
            </a:r>
            <a:r>
              <a:rPr sz="2000" dirty="0">
                <a:latin typeface="宋体" panose="02010600030101010101" pitchFamily="2" charset="-122"/>
                <a:cs typeface="宋体" panose="02010600030101010101" pitchFamily="2" charset="-122"/>
              </a:rPr>
              <a:t>实例的配置信息定义在顶级的</a:t>
            </a:r>
            <a:r>
              <a:rPr sz="2000" spc="-285" dirty="0">
                <a:latin typeface="宋体" panose="02010600030101010101" pitchFamily="2" charset="-122"/>
                <a:cs typeface="宋体" panose="02010600030101010101" pitchFamily="2" charset="-122"/>
              </a:rPr>
              <a:t>alerting</a:t>
            </a:r>
            <a:r>
              <a:rPr sz="2000" dirty="0">
                <a:latin typeface="宋体" panose="02010600030101010101" pitchFamily="2" charset="-122"/>
                <a:cs typeface="宋体" panose="02010600030101010101" pitchFamily="2" charset="-122"/>
              </a:rPr>
              <a:t>配置段中，它同样支持静态配置和动态发现的 机制，其配置方式类似于被监控的</a:t>
            </a:r>
            <a:r>
              <a:rPr sz="2000" spc="-275" dirty="0">
                <a:latin typeface="宋体" panose="02010600030101010101" pitchFamily="2" charset="-122"/>
                <a:cs typeface="宋体" panose="02010600030101010101" pitchFamily="2" charset="-122"/>
              </a:rPr>
              <a:t>target</a:t>
            </a:r>
            <a:r>
              <a:rPr sz="2000" dirty="0">
                <a:latin typeface="宋体" panose="02010600030101010101" pitchFamily="2" charset="-122"/>
                <a:cs typeface="宋体" panose="02010600030101010101" pitchFamily="2" charset="-122"/>
              </a:rPr>
              <a:t>的定义；</a:t>
            </a:r>
            <a:endParaRPr sz="2000">
              <a:latin typeface="宋体" panose="02010600030101010101" pitchFamily="2" charset="-122"/>
              <a:cs typeface="宋体" panose="02010600030101010101" pitchFamily="2" charset="-122"/>
            </a:endParaRPr>
          </a:p>
          <a:p>
            <a:pPr marL="755650" lvl="1" indent="-285750">
              <a:lnSpc>
                <a:spcPct val="100000"/>
              </a:lnSpc>
              <a:spcBef>
                <a:spcPts val="27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静态配置示例</a:t>
            </a:r>
            <a:endParaRPr sz="1800">
              <a:latin typeface="宋体" panose="02010600030101010101" pitchFamily="2" charset="-122"/>
              <a:cs typeface="宋体" panose="02010600030101010101" pitchFamily="2" charset="-122"/>
            </a:endParaRPr>
          </a:p>
        </p:txBody>
      </p:sp>
      <p:sp>
        <p:nvSpPr>
          <p:cNvPr id="4" name="object 4"/>
          <p:cNvSpPr txBox="1"/>
          <p:nvPr/>
        </p:nvSpPr>
        <p:spPr>
          <a:xfrm>
            <a:off x="825817" y="3069590"/>
            <a:ext cx="6483350" cy="299720"/>
          </a:xfrm>
          <a:prstGeom prst="rect">
            <a:avLst/>
          </a:prstGeom>
        </p:spPr>
        <p:txBody>
          <a:bodyPr vert="horz" wrap="square" lIns="0" tIns="12700" rIns="0" bIns="0" rtlCol="0">
            <a:spAutoFit/>
          </a:bodyPr>
          <a:lstStyle/>
          <a:p>
            <a:pPr marL="298450" indent="-285750">
              <a:lnSpc>
                <a:spcPct val="100000"/>
              </a:lnSpc>
              <a:spcBef>
                <a:spcPts val="100"/>
              </a:spcBef>
              <a:buClr>
                <a:srgbClr val="45B19B"/>
              </a:buClr>
              <a:buFont typeface="Wingdings" panose="05000000000000000000"/>
              <a:buChar char=""/>
              <a:tabLst>
                <a:tab pos="298450" algn="l"/>
              </a:tabLst>
            </a:pPr>
            <a:r>
              <a:rPr sz="1800" dirty="0">
                <a:latin typeface="宋体" panose="02010600030101010101" pitchFamily="2" charset="-122"/>
                <a:cs typeface="宋体" panose="02010600030101010101" pitchFamily="2" charset="-122"/>
              </a:rPr>
              <a:t>动态配置示例，右侧为基于文件发现时，其用到的配置示例；</a:t>
            </a:r>
            <a:endParaRPr sz="1800">
              <a:latin typeface="宋体" panose="02010600030101010101" pitchFamily="2" charset="-122"/>
              <a:cs typeface="宋体" panose="02010600030101010101" pitchFamily="2" charset="-122"/>
            </a:endParaRPr>
          </a:p>
        </p:txBody>
      </p:sp>
      <p:sp>
        <p:nvSpPr>
          <p:cNvPr id="5" name="object 5"/>
          <p:cNvSpPr txBox="1"/>
          <p:nvPr/>
        </p:nvSpPr>
        <p:spPr>
          <a:xfrm>
            <a:off x="825817" y="4621783"/>
            <a:ext cx="8539480" cy="299720"/>
          </a:xfrm>
          <a:prstGeom prst="rect">
            <a:avLst/>
          </a:prstGeom>
        </p:spPr>
        <p:txBody>
          <a:bodyPr vert="horz" wrap="square" lIns="0" tIns="12700" rIns="0" bIns="0" rtlCol="0">
            <a:spAutoFit/>
          </a:bodyPr>
          <a:lstStyle/>
          <a:p>
            <a:pPr marL="298450" indent="-285750">
              <a:lnSpc>
                <a:spcPct val="100000"/>
              </a:lnSpc>
              <a:spcBef>
                <a:spcPts val="100"/>
              </a:spcBef>
              <a:buClr>
                <a:srgbClr val="45B19B"/>
              </a:buClr>
              <a:buFont typeface="Wingdings" panose="05000000000000000000"/>
              <a:buChar char=""/>
              <a:tabLst>
                <a:tab pos="298450" algn="l"/>
              </a:tabLst>
            </a:pPr>
            <a:r>
              <a:rPr sz="1800" dirty="0">
                <a:latin typeface="宋体" panose="02010600030101010101" pitchFamily="2" charset="-122"/>
                <a:cs typeface="宋体" panose="02010600030101010101" pitchFamily="2" charset="-122"/>
              </a:rPr>
              <a:t>还应该</a:t>
            </a:r>
            <a:r>
              <a:rPr sz="1800" spc="-5" dirty="0">
                <a:latin typeface="宋体" panose="02010600030101010101" pitchFamily="2" charset="-122"/>
                <a:cs typeface="宋体" panose="02010600030101010101" pitchFamily="2" charset="-122"/>
              </a:rPr>
              <a:t>将</a:t>
            </a:r>
            <a:r>
              <a:rPr sz="1800" spc="-85" dirty="0">
                <a:latin typeface="宋体" panose="02010600030101010101" pitchFamily="2" charset="-122"/>
                <a:cs typeface="宋体" panose="02010600030101010101" pitchFamily="2" charset="-122"/>
              </a:rPr>
              <a:t>Alertm</a:t>
            </a:r>
            <a:r>
              <a:rPr sz="1800" spc="-145" dirty="0">
                <a:latin typeface="宋体" panose="02010600030101010101" pitchFamily="2" charset="-122"/>
                <a:cs typeface="宋体" panose="02010600030101010101" pitchFamily="2" charset="-122"/>
              </a:rPr>
              <a:t>anage</a:t>
            </a:r>
            <a:r>
              <a:rPr sz="1800" spc="-140" dirty="0">
                <a:latin typeface="宋体" panose="02010600030101010101" pitchFamily="2" charset="-122"/>
                <a:cs typeface="宋体" panose="02010600030101010101" pitchFamily="2" charset="-122"/>
              </a:rPr>
              <a:t>r</a:t>
            </a:r>
            <a:r>
              <a:rPr sz="1800" dirty="0">
                <a:latin typeface="宋体" panose="02010600030101010101" pitchFamily="2" charset="-122"/>
                <a:cs typeface="宋体" panose="02010600030101010101" pitchFamily="2" charset="-122"/>
              </a:rPr>
              <a:t>程序作为监控目标，例如将如下配置添加到</a:t>
            </a:r>
            <a:r>
              <a:rPr sz="1800" spc="-170" dirty="0">
                <a:latin typeface="宋体" panose="02010600030101010101" pitchFamily="2" charset="-122"/>
                <a:cs typeface="宋体" panose="02010600030101010101" pitchFamily="2" charset="-122"/>
              </a:rPr>
              <a:t>scra</a:t>
            </a:r>
            <a:r>
              <a:rPr sz="1800" spc="-180" dirty="0">
                <a:latin typeface="宋体" panose="02010600030101010101" pitchFamily="2" charset="-122"/>
                <a:cs typeface="宋体" panose="02010600030101010101" pitchFamily="2" charset="-122"/>
              </a:rPr>
              <a:t>p</a:t>
            </a:r>
            <a:r>
              <a:rPr sz="1800" spc="-55" dirty="0">
                <a:latin typeface="宋体" panose="02010600030101010101" pitchFamily="2" charset="-122"/>
                <a:cs typeface="宋体" panose="02010600030101010101" pitchFamily="2" charset="-122"/>
              </a:rPr>
              <a:t>e_co</a:t>
            </a:r>
            <a:r>
              <a:rPr sz="1800" spc="-65" dirty="0">
                <a:latin typeface="宋体" panose="02010600030101010101" pitchFamily="2" charset="-122"/>
                <a:cs typeface="宋体" panose="02010600030101010101" pitchFamily="2" charset="-122"/>
              </a:rPr>
              <a:t>n</a:t>
            </a:r>
            <a:r>
              <a:rPr sz="1800" spc="-290" dirty="0">
                <a:latin typeface="宋体" panose="02010600030101010101" pitchFamily="2" charset="-122"/>
                <a:cs typeface="宋体" panose="02010600030101010101" pitchFamily="2" charset="-122"/>
              </a:rPr>
              <a:t>figs</a:t>
            </a:r>
            <a:r>
              <a:rPr sz="1800" dirty="0">
                <a:latin typeface="宋体" panose="02010600030101010101" pitchFamily="2" charset="-122"/>
                <a:cs typeface="宋体" panose="02010600030101010101" pitchFamily="2" charset="-122"/>
              </a:rPr>
              <a:t>中；</a:t>
            </a:r>
            <a:endParaRPr sz="1800">
              <a:latin typeface="宋体" panose="02010600030101010101" pitchFamily="2" charset="-122"/>
              <a:cs typeface="宋体" panose="02010600030101010101" pitchFamily="2" charset="-122"/>
            </a:endParaRPr>
          </a:p>
        </p:txBody>
      </p:sp>
      <p:pic>
        <p:nvPicPr>
          <p:cNvPr id="6" name="object 6"/>
          <p:cNvPicPr/>
          <p:nvPr/>
        </p:nvPicPr>
        <p:blipFill>
          <a:blip r:embed="rId5" cstate="print"/>
          <a:stretch>
            <a:fillRect/>
          </a:stretch>
        </p:blipFill>
        <p:spPr>
          <a:xfrm>
            <a:off x="1370329" y="1816087"/>
            <a:ext cx="9026651" cy="1252994"/>
          </a:xfrm>
          <a:prstGeom prst="rect">
            <a:avLst/>
          </a:prstGeom>
        </p:spPr>
      </p:pic>
      <p:sp>
        <p:nvSpPr>
          <p:cNvPr id="7" name="object 7"/>
          <p:cNvSpPr txBox="1"/>
          <p:nvPr/>
        </p:nvSpPr>
        <p:spPr>
          <a:xfrm>
            <a:off x="1522730" y="1892300"/>
            <a:ext cx="8728710" cy="1107440"/>
          </a:xfrm>
          <a:prstGeom prst="rect">
            <a:avLst/>
          </a:prstGeom>
          <a:solidFill>
            <a:srgbClr val="D7EFEB"/>
          </a:solidFill>
        </p:spPr>
        <p:txBody>
          <a:bodyPr vert="horz" wrap="square" lIns="0" tIns="36830" rIns="0" bIns="0" rtlCol="0">
            <a:spAutoFit/>
          </a:bodyPr>
          <a:lstStyle/>
          <a:p>
            <a:pPr marL="90805" marR="6851650">
              <a:lnSpc>
                <a:spcPct val="100000"/>
              </a:lnSpc>
              <a:spcBef>
                <a:spcPts val="290"/>
              </a:spcBef>
            </a:pP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Al</a:t>
            </a:r>
            <a:r>
              <a:rPr sz="1100" spc="-45" dirty="0">
                <a:latin typeface="宋体" panose="02010600030101010101" pitchFamily="2" charset="-122"/>
                <a:cs typeface="宋体" panose="02010600030101010101" pitchFamily="2" charset="-122"/>
              </a:rPr>
              <a:t>e</a:t>
            </a:r>
            <a:r>
              <a:rPr sz="1100" spc="10" dirty="0">
                <a:latin typeface="宋体" panose="02010600030101010101" pitchFamily="2" charset="-122"/>
                <a:cs typeface="宋体" panose="02010600030101010101" pitchFamily="2" charset="-122"/>
              </a:rPr>
              <a:t>rtma</a:t>
            </a:r>
            <a:r>
              <a:rPr sz="1100" spc="15" dirty="0">
                <a:latin typeface="宋体" panose="02010600030101010101" pitchFamily="2" charset="-122"/>
                <a:cs typeface="宋体" panose="02010600030101010101" pitchFamily="2" charset="-122"/>
              </a:rPr>
              <a:t>n</a:t>
            </a:r>
            <a:r>
              <a:rPr sz="1100" spc="-20" dirty="0">
                <a:latin typeface="宋体" panose="02010600030101010101" pitchFamily="2" charset="-122"/>
                <a:cs typeface="宋体" panose="02010600030101010101" pitchFamily="2" charset="-122"/>
              </a:rPr>
              <a:t>ager</a:t>
            </a:r>
            <a:r>
              <a:rPr sz="1100" spc="-265"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co</a:t>
            </a:r>
            <a:r>
              <a:rPr sz="1100" spc="30" dirty="0">
                <a:latin typeface="宋体" panose="02010600030101010101" pitchFamily="2" charset="-122"/>
                <a:cs typeface="宋体" panose="02010600030101010101" pitchFamily="2" charset="-122"/>
              </a:rPr>
              <a:t>n</a:t>
            </a:r>
            <a:r>
              <a:rPr sz="1100" spc="-235" dirty="0">
                <a:latin typeface="宋体" panose="02010600030101010101" pitchFamily="2" charset="-122"/>
                <a:cs typeface="宋体" panose="02010600030101010101" pitchFamily="2" charset="-122"/>
              </a:rPr>
              <a:t>f</a:t>
            </a:r>
            <a:r>
              <a:rPr sz="1100" spc="-305" dirty="0">
                <a:latin typeface="宋体" panose="02010600030101010101" pitchFamily="2" charset="-122"/>
                <a:cs typeface="宋体" panose="02010600030101010101" pitchFamily="2" charset="-122"/>
              </a:rPr>
              <a:t>i</a:t>
            </a:r>
            <a:r>
              <a:rPr sz="1100" spc="-60" dirty="0">
                <a:latin typeface="宋体" panose="02010600030101010101" pitchFamily="2" charset="-122"/>
                <a:cs typeface="宋体" panose="02010600030101010101" pitchFamily="2" charset="-122"/>
              </a:rPr>
              <a:t>guration  </a:t>
            </a:r>
            <a:r>
              <a:rPr sz="1100" spc="-130" dirty="0">
                <a:latin typeface="宋体" panose="02010600030101010101" pitchFamily="2" charset="-122"/>
                <a:cs typeface="宋体" panose="02010600030101010101" pitchFamily="2" charset="-122"/>
              </a:rPr>
              <a:t>alerting:</a:t>
            </a:r>
            <a:endParaRPr sz="1100" dirty="0">
              <a:latin typeface="宋体" panose="02010600030101010101" pitchFamily="2" charset="-122"/>
              <a:cs typeface="宋体" panose="02010600030101010101" pitchFamily="2" charset="-122"/>
            </a:endParaRPr>
          </a:p>
          <a:p>
            <a:pPr marL="167005">
              <a:lnSpc>
                <a:spcPct val="100000"/>
              </a:lnSpc>
            </a:pPr>
            <a:r>
              <a:rPr sz="1100" spc="-55" dirty="0">
                <a:latin typeface="宋体" panose="02010600030101010101" pitchFamily="2" charset="-122"/>
                <a:cs typeface="宋体" panose="02010600030101010101" pitchFamily="2" charset="-122"/>
              </a:rPr>
              <a:t>alertmanagers:</a:t>
            </a:r>
            <a:endParaRPr sz="1100" dirty="0">
              <a:latin typeface="宋体" panose="02010600030101010101" pitchFamily="2" charset="-122"/>
              <a:cs typeface="宋体" panose="02010600030101010101" pitchFamily="2" charset="-122"/>
            </a:endParaRPr>
          </a:p>
          <a:p>
            <a:pPr marL="167005">
              <a:lnSpc>
                <a:spcPct val="100000"/>
              </a:lnSpc>
            </a:pPr>
            <a:r>
              <a:rPr sz="1100" dirty="0">
                <a:latin typeface="宋体" panose="02010600030101010101" pitchFamily="2" charset="-122"/>
                <a:cs typeface="宋体" panose="02010600030101010101" pitchFamily="2" charset="-122"/>
              </a:rPr>
              <a:t>-</a:t>
            </a:r>
            <a:r>
              <a:rPr sz="1100" spc="-254" dirty="0">
                <a:latin typeface="宋体" panose="02010600030101010101" pitchFamily="2" charset="-122"/>
                <a:cs typeface="宋体" panose="02010600030101010101" pitchFamily="2" charset="-122"/>
              </a:rPr>
              <a:t> </a:t>
            </a:r>
            <a:r>
              <a:rPr sz="1100" spc="-145" dirty="0">
                <a:latin typeface="宋体" panose="02010600030101010101" pitchFamily="2" charset="-122"/>
                <a:cs typeface="宋体" panose="02010600030101010101" pitchFamily="2" charset="-122"/>
              </a:rPr>
              <a:t>static</a:t>
            </a:r>
            <a:r>
              <a:rPr sz="1100" spc="-140" dirty="0">
                <a:latin typeface="宋体" panose="02010600030101010101" pitchFamily="2" charset="-122"/>
                <a:cs typeface="宋体" panose="02010600030101010101" pitchFamily="2" charset="-122"/>
              </a:rPr>
              <a:t>_</a:t>
            </a:r>
            <a:r>
              <a:rPr sz="1100" spc="-70" dirty="0">
                <a:latin typeface="宋体" panose="02010600030101010101" pitchFamily="2" charset="-122"/>
                <a:cs typeface="宋体" panose="02010600030101010101" pitchFamily="2" charset="-122"/>
              </a:rPr>
              <a:t>configs</a:t>
            </a:r>
            <a:r>
              <a:rPr sz="1100" spc="-310" dirty="0">
                <a:latin typeface="宋体" panose="02010600030101010101" pitchFamily="2" charset="-122"/>
                <a:cs typeface="宋体" panose="02010600030101010101" pitchFamily="2" charset="-122"/>
              </a:rPr>
              <a:t>:</a:t>
            </a:r>
            <a:endParaRPr sz="1100" dirty="0">
              <a:latin typeface="宋体" panose="02010600030101010101" pitchFamily="2" charset="-122"/>
              <a:cs typeface="宋体" panose="02010600030101010101" pitchFamily="2" charset="-122"/>
            </a:endParaRPr>
          </a:p>
          <a:p>
            <a:pPr marL="243205">
              <a:lnSpc>
                <a:spcPct val="100000"/>
              </a:lnSpc>
              <a:spcBef>
                <a:spcPts val="5"/>
              </a:spcBef>
            </a:pPr>
            <a:r>
              <a:rPr sz="110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130" dirty="0">
                <a:latin typeface="宋体" panose="02010600030101010101" pitchFamily="2" charset="-122"/>
                <a:cs typeface="宋体" panose="02010600030101010101" pitchFamily="2" charset="-122"/>
              </a:rPr>
              <a:t>ta</a:t>
            </a:r>
            <a:r>
              <a:rPr sz="1100" spc="-135" dirty="0">
                <a:latin typeface="宋体" panose="02010600030101010101" pitchFamily="2" charset="-122"/>
                <a:cs typeface="宋体" panose="02010600030101010101" pitchFamily="2" charset="-122"/>
              </a:rPr>
              <a:t>r</a:t>
            </a:r>
            <a:r>
              <a:rPr sz="1100" spc="-40" dirty="0">
                <a:latin typeface="宋体" panose="02010600030101010101" pitchFamily="2" charset="-122"/>
                <a:cs typeface="宋体" panose="02010600030101010101" pitchFamily="2" charset="-122"/>
              </a:rPr>
              <a:t>ge</a:t>
            </a:r>
            <a:r>
              <a:rPr sz="1100" spc="-35" dirty="0">
                <a:latin typeface="宋体" panose="02010600030101010101" pitchFamily="2" charset="-122"/>
                <a:cs typeface="宋体" panose="02010600030101010101" pitchFamily="2" charset="-122"/>
              </a:rPr>
              <a:t>t</a:t>
            </a:r>
            <a:r>
              <a:rPr sz="1100" spc="-105" dirty="0">
                <a:latin typeface="宋体" panose="02010600030101010101" pitchFamily="2" charset="-122"/>
                <a:cs typeface="宋体" panose="02010600030101010101" pitchFamily="2" charset="-122"/>
              </a:rPr>
              <a:t>s</a:t>
            </a:r>
            <a:r>
              <a:rPr sz="1100" spc="-310" dirty="0">
                <a:latin typeface="宋体" panose="02010600030101010101" pitchFamily="2" charset="-122"/>
                <a:cs typeface="宋体" panose="02010600030101010101" pitchFamily="2" charset="-122"/>
              </a:rPr>
              <a:t>:</a:t>
            </a:r>
            <a:endParaRPr sz="1100" dirty="0">
              <a:latin typeface="宋体" panose="02010600030101010101" pitchFamily="2" charset="-122"/>
              <a:cs typeface="宋体" panose="02010600030101010101" pitchFamily="2" charset="-122"/>
            </a:endParaRPr>
          </a:p>
          <a:p>
            <a:pPr marL="319405">
              <a:lnSpc>
                <a:spcPct val="100000"/>
              </a:lnSpc>
            </a:pPr>
            <a:r>
              <a:rPr sz="110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100" dirty="0">
                <a:latin typeface="宋体" panose="02010600030101010101" pitchFamily="2" charset="-122"/>
                <a:cs typeface="宋体" panose="02010600030101010101" pitchFamily="2" charset="-122"/>
              </a:rPr>
              <a:t>al</a:t>
            </a:r>
            <a:r>
              <a:rPr sz="1100" spc="-95" dirty="0">
                <a:latin typeface="宋体" panose="02010600030101010101" pitchFamily="2" charset="-122"/>
                <a:cs typeface="宋体" panose="02010600030101010101" pitchFamily="2" charset="-122"/>
              </a:rPr>
              <a:t>e</a:t>
            </a:r>
            <a:r>
              <a:rPr sz="1100" spc="-229" dirty="0">
                <a:latin typeface="宋体" panose="02010600030101010101" pitchFamily="2" charset="-122"/>
                <a:cs typeface="宋体" panose="02010600030101010101" pitchFamily="2" charset="-122"/>
              </a:rPr>
              <a:t>rt</a:t>
            </a:r>
            <a:r>
              <a:rPr sz="1100" spc="-235" dirty="0">
                <a:latin typeface="宋体" panose="02010600030101010101" pitchFamily="2" charset="-122"/>
                <a:cs typeface="宋体" panose="02010600030101010101" pitchFamily="2" charset="-122"/>
              </a:rPr>
              <a:t>.</a:t>
            </a:r>
            <a:r>
              <a:rPr sz="1100" spc="375" dirty="0">
                <a:latin typeface="宋体" panose="02010600030101010101" pitchFamily="2" charset="-122"/>
                <a:cs typeface="宋体" panose="02010600030101010101" pitchFamily="2" charset="-122"/>
              </a:rPr>
              <a:t>m</a:t>
            </a:r>
            <a:r>
              <a:rPr sz="1100" spc="45" dirty="0">
                <a:latin typeface="宋体" panose="02010600030101010101" pitchFamily="2" charset="-122"/>
                <a:cs typeface="宋体" panose="02010600030101010101" pitchFamily="2" charset="-122"/>
              </a:rPr>
              <a:t>agedu</a:t>
            </a:r>
            <a:r>
              <a:rPr sz="1100" spc="15" dirty="0">
                <a:latin typeface="宋体" panose="02010600030101010101" pitchFamily="2" charset="-122"/>
                <a:cs typeface="宋体" panose="02010600030101010101" pitchFamily="2" charset="-122"/>
              </a:rPr>
              <a:t>.co</a:t>
            </a:r>
            <a:r>
              <a:rPr sz="1100" spc="20" dirty="0">
                <a:latin typeface="宋体" panose="02010600030101010101" pitchFamily="2" charset="-122"/>
                <a:cs typeface="宋体" panose="02010600030101010101" pitchFamily="2" charset="-122"/>
              </a:rPr>
              <a:t>m</a:t>
            </a:r>
            <a:r>
              <a:rPr sz="1100" spc="-90" dirty="0">
                <a:latin typeface="宋体" panose="02010600030101010101" pitchFamily="2" charset="-122"/>
                <a:cs typeface="宋体" panose="02010600030101010101" pitchFamily="2" charset="-122"/>
              </a:rPr>
              <a:t>:9</a:t>
            </a:r>
            <a:r>
              <a:rPr sz="1100" spc="-100" dirty="0">
                <a:latin typeface="宋体" panose="02010600030101010101" pitchFamily="2" charset="-122"/>
                <a:cs typeface="宋体" panose="02010600030101010101" pitchFamily="2" charset="-122"/>
              </a:rPr>
              <a:t>0</a:t>
            </a:r>
            <a:r>
              <a:rPr sz="1100" spc="25" dirty="0">
                <a:latin typeface="宋体" panose="02010600030101010101" pitchFamily="2" charset="-122"/>
                <a:cs typeface="宋体" panose="02010600030101010101" pitchFamily="2" charset="-122"/>
              </a:rPr>
              <a:t>93</a:t>
            </a:r>
            <a:endParaRPr sz="1100" dirty="0">
              <a:latin typeface="宋体" panose="02010600030101010101" pitchFamily="2" charset="-122"/>
              <a:cs typeface="宋体" panose="02010600030101010101" pitchFamily="2" charset="-122"/>
            </a:endParaRPr>
          </a:p>
        </p:txBody>
      </p:sp>
      <p:pic>
        <p:nvPicPr>
          <p:cNvPr id="8" name="object 8"/>
          <p:cNvPicPr/>
          <p:nvPr/>
        </p:nvPicPr>
        <p:blipFill>
          <a:blip r:embed="rId6" cstate="print"/>
          <a:stretch>
            <a:fillRect/>
          </a:stretch>
        </p:blipFill>
        <p:spPr>
          <a:xfrm>
            <a:off x="6004560" y="3352787"/>
            <a:ext cx="4346701" cy="1252994"/>
          </a:xfrm>
          <a:prstGeom prst="rect">
            <a:avLst/>
          </a:prstGeom>
        </p:spPr>
      </p:pic>
      <p:sp>
        <p:nvSpPr>
          <p:cNvPr id="9" name="object 9"/>
          <p:cNvSpPr txBox="1"/>
          <p:nvPr/>
        </p:nvSpPr>
        <p:spPr>
          <a:xfrm>
            <a:off x="6111240" y="3429000"/>
            <a:ext cx="4140200" cy="1107440"/>
          </a:xfrm>
          <a:prstGeom prst="rect">
            <a:avLst/>
          </a:prstGeom>
          <a:solidFill>
            <a:srgbClr val="D7EFEB"/>
          </a:solidFill>
        </p:spPr>
        <p:txBody>
          <a:bodyPr vert="horz" wrap="square" lIns="0" tIns="37465" rIns="0" bIns="0" rtlCol="0">
            <a:spAutoFit/>
          </a:bodyPr>
          <a:lstStyle/>
          <a:p>
            <a:pPr marL="92075">
              <a:lnSpc>
                <a:spcPct val="100000"/>
              </a:lnSpc>
              <a:spcBef>
                <a:spcPts val="295"/>
              </a:spcBef>
            </a:pP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Al</a:t>
            </a:r>
            <a:r>
              <a:rPr sz="1100" spc="-45" dirty="0">
                <a:latin typeface="宋体" panose="02010600030101010101" pitchFamily="2" charset="-122"/>
                <a:cs typeface="宋体" panose="02010600030101010101" pitchFamily="2" charset="-122"/>
              </a:rPr>
              <a:t>e</a:t>
            </a:r>
            <a:r>
              <a:rPr sz="1100" spc="10" dirty="0">
                <a:latin typeface="宋体" panose="02010600030101010101" pitchFamily="2" charset="-122"/>
                <a:cs typeface="宋体" panose="02010600030101010101" pitchFamily="2" charset="-122"/>
              </a:rPr>
              <a:t>rtma</a:t>
            </a:r>
            <a:r>
              <a:rPr sz="1100" spc="15" dirty="0">
                <a:latin typeface="宋体" panose="02010600030101010101" pitchFamily="2" charset="-122"/>
                <a:cs typeface="宋体" panose="02010600030101010101" pitchFamily="2" charset="-122"/>
              </a:rPr>
              <a:t>n</a:t>
            </a:r>
            <a:r>
              <a:rPr sz="1100" spc="-20" dirty="0">
                <a:latin typeface="宋体" panose="02010600030101010101" pitchFamily="2" charset="-122"/>
                <a:cs typeface="宋体" panose="02010600030101010101" pitchFamily="2" charset="-122"/>
              </a:rPr>
              <a:t>ager</a:t>
            </a:r>
            <a:r>
              <a:rPr sz="1100" spc="-265"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Ta</a:t>
            </a:r>
            <a:r>
              <a:rPr sz="1100" spc="-60" dirty="0">
                <a:latin typeface="宋体" panose="02010600030101010101" pitchFamily="2" charset="-122"/>
                <a:cs typeface="宋体" panose="02010600030101010101" pitchFamily="2" charset="-122"/>
              </a:rPr>
              <a:t>r</a:t>
            </a:r>
            <a:r>
              <a:rPr sz="1100" spc="-40" dirty="0">
                <a:latin typeface="宋体" panose="02010600030101010101" pitchFamily="2" charset="-122"/>
                <a:cs typeface="宋体" panose="02010600030101010101" pitchFamily="2" charset="-122"/>
              </a:rPr>
              <a:t>ge</a:t>
            </a:r>
            <a:r>
              <a:rPr sz="1100" spc="-35" dirty="0">
                <a:latin typeface="宋体" panose="02010600030101010101" pitchFamily="2" charset="-122"/>
                <a:cs typeface="宋体" panose="02010600030101010101" pitchFamily="2" charset="-122"/>
              </a:rPr>
              <a:t>t</a:t>
            </a:r>
            <a:r>
              <a:rPr sz="1100" spc="-240" dirty="0">
                <a:latin typeface="宋体" panose="02010600030101010101" pitchFamily="2" charset="-122"/>
                <a:cs typeface="宋体" panose="02010600030101010101" pitchFamily="2" charset="-122"/>
              </a:rPr>
              <a:t> </a:t>
            </a:r>
            <a:r>
              <a:rPr sz="1100" spc="-235" dirty="0">
                <a:latin typeface="宋体" panose="02010600030101010101" pitchFamily="2" charset="-122"/>
                <a:cs typeface="宋体" panose="02010600030101010101" pitchFamily="2" charset="-122"/>
              </a:rPr>
              <a:t>f</a:t>
            </a:r>
            <a:r>
              <a:rPr sz="1100" spc="-305" dirty="0">
                <a:latin typeface="宋体" panose="02010600030101010101" pitchFamily="2" charset="-122"/>
                <a:cs typeface="宋体" panose="02010600030101010101" pitchFamily="2" charset="-122"/>
              </a:rPr>
              <a:t>il</a:t>
            </a:r>
            <a:r>
              <a:rPr sz="1100" spc="15" dirty="0">
                <a:latin typeface="宋体" panose="02010600030101010101" pitchFamily="2" charset="-122"/>
                <a:cs typeface="宋体" panose="02010600030101010101" pitchFamily="2" charset="-122"/>
              </a:rPr>
              <a:t>e</a:t>
            </a:r>
            <a:endParaRPr sz="1100">
              <a:latin typeface="宋体" panose="02010600030101010101" pitchFamily="2" charset="-122"/>
              <a:cs typeface="宋体" panose="02010600030101010101" pitchFamily="2" charset="-122"/>
            </a:endParaRPr>
          </a:p>
          <a:p>
            <a:pPr marL="92075">
              <a:lnSpc>
                <a:spcPct val="100000"/>
              </a:lnSpc>
            </a:pPr>
            <a:r>
              <a:rPr sz="110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130" dirty="0">
                <a:latin typeface="宋体" panose="02010600030101010101" pitchFamily="2" charset="-122"/>
                <a:cs typeface="宋体" panose="02010600030101010101" pitchFamily="2" charset="-122"/>
              </a:rPr>
              <a:t>ta</a:t>
            </a:r>
            <a:r>
              <a:rPr sz="1100" spc="-135" dirty="0">
                <a:latin typeface="宋体" panose="02010600030101010101" pitchFamily="2" charset="-122"/>
                <a:cs typeface="宋体" panose="02010600030101010101" pitchFamily="2" charset="-122"/>
              </a:rPr>
              <a:t>r</a:t>
            </a:r>
            <a:r>
              <a:rPr sz="1100" spc="-40" dirty="0">
                <a:latin typeface="宋体" panose="02010600030101010101" pitchFamily="2" charset="-122"/>
                <a:cs typeface="宋体" panose="02010600030101010101" pitchFamily="2" charset="-122"/>
              </a:rPr>
              <a:t>ge</a:t>
            </a:r>
            <a:r>
              <a:rPr sz="1100" spc="-35" dirty="0">
                <a:latin typeface="宋体" panose="02010600030101010101" pitchFamily="2" charset="-122"/>
                <a:cs typeface="宋体" panose="02010600030101010101" pitchFamily="2" charset="-122"/>
              </a:rPr>
              <a:t>t</a:t>
            </a:r>
            <a:r>
              <a:rPr sz="1100" spc="-105" dirty="0">
                <a:latin typeface="宋体" panose="02010600030101010101" pitchFamily="2" charset="-122"/>
                <a:cs typeface="宋体" panose="02010600030101010101" pitchFamily="2" charset="-122"/>
              </a:rPr>
              <a:t>s</a:t>
            </a:r>
            <a:r>
              <a:rPr sz="1100" spc="-310"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marL="168275" marR="2447290">
              <a:lnSpc>
                <a:spcPct val="100000"/>
              </a:lnSpc>
            </a:pPr>
            <a:r>
              <a:rPr sz="110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100" dirty="0">
                <a:latin typeface="宋体" panose="02010600030101010101" pitchFamily="2" charset="-122"/>
                <a:cs typeface="宋体" panose="02010600030101010101" pitchFamily="2" charset="-122"/>
              </a:rPr>
              <a:t>al</a:t>
            </a:r>
            <a:r>
              <a:rPr sz="1100" spc="-95" dirty="0">
                <a:latin typeface="宋体" panose="02010600030101010101" pitchFamily="2" charset="-122"/>
                <a:cs typeface="宋体" panose="02010600030101010101" pitchFamily="2" charset="-122"/>
              </a:rPr>
              <a:t>e</a:t>
            </a:r>
            <a:r>
              <a:rPr sz="1100" spc="-229" dirty="0">
                <a:latin typeface="宋体" panose="02010600030101010101" pitchFamily="2" charset="-122"/>
                <a:cs typeface="宋体" panose="02010600030101010101" pitchFamily="2" charset="-122"/>
              </a:rPr>
              <a:t>rt</a:t>
            </a:r>
            <a:r>
              <a:rPr sz="1100" spc="-235" dirty="0">
                <a:latin typeface="宋体" panose="02010600030101010101" pitchFamily="2" charset="-122"/>
                <a:cs typeface="宋体" panose="02010600030101010101" pitchFamily="2" charset="-122"/>
              </a:rPr>
              <a:t>.</a:t>
            </a:r>
            <a:r>
              <a:rPr sz="1100" spc="375" dirty="0">
                <a:latin typeface="宋体" panose="02010600030101010101" pitchFamily="2" charset="-122"/>
                <a:cs typeface="宋体" panose="02010600030101010101" pitchFamily="2" charset="-122"/>
              </a:rPr>
              <a:t>m</a:t>
            </a:r>
            <a:r>
              <a:rPr sz="1100" spc="45" dirty="0">
                <a:latin typeface="宋体" panose="02010600030101010101" pitchFamily="2" charset="-122"/>
                <a:cs typeface="宋体" panose="02010600030101010101" pitchFamily="2" charset="-122"/>
              </a:rPr>
              <a:t>agedu</a:t>
            </a:r>
            <a:r>
              <a:rPr sz="1100" spc="15" dirty="0">
                <a:latin typeface="宋体" panose="02010600030101010101" pitchFamily="2" charset="-122"/>
                <a:cs typeface="宋体" panose="02010600030101010101" pitchFamily="2" charset="-122"/>
              </a:rPr>
              <a:t>.co</a:t>
            </a:r>
            <a:r>
              <a:rPr sz="1100" spc="20" dirty="0">
                <a:latin typeface="宋体" panose="02010600030101010101" pitchFamily="2" charset="-122"/>
                <a:cs typeface="宋体" panose="02010600030101010101" pitchFamily="2" charset="-122"/>
              </a:rPr>
              <a:t>m</a:t>
            </a:r>
            <a:r>
              <a:rPr sz="1100" spc="-90" dirty="0">
                <a:latin typeface="宋体" panose="02010600030101010101" pitchFamily="2" charset="-122"/>
                <a:cs typeface="宋体" panose="02010600030101010101" pitchFamily="2" charset="-122"/>
              </a:rPr>
              <a:t>:9</a:t>
            </a:r>
            <a:r>
              <a:rPr sz="1100" spc="-100" dirty="0">
                <a:latin typeface="宋体" panose="02010600030101010101" pitchFamily="2" charset="-122"/>
                <a:cs typeface="宋体" panose="02010600030101010101" pitchFamily="2" charset="-122"/>
              </a:rPr>
              <a:t>0</a:t>
            </a:r>
            <a:r>
              <a:rPr sz="1100" spc="25" dirty="0">
                <a:latin typeface="宋体" panose="02010600030101010101" pitchFamily="2" charset="-122"/>
                <a:cs typeface="宋体" panose="02010600030101010101" pitchFamily="2" charset="-122"/>
              </a:rPr>
              <a:t>93  </a:t>
            </a:r>
            <a:r>
              <a:rPr sz="1100" spc="-135" dirty="0">
                <a:latin typeface="宋体" panose="02010600030101010101" pitchFamily="2" charset="-122"/>
                <a:cs typeface="宋体" panose="02010600030101010101" pitchFamily="2" charset="-122"/>
              </a:rPr>
              <a:t>labels:</a:t>
            </a:r>
            <a:endParaRPr sz="1100">
              <a:latin typeface="宋体" panose="02010600030101010101" pitchFamily="2" charset="-122"/>
              <a:cs typeface="宋体" panose="02010600030101010101" pitchFamily="2" charset="-122"/>
            </a:endParaRPr>
          </a:p>
          <a:p>
            <a:pPr marL="244475" marR="2790825">
              <a:lnSpc>
                <a:spcPct val="100000"/>
              </a:lnSpc>
            </a:pPr>
            <a:r>
              <a:rPr sz="1100" spc="50" dirty="0">
                <a:latin typeface="宋体" panose="02010600030101010101" pitchFamily="2" charset="-122"/>
                <a:cs typeface="宋体" panose="02010600030101010101" pitchFamily="2" charset="-122"/>
              </a:rPr>
              <a:t>ap</a:t>
            </a:r>
            <a:r>
              <a:rPr sz="1100" spc="45" dirty="0">
                <a:latin typeface="宋体" panose="02010600030101010101" pitchFamily="2" charset="-122"/>
                <a:cs typeface="宋体" panose="02010600030101010101" pitchFamily="2" charset="-122"/>
              </a:rPr>
              <a:t>p</a:t>
            </a:r>
            <a:r>
              <a:rPr sz="1100" spc="-310" dirty="0">
                <a:latin typeface="宋体" panose="02010600030101010101" pitchFamily="2" charset="-122"/>
                <a:cs typeface="宋体" panose="02010600030101010101" pitchFamily="2" charset="-122"/>
              </a:rPr>
              <a:t>:</a:t>
            </a:r>
            <a:r>
              <a:rPr sz="1100" spc="-265" dirty="0">
                <a:latin typeface="宋体" panose="02010600030101010101" pitchFamily="2" charset="-122"/>
                <a:cs typeface="宋体" panose="02010600030101010101" pitchFamily="2" charset="-122"/>
              </a:rPr>
              <a:t> </a:t>
            </a:r>
            <a:r>
              <a:rPr sz="1100" spc="-100" dirty="0">
                <a:latin typeface="宋体" panose="02010600030101010101" pitchFamily="2" charset="-122"/>
                <a:cs typeface="宋体" panose="02010600030101010101" pitchFamily="2" charset="-122"/>
              </a:rPr>
              <a:t>al</a:t>
            </a:r>
            <a:r>
              <a:rPr sz="1100" spc="-95" dirty="0">
                <a:latin typeface="宋体" panose="02010600030101010101" pitchFamily="2" charset="-122"/>
                <a:cs typeface="宋体" panose="02010600030101010101" pitchFamily="2" charset="-122"/>
              </a:rPr>
              <a:t>e</a:t>
            </a:r>
            <a:r>
              <a:rPr sz="1100" spc="10" dirty="0">
                <a:latin typeface="宋体" panose="02010600030101010101" pitchFamily="2" charset="-122"/>
                <a:cs typeface="宋体" panose="02010600030101010101" pitchFamily="2" charset="-122"/>
              </a:rPr>
              <a:t>rtma</a:t>
            </a:r>
            <a:r>
              <a:rPr sz="1100" spc="15" dirty="0">
                <a:latin typeface="宋体" panose="02010600030101010101" pitchFamily="2" charset="-122"/>
                <a:cs typeface="宋体" panose="02010600030101010101" pitchFamily="2" charset="-122"/>
              </a:rPr>
              <a:t>n</a:t>
            </a:r>
            <a:r>
              <a:rPr sz="1100" spc="-20" dirty="0">
                <a:latin typeface="宋体" panose="02010600030101010101" pitchFamily="2" charset="-122"/>
                <a:cs typeface="宋体" panose="02010600030101010101" pitchFamily="2" charset="-122"/>
              </a:rPr>
              <a:t>ager  </a:t>
            </a:r>
            <a:r>
              <a:rPr sz="1100" spc="-305" dirty="0">
                <a:latin typeface="宋体" panose="02010600030101010101" pitchFamily="2" charset="-122"/>
                <a:cs typeface="宋体" panose="02010600030101010101" pitchFamily="2" charset="-122"/>
              </a:rPr>
              <a:t>j</a:t>
            </a:r>
            <a:r>
              <a:rPr sz="1100" spc="-55" dirty="0">
                <a:latin typeface="宋体" panose="02010600030101010101" pitchFamily="2" charset="-122"/>
                <a:cs typeface="宋体" panose="02010600030101010101" pitchFamily="2" charset="-122"/>
              </a:rPr>
              <a:t>ob</a:t>
            </a:r>
            <a:r>
              <a:rPr sz="1100" spc="-50" dirty="0">
                <a:latin typeface="宋体" panose="02010600030101010101" pitchFamily="2" charset="-122"/>
                <a:cs typeface="宋体" panose="02010600030101010101" pitchFamily="2" charset="-122"/>
              </a:rPr>
              <a:t>:</a:t>
            </a:r>
            <a:r>
              <a:rPr sz="1100" spc="-265" dirty="0">
                <a:latin typeface="宋体" panose="02010600030101010101" pitchFamily="2" charset="-122"/>
                <a:cs typeface="宋体" panose="02010600030101010101" pitchFamily="2" charset="-122"/>
              </a:rPr>
              <a:t> </a:t>
            </a:r>
            <a:r>
              <a:rPr sz="1100" spc="-100" dirty="0">
                <a:latin typeface="宋体" panose="02010600030101010101" pitchFamily="2" charset="-122"/>
                <a:cs typeface="宋体" panose="02010600030101010101" pitchFamily="2" charset="-122"/>
              </a:rPr>
              <a:t>al</a:t>
            </a:r>
            <a:r>
              <a:rPr sz="1100" spc="-95" dirty="0">
                <a:latin typeface="宋体" panose="02010600030101010101" pitchFamily="2" charset="-122"/>
                <a:cs typeface="宋体" panose="02010600030101010101" pitchFamily="2" charset="-122"/>
              </a:rPr>
              <a:t>e</a:t>
            </a:r>
            <a:r>
              <a:rPr sz="1100" spc="10" dirty="0">
                <a:latin typeface="宋体" panose="02010600030101010101" pitchFamily="2" charset="-122"/>
                <a:cs typeface="宋体" panose="02010600030101010101" pitchFamily="2" charset="-122"/>
              </a:rPr>
              <a:t>rtma</a:t>
            </a:r>
            <a:r>
              <a:rPr sz="1100" spc="15" dirty="0">
                <a:latin typeface="宋体" panose="02010600030101010101" pitchFamily="2" charset="-122"/>
                <a:cs typeface="宋体" panose="02010600030101010101" pitchFamily="2" charset="-122"/>
              </a:rPr>
              <a:t>n</a:t>
            </a:r>
            <a:r>
              <a:rPr sz="1100" spc="-20" dirty="0">
                <a:latin typeface="宋体" panose="02010600030101010101" pitchFamily="2" charset="-122"/>
                <a:cs typeface="宋体" panose="02010600030101010101" pitchFamily="2" charset="-122"/>
              </a:rPr>
              <a:t>ager</a:t>
            </a:r>
            <a:endParaRPr sz="1100">
              <a:latin typeface="宋体" panose="02010600030101010101" pitchFamily="2" charset="-122"/>
              <a:cs typeface="宋体" panose="02010600030101010101" pitchFamily="2" charset="-122"/>
            </a:endParaRPr>
          </a:p>
        </p:txBody>
      </p:sp>
      <p:pic>
        <p:nvPicPr>
          <p:cNvPr id="10" name="object 10"/>
          <p:cNvPicPr/>
          <p:nvPr/>
        </p:nvPicPr>
        <p:blipFill>
          <a:blip r:embed="rId7" cstate="print"/>
          <a:stretch>
            <a:fillRect/>
          </a:stretch>
        </p:blipFill>
        <p:spPr>
          <a:xfrm>
            <a:off x="1416050" y="3352787"/>
            <a:ext cx="4345432" cy="1252994"/>
          </a:xfrm>
          <a:prstGeom prst="rect">
            <a:avLst/>
          </a:prstGeom>
        </p:spPr>
      </p:pic>
      <p:sp>
        <p:nvSpPr>
          <p:cNvPr id="11" name="object 11"/>
          <p:cNvSpPr txBox="1"/>
          <p:nvPr/>
        </p:nvSpPr>
        <p:spPr>
          <a:xfrm>
            <a:off x="1522730" y="3429000"/>
            <a:ext cx="4138929" cy="1107440"/>
          </a:xfrm>
          <a:prstGeom prst="rect">
            <a:avLst/>
          </a:prstGeom>
          <a:solidFill>
            <a:srgbClr val="D7EFEB"/>
          </a:solidFill>
        </p:spPr>
        <p:txBody>
          <a:bodyPr vert="horz" wrap="square" lIns="0" tIns="37465" rIns="0" bIns="0" rtlCol="0">
            <a:spAutoFit/>
          </a:bodyPr>
          <a:lstStyle/>
          <a:p>
            <a:pPr marL="90805" marR="2261870">
              <a:lnSpc>
                <a:spcPct val="100000"/>
              </a:lnSpc>
              <a:spcBef>
                <a:spcPts val="295"/>
              </a:spcBef>
            </a:pP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Al</a:t>
            </a:r>
            <a:r>
              <a:rPr sz="1100" spc="-45" dirty="0">
                <a:latin typeface="宋体" panose="02010600030101010101" pitchFamily="2" charset="-122"/>
                <a:cs typeface="宋体" panose="02010600030101010101" pitchFamily="2" charset="-122"/>
              </a:rPr>
              <a:t>e</a:t>
            </a:r>
            <a:r>
              <a:rPr sz="1100" spc="10" dirty="0">
                <a:latin typeface="宋体" panose="02010600030101010101" pitchFamily="2" charset="-122"/>
                <a:cs typeface="宋体" panose="02010600030101010101" pitchFamily="2" charset="-122"/>
              </a:rPr>
              <a:t>rtma</a:t>
            </a:r>
            <a:r>
              <a:rPr sz="1100" spc="15" dirty="0">
                <a:latin typeface="宋体" panose="02010600030101010101" pitchFamily="2" charset="-122"/>
                <a:cs typeface="宋体" panose="02010600030101010101" pitchFamily="2" charset="-122"/>
              </a:rPr>
              <a:t>n</a:t>
            </a:r>
            <a:r>
              <a:rPr sz="1100" spc="-20" dirty="0">
                <a:latin typeface="宋体" panose="02010600030101010101" pitchFamily="2" charset="-122"/>
                <a:cs typeface="宋体" panose="02010600030101010101" pitchFamily="2" charset="-122"/>
              </a:rPr>
              <a:t>ager</a:t>
            </a:r>
            <a:r>
              <a:rPr sz="1100" spc="-265"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co</a:t>
            </a:r>
            <a:r>
              <a:rPr sz="1100" spc="30" dirty="0">
                <a:latin typeface="宋体" panose="02010600030101010101" pitchFamily="2" charset="-122"/>
                <a:cs typeface="宋体" panose="02010600030101010101" pitchFamily="2" charset="-122"/>
              </a:rPr>
              <a:t>n</a:t>
            </a:r>
            <a:r>
              <a:rPr sz="1100" spc="-235" dirty="0">
                <a:latin typeface="宋体" panose="02010600030101010101" pitchFamily="2" charset="-122"/>
                <a:cs typeface="宋体" panose="02010600030101010101" pitchFamily="2" charset="-122"/>
              </a:rPr>
              <a:t>f</a:t>
            </a:r>
            <a:r>
              <a:rPr sz="1100" spc="-305" dirty="0">
                <a:latin typeface="宋体" panose="02010600030101010101" pitchFamily="2" charset="-122"/>
                <a:cs typeface="宋体" panose="02010600030101010101" pitchFamily="2" charset="-122"/>
              </a:rPr>
              <a:t>i</a:t>
            </a:r>
            <a:r>
              <a:rPr sz="1100" spc="-60" dirty="0">
                <a:latin typeface="宋体" panose="02010600030101010101" pitchFamily="2" charset="-122"/>
                <a:cs typeface="宋体" panose="02010600030101010101" pitchFamily="2" charset="-122"/>
              </a:rPr>
              <a:t>guration  </a:t>
            </a:r>
            <a:r>
              <a:rPr sz="1100" spc="-130" dirty="0">
                <a:latin typeface="宋体" panose="02010600030101010101" pitchFamily="2" charset="-122"/>
                <a:cs typeface="宋体" panose="02010600030101010101" pitchFamily="2" charset="-122"/>
              </a:rPr>
              <a:t>alerting:</a:t>
            </a:r>
            <a:endParaRPr sz="1100" dirty="0">
              <a:latin typeface="宋体" panose="02010600030101010101" pitchFamily="2" charset="-122"/>
              <a:cs typeface="宋体" panose="02010600030101010101" pitchFamily="2" charset="-122"/>
            </a:endParaRPr>
          </a:p>
          <a:p>
            <a:pPr marL="167005">
              <a:lnSpc>
                <a:spcPct val="100000"/>
              </a:lnSpc>
            </a:pPr>
            <a:r>
              <a:rPr sz="1100" spc="-55" dirty="0">
                <a:latin typeface="宋体" panose="02010600030101010101" pitchFamily="2" charset="-122"/>
                <a:cs typeface="宋体" panose="02010600030101010101" pitchFamily="2" charset="-122"/>
              </a:rPr>
              <a:t>alertmanagers:</a:t>
            </a:r>
            <a:endParaRPr sz="1100" dirty="0">
              <a:latin typeface="宋体" panose="02010600030101010101" pitchFamily="2" charset="-122"/>
              <a:cs typeface="宋体" panose="02010600030101010101" pitchFamily="2" charset="-122"/>
            </a:endParaRPr>
          </a:p>
          <a:p>
            <a:pPr marL="167005">
              <a:lnSpc>
                <a:spcPct val="100000"/>
              </a:lnSpc>
            </a:pPr>
            <a:r>
              <a:rPr sz="110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235" dirty="0">
                <a:latin typeface="宋体" panose="02010600030101010101" pitchFamily="2" charset="-122"/>
                <a:cs typeface="宋体" panose="02010600030101010101" pitchFamily="2" charset="-122"/>
              </a:rPr>
              <a:t>f</a:t>
            </a:r>
            <a:r>
              <a:rPr sz="1100" spc="-305" dirty="0">
                <a:latin typeface="宋体" panose="02010600030101010101" pitchFamily="2" charset="-122"/>
                <a:cs typeface="宋体" panose="02010600030101010101" pitchFamily="2" charset="-122"/>
              </a:rPr>
              <a:t>il</a:t>
            </a:r>
            <a:r>
              <a:rPr sz="1100" spc="15" dirty="0">
                <a:latin typeface="宋体" panose="02010600030101010101" pitchFamily="2" charset="-122"/>
                <a:cs typeface="宋体" panose="02010600030101010101" pitchFamily="2" charset="-122"/>
              </a:rPr>
              <a:t>e</a:t>
            </a:r>
            <a:r>
              <a:rPr sz="1100" spc="-95" dirty="0">
                <a:latin typeface="宋体" panose="02010600030101010101" pitchFamily="2" charset="-122"/>
                <a:cs typeface="宋体" panose="02010600030101010101" pitchFamily="2" charset="-122"/>
              </a:rPr>
              <a:t>_</a:t>
            </a:r>
            <a:r>
              <a:rPr sz="1100" spc="-105" dirty="0">
                <a:latin typeface="宋体" panose="02010600030101010101" pitchFamily="2" charset="-122"/>
                <a:cs typeface="宋体" panose="02010600030101010101" pitchFamily="2" charset="-122"/>
              </a:rPr>
              <a:t>s</a:t>
            </a:r>
            <a:r>
              <a:rPr sz="1100" spc="-30" dirty="0">
                <a:latin typeface="宋体" panose="02010600030101010101" pitchFamily="2" charset="-122"/>
                <a:cs typeface="宋体" panose="02010600030101010101" pitchFamily="2" charset="-122"/>
              </a:rPr>
              <a:t>d_</a:t>
            </a:r>
            <a:r>
              <a:rPr sz="1100" spc="-25" dirty="0">
                <a:latin typeface="宋体" panose="02010600030101010101" pitchFamily="2" charset="-122"/>
                <a:cs typeface="宋体" panose="02010600030101010101" pitchFamily="2" charset="-122"/>
              </a:rPr>
              <a:t>c</a:t>
            </a:r>
            <a:r>
              <a:rPr sz="1100" spc="60" dirty="0">
                <a:latin typeface="宋体" panose="02010600030101010101" pitchFamily="2" charset="-122"/>
                <a:cs typeface="宋体" panose="02010600030101010101" pitchFamily="2" charset="-122"/>
              </a:rPr>
              <a:t>o</a:t>
            </a:r>
            <a:r>
              <a:rPr sz="1100" spc="65" dirty="0">
                <a:latin typeface="宋体" panose="02010600030101010101" pitchFamily="2" charset="-122"/>
                <a:cs typeface="宋体" panose="02010600030101010101" pitchFamily="2" charset="-122"/>
              </a:rPr>
              <a:t>n</a:t>
            </a:r>
            <a:r>
              <a:rPr sz="1100" spc="-235" dirty="0">
                <a:latin typeface="宋体" panose="02010600030101010101" pitchFamily="2" charset="-122"/>
                <a:cs typeface="宋体" panose="02010600030101010101" pitchFamily="2" charset="-122"/>
              </a:rPr>
              <a:t>f</a:t>
            </a:r>
            <a:r>
              <a:rPr sz="1100" spc="-305" dirty="0">
                <a:latin typeface="宋体" panose="02010600030101010101" pitchFamily="2" charset="-122"/>
                <a:cs typeface="宋体" panose="02010600030101010101" pitchFamily="2" charset="-122"/>
              </a:rPr>
              <a:t>i</a:t>
            </a:r>
            <a:r>
              <a:rPr sz="1100" spc="-20" dirty="0">
                <a:latin typeface="宋体" panose="02010600030101010101" pitchFamily="2" charset="-122"/>
                <a:cs typeface="宋体" panose="02010600030101010101" pitchFamily="2" charset="-122"/>
              </a:rPr>
              <a:t>g</a:t>
            </a:r>
            <a:r>
              <a:rPr sz="1100" spc="-5" dirty="0">
                <a:latin typeface="宋体" panose="02010600030101010101" pitchFamily="2" charset="-122"/>
                <a:cs typeface="宋体" panose="02010600030101010101" pitchFamily="2" charset="-122"/>
              </a:rPr>
              <a:t>s</a:t>
            </a:r>
            <a:r>
              <a:rPr sz="1100" spc="-310" dirty="0">
                <a:latin typeface="宋体" panose="02010600030101010101" pitchFamily="2" charset="-122"/>
                <a:cs typeface="宋体" panose="02010600030101010101" pitchFamily="2" charset="-122"/>
              </a:rPr>
              <a:t>:</a:t>
            </a:r>
            <a:endParaRPr sz="1100" dirty="0">
              <a:latin typeface="宋体" panose="02010600030101010101" pitchFamily="2" charset="-122"/>
              <a:cs typeface="宋体" panose="02010600030101010101" pitchFamily="2" charset="-122"/>
            </a:endParaRPr>
          </a:p>
          <a:p>
            <a:pPr marL="243205">
              <a:lnSpc>
                <a:spcPct val="100000"/>
              </a:lnSpc>
            </a:pPr>
            <a:r>
              <a:rPr sz="110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235" dirty="0">
                <a:latin typeface="宋体" panose="02010600030101010101" pitchFamily="2" charset="-122"/>
                <a:cs typeface="宋体" panose="02010600030101010101" pitchFamily="2" charset="-122"/>
              </a:rPr>
              <a:t>f</a:t>
            </a:r>
            <a:r>
              <a:rPr sz="1100" spc="-305" dirty="0">
                <a:latin typeface="宋体" panose="02010600030101010101" pitchFamily="2" charset="-122"/>
                <a:cs typeface="宋体" panose="02010600030101010101" pitchFamily="2" charset="-122"/>
              </a:rPr>
              <a:t>il</a:t>
            </a:r>
            <a:r>
              <a:rPr sz="1100" spc="15" dirty="0">
                <a:latin typeface="宋体" panose="02010600030101010101" pitchFamily="2" charset="-122"/>
                <a:cs typeface="宋体" panose="02010600030101010101" pitchFamily="2" charset="-122"/>
              </a:rPr>
              <a:t>e</a:t>
            </a:r>
            <a:r>
              <a:rPr sz="1100" spc="-105" dirty="0">
                <a:latin typeface="宋体" panose="02010600030101010101" pitchFamily="2" charset="-122"/>
                <a:cs typeface="宋体" panose="02010600030101010101" pitchFamily="2" charset="-122"/>
              </a:rPr>
              <a:t>s</a:t>
            </a:r>
            <a:r>
              <a:rPr sz="1100" spc="-310" dirty="0">
                <a:latin typeface="宋体" panose="02010600030101010101" pitchFamily="2" charset="-122"/>
                <a:cs typeface="宋体" panose="02010600030101010101" pitchFamily="2" charset="-122"/>
              </a:rPr>
              <a:t>:</a:t>
            </a:r>
            <a:endParaRPr sz="1100" dirty="0">
              <a:latin typeface="宋体" panose="02010600030101010101" pitchFamily="2" charset="-122"/>
              <a:cs typeface="宋体" panose="02010600030101010101" pitchFamily="2" charset="-122"/>
            </a:endParaRPr>
          </a:p>
          <a:p>
            <a:pPr marL="319405">
              <a:lnSpc>
                <a:spcPct val="100000"/>
              </a:lnSpc>
            </a:pPr>
            <a:r>
              <a:rPr sz="110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65" dirty="0">
                <a:latin typeface="宋体" panose="02010600030101010101" pitchFamily="2" charset="-122"/>
                <a:cs typeface="宋体" panose="02010600030101010101" pitchFamily="2" charset="-122"/>
              </a:rPr>
              <a:t>"targets/alertmanager*.yaml"</a:t>
            </a:r>
            <a:endParaRPr sz="1100" dirty="0">
              <a:latin typeface="宋体" panose="02010600030101010101" pitchFamily="2" charset="-122"/>
              <a:cs typeface="宋体" panose="02010600030101010101" pitchFamily="2" charset="-122"/>
            </a:endParaRPr>
          </a:p>
        </p:txBody>
      </p:sp>
      <p:pic>
        <p:nvPicPr>
          <p:cNvPr id="12" name="object 12"/>
          <p:cNvPicPr/>
          <p:nvPr/>
        </p:nvPicPr>
        <p:blipFill>
          <a:blip r:embed="rId8" cstate="print"/>
          <a:stretch>
            <a:fillRect/>
          </a:stretch>
        </p:blipFill>
        <p:spPr>
          <a:xfrm>
            <a:off x="1385570" y="4993639"/>
            <a:ext cx="9026651" cy="922807"/>
          </a:xfrm>
          <a:prstGeom prst="rect">
            <a:avLst/>
          </a:prstGeom>
        </p:spPr>
      </p:pic>
      <p:sp>
        <p:nvSpPr>
          <p:cNvPr id="13" name="object 13"/>
          <p:cNvSpPr txBox="1"/>
          <p:nvPr/>
        </p:nvSpPr>
        <p:spPr>
          <a:xfrm>
            <a:off x="1537969" y="5066029"/>
            <a:ext cx="8728710" cy="784860"/>
          </a:xfrm>
          <a:prstGeom prst="rect">
            <a:avLst/>
          </a:prstGeom>
          <a:solidFill>
            <a:srgbClr val="D7EFEB"/>
          </a:solidFill>
        </p:spPr>
        <p:txBody>
          <a:bodyPr vert="horz" wrap="square" lIns="0" tIns="37465" rIns="0" bIns="0" rtlCol="0">
            <a:spAutoFit/>
          </a:bodyPr>
          <a:lstStyle/>
          <a:p>
            <a:pPr marL="243205" marR="6969125" indent="-114300">
              <a:lnSpc>
                <a:spcPct val="100000"/>
              </a:lnSpc>
              <a:spcBef>
                <a:spcPts val="295"/>
              </a:spcBef>
            </a:pPr>
            <a:r>
              <a:rPr sz="110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305" dirty="0">
                <a:latin typeface="宋体" panose="02010600030101010101" pitchFamily="2" charset="-122"/>
                <a:cs typeface="宋体" panose="02010600030101010101" pitchFamily="2" charset="-122"/>
              </a:rPr>
              <a:t>j</a:t>
            </a:r>
            <a:r>
              <a:rPr sz="1100" spc="25" dirty="0">
                <a:latin typeface="宋体" panose="02010600030101010101" pitchFamily="2" charset="-122"/>
                <a:cs typeface="宋体" panose="02010600030101010101" pitchFamily="2" charset="-122"/>
              </a:rPr>
              <a:t>ob_</a:t>
            </a:r>
            <a:r>
              <a:rPr sz="1100" spc="35" dirty="0">
                <a:latin typeface="宋体" panose="02010600030101010101" pitchFamily="2" charset="-122"/>
                <a:cs typeface="宋体" panose="02010600030101010101" pitchFamily="2" charset="-122"/>
              </a:rPr>
              <a:t>n</a:t>
            </a:r>
            <a:r>
              <a:rPr sz="1100" spc="185" dirty="0">
                <a:latin typeface="宋体" panose="02010600030101010101" pitchFamily="2" charset="-122"/>
                <a:cs typeface="宋体" panose="02010600030101010101" pitchFamily="2" charset="-122"/>
              </a:rPr>
              <a:t>am</a:t>
            </a:r>
            <a:r>
              <a:rPr sz="1100" spc="25" dirty="0">
                <a:latin typeface="宋体" panose="02010600030101010101" pitchFamily="2" charset="-122"/>
                <a:cs typeface="宋体" panose="02010600030101010101" pitchFamily="2" charset="-122"/>
              </a:rPr>
              <a:t>e</a:t>
            </a:r>
            <a:r>
              <a:rPr sz="1100" spc="-310" dirty="0">
                <a:latin typeface="宋体" panose="02010600030101010101" pitchFamily="2" charset="-122"/>
                <a:cs typeface="宋体" panose="02010600030101010101" pitchFamily="2" charset="-122"/>
              </a:rPr>
              <a:t>:</a:t>
            </a:r>
            <a:r>
              <a:rPr sz="1100" spc="-285" dirty="0">
                <a:latin typeface="宋体" panose="02010600030101010101" pitchFamily="2" charset="-122"/>
                <a:cs typeface="宋体" panose="02010600030101010101" pitchFamily="2" charset="-122"/>
              </a:rPr>
              <a:t> </a:t>
            </a:r>
            <a:r>
              <a:rPr sz="1100" spc="-315" dirty="0">
                <a:latin typeface="宋体" panose="02010600030101010101" pitchFamily="2" charset="-122"/>
                <a:cs typeface="宋体" panose="02010600030101010101" pitchFamily="2" charset="-122"/>
              </a:rPr>
              <a:t>'</a:t>
            </a:r>
            <a:r>
              <a:rPr sz="1100" spc="-100" dirty="0">
                <a:latin typeface="宋体" panose="02010600030101010101" pitchFamily="2" charset="-122"/>
                <a:cs typeface="宋体" panose="02010600030101010101" pitchFamily="2" charset="-122"/>
              </a:rPr>
              <a:t>al</a:t>
            </a:r>
            <a:r>
              <a:rPr sz="1100" spc="-95" dirty="0">
                <a:latin typeface="宋体" panose="02010600030101010101" pitchFamily="2" charset="-122"/>
                <a:cs typeface="宋体" panose="02010600030101010101" pitchFamily="2" charset="-122"/>
              </a:rPr>
              <a:t>e</a:t>
            </a:r>
            <a:r>
              <a:rPr sz="1100" spc="-5" dirty="0">
                <a:latin typeface="宋体" panose="02010600030101010101" pitchFamily="2" charset="-122"/>
                <a:cs typeface="宋体" panose="02010600030101010101" pitchFamily="2" charset="-122"/>
              </a:rPr>
              <a:t>rtm</a:t>
            </a:r>
            <a:r>
              <a:rPr sz="1100" spc="25" dirty="0">
                <a:latin typeface="宋体" panose="02010600030101010101" pitchFamily="2" charset="-122"/>
                <a:cs typeface="宋体" panose="02010600030101010101" pitchFamily="2" charset="-122"/>
              </a:rPr>
              <a:t>an</a:t>
            </a:r>
            <a:r>
              <a:rPr sz="1100" spc="-20" dirty="0">
                <a:latin typeface="宋体" panose="02010600030101010101" pitchFamily="2" charset="-122"/>
                <a:cs typeface="宋体" panose="02010600030101010101" pitchFamily="2" charset="-122"/>
              </a:rPr>
              <a:t>ager</a:t>
            </a:r>
            <a:r>
              <a:rPr sz="1100" spc="-310" dirty="0">
                <a:latin typeface="宋体" panose="02010600030101010101" pitchFamily="2" charset="-122"/>
                <a:cs typeface="宋体" panose="02010600030101010101" pitchFamily="2" charset="-122"/>
              </a:rPr>
              <a:t>'  </a:t>
            </a:r>
            <a:r>
              <a:rPr sz="1100" spc="-114" dirty="0">
                <a:latin typeface="宋体" panose="02010600030101010101" pitchFamily="2" charset="-122"/>
                <a:cs typeface="宋体" panose="02010600030101010101" pitchFamily="2" charset="-122"/>
              </a:rPr>
              <a:t>file_sd_configs:</a:t>
            </a:r>
            <a:endParaRPr sz="1100">
              <a:latin typeface="宋体" panose="02010600030101010101" pitchFamily="2" charset="-122"/>
              <a:cs typeface="宋体" panose="02010600030101010101" pitchFamily="2" charset="-122"/>
            </a:endParaRPr>
          </a:p>
          <a:p>
            <a:pPr marL="243205">
              <a:lnSpc>
                <a:spcPct val="100000"/>
              </a:lnSpc>
            </a:pPr>
            <a:r>
              <a:rPr sz="110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235" dirty="0">
                <a:latin typeface="宋体" panose="02010600030101010101" pitchFamily="2" charset="-122"/>
                <a:cs typeface="宋体" panose="02010600030101010101" pitchFamily="2" charset="-122"/>
              </a:rPr>
              <a:t>f</a:t>
            </a:r>
            <a:r>
              <a:rPr sz="1100" spc="-305" dirty="0">
                <a:latin typeface="宋体" panose="02010600030101010101" pitchFamily="2" charset="-122"/>
                <a:cs typeface="宋体" panose="02010600030101010101" pitchFamily="2" charset="-122"/>
              </a:rPr>
              <a:t>il</a:t>
            </a:r>
            <a:r>
              <a:rPr sz="1100" spc="15" dirty="0">
                <a:latin typeface="宋体" panose="02010600030101010101" pitchFamily="2" charset="-122"/>
                <a:cs typeface="宋体" panose="02010600030101010101" pitchFamily="2" charset="-122"/>
              </a:rPr>
              <a:t>e</a:t>
            </a:r>
            <a:r>
              <a:rPr sz="1100" spc="-105" dirty="0">
                <a:latin typeface="宋体" panose="02010600030101010101" pitchFamily="2" charset="-122"/>
                <a:cs typeface="宋体" panose="02010600030101010101" pitchFamily="2" charset="-122"/>
              </a:rPr>
              <a:t>s</a:t>
            </a:r>
            <a:r>
              <a:rPr sz="1100" spc="-310"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marL="319405">
              <a:lnSpc>
                <a:spcPct val="100000"/>
              </a:lnSpc>
            </a:pPr>
            <a:r>
              <a:rPr sz="110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130" dirty="0">
                <a:latin typeface="宋体" panose="02010600030101010101" pitchFamily="2" charset="-122"/>
                <a:cs typeface="宋体" panose="02010600030101010101" pitchFamily="2" charset="-122"/>
              </a:rPr>
              <a:t>ta</a:t>
            </a:r>
            <a:r>
              <a:rPr sz="1100" spc="-135" dirty="0">
                <a:latin typeface="宋体" panose="02010600030101010101" pitchFamily="2" charset="-122"/>
                <a:cs typeface="宋体" panose="02010600030101010101" pitchFamily="2" charset="-122"/>
              </a:rPr>
              <a:t>r</a:t>
            </a:r>
            <a:r>
              <a:rPr sz="1100" spc="-40" dirty="0">
                <a:latin typeface="宋体" panose="02010600030101010101" pitchFamily="2" charset="-122"/>
                <a:cs typeface="宋体" panose="02010600030101010101" pitchFamily="2" charset="-122"/>
              </a:rPr>
              <a:t>ge</a:t>
            </a:r>
            <a:r>
              <a:rPr sz="1100" spc="-35" dirty="0">
                <a:latin typeface="宋体" panose="02010600030101010101" pitchFamily="2" charset="-122"/>
                <a:cs typeface="宋体" panose="02010600030101010101" pitchFamily="2" charset="-122"/>
              </a:rPr>
              <a:t>t</a:t>
            </a:r>
            <a:r>
              <a:rPr sz="1100" spc="-105" dirty="0">
                <a:latin typeface="宋体" panose="02010600030101010101" pitchFamily="2" charset="-122"/>
                <a:cs typeface="宋体" panose="02010600030101010101" pitchFamily="2" charset="-122"/>
              </a:rPr>
              <a:t>s</a:t>
            </a:r>
            <a:r>
              <a:rPr sz="1100" spc="-130" dirty="0">
                <a:latin typeface="宋体" panose="02010600030101010101" pitchFamily="2" charset="-122"/>
                <a:cs typeface="宋体" panose="02010600030101010101" pitchFamily="2" charset="-122"/>
              </a:rPr>
              <a:t>/</a:t>
            </a:r>
            <a:r>
              <a:rPr sz="1100" spc="-50" dirty="0">
                <a:latin typeface="宋体" panose="02010600030101010101" pitchFamily="2" charset="-122"/>
                <a:cs typeface="宋体" panose="02010600030101010101" pitchFamily="2" charset="-122"/>
              </a:rPr>
              <a:t>p</a:t>
            </a:r>
            <a:r>
              <a:rPr sz="1100" spc="-55" dirty="0">
                <a:latin typeface="宋体" panose="02010600030101010101" pitchFamily="2" charset="-122"/>
                <a:cs typeface="宋体" panose="02010600030101010101" pitchFamily="2" charset="-122"/>
              </a:rPr>
              <a:t>r</a:t>
            </a:r>
            <a:r>
              <a:rPr sz="1100" spc="220" dirty="0">
                <a:latin typeface="宋体" panose="02010600030101010101" pitchFamily="2" charset="-122"/>
                <a:cs typeface="宋体" panose="02010600030101010101" pitchFamily="2" charset="-122"/>
              </a:rPr>
              <a:t>o</a:t>
            </a:r>
            <a:r>
              <a:rPr sz="1100" spc="229" dirty="0">
                <a:latin typeface="宋体" panose="02010600030101010101" pitchFamily="2" charset="-122"/>
                <a:cs typeface="宋体" panose="02010600030101010101" pitchFamily="2" charset="-122"/>
              </a:rPr>
              <a:t>m</a:t>
            </a:r>
            <a:r>
              <a:rPr sz="1100" spc="15" dirty="0">
                <a:latin typeface="宋体" panose="02010600030101010101" pitchFamily="2" charset="-122"/>
                <a:cs typeface="宋体" panose="02010600030101010101" pitchFamily="2" charset="-122"/>
              </a:rPr>
              <a:t>e</a:t>
            </a:r>
            <a:r>
              <a:rPr sz="1100" spc="-75" dirty="0">
                <a:latin typeface="宋体" panose="02010600030101010101" pitchFamily="2" charset="-122"/>
                <a:cs typeface="宋体" panose="02010600030101010101" pitchFamily="2" charset="-122"/>
              </a:rPr>
              <a:t>th</a:t>
            </a:r>
            <a:r>
              <a:rPr sz="1100" spc="5" dirty="0">
                <a:latin typeface="宋体" panose="02010600030101010101" pitchFamily="2" charset="-122"/>
                <a:cs typeface="宋体" panose="02010600030101010101" pitchFamily="2" charset="-122"/>
              </a:rPr>
              <a:t>e</a:t>
            </a:r>
            <a:r>
              <a:rPr sz="1100" spc="45" dirty="0">
                <a:latin typeface="宋体" panose="02010600030101010101" pitchFamily="2" charset="-122"/>
                <a:cs typeface="宋体" panose="02010600030101010101" pitchFamily="2" charset="-122"/>
              </a:rPr>
              <a:t>u</a:t>
            </a:r>
            <a:r>
              <a:rPr sz="1100" spc="-100" dirty="0">
                <a:latin typeface="宋体" panose="02010600030101010101" pitchFamily="2" charset="-122"/>
                <a:cs typeface="宋体" panose="02010600030101010101" pitchFamily="2" charset="-122"/>
              </a:rPr>
              <a:t>s</a:t>
            </a:r>
            <a:r>
              <a:rPr sz="1100" spc="-135" dirty="0">
                <a:latin typeface="宋体" panose="02010600030101010101" pitchFamily="2" charset="-122"/>
                <a:cs typeface="宋体" panose="02010600030101010101" pitchFamily="2" charset="-122"/>
              </a:rPr>
              <a:t>/</a:t>
            </a:r>
            <a:r>
              <a:rPr sz="1100" spc="-120" dirty="0">
                <a:latin typeface="宋体" panose="02010600030101010101" pitchFamily="2" charset="-122"/>
                <a:cs typeface="宋体" panose="02010600030101010101" pitchFamily="2" charset="-122"/>
              </a:rPr>
              <a:t>ale</a:t>
            </a:r>
            <a:r>
              <a:rPr sz="1100" spc="-130" dirty="0">
                <a:latin typeface="宋体" panose="02010600030101010101" pitchFamily="2" charset="-122"/>
                <a:cs typeface="宋体" panose="02010600030101010101" pitchFamily="2" charset="-122"/>
              </a:rPr>
              <a:t>r</a:t>
            </a:r>
            <a:r>
              <a:rPr sz="1100" spc="85" dirty="0">
                <a:latin typeface="宋体" panose="02010600030101010101" pitchFamily="2" charset="-122"/>
                <a:cs typeface="宋体" panose="02010600030101010101" pitchFamily="2" charset="-122"/>
              </a:rPr>
              <a:t>tm</a:t>
            </a:r>
            <a:r>
              <a:rPr sz="1100" spc="25" dirty="0">
                <a:latin typeface="宋体" panose="02010600030101010101" pitchFamily="2" charset="-122"/>
                <a:cs typeface="宋体" panose="02010600030101010101" pitchFamily="2" charset="-122"/>
              </a:rPr>
              <a:t>a</a:t>
            </a:r>
            <a:r>
              <a:rPr sz="1100" spc="15" dirty="0">
                <a:latin typeface="宋体" panose="02010600030101010101" pitchFamily="2" charset="-122"/>
                <a:cs typeface="宋体" panose="02010600030101010101" pitchFamily="2" charset="-122"/>
              </a:rPr>
              <a:t>n</a:t>
            </a:r>
            <a:r>
              <a:rPr sz="1100" spc="-85" dirty="0">
                <a:latin typeface="宋体" panose="02010600030101010101" pitchFamily="2" charset="-122"/>
                <a:cs typeface="宋体" panose="02010600030101010101" pitchFamily="2" charset="-122"/>
              </a:rPr>
              <a:t>ager*</a:t>
            </a:r>
            <a:r>
              <a:rPr sz="1100" spc="-90" dirty="0">
                <a:latin typeface="宋体" panose="02010600030101010101" pitchFamily="2" charset="-122"/>
                <a:cs typeface="宋体" panose="02010600030101010101" pitchFamily="2" charset="-122"/>
              </a:rPr>
              <a:t>.</a:t>
            </a:r>
            <a:r>
              <a:rPr sz="1100" spc="-40" dirty="0">
                <a:latin typeface="宋体" panose="02010600030101010101" pitchFamily="2" charset="-122"/>
                <a:cs typeface="宋体" panose="02010600030101010101" pitchFamily="2" charset="-122"/>
              </a:rPr>
              <a:t>y</a:t>
            </a:r>
            <a:r>
              <a:rPr sz="1100" spc="185" dirty="0">
                <a:latin typeface="宋体" panose="02010600030101010101" pitchFamily="2" charset="-122"/>
                <a:cs typeface="宋体" panose="02010600030101010101" pitchFamily="2" charset="-122"/>
              </a:rPr>
              <a:t>am</a:t>
            </a:r>
            <a:r>
              <a:rPr sz="1100" spc="-305" dirty="0">
                <a:latin typeface="宋体" panose="02010600030101010101" pitchFamily="2" charset="-122"/>
                <a:cs typeface="宋体" panose="02010600030101010101" pitchFamily="2" charset="-122"/>
              </a:rPr>
              <a:t>l</a:t>
            </a:r>
            <a:endParaRPr sz="1100">
              <a:latin typeface="宋体" panose="02010600030101010101" pitchFamily="2" charset="-122"/>
              <a:cs typeface="宋体" panose="02010600030101010101" pitchFamily="2" charset="-122"/>
            </a:endParaRPr>
          </a:p>
        </p:txBody>
      </p:sp>
      <p:pic>
        <p:nvPicPr>
          <p:cNvPr id="17" name="object 4"/>
          <p:cNvPicPr/>
          <p:nvPr>
            <p:custDataLst>
              <p:tags r:id="rId1"/>
            </p:custDataLst>
          </p:nvPr>
        </p:nvPicPr>
        <p:blipFill>
          <a:blip r:embed="rId9" cstate="print"/>
          <a:stretch>
            <a:fillRect/>
          </a:stretch>
        </p:blipFill>
        <p:spPr>
          <a:xfrm>
            <a:off x="0" y="6436359"/>
            <a:ext cx="12190729" cy="421640"/>
          </a:xfrm>
          <a:prstGeom prst="rect">
            <a:avLst/>
          </a:prstGeom>
        </p:spPr>
      </p:pic>
      <p:sp>
        <p:nvSpPr>
          <p:cNvPr id="18"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9" name="图片 18"/>
          <p:cNvPicPr>
            <a:picLocks noChangeAspect="1"/>
          </p:cNvPicPr>
          <p:nvPr>
            <p:custDataLst>
              <p:tags r:id="rId3"/>
            </p:custDataLst>
          </p:nvPr>
        </p:nvPicPr>
        <p:blipFill>
          <a:blip r:embed="rId10"/>
          <a:stretch>
            <a:fillRect/>
          </a:stretch>
        </p:blipFill>
        <p:spPr>
          <a:xfrm>
            <a:off x="8537699" y="209863"/>
            <a:ext cx="2565911" cy="61824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5747385"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配置</a:t>
            </a:r>
            <a:r>
              <a:rPr sz="3200" b="0" spc="-195" dirty="0">
                <a:solidFill>
                  <a:srgbClr val="000000"/>
                </a:solidFill>
                <a:latin typeface="宋体" panose="02010600030101010101" pitchFamily="2" charset="-122"/>
                <a:cs typeface="宋体" panose="02010600030101010101" pitchFamily="2" charset="-122"/>
              </a:rPr>
              <a:t>Prom</a:t>
            </a:r>
            <a:r>
              <a:rPr sz="3200" b="0" spc="-190" dirty="0">
                <a:solidFill>
                  <a:srgbClr val="000000"/>
                </a:solidFill>
                <a:latin typeface="宋体" panose="02010600030101010101" pitchFamily="2" charset="-122"/>
                <a:cs typeface="宋体" panose="02010600030101010101" pitchFamily="2" charset="-122"/>
              </a:rPr>
              <a:t>e</a:t>
            </a:r>
            <a:r>
              <a:rPr sz="3200" b="0" spc="-400" dirty="0">
                <a:solidFill>
                  <a:srgbClr val="000000"/>
                </a:solidFill>
                <a:latin typeface="宋体" panose="02010600030101010101" pitchFamily="2" charset="-122"/>
                <a:cs typeface="宋体" panose="02010600030101010101" pitchFamily="2" charset="-122"/>
              </a:rPr>
              <a:t>theu</a:t>
            </a:r>
            <a:r>
              <a:rPr sz="3200" b="0" spc="-415" dirty="0">
                <a:solidFill>
                  <a:srgbClr val="000000"/>
                </a:solidFill>
                <a:latin typeface="宋体" panose="02010600030101010101" pitchFamily="2" charset="-122"/>
                <a:cs typeface="宋体" panose="02010600030101010101" pitchFamily="2" charset="-122"/>
              </a:rPr>
              <a:t>s</a:t>
            </a:r>
            <a:r>
              <a:rPr sz="3200" b="0" dirty="0">
                <a:solidFill>
                  <a:srgbClr val="000000"/>
                </a:solidFill>
                <a:latin typeface="宋体" panose="02010600030101010101" pitchFamily="2" charset="-122"/>
                <a:cs typeface="宋体" panose="02010600030101010101" pitchFamily="2" charset="-122"/>
              </a:rPr>
              <a:t>加载告警规则文件</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527790" cy="2031364"/>
          </a:xfrm>
          <a:prstGeom prst="rect">
            <a:avLst/>
          </a:prstGeom>
        </p:spPr>
        <p:txBody>
          <a:bodyPr vert="horz" wrap="square" lIns="0" tIns="46990" rIns="0" bIns="0" rtlCol="0">
            <a:spAutoFit/>
          </a:bodyPr>
          <a:lstStyle/>
          <a:p>
            <a:pPr marL="241300" marR="274955" indent="-228600">
              <a:lnSpc>
                <a:spcPts val="2160"/>
              </a:lnSpc>
              <a:spcBef>
                <a:spcPts val="37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类似于记录规则，告警规则（</a:t>
            </a:r>
            <a:r>
              <a:rPr sz="2000" spc="-225" dirty="0">
                <a:latin typeface="宋体" panose="02010600030101010101" pitchFamily="2" charset="-122"/>
                <a:cs typeface="宋体" panose="02010600030101010101" pitchFamily="2" charset="-122"/>
              </a:rPr>
              <a:t>Aler</a:t>
            </a:r>
            <a:r>
              <a:rPr sz="2000" spc="-235" dirty="0">
                <a:latin typeface="宋体" panose="02010600030101010101" pitchFamily="2" charset="-122"/>
                <a:cs typeface="宋体" panose="02010600030101010101" pitchFamily="2" charset="-122"/>
              </a:rPr>
              <a:t>t</a:t>
            </a:r>
            <a:r>
              <a:rPr sz="2000" spc="-210" dirty="0">
                <a:latin typeface="宋体" panose="02010600030101010101" pitchFamily="2" charset="-122"/>
                <a:cs typeface="宋体" panose="02010600030101010101" pitchFamily="2" charset="-122"/>
              </a:rPr>
              <a:t>ing</a:t>
            </a:r>
            <a:r>
              <a:rPr sz="2000" spc="-480" dirty="0">
                <a:latin typeface="宋体" panose="02010600030101010101" pitchFamily="2" charset="-122"/>
                <a:cs typeface="宋体" panose="02010600030101010101" pitchFamily="2" charset="-122"/>
              </a:rPr>
              <a:t> </a:t>
            </a:r>
            <a:r>
              <a:rPr sz="2000" spc="-300" dirty="0">
                <a:latin typeface="宋体" panose="02010600030101010101" pitchFamily="2" charset="-122"/>
                <a:cs typeface="宋体" panose="02010600030101010101" pitchFamily="2" charset="-122"/>
              </a:rPr>
              <a:t>rul</a:t>
            </a:r>
            <a:r>
              <a:rPr sz="2000" spc="-165" dirty="0">
                <a:latin typeface="宋体" panose="02010600030101010101" pitchFamily="2" charset="-122"/>
                <a:cs typeface="宋体" panose="02010600030101010101" pitchFamily="2" charset="-122"/>
              </a:rPr>
              <a:t>e</a:t>
            </a:r>
            <a:r>
              <a:rPr sz="2000" dirty="0">
                <a:latin typeface="宋体" panose="02010600030101010101" pitchFamily="2" charset="-122"/>
                <a:cs typeface="宋体" panose="02010600030101010101" pitchFamily="2" charset="-122"/>
              </a:rPr>
              <a:t>）也定义在独立的文件中，而后由</a:t>
            </a: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dirty="0">
                <a:latin typeface="宋体" panose="02010600030101010101" pitchFamily="2" charset="-122"/>
                <a:cs typeface="宋体" panose="02010600030101010101" pitchFamily="2" charset="-122"/>
              </a:rPr>
              <a:t>在</a:t>
            </a:r>
            <a:r>
              <a:rPr sz="2000" spc="-180" dirty="0">
                <a:latin typeface="宋体" panose="02010600030101010101" pitchFamily="2" charset="-122"/>
                <a:cs typeface="宋体" panose="02010600030101010101" pitchFamily="2" charset="-122"/>
              </a:rPr>
              <a:t>ru</a:t>
            </a:r>
            <a:r>
              <a:rPr sz="2000" spc="-270" dirty="0">
                <a:latin typeface="宋体" panose="02010600030101010101" pitchFamily="2" charset="-122"/>
                <a:cs typeface="宋体" panose="02010600030101010101" pitchFamily="2" charset="-122"/>
              </a:rPr>
              <a:t>le_f</a:t>
            </a:r>
            <a:r>
              <a:rPr sz="2000" spc="-380" dirty="0">
                <a:latin typeface="宋体" panose="02010600030101010101" pitchFamily="2" charset="-122"/>
                <a:cs typeface="宋体" panose="02010600030101010101" pitchFamily="2" charset="-122"/>
              </a:rPr>
              <a:t>iles</a:t>
            </a:r>
            <a:r>
              <a:rPr sz="2000" dirty="0">
                <a:latin typeface="宋体" panose="02010600030101010101" pitchFamily="2" charset="-122"/>
                <a:cs typeface="宋体" panose="02010600030101010101" pitchFamily="2" charset="-122"/>
              </a:rPr>
              <a:t>配 置段中加载；</a:t>
            </a:r>
            <a:endParaRPr sz="2000">
              <a:latin typeface="宋体" panose="02010600030101010101" pitchFamily="2" charset="-122"/>
              <a:cs typeface="宋体" panose="02010600030101010101" pitchFamily="2" charset="-122"/>
            </a:endParaRPr>
          </a:p>
          <a:p>
            <a:pPr marL="755650" lvl="1" indent="-285750">
              <a:lnSpc>
                <a:spcPts val="2050"/>
              </a:lnSpc>
              <a:spcBef>
                <a:spcPts val="27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尽管可以将所有的告警规则定义在同一个文件中，但出于便捷管理之目的，建议将其按功能分别放置于不</a:t>
            </a:r>
            <a:endParaRPr sz="1800">
              <a:latin typeface="宋体" panose="02010600030101010101" pitchFamily="2" charset="-122"/>
              <a:cs typeface="宋体" panose="02010600030101010101" pitchFamily="2" charset="-122"/>
            </a:endParaRPr>
          </a:p>
          <a:p>
            <a:pPr marL="698500">
              <a:lnSpc>
                <a:spcPts val="2050"/>
              </a:lnSpc>
            </a:pPr>
            <a:r>
              <a:rPr sz="1800" dirty="0">
                <a:latin typeface="宋体" panose="02010600030101010101" pitchFamily="2" charset="-122"/>
                <a:cs typeface="宋体" panose="02010600030101010101" pitchFamily="2" charset="-122"/>
              </a:rPr>
              <a:t>同的文件中；</a:t>
            </a:r>
            <a:endParaRPr sz="1800">
              <a:latin typeface="宋体" panose="02010600030101010101" pitchFamily="2" charset="-122"/>
              <a:cs typeface="宋体" panose="02010600030101010101" pitchFamily="2" charset="-122"/>
            </a:endParaRPr>
          </a:p>
          <a:p>
            <a:pPr marL="755650" lvl="1" indent="-285750">
              <a:lnSpc>
                <a:spcPct val="100000"/>
              </a:lnSpc>
              <a:spcBef>
                <a:spcPts val="290"/>
              </a:spcBef>
              <a:buClr>
                <a:srgbClr val="45B19B"/>
              </a:buClr>
              <a:buFont typeface="Wingdings" panose="05000000000000000000"/>
              <a:buChar char=""/>
              <a:tabLst>
                <a:tab pos="755650" algn="l"/>
              </a:tabLst>
            </a:pPr>
            <a:r>
              <a:rPr sz="1800" spc="-270" dirty="0">
                <a:latin typeface="宋体" panose="02010600030101010101" pitchFamily="2" charset="-122"/>
                <a:cs typeface="宋体" panose="02010600030101010101" pitchFamily="2" charset="-122"/>
              </a:rPr>
              <a:t>rule_files</a:t>
            </a:r>
            <a:r>
              <a:rPr sz="1800" dirty="0">
                <a:latin typeface="宋体" panose="02010600030101010101" pitchFamily="2" charset="-122"/>
                <a:cs typeface="宋体" panose="02010600030101010101" pitchFamily="2" charset="-122"/>
              </a:rPr>
              <a:t>配置段加载告警规则的文件，同样可以使用文件名通配机制；</a:t>
            </a:r>
            <a:endParaRPr sz="1800">
              <a:latin typeface="宋体" panose="02010600030101010101" pitchFamily="2" charset="-122"/>
              <a:cs typeface="宋体" panose="02010600030101010101" pitchFamily="2" charset="-122"/>
            </a:endParaRPr>
          </a:p>
          <a:p>
            <a:pPr marL="698500" marR="5080" lvl="1" indent="-228600">
              <a:lnSpc>
                <a:spcPts val="1940"/>
              </a:lnSpc>
              <a:spcBef>
                <a:spcPts val="530"/>
              </a:spcBef>
              <a:buClr>
                <a:srgbClr val="45B19B"/>
              </a:buClr>
              <a:buFont typeface="Wingdings" panose="05000000000000000000"/>
              <a:buChar char=""/>
              <a:tabLst>
                <a:tab pos="755650" algn="l"/>
              </a:tabLst>
            </a:pPr>
            <a:r>
              <a:rPr dirty="0"/>
              <a:t>	</a:t>
            </a:r>
            <a:r>
              <a:rPr sz="1800" dirty="0">
                <a:latin typeface="宋体" panose="02010600030101010101" pitchFamily="2" charset="-122"/>
                <a:cs typeface="宋体" panose="02010600030101010101" pitchFamily="2" charset="-122"/>
              </a:rPr>
              <a:t>下面的配置示例中，我们假设所有的规则文件放置于专用</a:t>
            </a:r>
            <a:r>
              <a:rPr sz="1800" spc="5" dirty="0">
                <a:latin typeface="宋体" panose="02010600030101010101" pitchFamily="2" charset="-122"/>
                <a:cs typeface="宋体" panose="02010600030101010101" pitchFamily="2" charset="-122"/>
              </a:rPr>
              <a:t>的</a:t>
            </a:r>
            <a:r>
              <a:rPr sz="1800" spc="-245" dirty="0">
                <a:latin typeface="宋体" panose="02010600030101010101" pitchFamily="2" charset="-122"/>
                <a:cs typeface="宋体" panose="02010600030101010101" pitchFamily="2" charset="-122"/>
              </a:rPr>
              <a:t>alert_rule</a:t>
            </a:r>
            <a:r>
              <a:rPr sz="1800" spc="-235" dirty="0">
                <a:latin typeface="宋体" panose="02010600030101010101" pitchFamily="2" charset="-122"/>
                <a:cs typeface="宋体" panose="02010600030101010101" pitchFamily="2" charset="-122"/>
              </a:rPr>
              <a:t>s</a:t>
            </a:r>
            <a:r>
              <a:rPr sz="1800" dirty="0">
                <a:latin typeface="宋体" panose="02010600030101010101" pitchFamily="2" charset="-122"/>
                <a:cs typeface="宋体" panose="02010600030101010101" pitchFamily="2" charset="-122"/>
              </a:rPr>
              <a:t>目录下，均以“</a:t>
            </a:r>
            <a:r>
              <a:rPr sz="1800" spc="-275" dirty="0">
                <a:latin typeface="宋体" panose="02010600030101010101" pitchFamily="2" charset="-122"/>
                <a:cs typeface="宋体" panose="02010600030101010101" pitchFamily="2" charset="-122"/>
              </a:rPr>
              <a:t>.y</a:t>
            </a:r>
            <a:r>
              <a:rPr sz="1800" spc="-285" dirty="0">
                <a:latin typeface="宋体" panose="02010600030101010101" pitchFamily="2" charset="-122"/>
                <a:cs typeface="宋体" panose="02010600030101010101" pitchFamily="2" charset="-122"/>
              </a:rPr>
              <a:t>a</a:t>
            </a:r>
            <a:r>
              <a:rPr sz="1800" dirty="0">
                <a:latin typeface="宋体" panose="02010600030101010101" pitchFamily="2" charset="-122"/>
                <a:cs typeface="宋体" panose="02010600030101010101" pitchFamily="2" charset="-122"/>
              </a:rPr>
              <a:t>m</a:t>
            </a:r>
            <a:r>
              <a:rPr sz="1800" spc="-5" dirty="0">
                <a:latin typeface="宋体" panose="02010600030101010101" pitchFamily="2" charset="-122"/>
                <a:cs typeface="宋体" panose="02010600030101010101" pitchFamily="2" charset="-122"/>
              </a:rPr>
              <a:t>l</a:t>
            </a:r>
            <a:r>
              <a:rPr sz="1800" spc="5" dirty="0">
                <a:latin typeface="宋体" panose="02010600030101010101" pitchFamily="2" charset="-122"/>
                <a:cs typeface="宋体" panose="02010600030101010101" pitchFamily="2" charset="-122"/>
              </a:rPr>
              <a:t>”</a:t>
            </a:r>
            <a:r>
              <a:rPr sz="1800" dirty="0">
                <a:latin typeface="宋体" panose="02010600030101010101" pitchFamily="2" charset="-122"/>
                <a:cs typeface="宋体" panose="02010600030101010101" pitchFamily="2" charset="-122"/>
              </a:rPr>
              <a:t>为文件名后缀， 于是一条文件加载配置项即可加载相应目录下所有的告警规则文件；</a:t>
            </a:r>
            <a:endParaRPr sz="1800">
              <a:latin typeface="宋体" panose="02010600030101010101" pitchFamily="2" charset="-122"/>
              <a:cs typeface="宋体" panose="02010600030101010101" pitchFamily="2" charset="-122"/>
            </a:endParaRPr>
          </a:p>
        </p:txBody>
      </p:sp>
      <p:grpSp>
        <p:nvGrpSpPr>
          <p:cNvPr id="4" name="object 4"/>
          <p:cNvGrpSpPr/>
          <p:nvPr/>
        </p:nvGrpSpPr>
        <p:grpSpPr>
          <a:xfrm>
            <a:off x="1511300" y="3167418"/>
            <a:ext cx="9196070" cy="751840"/>
            <a:chOff x="1511300" y="3167418"/>
            <a:chExt cx="9196070" cy="751840"/>
          </a:xfrm>
        </p:grpSpPr>
        <p:pic>
          <p:nvPicPr>
            <p:cNvPr id="5" name="object 5"/>
            <p:cNvPicPr/>
            <p:nvPr/>
          </p:nvPicPr>
          <p:blipFill>
            <a:blip r:embed="rId5" cstate="print"/>
            <a:stretch>
              <a:fillRect/>
            </a:stretch>
          </p:blipFill>
          <p:spPr>
            <a:xfrm>
              <a:off x="1511300" y="3167418"/>
              <a:ext cx="9195561" cy="751293"/>
            </a:xfrm>
            <a:prstGeom prst="rect">
              <a:avLst/>
            </a:prstGeom>
          </p:spPr>
        </p:pic>
        <p:sp>
          <p:nvSpPr>
            <p:cNvPr id="6" name="object 6"/>
            <p:cNvSpPr/>
            <p:nvPr/>
          </p:nvSpPr>
          <p:spPr>
            <a:xfrm>
              <a:off x="1664970" y="3238500"/>
              <a:ext cx="8895080" cy="615950"/>
            </a:xfrm>
            <a:custGeom>
              <a:avLst/>
              <a:gdLst/>
              <a:ahLst/>
              <a:cxnLst/>
              <a:rect l="l" t="t" r="r" b="b"/>
              <a:pathLst>
                <a:path w="8895080" h="615950">
                  <a:moveTo>
                    <a:pt x="8895080" y="0"/>
                  </a:moveTo>
                  <a:lnTo>
                    <a:pt x="0" y="0"/>
                  </a:lnTo>
                  <a:lnTo>
                    <a:pt x="0" y="615950"/>
                  </a:lnTo>
                  <a:lnTo>
                    <a:pt x="8895080" y="615950"/>
                  </a:lnTo>
                  <a:lnTo>
                    <a:pt x="8895080" y="0"/>
                  </a:lnTo>
                  <a:close/>
                </a:path>
              </a:pathLst>
            </a:custGeom>
            <a:solidFill>
              <a:srgbClr val="D7EFEB"/>
            </a:solidFill>
          </p:spPr>
          <p:txBody>
            <a:bodyPr wrap="square" lIns="0" tIns="0" rIns="0" bIns="0" rtlCol="0"/>
            <a:lstStyle/>
            <a:p>
              <a:endParaRPr/>
            </a:p>
          </p:txBody>
        </p:sp>
      </p:grpSp>
      <p:sp>
        <p:nvSpPr>
          <p:cNvPr id="7" name="object 7"/>
          <p:cNvSpPr txBox="1"/>
          <p:nvPr/>
        </p:nvSpPr>
        <p:spPr>
          <a:xfrm>
            <a:off x="1757045" y="3263265"/>
            <a:ext cx="1331595" cy="528320"/>
          </a:xfrm>
          <a:prstGeom prst="rect">
            <a:avLst/>
          </a:prstGeom>
        </p:spPr>
        <p:txBody>
          <a:bodyPr vert="horz" wrap="square" lIns="0" tIns="12700" rIns="0" bIns="0" rtlCol="0">
            <a:spAutoFit/>
          </a:bodyPr>
          <a:lstStyle/>
          <a:p>
            <a:pPr>
              <a:lnSpc>
                <a:spcPct val="100000"/>
              </a:lnSpc>
              <a:spcBef>
                <a:spcPts val="100"/>
              </a:spcBef>
            </a:pPr>
            <a:r>
              <a:rPr sz="1100" spc="-160" dirty="0">
                <a:latin typeface="宋体" panose="02010600030101010101" pitchFamily="2" charset="-122"/>
                <a:cs typeface="宋体" panose="02010600030101010101" pitchFamily="2" charset="-122"/>
              </a:rPr>
              <a:t>rule_files:</a:t>
            </a:r>
            <a:endParaRPr sz="1100">
              <a:latin typeface="宋体" panose="02010600030101010101" pitchFamily="2" charset="-122"/>
              <a:cs typeface="宋体" panose="02010600030101010101" pitchFamily="2" charset="-122"/>
            </a:endParaRPr>
          </a:p>
          <a:p>
            <a:pPr marL="184150" indent="-107950">
              <a:lnSpc>
                <a:spcPct val="100000"/>
              </a:lnSpc>
              <a:buChar char="-"/>
              <a:tabLst>
                <a:tab pos="184150" algn="l"/>
              </a:tabLst>
            </a:pPr>
            <a:r>
              <a:rPr sz="1100" spc="-100" dirty="0">
                <a:latin typeface="宋体" panose="02010600030101010101" pitchFamily="2" charset="-122"/>
                <a:cs typeface="宋体" panose="02010600030101010101" pitchFamily="2" charset="-122"/>
              </a:rPr>
              <a:t>"rules/*.yaml"</a:t>
            </a:r>
            <a:endParaRPr sz="1100">
              <a:latin typeface="宋体" panose="02010600030101010101" pitchFamily="2" charset="-122"/>
              <a:cs typeface="宋体" panose="02010600030101010101" pitchFamily="2" charset="-122"/>
            </a:endParaRPr>
          </a:p>
          <a:p>
            <a:pPr marL="184150" indent="-107950">
              <a:lnSpc>
                <a:spcPct val="100000"/>
              </a:lnSpc>
              <a:buChar char="-"/>
              <a:tabLst>
                <a:tab pos="184150" algn="l"/>
              </a:tabLst>
            </a:pPr>
            <a:r>
              <a:rPr sz="1100" spc="-165" dirty="0">
                <a:latin typeface="宋体" panose="02010600030101010101" pitchFamily="2" charset="-122"/>
                <a:cs typeface="宋体" panose="02010600030101010101" pitchFamily="2" charset="-122"/>
              </a:rPr>
              <a:t>“alert_rules/*.yaml“</a:t>
            </a:r>
            <a:endParaRPr sz="1100">
              <a:latin typeface="宋体" panose="02010600030101010101" pitchFamily="2" charset="-122"/>
              <a:cs typeface="宋体" panose="02010600030101010101" pitchFamily="2" charset="-122"/>
            </a:endParaRPr>
          </a:p>
        </p:txBody>
      </p:sp>
      <p:sp>
        <p:nvSpPr>
          <p:cNvPr id="8" name="object 8"/>
          <p:cNvSpPr txBox="1"/>
          <p:nvPr/>
        </p:nvSpPr>
        <p:spPr>
          <a:xfrm>
            <a:off x="3338150" y="3598545"/>
            <a:ext cx="2230755" cy="193040"/>
          </a:xfrm>
          <a:prstGeom prst="rect">
            <a:avLst/>
          </a:prstGeom>
        </p:spPr>
        <p:txBody>
          <a:bodyPr vert="horz" wrap="square" lIns="0" tIns="12700" rIns="0" bIns="0" rtlCol="0">
            <a:spAutoFit/>
          </a:bodyPr>
          <a:lstStyle/>
          <a:p>
            <a:pPr>
              <a:lnSpc>
                <a:spcPct val="100000"/>
              </a:lnSpc>
              <a:spcBef>
                <a:spcPts val="100"/>
              </a:spcBef>
            </a:pPr>
            <a:r>
              <a:rPr sz="1100" spc="105"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dirty="0">
                <a:latin typeface="宋体" panose="02010600030101010101" pitchFamily="2" charset="-122"/>
                <a:cs typeface="宋体" panose="02010600030101010101" pitchFamily="2" charset="-122"/>
              </a:rPr>
              <a:t>专用于加载告警规则相关的文件；</a:t>
            </a:r>
            <a:endParaRPr sz="1100">
              <a:latin typeface="宋体" panose="02010600030101010101" pitchFamily="2" charset="-122"/>
              <a:cs typeface="宋体" panose="02010600030101010101" pitchFamily="2" charset="-122"/>
            </a:endParaRPr>
          </a:p>
        </p:txBody>
      </p:sp>
      <p:pic>
        <p:nvPicPr>
          <p:cNvPr id="12"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13"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4" name="图片 13"/>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4638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添加告警规则</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253470" cy="917575"/>
          </a:xfrm>
          <a:prstGeom prst="rect">
            <a:avLst/>
          </a:prstGeom>
        </p:spPr>
        <p:txBody>
          <a:bodyPr vert="horz" wrap="square" lIns="0" tIns="46990" rIns="0" bIns="0" rtlCol="0">
            <a:spAutoFit/>
          </a:bodyPr>
          <a:lstStyle/>
          <a:p>
            <a:pPr marL="241300" marR="5080" indent="-228600">
              <a:lnSpc>
                <a:spcPts val="2160"/>
              </a:lnSpc>
              <a:spcBef>
                <a:spcPts val="37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根据配置，在</a:t>
            </a:r>
            <a:r>
              <a:rPr sz="2000" spc="-275" dirty="0">
                <a:latin typeface="宋体" panose="02010600030101010101" pitchFamily="2" charset="-122"/>
                <a:cs typeface="宋体" panose="02010600030101010101" pitchFamily="2" charset="-122"/>
              </a:rPr>
              <a:t>alert_rules</a:t>
            </a:r>
            <a:r>
              <a:rPr sz="2000" dirty="0">
                <a:latin typeface="宋体" panose="02010600030101010101" pitchFamily="2" charset="-122"/>
                <a:cs typeface="宋体" panose="02010600030101010101" pitchFamily="2" charset="-122"/>
              </a:rPr>
              <a:t>目录中所有以“</a:t>
            </a:r>
            <a:r>
              <a:rPr sz="2000" spc="-565" dirty="0">
                <a:latin typeface="宋体" panose="02010600030101010101" pitchFamily="2" charset="-122"/>
                <a:cs typeface="宋体" panose="02010600030101010101" pitchFamily="2" charset="-122"/>
              </a:rPr>
              <a:t>.</a:t>
            </a:r>
            <a:r>
              <a:rPr sz="2000" spc="-90" dirty="0">
                <a:latin typeface="宋体" panose="02010600030101010101" pitchFamily="2" charset="-122"/>
                <a:cs typeface="宋体" panose="02010600030101010101" pitchFamily="2" charset="-122"/>
              </a:rPr>
              <a:t>yam</a:t>
            </a:r>
            <a:r>
              <a:rPr sz="2000" spc="-95" dirty="0">
                <a:latin typeface="宋体" panose="02010600030101010101" pitchFamily="2" charset="-122"/>
                <a:cs typeface="宋体" panose="02010600030101010101" pitchFamily="2" charset="-122"/>
              </a:rPr>
              <a:t>l</a:t>
            </a:r>
            <a:r>
              <a:rPr sz="2000" dirty="0">
                <a:latin typeface="宋体" panose="02010600030101010101" pitchFamily="2" charset="-122"/>
                <a:cs typeface="宋体" panose="02010600030101010101" pitchFamily="2" charset="-122"/>
              </a:rPr>
              <a:t>”为后缀的文件均被识别为告警规则文件；下面便是一 条告警规则示例</a:t>
            </a:r>
            <a:endParaRPr sz="2000">
              <a:latin typeface="宋体" panose="02010600030101010101" pitchFamily="2" charset="-122"/>
              <a:cs typeface="宋体" panose="02010600030101010101" pitchFamily="2" charset="-122"/>
            </a:endParaRPr>
          </a:p>
          <a:p>
            <a:pPr marL="755650" lvl="1" indent="-285750">
              <a:lnSpc>
                <a:spcPct val="100000"/>
              </a:lnSpc>
              <a:spcBef>
                <a:spcPts val="27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若某个</a:t>
            </a:r>
            <a:r>
              <a:rPr sz="1800" spc="-215" dirty="0">
                <a:latin typeface="宋体" panose="02010600030101010101" pitchFamily="2" charset="-122"/>
                <a:cs typeface="宋体" panose="02010600030101010101" pitchFamily="2" charset="-122"/>
              </a:rPr>
              <a:t>Ins</a:t>
            </a:r>
            <a:r>
              <a:rPr sz="1800" spc="-210" dirty="0">
                <a:latin typeface="宋体" panose="02010600030101010101" pitchFamily="2" charset="-122"/>
                <a:cs typeface="宋体" panose="02010600030101010101" pitchFamily="2" charset="-122"/>
              </a:rPr>
              <a:t>t</a:t>
            </a:r>
            <a:r>
              <a:rPr sz="1800" spc="-114" dirty="0">
                <a:latin typeface="宋体" panose="02010600030101010101" pitchFamily="2" charset="-122"/>
                <a:cs typeface="宋体" panose="02010600030101010101" pitchFamily="2" charset="-122"/>
              </a:rPr>
              <a:t>anc</a:t>
            </a:r>
            <a:r>
              <a:rPr sz="1800" spc="-120" dirty="0">
                <a:latin typeface="宋体" panose="02010600030101010101" pitchFamily="2" charset="-122"/>
                <a:cs typeface="宋体" panose="02010600030101010101" pitchFamily="2" charset="-122"/>
              </a:rPr>
              <a:t>e</a:t>
            </a:r>
            <a:r>
              <a:rPr sz="1800" spc="-5" dirty="0">
                <a:latin typeface="宋体" panose="02010600030101010101" pitchFamily="2" charset="-122"/>
                <a:cs typeface="宋体" panose="02010600030101010101" pitchFamily="2" charset="-122"/>
              </a:rPr>
              <a:t>的u</a:t>
            </a:r>
            <a:r>
              <a:rPr sz="1800" dirty="0">
                <a:latin typeface="宋体" panose="02010600030101010101" pitchFamily="2" charset="-122"/>
                <a:cs typeface="宋体" panose="02010600030101010101" pitchFamily="2" charset="-122"/>
              </a:rPr>
              <a:t>p</a:t>
            </a:r>
            <a:r>
              <a:rPr sz="1800" spc="-5" dirty="0">
                <a:latin typeface="宋体" panose="02010600030101010101" pitchFamily="2" charset="-122"/>
                <a:cs typeface="宋体" panose="02010600030101010101" pitchFamily="2" charset="-122"/>
              </a:rPr>
              <a:t>指标的值转为</a:t>
            </a:r>
            <a:r>
              <a:rPr sz="1800" spc="-65" dirty="0">
                <a:latin typeface="宋体" panose="02010600030101010101" pitchFamily="2" charset="-122"/>
                <a:cs typeface="宋体" panose="02010600030101010101" pitchFamily="2" charset="-122"/>
              </a:rPr>
              <a:t>0</a:t>
            </a:r>
            <a:r>
              <a:rPr sz="1800" spc="-5" dirty="0">
                <a:latin typeface="宋体" panose="02010600030101010101" pitchFamily="2" charset="-122"/>
                <a:cs typeface="宋体" panose="02010600030101010101" pitchFamily="2" charset="-122"/>
              </a:rPr>
              <a:t>持续超</a:t>
            </a:r>
            <a:r>
              <a:rPr sz="1800" dirty="0">
                <a:latin typeface="宋体" panose="02010600030101010101" pitchFamily="2" charset="-122"/>
                <a:cs typeface="宋体" panose="02010600030101010101" pitchFamily="2" charset="-122"/>
              </a:rPr>
              <a:t>过</a:t>
            </a:r>
            <a:r>
              <a:rPr sz="1800" spc="-65" dirty="0">
                <a:latin typeface="宋体" panose="02010600030101010101" pitchFamily="2" charset="-122"/>
                <a:cs typeface="宋体" panose="02010600030101010101" pitchFamily="2" charset="-122"/>
              </a:rPr>
              <a:t>1</a:t>
            </a:r>
            <a:r>
              <a:rPr sz="1800" spc="-5" dirty="0">
                <a:latin typeface="宋体" panose="02010600030101010101" pitchFamily="2" charset="-122"/>
                <a:cs typeface="宋体" panose="02010600030101010101" pitchFamily="2" charset="-122"/>
              </a:rPr>
              <a:t>分钟后，将触发告警；</a:t>
            </a:r>
            <a:endParaRPr sz="18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604520" y="1818639"/>
            <a:ext cx="5148071" cy="3607562"/>
          </a:xfrm>
          <a:prstGeom prst="rect">
            <a:avLst/>
          </a:prstGeom>
        </p:spPr>
      </p:pic>
      <p:sp>
        <p:nvSpPr>
          <p:cNvPr id="5" name="object 5"/>
          <p:cNvSpPr txBox="1"/>
          <p:nvPr/>
        </p:nvSpPr>
        <p:spPr>
          <a:xfrm>
            <a:off x="718819" y="1917700"/>
            <a:ext cx="4926330" cy="3416300"/>
          </a:xfrm>
          <a:prstGeom prst="rect">
            <a:avLst/>
          </a:prstGeom>
          <a:solidFill>
            <a:srgbClr val="D7EFEB"/>
          </a:solidFill>
        </p:spPr>
        <p:txBody>
          <a:bodyPr vert="horz" wrap="square" lIns="0" tIns="35560" rIns="0" bIns="0" rtlCol="0">
            <a:spAutoFit/>
          </a:bodyPr>
          <a:lstStyle/>
          <a:p>
            <a:pPr marL="90805">
              <a:lnSpc>
                <a:spcPct val="100000"/>
              </a:lnSpc>
              <a:spcBef>
                <a:spcPts val="280"/>
              </a:spcBef>
            </a:pPr>
            <a:r>
              <a:rPr sz="1200" spc="114" dirty="0">
                <a:latin typeface="宋体" panose="02010600030101010101" pitchFamily="2" charset="-122"/>
                <a:cs typeface="宋体" panose="02010600030101010101" pitchFamily="2" charset="-122"/>
              </a:rPr>
              <a:t>#</a:t>
            </a:r>
            <a:r>
              <a:rPr sz="1200" spc="-280"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每个规则文件，都是含有一至多个规则组（</a:t>
            </a:r>
            <a:r>
              <a:rPr sz="1200" spc="-114" dirty="0">
                <a:latin typeface="宋体" panose="02010600030101010101" pitchFamily="2" charset="-122"/>
                <a:cs typeface="宋体" panose="02010600030101010101" pitchFamily="2" charset="-122"/>
              </a:rPr>
              <a:t>rul</a:t>
            </a:r>
            <a:r>
              <a:rPr sz="1200" spc="-110" dirty="0">
                <a:latin typeface="宋体" panose="02010600030101010101" pitchFamily="2" charset="-122"/>
                <a:cs typeface="宋体" panose="02010600030101010101" pitchFamily="2" charset="-122"/>
              </a:rPr>
              <a:t>e</a:t>
            </a:r>
            <a:r>
              <a:rPr sz="1200" spc="-70" dirty="0">
                <a:latin typeface="宋体" panose="02010600030101010101" pitchFamily="2" charset="-122"/>
                <a:cs typeface="宋体" panose="02010600030101010101" pitchFamily="2" charset="-122"/>
              </a:rPr>
              <a:t>_gr</a:t>
            </a:r>
            <a:r>
              <a:rPr sz="1200" spc="70" dirty="0">
                <a:latin typeface="宋体" panose="02010600030101010101" pitchFamily="2" charset="-122"/>
                <a:cs typeface="宋体" panose="02010600030101010101" pitchFamily="2" charset="-122"/>
              </a:rPr>
              <a:t>ou</a:t>
            </a:r>
            <a:r>
              <a:rPr sz="1200" spc="80" dirty="0">
                <a:latin typeface="宋体" panose="02010600030101010101" pitchFamily="2" charset="-122"/>
                <a:cs typeface="宋体" panose="02010600030101010101" pitchFamily="2" charset="-122"/>
              </a:rPr>
              <a:t>p</a:t>
            </a:r>
            <a:r>
              <a:rPr sz="1200" dirty="0">
                <a:latin typeface="宋体" panose="02010600030101010101" pitchFamily="2" charset="-122"/>
                <a:cs typeface="宋体" panose="02010600030101010101" pitchFamily="2" charset="-122"/>
              </a:rPr>
              <a:t>）的列表，</a:t>
            </a:r>
            <a:endParaRPr sz="1200">
              <a:latin typeface="宋体" panose="02010600030101010101" pitchFamily="2" charset="-122"/>
              <a:cs typeface="宋体" panose="02010600030101010101" pitchFamily="2" charset="-122"/>
            </a:endParaRPr>
          </a:p>
          <a:p>
            <a:pPr marL="90805">
              <a:lnSpc>
                <a:spcPct val="100000"/>
              </a:lnSpc>
            </a:pPr>
            <a:r>
              <a:rPr sz="1200" spc="114" dirty="0">
                <a:latin typeface="宋体" panose="02010600030101010101" pitchFamily="2" charset="-122"/>
                <a:cs typeface="宋体" panose="02010600030101010101" pitchFamily="2" charset="-122"/>
              </a:rPr>
              <a:t>#</a:t>
            </a:r>
            <a:r>
              <a:rPr sz="1200" spc="-280"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这些列表项定义在顶级字段</a:t>
            </a:r>
            <a:r>
              <a:rPr sz="1200" spc="-60" dirty="0">
                <a:latin typeface="宋体" panose="02010600030101010101" pitchFamily="2" charset="-122"/>
                <a:cs typeface="宋体" panose="02010600030101010101" pitchFamily="2" charset="-122"/>
              </a:rPr>
              <a:t>g</a:t>
            </a:r>
            <a:r>
              <a:rPr sz="1200" spc="-55" dirty="0">
                <a:latin typeface="宋体" panose="02010600030101010101" pitchFamily="2" charset="-122"/>
                <a:cs typeface="宋体" panose="02010600030101010101" pitchFamily="2" charset="-122"/>
              </a:rPr>
              <a:t>r</a:t>
            </a:r>
            <a:r>
              <a:rPr sz="1200" spc="25" dirty="0">
                <a:latin typeface="宋体" panose="02010600030101010101" pitchFamily="2" charset="-122"/>
                <a:cs typeface="宋体" panose="02010600030101010101" pitchFamily="2" charset="-122"/>
              </a:rPr>
              <a:t>oup</a:t>
            </a:r>
            <a:r>
              <a:rPr sz="1200" spc="35" dirty="0">
                <a:latin typeface="宋体" panose="02010600030101010101" pitchFamily="2" charset="-122"/>
                <a:cs typeface="宋体" panose="02010600030101010101" pitchFamily="2" charset="-122"/>
              </a:rPr>
              <a:t>s</a:t>
            </a:r>
            <a:r>
              <a:rPr sz="1200" dirty="0">
                <a:latin typeface="宋体" panose="02010600030101010101" pitchFamily="2" charset="-122"/>
                <a:cs typeface="宋体" panose="02010600030101010101" pitchFamily="2" charset="-122"/>
              </a:rPr>
              <a:t>之下；</a:t>
            </a:r>
            <a:endParaRPr sz="1200">
              <a:latin typeface="宋体" panose="02010600030101010101" pitchFamily="2" charset="-122"/>
              <a:cs typeface="宋体" panose="02010600030101010101" pitchFamily="2" charset="-122"/>
            </a:endParaRPr>
          </a:p>
          <a:p>
            <a:pPr marL="90805">
              <a:lnSpc>
                <a:spcPct val="100000"/>
              </a:lnSpc>
            </a:pPr>
            <a:r>
              <a:rPr sz="1200" b="1" spc="-50" dirty="0">
                <a:solidFill>
                  <a:srgbClr val="6F2F9F"/>
                </a:solidFill>
                <a:latin typeface="Microsoft JhengHei" panose="020B0604030504040204" charset="-120"/>
                <a:cs typeface="Microsoft JhengHei" panose="020B0604030504040204" charset="-120"/>
              </a:rPr>
              <a:t>groups:</a:t>
            </a:r>
            <a:endParaRPr sz="1200">
              <a:latin typeface="Microsoft JhengHei" panose="020B0604030504040204" charset="-120"/>
              <a:cs typeface="Microsoft JhengHei" panose="020B0604030504040204" charset="-120"/>
            </a:endParaRPr>
          </a:p>
          <a:p>
            <a:pPr>
              <a:lnSpc>
                <a:spcPct val="100000"/>
              </a:lnSpc>
              <a:spcBef>
                <a:spcPts val="60"/>
              </a:spcBef>
            </a:pPr>
            <a:endParaRPr sz="750">
              <a:latin typeface="Microsoft JhengHei" panose="020B0604030504040204" charset="-120"/>
              <a:cs typeface="Microsoft JhengHei" panose="020B0604030504040204" charset="-120"/>
            </a:endParaRPr>
          </a:p>
          <a:p>
            <a:pPr marL="173355">
              <a:lnSpc>
                <a:spcPct val="100000"/>
              </a:lnSpc>
            </a:pPr>
            <a:r>
              <a:rPr sz="1200" spc="114" dirty="0">
                <a:latin typeface="宋体" panose="02010600030101010101" pitchFamily="2" charset="-122"/>
                <a:cs typeface="宋体" panose="02010600030101010101" pitchFamily="2" charset="-122"/>
              </a:rPr>
              <a:t>#</a:t>
            </a:r>
            <a:r>
              <a:rPr sz="1200" spc="-280"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每个规则组都要有一个名字，且在当前文件中必须惟一；</a:t>
            </a:r>
            <a:endParaRPr sz="1200">
              <a:latin typeface="宋体" panose="02010600030101010101" pitchFamily="2" charset="-122"/>
              <a:cs typeface="宋体" panose="02010600030101010101" pitchFamily="2" charset="-122"/>
            </a:endParaRPr>
          </a:p>
          <a:p>
            <a:pPr marL="173355">
              <a:lnSpc>
                <a:spcPct val="100000"/>
              </a:lnSpc>
            </a:pPr>
            <a:r>
              <a:rPr sz="1200" b="1" spc="75" dirty="0">
                <a:solidFill>
                  <a:srgbClr val="6F2F9F"/>
                </a:solidFill>
                <a:latin typeface="Microsoft JhengHei" panose="020B0604030504040204" charset="-120"/>
                <a:cs typeface="Microsoft JhengHei" panose="020B0604030504040204" charset="-120"/>
              </a:rPr>
              <a:t>-</a:t>
            </a:r>
            <a:r>
              <a:rPr sz="1200" b="1" spc="10" dirty="0">
                <a:solidFill>
                  <a:srgbClr val="6F2F9F"/>
                </a:solidFill>
                <a:latin typeface="Microsoft JhengHei" panose="020B0604030504040204" charset="-120"/>
                <a:cs typeface="Microsoft JhengHei" panose="020B0604030504040204" charset="-120"/>
              </a:rPr>
              <a:t> </a:t>
            </a:r>
            <a:r>
              <a:rPr sz="1200" b="1" spc="-50" dirty="0">
                <a:solidFill>
                  <a:srgbClr val="6F2F9F"/>
                </a:solidFill>
                <a:latin typeface="Microsoft JhengHei" panose="020B0604030504040204" charset="-120"/>
                <a:cs typeface="Microsoft JhengHei" panose="020B0604030504040204" charset="-120"/>
              </a:rPr>
              <a:t>name:</a:t>
            </a:r>
            <a:r>
              <a:rPr sz="1200" b="1" spc="-5" dirty="0">
                <a:solidFill>
                  <a:srgbClr val="6F2F9F"/>
                </a:solidFill>
                <a:latin typeface="Microsoft JhengHei" panose="020B0604030504040204" charset="-120"/>
                <a:cs typeface="Microsoft JhengHei" panose="020B0604030504040204" charset="-120"/>
              </a:rPr>
              <a:t> </a:t>
            </a:r>
            <a:r>
              <a:rPr sz="1200" b="1" spc="-55" dirty="0">
                <a:solidFill>
                  <a:srgbClr val="6F2F9F"/>
                </a:solidFill>
                <a:latin typeface="Microsoft JhengHei" panose="020B0604030504040204" charset="-120"/>
                <a:cs typeface="Microsoft JhengHei" panose="020B0604030504040204" charset="-120"/>
              </a:rPr>
              <a:t>&lt;string&gt;</a:t>
            </a:r>
            <a:endParaRPr sz="1200">
              <a:latin typeface="Microsoft JhengHei" panose="020B0604030504040204" charset="-120"/>
              <a:cs typeface="Microsoft JhengHei" panose="020B0604030504040204" charset="-120"/>
            </a:endParaRPr>
          </a:p>
          <a:p>
            <a:pPr>
              <a:lnSpc>
                <a:spcPct val="100000"/>
              </a:lnSpc>
              <a:spcBef>
                <a:spcPts val="60"/>
              </a:spcBef>
            </a:pPr>
            <a:endParaRPr sz="750">
              <a:latin typeface="Microsoft JhengHei" panose="020B0604030504040204" charset="-120"/>
              <a:cs typeface="Microsoft JhengHei" panose="020B0604030504040204" charset="-120"/>
            </a:endParaRPr>
          </a:p>
          <a:p>
            <a:pPr marL="297815">
              <a:lnSpc>
                <a:spcPct val="100000"/>
              </a:lnSpc>
            </a:pPr>
            <a:r>
              <a:rPr sz="1200" spc="114" dirty="0">
                <a:latin typeface="宋体" panose="02010600030101010101" pitchFamily="2" charset="-122"/>
                <a:cs typeface="宋体" panose="02010600030101010101" pitchFamily="2" charset="-122"/>
              </a:rPr>
              <a:t>#</a:t>
            </a:r>
            <a:r>
              <a:rPr sz="1200" spc="-290"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组内的规则每多长时间评估（计算）一次；</a:t>
            </a:r>
            <a:endParaRPr sz="1200">
              <a:latin typeface="宋体" panose="02010600030101010101" pitchFamily="2" charset="-122"/>
              <a:cs typeface="宋体" panose="02010600030101010101" pitchFamily="2" charset="-122"/>
            </a:endParaRPr>
          </a:p>
          <a:p>
            <a:pPr marL="297815">
              <a:lnSpc>
                <a:spcPct val="100000"/>
              </a:lnSpc>
            </a:pPr>
            <a:r>
              <a:rPr sz="1200" b="1" spc="-25" dirty="0">
                <a:solidFill>
                  <a:srgbClr val="6F2F9F"/>
                </a:solidFill>
                <a:latin typeface="Microsoft JhengHei" panose="020B0604030504040204" charset="-120"/>
                <a:cs typeface="Microsoft JhengHei" panose="020B0604030504040204" charset="-120"/>
              </a:rPr>
              <a:t>[</a:t>
            </a:r>
            <a:r>
              <a:rPr sz="1200" b="1" spc="25" dirty="0">
                <a:solidFill>
                  <a:srgbClr val="6F2F9F"/>
                </a:solidFill>
                <a:latin typeface="Microsoft JhengHei" panose="020B0604030504040204" charset="-120"/>
                <a:cs typeface="Microsoft JhengHei" panose="020B0604030504040204" charset="-120"/>
              </a:rPr>
              <a:t> </a:t>
            </a:r>
            <a:r>
              <a:rPr sz="1200" b="1" spc="-40" dirty="0">
                <a:solidFill>
                  <a:srgbClr val="6F2F9F"/>
                </a:solidFill>
                <a:latin typeface="Microsoft JhengHei" panose="020B0604030504040204" charset="-120"/>
                <a:cs typeface="Microsoft JhengHei" panose="020B0604030504040204" charset="-120"/>
              </a:rPr>
              <a:t>interval:</a:t>
            </a:r>
            <a:r>
              <a:rPr sz="1200" b="1" spc="45" dirty="0">
                <a:solidFill>
                  <a:srgbClr val="6F2F9F"/>
                </a:solidFill>
                <a:latin typeface="Microsoft JhengHei" panose="020B0604030504040204" charset="-120"/>
                <a:cs typeface="Microsoft JhengHei" panose="020B0604030504040204" charset="-120"/>
              </a:rPr>
              <a:t> </a:t>
            </a:r>
            <a:r>
              <a:rPr sz="1200" b="1" spc="-50" dirty="0">
                <a:solidFill>
                  <a:srgbClr val="6F2F9F"/>
                </a:solidFill>
                <a:latin typeface="Microsoft JhengHei" panose="020B0604030504040204" charset="-120"/>
                <a:cs typeface="Microsoft JhengHei" panose="020B0604030504040204" charset="-120"/>
              </a:rPr>
              <a:t>&lt;duration&gt;</a:t>
            </a:r>
            <a:r>
              <a:rPr sz="1200" b="1" spc="55" dirty="0">
                <a:solidFill>
                  <a:srgbClr val="6F2F9F"/>
                </a:solidFill>
                <a:latin typeface="Microsoft JhengHei" panose="020B0604030504040204" charset="-120"/>
                <a:cs typeface="Microsoft JhengHei" panose="020B0604030504040204" charset="-120"/>
              </a:rPr>
              <a:t> </a:t>
            </a:r>
            <a:r>
              <a:rPr sz="1200" b="1" spc="-20" dirty="0">
                <a:solidFill>
                  <a:srgbClr val="6F2F9F"/>
                </a:solidFill>
                <a:latin typeface="Microsoft JhengHei" panose="020B0604030504040204" charset="-120"/>
                <a:cs typeface="Microsoft JhengHei" panose="020B0604030504040204" charset="-120"/>
              </a:rPr>
              <a:t>|</a:t>
            </a:r>
            <a:r>
              <a:rPr sz="1200" b="1" spc="40" dirty="0">
                <a:solidFill>
                  <a:srgbClr val="6F2F9F"/>
                </a:solidFill>
                <a:latin typeface="Microsoft JhengHei" panose="020B0604030504040204" charset="-120"/>
                <a:cs typeface="Microsoft JhengHei" panose="020B0604030504040204" charset="-120"/>
              </a:rPr>
              <a:t> </a:t>
            </a:r>
            <a:r>
              <a:rPr sz="1200" b="1" spc="-40" dirty="0">
                <a:solidFill>
                  <a:srgbClr val="6F2F9F"/>
                </a:solidFill>
                <a:latin typeface="Microsoft JhengHei" panose="020B0604030504040204" charset="-120"/>
                <a:cs typeface="Microsoft JhengHei" panose="020B0604030504040204" charset="-120"/>
              </a:rPr>
              <a:t>default</a:t>
            </a:r>
            <a:r>
              <a:rPr sz="1200" b="1" spc="25" dirty="0">
                <a:solidFill>
                  <a:srgbClr val="6F2F9F"/>
                </a:solidFill>
                <a:latin typeface="Microsoft JhengHei" panose="020B0604030504040204" charset="-120"/>
                <a:cs typeface="Microsoft JhengHei" panose="020B0604030504040204" charset="-120"/>
              </a:rPr>
              <a:t> </a:t>
            </a:r>
            <a:r>
              <a:rPr sz="1200" b="1" spc="-65" dirty="0">
                <a:solidFill>
                  <a:srgbClr val="6F2F9F"/>
                </a:solidFill>
                <a:latin typeface="Microsoft JhengHei" panose="020B0604030504040204" charset="-120"/>
                <a:cs typeface="Microsoft JhengHei" panose="020B0604030504040204" charset="-120"/>
              </a:rPr>
              <a:t>=</a:t>
            </a:r>
            <a:r>
              <a:rPr sz="1200" b="1" spc="40" dirty="0">
                <a:solidFill>
                  <a:srgbClr val="6F2F9F"/>
                </a:solidFill>
                <a:latin typeface="Microsoft JhengHei" panose="020B0604030504040204" charset="-120"/>
                <a:cs typeface="Microsoft JhengHei" panose="020B0604030504040204" charset="-120"/>
              </a:rPr>
              <a:t> </a:t>
            </a:r>
            <a:r>
              <a:rPr sz="1200" b="1" spc="-45" dirty="0">
                <a:solidFill>
                  <a:srgbClr val="6F2F9F"/>
                </a:solidFill>
                <a:latin typeface="Microsoft JhengHei" panose="020B0604030504040204" charset="-120"/>
                <a:cs typeface="Microsoft JhengHei" panose="020B0604030504040204" charset="-120"/>
              </a:rPr>
              <a:t>global.evaluation_interval</a:t>
            </a:r>
            <a:r>
              <a:rPr sz="1200" b="1" spc="50" dirty="0">
                <a:solidFill>
                  <a:srgbClr val="6F2F9F"/>
                </a:solidFill>
                <a:latin typeface="Microsoft JhengHei" panose="020B0604030504040204" charset="-120"/>
                <a:cs typeface="Microsoft JhengHei" panose="020B0604030504040204" charset="-120"/>
              </a:rPr>
              <a:t> </a:t>
            </a:r>
            <a:r>
              <a:rPr sz="1200" b="1" spc="-25" dirty="0">
                <a:solidFill>
                  <a:srgbClr val="6F2F9F"/>
                </a:solidFill>
                <a:latin typeface="Microsoft JhengHei" panose="020B0604030504040204" charset="-120"/>
                <a:cs typeface="Microsoft JhengHei" panose="020B0604030504040204" charset="-120"/>
              </a:rPr>
              <a:t>]</a:t>
            </a:r>
            <a:endParaRPr sz="1200">
              <a:latin typeface="Microsoft JhengHei" panose="020B0604030504040204" charset="-120"/>
              <a:cs typeface="Microsoft JhengHei" panose="020B0604030504040204" charset="-120"/>
            </a:endParaRPr>
          </a:p>
          <a:p>
            <a:pPr>
              <a:lnSpc>
                <a:spcPct val="100000"/>
              </a:lnSpc>
              <a:spcBef>
                <a:spcPts val="60"/>
              </a:spcBef>
            </a:pPr>
            <a:endParaRPr sz="750">
              <a:latin typeface="Microsoft JhengHei" panose="020B0604030504040204" charset="-120"/>
              <a:cs typeface="Microsoft JhengHei" panose="020B0604030504040204" charset="-120"/>
            </a:endParaRPr>
          </a:p>
          <a:p>
            <a:pPr marL="297815">
              <a:lnSpc>
                <a:spcPct val="100000"/>
              </a:lnSpc>
              <a:spcBef>
                <a:spcPts val="5"/>
              </a:spcBef>
            </a:pPr>
            <a:r>
              <a:rPr sz="1200" spc="114" dirty="0">
                <a:latin typeface="宋体" panose="02010600030101010101" pitchFamily="2" charset="-122"/>
                <a:cs typeface="宋体" panose="02010600030101010101" pitchFamily="2" charset="-122"/>
              </a:rPr>
              <a:t>#</a:t>
            </a:r>
            <a:r>
              <a:rPr sz="1200" spc="-290"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限制条件；对于告警规则，用于限制其最多可生成的告警数量，</a:t>
            </a:r>
            <a:endParaRPr sz="1200">
              <a:latin typeface="宋体" panose="02010600030101010101" pitchFamily="2" charset="-122"/>
              <a:cs typeface="宋体" panose="02010600030101010101" pitchFamily="2" charset="-122"/>
            </a:endParaRPr>
          </a:p>
          <a:p>
            <a:pPr marL="297815">
              <a:lnSpc>
                <a:spcPts val="1440"/>
              </a:lnSpc>
            </a:pPr>
            <a:r>
              <a:rPr sz="1200" spc="114" dirty="0">
                <a:latin typeface="宋体" panose="02010600030101010101" pitchFamily="2" charset="-122"/>
                <a:cs typeface="宋体" panose="02010600030101010101" pitchFamily="2" charset="-122"/>
              </a:rPr>
              <a:t>#</a:t>
            </a:r>
            <a:r>
              <a:rPr sz="1200" spc="-290"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对于记录规则，用于限制其最多可生成的序列数量；</a:t>
            </a:r>
            <a:endParaRPr sz="1200">
              <a:latin typeface="宋体" panose="02010600030101010101" pitchFamily="2" charset="-122"/>
              <a:cs typeface="宋体" panose="02010600030101010101" pitchFamily="2" charset="-122"/>
            </a:endParaRPr>
          </a:p>
          <a:p>
            <a:pPr marL="297815">
              <a:lnSpc>
                <a:spcPct val="100000"/>
              </a:lnSpc>
            </a:pPr>
            <a:r>
              <a:rPr sz="1200" b="1" spc="-25" dirty="0">
                <a:solidFill>
                  <a:srgbClr val="6F2F9F"/>
                </a:solidFill>
                <a:latin typeface="Microsoft JhengHei" panose="020B0604030504040204" charset="-120"/>
                <a:cs typeface="Microsoft JhengHei" panose="020B0604030504040204" charset="-120"/>
              </a:rPr>
              <a:t>[</a:t>
            </a:r>
            <a:r>
              <a:rPr sz="1200" b="1" spc="10" dirty="0">
                <a:solidFill>
                  <a:srgbClr val="6F2F9F"/>
                </a:solidFill>
                <a:latin typeface="Microsoft JhengHei" panose="020B0604030504040204" charset="-120"/>
                <a:cs typeface="Microsoft JhengHei" panose="020B0604030504040204" charset="-120"/>
              </a:rPr>
              <a:t> </a:t>
            </a:r>
            <a:r>
              <a:rPr sz="1200" b="1" spc="-35" dirty="0">
                <a:solidFill>
                  <a:srgbClr val="6F2F9F"/>
                </a:solidFill>
                <a:latin typeface="Microsoft JhengHei" panose="020B0604030504040204" charset="-120"/>
                <a:cs typeface="Microsoft JhengHei" panose="020B0604030504040204" charset="-120"/>
              </a:rPr>
              <a:t>limit:</a:t>
            </a:r>
            <a:r>
              <a:rPr sz="1200" b="1" spc="25" dirty="0">
                <a:solidFill>
                  <a:srgbClr val="6F2F9F"/>
                </a:solidFill>
                <a:latin typeface="Microsoft JhengHei" panose="020B0604030504040204" charset="-120"/>
                <a:cs typeface="Microsoft JhengHei" panose="020B0604030504040204" charset="-120"/>
              </a:rPr>
              <a:t> </a:t>
            </a:r>
            <a:r>
              <a:rPr sz="1200" b="1" spc="-50" dirty="0">
                <a:solidFill>
                  <a:srgbClr val="6F2F9F"/>
                </a:solidFill>
                <a:latin typeface="Microsoft JhengHei" panose="020B0604030504040204" charset="-120"/>
                <a:cs typeface="Microsoft JhengHei" panose="020B0604030504040204" charset="-120"/>
              </a:rPr>
              <a:t>&lt;int&gt;</a:t>
            </a:r>
            <a:r>
              <a:rPr sz="1200" b="1" spc="30" dirty="0">
                <a:solidFill>
                  <a:srgbClr val="6F2F9F"/>
                </a:solidFill>
                <a:latin typeface="Microsoft JhengHei" panose="020B0604030504040204" charset="-120"/>
                <a:cs typeface="Microsoft JhengHei" panose="020B0604030504040204" charset="-120"/>
              </a:rPr>
              <a:t> </a:t>
            </a:r>
            <a:r>
              <a:rPr sz="1200" b="1" spc="-20" dirty="0">
                <a:solidFill>
                  <a:srgbClr val="6F2F9F"/>
                </a:solidFill>
                <a:latin typeface="Microsoft JhengHei" panose="020B0604030504040204" charset="-120"/>
                <a:cs typeface="Microsoft JhengHei" panose="020B0604030504040204" charset="-120"/>
              </a:rPr>
              <a:t>|</a:t>
            </a:r>
            <a:r>
              <a:rPr sz="1200" b="1" spc="20" dirty="0">
                <a:solidFill>
                  <a:srgbClr val="6F2F9F"/>
                </a:solidFill>
                <a:latin typeface="Microsoft JhengHei" panose="020B0604030504040204" charset="-120"/>
                <a:cs typeface="Microsoft JhengHei" panose="020B0604030504040204" charset="-120"/>
              </a:rPr>
              <a:t> </a:t>
            </a:r>
            <a:r>
              <a:rPr sz="1200" b="1" spc="-45" dirty="0">
                <a:solidFill>
                  <a:srgbClr val="6F2F9F"/>
                </a:solidFill>
                <a:latin typeface="Microsoft JhengHei" panose="020B0604030504040204" charset="-120"/>
                <a:cs typeface="Microsoft JhengHei" panose="020B0604030504040204" charset="-120"/>
              </a:rPr>
              <a:t>default</a:t>
            </a:r>
            <a:r>
              <a:rPr sz="1200" b="1" spc="20" dirty="0">
                <a:solidFill>
                  <a:srgbClr val="6F2F9F"/>
                </a:solidFill>
                <a:latin typeface="Microsoft JhengHei" panose="020B0604030504040204" charset="-120"/>
                <a:cs typeface="Microsoft JhengHei" panose="020B0604030504040204" charset="-120"/>
              </a:rPr>
              <a:t> </a:t>
            </a:r>
            <a:r>
              <a:rPr sz="1200" b="1" spc="-65" dirty="0">
                <a:solidFill>
                  <a:srgbClr val="6F2F9F"/>
                </a:solidFill>
                <a:latin typeface="Microsoft JhengHei" panose="020B0604030504040204" charset="-120"/>
                <a:cs typeface="Microsoft JhengHei" panose="020B0604030504040204" charset="-120"/>
              </a:rPr>
              <a:t>=</a:t>
            </a:r>
            <a:r>
              <a:rPr sz="1200" b="1" spc="15" dirty="0">
                <a:solidFill>
                  <a:srgbClr val="6F2F9F"/>
                </a:solidFill>
                <a:latin typeface="Microsoft JhengHei" panose="020B0604030504040204" charset="-120"/>
                <a:cs typeface="Microsoft JhengHei" panose="020B0604030504040204" charset="-120"/>
              </a:rPr>
              <a:t> </a:t>
            </a:r>
            <a:r>
              <a:rPr sz="1200" b="1" spc="-50" dirty="0">
                <a:solidFill>
                  <a:srgbClr val="6F2F9F"/>
                </a:solidFill>
                <a:latin typeface="Microsoft JhengHei" panose="020B0604030504040204" charset="-120"/>
                <a:cs typeface="Microsoft JhengHei" panose="020B0604030504040204" charset="-120"/>
              </a:rPr>
              <a:t>0</a:t>
            </a:r>
            <a:r>
              <a:rPr sz="1200" b="1" spc="15" dirty="0">
                <a:solidFill>
                  <a:srgbClr val="6F2F9F"/>
                </a:solidFill>
                <a:latin typeface="Microsoft JhengHei" panose="020B0604030504040204" charset="-120"/>
                <a:cs typeface="Microsoft JhengHei" panose="020B0604030504040204" charset="-120"/>
              </a:rPr>
              <a:t> </a:t>
            </a:r>
            <a:r>
              <a:rPr sz="1200" b="1" spc="-25" dirty="0">
                <a:solidFill>
                  <a:srgbClr val="6F2F9F"/>
                </a:solidFill>
                <a:latin typeface="Microsoft JhengHei" panose="020B0604030504040204" charset="-120"/>
                <a:cs typeface="Microsoft JhengHei" panose="020B0604030504040204" charset="-120"/>
              </a:rPr>
              <a:t>]</a:t>
            </a:r>
            <a:endParaRPr sz="1200">
              <a:latin typeface="Microsoft JhengHei" panose="020B0604030504040204" charset="-120"/>
              <a:cs typeface="Microsoft JhengHei" panose="020B0604030504040204" charset="-120"/>
            </a:endParaRPr>
          </a:p>
          <a:p>
            <a:pPr>
              <a:lnSpc>
                <a:spcPct val="100000"/>
              </a:lnSpc>
              <a:spcBef>
                <a:spcPts val="60"/>
              </a:spcBef>
            </a:pPr>
            <a:endParaRPr sz="750">
              <a:latin typeface="Microsoft JhengHei" panose="020B0604030504040204" charset="-120"/>
              <a:cs typeface="Microsoft JhengHei" panose="020B0604030504040204" charset="-120"/>
            </a:endParaRPr>
          </a:p>
          <a:p>
            <a:pPr marL="297815">
              <a:lnSpc>
                <a:spcPct val="100000"/>
              </a:lnSpc>
            </a:pPr>
            <a:r>
              <a:rPr sz="1200" spc="114" dirty="0">
                <a:latin typeface="宋体" panose="02010600030101010101" pitchFamily="2" charset="-122"/>
                <a:cs typeface="宋体" panose="02010600030101010101" pitchFamily="2" charset="-122"/>
              </a:rPr>
              <a:t>#</a:t>
            </a:r>
            <a:r>
              <a:rPr sz="1200" spc="-290"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该规则组中的规则列表，对于每条告警规则，要遵循规则语法</a:t>
            </a:r>
            <a:endParaRPr sz="1200">
              <a:latin typeface="宋体" panose="02010600030101010101" pitchFamily="2" charset="-122"/>
              <a:cs typeface="宋体" panose="02010600030101010101" pitchFamily="2" charset="-122"/>
            </a:endParaRPr>
          </a:p>
          <a:p>
            <a:pPr marL="297815">
              <a:lnSpc>
                <a:spcPct val="100000"/>
              </a:lnSpc>
            </a:pPr>
            <a:r>
              <a:rPr sz="1200" b="1" spc="-45" dirty="0">
                <a:solidFill>
                  <a:srgbClr val="6F2F9F"/>
                </a:solidFill>
                <a:latin typeface="Microsoft JhengHei" panose="020B0604030504040204" charset="-120"/>
                <a:cs typeface="Microsoft JhengHei" panose="020B0604030504040204" charset="-120"/>
              </a:rPr>
              <a:t>rules:</a:t>
            </a:r>
            <a:endParaRPr sz="1200">
              <a:latin typeface="Microsoft JhengHei" panose="020B0604030504040204" charset="-120"/>
              <a:cs typeface="Microsoft JhengHei" panose="020B0604030504040204" charset="-120"/>
            </a:endParaRPr>
          </a:p>
          <a:p>
            <a:pPr marL="421005">
              <a:lnSpc>
                <a:spcPct val="100000"/>
              </a:lnSpc>
            </a:pPr>
            <a:r>
              <a:rPr sz="1200" b="1" spc="-25" dirty="0">
                <a:solidFill>
                  <a:srgbClr val="6F2F9F"/>
                </a:solidFill>
                <a:latin typeface="Microsoft JhengHei" panose="020B0604030504040204" charset="-120"/>
                <a:cs typeface="Microsoft JhengHei" panose="020B0604030504040204" charset="-120"/>
              </a:rPr>
              <a:t>[</a:t>
            </a:r>
            <a:r>
              <a:rPr sz="1200" b="1" spc="15" dirty="0">
                <a:solidFill>
                  <a:srgbClr val="6F2F9F"/>
                </a:solidFill>
                <a:latin typeface="Microsoft JhengHei" panose="020B0604030504040204" charset="-120"/>
                <a:cs typeface="Microsoft JhengHei" panose="020B0604030504040204" charset="-120"/>
              </a:rPr>
              <a:t> </a:t>
            </a:r>
            <a:r>
              <a:rPr sz="1200" b="1" spc="80" dirty="0">
                <a:solidFill>
                  <a:srgbClr val="6F2F9F"/>
                </a:solidFill>
                <a:latin typeface="Microsoft JhengHei" panose="020B0604030504040204" charset="-120"/>
                <a:cs typeface="Microsoft JhengHei" panose="020B0604030504040204" charset="-120"/>
              </a:rPr>
              <a:t>-</a:t>
            </a:r>
            <a:r>
              <a:rPr sz="1200" b="1" spc="5" dirty="0">
                <a:solidFill>
                  <a:srgbClr val="6F2F9F"/>
                </a:solidFill>
                <a:latin typeface="Microsoft JhengHei" panose="020B0604030504040204" charset="-120"/>
                <a:cs typeface="Microsoft JhengHei" panose="020B0604030504040204" charset="-120"/>
              </a:rPr>
              <a:t> </a:t>
            </a:r>
            <a:r>
              <a:rPr sz="1200" b="1" spc="-55" dirty="0">
                <a:solidFill>
                  <a:srgbClr val="6F2F9F"/>
                </a:solidFill>
                <a:latin typeface="Microsoft JhengHei" panose="020B0604030504040204" charset="-120"/>
                <a:cs typeface="Microsoft JhengHei" panose="020B0604030504040204" charset="-120"/>
              </a:rPr>
              <a:t>&lt;rule&gt;</a:t>
            </a:r>
            <a:r>
              <a:rPr sz="1200" b="1" spc="35" dirty="0">
                <a:solidFill>
                  <a:srgbClr val="6F2F9F"/>
                </a:solidFill>
                <a:latin typeface="Microsoft JhengHei" panose="020B0604030504040204" charset="-120"/>
                <a:cs typeface="Microsoft JhengHei" panose="020B0604030504040204" charset="-120"/>
              </a:rPr>
              <a:t> </a:t>
            </a:r>
            <a:r>
              <a:rPr sz="1200" b="1" spc="-20" dirty="0">
                <a:solidFill>
                  <a:srgbClr val="6F2F9F"/>
                </a:solidFill>
                <a:latin typeface="Microsoft JhengHei" panose="020B0604030504040204" charset="-120"/>
                <a:cs typeface="Microsoft JhengHei" panose="020B0604030504040204" charset="-120"/>
              </a:rPr>
              <a:t>...</a:t>
            </a:r>
            <a:r>
              <a:rPr sz="1200" b="1" spc="5" dirty="0">
                <a:solidFill>
                  <a:srgbClr val="6F2F9F"/>
                </a:solidFill>
                <a:latin typeface="Microsoft JhengHei" panose="020B0604030504040204" charset="-120"/>
                <a:cs typeface="Microsoft JhengHei" panose="020B0604030504040204" charset="-120"/>
              </a:rPr>
              <a:t> </a:t>
            </a:r>
            <a:r>
              <a:rPr sz="1200" b="1" spc="-25" dirty="0">
                <a:solidFill>
                  <a:srgbClr val="6F2F9F"/>
                </a:solidFill>
                <a:latin typeface="Microsoft JhengHei" panose="020B0604030504040204" charset="-120"/>
                <a:cs typeface="Microsoft JhengHei" panose="020B0604030504040204" charset="-120"/>
              </a:rPr>
              <a:t>]</a:t>
            </a:r>
            <a:endParaRPr sz="1200">
              <a:latin typeface="Microsoft JhengHei" panose="020B0604030504040204" charset="-120"/>
              <a:cs typeface="Microsoft JhengHei" panose="020B0604030504040204" charset="-120"/>
            </a:endParaRPr>
          </a:p>
        </p:txBody>
      </p:sp>
      <p:pic>
        <p:nvPicPr>
          <p:cNvPr id="6" name="object 6"/>
          <p:cNvPicPr/>
          <p:nvPr/>
        </p:nvPicPr>
        <p:blipFill>
          <a:blip r:embed="rId6" cstate="print"/>
          <a:stretch>
            <a:fillRect/>
          </a:stretch>
        </p:blipFill>
        <p:spPr>
          <a:xfrm>
            <a:off x="5683250" y="1807210"/>
            <a:ext cx="5904992" cy="3794251"/>
          </a:xfrm>
          <a:prstGeom prst="rect">
            <a:avLst/>
          </a:prstGeom>
        </p:spPr>
      </p:pic>
      <p:sp>
        <p:nvSpPr>
          <p:cNvPr id="7" name="object 7"/>
          <p:cNvSpPr txBox="1"/>
          <p:nvPr/>
        </p:nvSpPr>
        <p:spPr>
          <a:xfrm>
            <a:off x="5805170" y="1907539"/>
            <a:ext cx="5668010" cy="3600450"/>
          </a:xfrm>
          <a:prstGeom prst="rect">
            <a:avLst/>
          </a:prstGeom>
          <a:solidFill>
            <a:srgbClr val="D7EFEB"/>
          </a:solidFill>
        </p:spPr>
        <p:txBody>
          <a:bodyPr vert="horz" wrap="square" lIns="0" tIns="35560" rIns="0" bIns="0" rtlCol="0">
            <a:spAutoFit/>
          </a:bodyPr>
          <a:lstStyle/>
          <a:p>
            <a:pPr marL="91440">
              <a:lnSpc>
                <a:spcPct val="100000"/>
              </a:lnSpc>
              <a:spcBef>
                <a:spcPts val="280"/>
              </a:spcBef>
            </a:pPr>
            <a:r>
              <a:rPr sz="1200" spc="114" dirty="0">
                <a:latin typeface="宋体" panose="02010600030101010101" pitchFamily="2" charset="-122"/>
                <a:cs typeface="宋体" panose="02010600030101010101" pitchFamily="2" charset="-122"/>
              </a:rPr>
              <a:t>#</a:t>
            </a:r>
            <a:r>
              <a:rPr sz="1200" spc="-280"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告警规则的名称；</a:t>
            </a:r>
            <a:endParaRPr sz="1200">
              <a:latin typeface="宋体" panose="02010600030101010101" pitchFamily="2" charset="-122"/>
              <a:cs typeface="宋体" panose="02010600030101010101" pitchFamily="2" charset="-122"/>
            </a:endParaRPr>
          </a:p>
          <a:p>
            <a:pPr marL="91440">
              <a:lnSpc>
                <a:spcPct val="100000"/>
              </a:lnSpc>
            </a:pPr>
            <a:r>
              <a:rPr sz="1200" b="1" spc="-35" dirty="0">
                <a:solidFill>
                  <a:srgbClr val="6F2F9F"/>
                </a:solidFill>
                <a:latin typeface="Microsoft JhengHei" panose="020B0604030504040204" charset="-120"/>
                <a:cs typeface="Microsoft JhengHei" panose="020B0604030504040204" charset="-120"/>
              </a:rPr>
              <a:t>alert:</a:t>
            </a:r>
            <a:r>
              <a:rPr sz="1200" b="1" spc="15" dirty="0">
                <a:solidFill>
                  <a:srgbClr val="6F2F9F"/>
                </a:solidFill>
                <a:latin typeface="Microsoft JhengHei" panose="020B0604030504040204" charset="-120"/>
                <a:cs typeface="Microsoft JhengHei" panose="020B0604030504040204" charset="-120"/>
              </a:rPr>
              <a:t> </a:t>
            </a:r>
            <a:r>
              <a:rPr sz="1200" b="1" spc="-55" dirty="0">
                <a:solidFill>
                  <a:srgbClr val="6F2F9F"/>
                </a:solidFill>
                <a:latin typeface="Microsoft JhengHei" panose="020B0604030504040204" charset="-120"/>
                <a:cs typeface="Microsoft JhengHei" panose="020B0604030504040204" charset="-120"/>
              </a:rPr>
              <a:t>&lt;string&gt;</a:t>
            </a:r>
            <a:endParaRPr sz="1200">
              <a:latin typeface="Microsoft JhengHei" panose="020B0604030504040204" charset="-120"/>
              <a:cs typeface="Microsoft JhengHei" panose="020B0604030504040204" charset="-120"/>
            </a:endParaRPr>
          </a:p>
          <a:p>
            <a:pPr>
              <a:lnSpc>
                <a:spcPct val="100000"/>
              </a:lnSpc>
              <a:spcBef>
                <a:spcPts val="60"/>
              </a:spcBef>
            </a:pPr>
            <a:endParaRPr sz="750">
              <a:latin typeface="Microsoft JhengHei" panose="020B0604030504040204" charset="-120"/>
              <a:cs typeface="Microsoft JhengHei" panose="020B0604030504040204" charset="-120"/>
            </a:endParaRPr>
          </a:p>
          <a:p>
            <a:pPr marL="91440">
              <a:lnSpc>
                <a:spcPct val="100000"/>
              </a:lnSpc>
            </a:pPr>
            <a:r>
              <a:rPr sz="1200" spc="114" dirty="0">
                <a:latin typeface="宋体" panose="02010600030101010101" pitchFamily="2" charset="-122"/>
                <a:cs typeface="宋体" panose="02010600030101010101" pitchFamily="2" charset="-122"/>
              </a:rPr>
              <a:t>#</a:t>
            </a:r>
            <a:r>
              <a:rPr sz="1200" spc="-270"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使用的</a:t>
            </a:r>
            <a:r>
              <a:rPr sz="1200" spc="90" dirty="0">
                <a:latin typeface="宋体" panose="02010600030101010101" pitchFamily="2" charset="-122"/>
                <a:cs typeface="宋体" panose="02010600030101010101" pitchFamily="2" charset="-122"/>
              </a:rPr>
              <a:t>Prom</a:t>
            </a:r>
            <a:r>
              <a:rPr sz="1200" spc="125" dirty="0">
                <a:latin typeface="宋体" panose="02010600030101010101" pitchFamily="2" charset="-122"/>
                <a:cs typeface="宋体" panose="02010600030101010101" pitchFamily="2" charset="-122"/>
              </a:rPr>
              <a:t>Q</a:t>
            </a:r>
            <a:r>
              <a:rPr sz="1200" spc="135" dirty="0">
                <a:latin typeface="宋体" panose="02010600030101010101" pitchFamily="2" charset="-122"/>
                <a:cs typeface="宋体" panose="02010600030101010101" pitchFamily="2" charset="-122"/>
              </a:rPr>
              <a:t>L</a:t>
            </a:r>
            <a:r>
              <a:rPr sz="1200" dirty="0">
                <a:latin typeface="宋体" panose="02010600030101010101" pitchFamily="2" charset="-122"/>
                <a:cs typeface="宋体" panose="02010600030101010101" pitchFamily="2" charset="-122"/>
              </a:rPr>
              <a:t>表达式；每次评估周期到达时都会基于当前时间进行表达式计算，</a:t>
            </a:r>
            <a:endParaRPr sz="1200">
              <a:latin typeface="宋体" panose="02010600030101010101" pitchFamily="2" charset="-122"/>
              <a:cs typeface="宋体" panose="02010600030101010101" pitchFamily="2" charset="-122"/>
            </a:endParaRPr>
          </a:p>
          <a:p>
            <a:pPr marL="91440">
              <a:lnSpc>
                <a:spcPct val="100000"/>
              </a:lnSpc>
            </a:pPr>
            <a:r>
              <a:rPr sz="1200" spc="114" dirty="0">
                <a:latin typeface="宋体" panose="02010600030101010101" pitchFamily="2" charset="-122"/>
                <a:cs typeface="宋体" panose="02010600030101010101" pitchFamily="2" charset="-122"/>
              </a:rPr>
              <a:t>#</a:t>
            </a:r>
            <a:r>
              <a:rPr sz="1200" spc="15"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评估的结果即会成为</a:t>
            </a:r>
            <a:r>
              <a:rPr sz="1200" spc="-80" dirty="0">
                <a:latin typeface="宋体" panose="02010600030101010101" pitchFamily="2" charset="-122"/>
                <a:cs typeface="宋体" panose="02010600030101010101" pitchFamily="2" charset="-122"/>
              </a:rPr>
              <a:t>pending/firing</a:t>
            </a:r>
            <a:r>
              <a:rPr sz="1200" dirty="0">
                <a:latin typeface="宋体" panose="02010600030101010101" pitchFamily="2" charset="-122"/>
                <a:cs typeface="宋体" panose="02010600030101010101" pitchFamily="2" charset="-122"/>
              </a:rPr>
              <a:t>状态的告警；</a:t>
            </a:r>
            <a:endParaRPr sz="1200">
              <a:latin typeface="宋体" panose="02010600030101010101" pitchFamily="2" charset="-122"/>
              <a:cs typeface="宋体" panose="02010600030101010101" pitchFamily="2" charset="-122"/>
            </a:endParaRPr>
          </a:p>
          <a:p>
            <a:pPr marL="91440">
              <a:lnSpc>
                <a:spcPct val="100000"/>
              </a:lnSpc>
            </a:pPr>
            <a:r>
              <a:rPr sz="1200" b="1" spc="-45" dirty="0">
                <a:solidFill>
                  <a:srgbClr val="6F2F9F"/>
                </a:solidFill>
                <a:latin typeface="Microsoft JhengHei" panose="020B0604030504040204" charset="-120"/>
                <a:cs typeface="Microsoft JhengHei" panose="020B0604030504040204" charset="-120"/>
              </a:rPr>
              <a:t>expr:</a:t>
            </a:r>
            <a:r>
              <a:rPr sz="1200" b="1" spc="10" dirty="0">
                <a:solidFill>
                  <a:srgbClr val="6F2F9F"/>
                </a:solidFill>
                <a:latin typeface="Microsoft JhengHei" panose="020B0604030504040204" charset="-120"/>
                <a:cs typeface="Microsoft JhengHei" panose="020B0604030504040204" charset="-120"/>
              </a:rPr>
              <a:t> </a:t>
            </a:r>
            <a:r>
              <a:rPr sz="1200" b="1" spc="-55" dirty="0">
                <a:solidFill>
                  <a:srgbClr val="6F2F9F"/>
                </a:solidFill>
                <a:latin typeface="Microsoft JhengHei" panose="020B0604030504040204" charset="-120"/>
                <a:cs typeface="Microsoft JhengHei" panose="020B0604030504040204" charset="-120"/>
              </a:rPr>
              <a:t>&lt;string&gt;</a:t>
            </a:r>
            <a:endParaRPr sz="1200">
              <a:latin typeface="Microsoft JhengHei" panose="020B0604030504040204" charset="-120"/>
              <a:cs typeface="Microsoft JhengHei" panose="020B0604030504040204" charset="-120"/>
            </a:endParaRPr>
          </a:p>
          <a:p>
            <a:pPr>
              <a:lnSpc>
                <a:spcPct val="100000"/>
              </a:lnSpc>
              <a:spcBef>
                <a:spcPts val="60"/>
              </a:spcBef>
            </a:pPr>
            <a:endParaRPr sz="750">
              <a:latin typeface="Microsoft JhengHei" panose="020B0604030504040204" charset="-120"/>
              <a:cs typeface="Microsoft JhengHei" panose="020B0604030504040204" charset="-120"/>
            </a:endParaRPr>
          </a:p>
          <a:p>
            <a:pPr marL="91440">
              <a:lnSpc>
                <a:spcPct val="100000"/>
              </a:lnSpc>
            </a:pPr>
            <a:r>
              <a:rPr sz="1200" spc="114" dirty="0">
                <a:latin typeface="宋体" panose="02010600030101010101" pitchFamily="2" charset="-122"/>
                <a:cs typeface="宋体" panose="02010600030101010101" pitchFamily="2" charset="-122"/>
              </a:rPr>
              <a:t>#</a:t>
            </a:r>
            <a:r>
              <a:rPr sz="1200" spc="-280"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到达触发告警的条件后，在真正发送告警之前要持续的时长；</a:t>
            </a:r>
            <a:endParaRPr sz="1200">
              <a:latin typeface="宋体" panose="02010600030101010101" pitchFamily="2" charset="-122"/>
              <a:cs typeface="宋体" panose="02010600030101010101" pitchFamily="2" charset="-122"/>
            </a:endParaRPr>
          </a:p>
          <a:p>
            <a:pPr marL="91440">
              <a:lnSpc>
                <a:spcPct val="100000"/>
              </a:lnSpc>
            </a:pPr>
            <a:r>
              <a:rPr sz="1200" spc="114" dirty="0">
                <a:latin typeface="宋体" panose="02010600030101010101" pitchFamily="2" charset="-122"/>
                <a:cs typeface="宋体" panose="02010600030101010101" pitchFamily="2" charset="-122"/>
              </a:rPr>
              <a:t>#</a:t>
            </a:r>
            <a:r>
              <a:rPr sz="1200" spc="-280" dirty="0">
                <a:latin typeface="宋体" panose="02010600030101010101" pitchFamily="2" charset="-122"/>
                <a:cs typeface="宋体" panose="02010600030101010101" pitchFamily="2" charset="-122"/>
              </a:rPr>
              <a:t> </a:t>
            </a:r>
            <a:r>
              <a:rPr sz="1200" spc="-5" dirty="0">
                <a:latin typeface="宋体" panose="02010600030101010101" pitchFamily="2" charset="-122"/>
                <a:cs typeface="宋体" panose="02010600030101010101" pitchFamily="2" charset="-122"/>
              </a:rPr>
              <a:t>在满足该时长条件之前，告警状态即为</a:t>
            </a:r>
            <a:r>
              <a:rPr sz="1200" spc="5" dirty="0">
                <a:latin typeface="宋体" panose="02010600030101010101" pitchFamily="2" charset="-122"/>
                <a:cs typeface="宋体" panose="02010600030101010101" pitchFamily="2" charset="-122"/>
              </a:rPr>
              <a:t>pending，</a:t>
            </a:r>
            <a:r>
              <a:rPr sz="1200" spc="-5" dirty="0">
                <a:latin typeface="宋体" panose="02010600030101010101" pitchFamily="2" charset="-122"/>
                <a:cs typeface="宋体" panose="02010600030101010101" pitchFamily="2" charset="-122"/>
              </a:rPr>
              <a:t>之后将变</a:t>
            </a:r>
            <a:r>
              <a:rPr sz="1200" dirty="0">
                <a:latin typeface="宋体" panose="02010600030101010101" pitchFamily="2" charset="-122"/>
                <a:cs typeface="宋体" panose="02010600030101010101" pitchFamily="2" charset="-122"/>
              </a:rPr>
              <a:t>成</a:t>
            </a:r>
            <a:r>
              <a:rPr sz="1200" spc="-140" dirty="0">
                <a:latin typeface="宋体" panose="02010600030101010101" pitchFamily="2" charset="-122"/>
                <a:cs typeface="宋体" panose="02010600030101010101" pitchFamily="2" charset="-122"/>
              </a:rPr>
              <a:t>firing；</a:t>
            </a:r>
            <a:endParaRPr sz="1200">
              <a:latin typeface="宋体" panose="02010600030101010101" pitchFamily="2" charset="-122"/>
              <a:cs typeface="宋体" panose="02010600030101010101" pitchFamily="2" charset="-122"/>
            </a:endParaRPr>
          </a:p>
          <a:p>
            <a:pPr marL="91440">
              <a:lnSpc>
                <a:spcPct val="100000"/>
              </a:lnSpc>
            </a:pPr>
            <a:r>
              <a:rPr sz="1200" b="1" spc="-25" dirty="0">
                <a:solidFill>
                  <a:srgbClr val="6F2F9F"/>
                </a:solidFill>
                <a:latin typeface="Microsoft JhengHei" panose="020B0604030504040204" charset="-120"/>
                <a:cs typeface="Microsoft JhengHei" panose="020B0604030504040204" charset="-120"/>
              </a:rPr>
              <a:t>[</a:t>
            </a:r>
            <a:r>
              <a:rPr sz="1200" b="1" spc="15" dirty="0">
                <a:solidFill>
                  <a:srgbClr val="6F2F9F"/>
                </a:solidFill>
                <a:latin typeface="Microsoft JhengHei" panose="020B0604030504040204" charset="-120"/>
                <a:cs typeface="Microsoft JhengHei" panose="020B0604030504040204" charset="-120"/>
              </a:rPr>
              <a:t> </a:t>
            </a:r>
            <a:r>
              <a:rPr sz="1200" b="1" spc="-35" dirty="0">
                <a:solidFill>
                  <a:srgbClr val="6F2F9F"/>
                </a:solidFill>
                <a:latin typeface="Microsoft JhengHei" panose="020B0604030504040204" charset="-120"/>
                <a:cs typeface="Microsoft JhengHei" panose="020B0604030504040204" charset="-120"/>
              </a:rPr>
              <a:t>for:</a:t>
            </a:r>
            <a:r>
              <a:rPr sz="1200" b="1" spc="10" dirty="0">
                <a:solidFill>
                  <a:srgbClr val="6F2F9F"/>
                </a:solidFill>
                <a:latin typeface="Microsoft JhengHei" panose="020B0604030504040204" charset="-120"/>
                <a:cs typeface="Microsoft JhengHei" panose="020B0604030504040204" charset="-120"/>
              </a:rPr>
              <a:t> </a:t>
            </a:r>
            <a:r>
              <a:rPr sz="1200" b="1" spc="-50" dirty="0">
                <a:solidFill>
                  <a:srgbClr val="6F2F9F"/>
                </a:solidFill>
                <a:latin typeface="Microsoft JhengHei" panose="020B0604030504040204" charset="-120"/>
                <a:cs typeface="Microsoft JhengHei" panose="020B0604030504040204" charset="-120"/>
              </a:rPr>
              <a:t>&lt;duration&gt;</a:t>
            </a:r>
            <a:r>
              <a:rPr sz="1200" b="1" spc="50" dirty="0">
                <a:solidFill>
                  <a:srgbClr val="6F2F9F"/>
                </a:solidFill>
                <a:latin typeface="Microsoft JhengHei" panose="020B0604030504040204" charset="-120"/>
                <a:cs typeface="Microsoft JhengHei" panose="020B0604030504040204" charset="-120"/>
              </a:rPr>
              <a:t> </a:t>
            </a:r>
            <a:r>
              <a:rPr sz="1200" b="1" spc="-20" dirty="0">
                <a:solidFill>
                  <a:srgbClr val="6F2F9F"/>
                </a:solidFill>
                <a:latin typeface="Microsoft JhengHei" panose="020B0604030504040204" charset="-120"/>
                <a:cs typeface="Microsoft JhengHei" panose="020B0604030504040204" charset="-120"/>
              </a:rPr>
              <a:t>|</a:t>
            </a:r>
            <a:r>
              <a:rPr sz="1200" b="1" spc="20" dirty="0">
                <a:solidFill>
                  <a:srgbClr val="6F2F9F"/>
                </a:solidFill>
                <a:latin typeface="Microsoft JhengHei" panose="020B0604030504040204" charset="-120"/>
                <a:cs typeface="Microsoft JhengHei" panose="020B0604030504040204" charset="-120"/>
              </a:rPr>
              <a:t> </a:t>
            </a:r>
            <a:r>
              <a:rPr sz="1200" b="1" spc="-45" dirty="0">
                <a:solidFill>
                  <a:srgbClr val="6F2F9F"/>
                </a:solidFill>
                <a:latin typeface="Microsoft JhengHei" panose="020B0604030504040204" charset="-120"/>
                <a:cs typeface="Microsoft JhengHei" panose="020B0604030504040204" charset="-120"/>
              </a:rPr>
              <a:t>default</a:t>
            </a:r>
            <a:r>
              <a:rPr sz="1200" b="1" spc="20" dirty="0">
                <a:solidFill>
                  <a:srgbClr val="6F2F9F"/>
                </a:solidFill>
                <a:latin typeface="Microsoft JhengHei" panose="020B0604030504040204" charset="-120"/>
                <a:cs typeface="Microsoft JhengHei" panose="020B0604030504040204" charset="-120"/>
              </a:rPr>
              <a:t> </a:t>
            </a:r>
            <a:r>
              <a:rPr sz="1200" b="1" spc="-65" dirty="0">
                <a:solidFill>
                  <a:srgbClr val="6F2F9F"/>
                </a:solidFill>
                <a:latin typeface="Microsoft JhengHei" panose="020B0604030504040204" charset="-120"/>
                <a:cs typeface="Microsoft JhengHei" panose="020B0604030504040204" charset="-120"/>
              </a:rPr>
              <a:t>=</a:t>
            </a:r>
            <a:r>
              <a:rPr sz="1200" b="1" spc="25" dirty="0">
                <a:solidFill>
                  <a:srgbClr val="6F2F9F"/>
                </a:solidFill>
                <a:latin typeface="Microsoft JhengHei" panose="020B0604030504040204" charset="-120"/>
                <a:cs typeface="Microsoft JhengHei" panose="020B0604030504040204" charset="-120"/>
              </a:rPr>
              <a:t> </a:t>
            </a:r>
            <a:r>
              <a:rPr sz="1200" b="1" spc="-50" dirty="0">
                <a:solidFill>
                  <a:srgbClr val="6F2F9F"/>
                </a:solidFill>
                <a:latin typeface="Microsoft JhengHei" panose="020B0604030504040204" charset="-120"/>
                <a:cs typeface="Microsoft JhengHei" panose="020B0604030504040204" charset="-120"/>
              </a:rPr>
              <a:t>0s</a:t>
            </a:r>
            <a:r>
              <a:rPr sz="1200" b="1" spc="5" dirty="0">
                <a:solidFill>
                  <a:srgbClr val="6F2F9F"/>
                </a:solidFill>
                <a:latin typeface="Microsoft JhengHei" panose="020B0604030504040204" charset="-120"/>
                <a:cs typeface="Microsoft JhengHei" panose="020B0604030504040204" charset="-120"/>
              </a:rPr>
              <a:t> </a:t>
            </a:r>
            <a:r>
              <a:rPr sz="1200" b="1" spc="-25" dirty="0">
                <a:solidFill>
                  <a:srgbClr val="6F2F9F"/>
                </a:solidFill>
                <a:latin typeface="Microsoft JhengHei" panose="020B0604030504040204" charset="-120"/>
                <a:cs typeface="Microsoft JhengHei" panose="020B0604030504040204" charset="-120"/>
              </a:rPr>
              <a:t>]</a:t>
            </a:r>
            <a:endParaRPr sz="1200">
              <a:latin typeface="Microsoft JhengHei" panose="020B0604030504040204" charset="-120"/>
              <a:cs typeface="Microsoft JhengHei" panose="020B0604030504040204" charset="-120"/>
            </a:endParaRPr>
          </a:p>
          <a:p>
            <a:pPr>
              <a:lnSpc>
                <a:spcPct val="100000"/>
              </a:lnSpc>
              <a:spcBef>
                <a:spcPts val="60"/>
              </a:spcBef>
            </a:pPr>
            <a:endParaRPr sz="750">
              <a:latin typeface="Microsoft JhengHei" panose="020B0604030504040204" charset="-120"/>
              <a:cs typeface="Microsoft JhengHei" panose="020B0604030504040204" charset="-120"/>
            </a:endParaRPr>
          </a:p>
          <a:p>
            <a:pPr marL="91440">
              <a:lnSpc>
                <a:spcPct val="100000"/>
              </a:lnSpc>
              <a:spcBef>
                <a:spcPts val="5"/>
              </a:spcBef>
            </a:pPr>
            <a:r>
              <a:rPr sz="1200" spc="114" dirty="0">
                <a:latin typeface="宋体" panose="02010600030101010101" pitchFamily="2" charset="-122"/>
                <a:cs typeface="宋体" panose="02010600030101010101" pitchFamily="2" charset="-122"/>
              </a:rPr>
              <a:t>#</a:t>
            </a:r>
            <a:r>
              <a:rPr sz="1200" spc="-280"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在告警上添加的标签，若已添加，则每次告警都会覆盖前一次的标签值；</a:t>
            </a:r>
            <a:endParaRPr sz="1200">
              <a:latin typeface="宋体" panose="02010600030101010101" pitchFamily="2" charset="-122"/>
              <a:cs typeface="宋体" panose="02010600030101010101" pitchFamily="2" charset="-122"/>
            </a:endParaRPr>
          </a:p>
          <a:p>
            <a:pPr marL="91440">
              <a:lnSpc>
                <a:spcPct val="100000"/>
              </a:lnSpc>
            </a:pPr>
            <a:r>
              <a:rPr sz="1200" spc="114" dirty="0">
                <a:latin typeface="宋体" panose="02010600030101010101" pitchFamily="2" charset="-122"/>
                <a:cs typeface="宋体" panose="02010600030101010101" pitchFamily="2" charset="-122"/>
              </a:rPr>
              <a:t>#</a:t>
            </a:r>
            <a:r>
              <a:rPr sz="1200" spc="-280"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支持使用模板化字串；</a:t>
            </a:r>
            <a:endParaRPr sz="1200">
              <a:latin typeface="宋体" panose="02010600030101010101" pitchFamily="2" charset="-122"/>
              <a:cs typeface="宋体" panose="02010600030101010101" pitchFamily="2" charset="-122"/>
            </a:endParaRPr>
          </a:p>
          <a:p>
            <a:pPr marL="91440">
              <a:lnSpc>
                <a:spcPts val="1440"/>
              </a:lnSpc>
            </a:pPr>
            <a:r>
              <a:rPr sz="1200" b="1" spc="-45" dirty="0">
                <a:solidFill>
                  <a:srgbClr val="6F2F9F"/>
                </a:solidFill>
                <a:latin typeface="Microsoft JhengHei" panose="020B0604030504040204" charset="-120"/>
                <a:cs typeface="Microsoft JhengHei" panose="020B0604030504040204" charset="-120"/>
              </a:rPr>
              <a:t>labels:</a:t>
            </a:r>
            <a:endParaRPr sz="1200">
              <a:latin typeface="Microsoft JhengHei" panose="020B0604030504040204" charset="-120"/>
              <a:cs typeface="Microsoft JhengHei" panose="020B0604030504040204" charset="-120"/>
            </a:endParaRPr>
          </a:p>
          <a:p>
            <a:pPr marL="173990">
              <a:lnSpc>
                <a:spcPct val="100000"/>
              </a:lnSpc>
            </a:pPr>
            <a:r>
              <a:rPr sz="1200" b="1" spc="-25" dirty="0">
                <a:solidFill>
                  <a:srgbClr val="6F2F9F"/>
                </a:solidFill>
                <a:latin typeface="Microsoft JhengHei" panose="020B0604030504040204" charset="-120"/>
                <a:cs typeface="Microsoft JhengHei" panose="020B0604030504040204" charset="-120"/>
              </a:rPr>
              <a:t>[</a:t>
            </a:r>
            <a:r>
              <a:rPr sz="1200" b="1" spc="5" dirty="0">
                <a:solidFill>
                  <a:srgbClr val="6F2F9F"/>
                </a:solidFill>
                <a:latin typeface="Microsoft JhengHei" panose="020B0604030504040204" charset="-120"/>
                <a:cs typeface="Microsoft JhengHei" panose="020B0604030504040204" charset="-120"/>
              </a:rPr>
              <a:t> </a:t>
            </a:r>
            <a:r>
              <a:rPr sz="1200" b="1" spc="-50" dirty="0">
                <a:solidFill>
                  <a:srgbClr val="6F2F9F"/>
                </a:solidFill>
                <a:latin typeface="Microsoft JhengHei" panose="020B0604030504040204" charset="-120"/>
                <a:cs typeface="Microsoft JhengHei" panose="020B0604030504040204" charset="-120"/>
              </a:rPr>
              <a:t>&lt;labelname&gt;:</a:t>
            </a:r>
            <a:r>
              <a:rPr sz="1200" b="1" spc="5" dirty="0">
                <a:solidFill>
                  <a:srgbClr val="6F2F9F"/>
                </a:solidFill>
                <a:latin typeface="Microsoft JhengHei" panose="020B0604030504040204" charset="-120"/>
                <a:cs typeface="Microsoft JhengHei" panose="020B0604030504040204" charset="-120"/>
              </a:rPr>
              <a:t> </a:t>
            </a:r>
            <a:r>
              <a:rPr sz="1200" b="1" spc="-50" dirty="0">
                <a:solidFill>
                  <a:srgbClr val="6F2F9F"/>
                </a:solidFill>
                <a:latin typeface="Microsoft JhengHei" panose="020B0604030504040204" charset="-120"/>
                <a:cs typeface="Microsoft JhengHei" panose="020B0604030504040204" charset="-120"/>
              </a:rPr>
              <a:t>&lt;tmpl_string&gt;</a:t>
            </a:r>
            <a:r>
              <a:rPr sz="1200" b="1" spc="50" dirty="0">
                <a:solidFill>
                  <a:srgbClr val="6F2F9F"/>
                </a:solidFill>
                <a:latin typeface="Microsoft JhengHei" panose="020B0604030504040204" charset="-120"/>
                <a:cs typeface="Microsoft JhengHei" panose="020B0604030504040204" charset="-120"/>
              </a:rPr>
              <a:t> </a:t>
            </a:r>
            <a:r>
              <a:rPr sz="1200" b="1" spc="-25" dirty="0">
                <a:solidFill>
                  <a:srgbClr val="6F2F9F"/>
                </a:solidFill>
                <a:latin typeface="Microsoft JhengHei" panose="020B0604030504040204" charset="-120"/>
                <a:cs typeface="Microsoft JhengHei" panose="020B0604030504040204" charset="-120"/>
              </a:rPr>
              <a:t>]</a:t>
            </a:r>
            <a:endParaRPr sz="1200">
              <a:latin typeface="Microsoft JhengHei" panose="020B0604030504040204" charset="-120"/>
              <a:cs typeface="Microsoft JhengHei" panose="020B0604030504040204" charset="-120"/>
            </a:endParaRPr>
          </a:p>
          <a:p>
            <a:pPr>
              <a:lnSpc>
                <a:spcPct val="100000"/>
              </a:lnSpc>
              <a:spcBef>
                <a:spcPts val="60"/>
              </a:spcBef>
            </a:pPr>
            <a:endParaRPr sz="750">
              <a:latin typeface="Microsoft JhengHei" panose="020B0604030504040204" charset="-120"/>
              <a:cs typeface="Microsoft JhengHei" panose="020B0604030504040204" charset="-120"/>
            </a:endParaRPr>
          </a:p>
          <a:p>
            <a:pPr marL="91440">
              <a:lnSpc>
                <a:spcPct val="100000"/>
              </a:lnSpc>
            </a:pPr>
            <a:r>
              <a:rPr sz="1200" spc="114" dirty="0">
                <a:latin typeface="宋体" panose="02010600030101010101" pitchFamily="2" charset="-122"/>
                <a:cs typeface="宋体" panose="02010600030101010101" pitchFamily="2" charset="-122"/>
              </a:rPr>
              <a:t>#</a:t>
            </a:r>
            <a:r>
              <a:rPr sz="1200" spc="-280"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在告警上添加的注解信息，支持使用模板化字串；</a:t>
            </a:r>
            <a:endParaRPr sz="1200">
              <a:latin typeface="宋体" panose="02010600030101010101" pitchFamily="2" charset="-122"/>
              <a:cs typeface="宋体" panose="02010600030101010101" pitchFamily="2" charset="-122"/>
            </a:endParaRPr>
          </a:p>
          <a:p>
            <a:pPr marL="91440">
              <a:lnSpc>
                <a:spcPct val="100000"/>
              </a:lnSpc>
            </a:pPr>
            <a:r>
              <a:rPr sz="1200" b="1" spc="-45" dirty="0">
                <a:solidFill>
                  <a:srgbClr val="6F2F9F"/>
                </a:solidFill>
                <a:latin typeface="Microsoft JhengHei" panose="020B0604030504040204" charset="-120"/>
                <a:cs typeface="Microsoft JhengHei" panose="020B0604030504040204" charset="-120"/>
              </a:rPr>
              <a:t>annotations:</a:t>
            </a:r>
            <a:endParaRPr sz="1200">
              <a:latin typeface="Microsoft JhengHei" panose="020B0604030504040204" charset="-120"/>
              <a:cs typeface="Microsoft JhengHei" panose="020B0604030504040204" charset="-120"/>
            </a:endParaRPr>
          </a:p>
          <a:p>
            <a:pPr marL="173990">
              <a:lnSpc>
                <a:spcPct val="100000"/>
              </a:lnSpc>
            </a:pPr>
            <a:r>
              <a:rPr sz="1200" b="1" spc="-25" dirty="0">
                <a:solidFill>
                  <a:srgbClr val="6F2F9F"/>
                </a:solidFill>
                <a:latin typeface="Microsoft JhengHei" panose="020B0604030504040204" charset="-120"/>
                <a:cs typeface="Microsoft JhengHei" panose="020B0604030504040204" charset="-120"/>
              </a:rPr>
              <a:t>[</a:t>
            </a:r>
            <a:r>
              <a:rPr sz="1200" b="1" spc="20" dirty="0">
                <a:solidFill>
                  <a:srgbClr val="6F2F9F"/>
                </a:solidFill>
                <a:latin typeface="Microsoft JhengHei" panose="020B0604030504040204" charset="-120"/>
                <a:cs typeface="Microsoft JhengHei" panose="020B0604030504040204" charset="-120"/>
              </a:rPr>
              <a:t> </a:t>
            </a:r>
            <a:r>
              <a:rPr sz="1200" b="1" spc="-50" dirty="0">
                <a:solidFill>
                  <a:srgbClr val="6F2F9F"/>
                </a:solidFill>
                <a:latin typeface="Microsoft JhengHei" panose="020B0604030504040204" charset="-120"/>
                <a:cs typeface="Microsoft JhengHei" panose="020B0604030504040204" charset="-120"/>
              </a:rPr>
              <a:t>&lt;labelname&gt;:</a:t>
            </a:r>
            <a:r>
              <a:rPr sz="1200" b="1" spc="20" dirty="0">
                <a:solidFill>
                  <a:srgbClr val="6F2F9F"/>
                </a:solidFill>
                <a:latin typeface="Microsoft JhengHei" panose="020B0604030504040204" charset="-120"/>
                <a:cs typeface="Microsoft JhengHei" panose="020B0604030504040204" charset="-120"/>
              </a:rPr>
              <a:t> </a:t>
            </a:r>
            <a:r>
              <a:rPr sz="1200" b="1" spc="-50" dirty="0">
                <a:solidFill>
                  <a:srgbClr val="6F2F9F"/>
                </a:solidFill>
                <a:latin typeface="Microsoft JhengHei" panose="020B0604030504040204" charset="-120"/>
                <a:cs typeface="Microsoft JhengHei" panose="020B0604030504040204" charset="-120"/>
              </a:rPr>
              <a:t>&lt;tmpl_string&gt;</a:t>
            </a:r>
            <a:r>
              <a:rPr sz="1200" b="1" spc="60" dirty="0">
                <a:solidFill>
                  <a:srgbClr val="6F2F9F"/>
                </a:solidFill>
                <a:latin typeface="Microsoft JhengHei" panose="020B0604030504040204" charset="-120"/>
                <a:cs typeface="Microsoft JhengHei" panose="020B0604030504040204" charset="-120"/>
              </a:rPr>
              <a:t> </a:t>
            </a:r>
            <a:r>
              <a:rPr sz="1200" b="1" spc="-25" dirty="0">
                <a:solidFill>
                  <a:srgbClr val="6F2F9F"/>
                </a:solidFill>
                <a:latin typeface="Microsoft JhengHei" panose="020B0604030504040204" charset="-120"/>
                <a:cs typeface="Microsoft JhengHei" panose="020B0604030504040204" charset="-120"/>
              </a:rPr>
              <a:t>]</a:t>
            </a:r>
            <a:endParaRPr sz="1200">
              <a:latin typeface="Microsoft JhengHei" panose="020B0604030504040204" charset="-120"/>
              <a:cs typeface="Microsoft JhengHei" panose="020B0604030504040204" charset="-120"/>
            </a:endParaRPr>
          </a:p>
        </p:txBody>
      </p:sp>
      <p:pic>
        <p:nvPicPr>
          <p:cNvPr id="11" name="object 4"/>
          <p:cNvPicPr/>
          <p:nvPr>
            <p:custDataLst>
              <p:tags r:id="rId1"/>
            </p:custDataLst>
          </p:nvPr>
        </p:nvPicPr>
        <p:blipFill>
          <a:blip r:embed="rId7" cstate="print"/>
          <a:stretch>
            <a:fillRect/>
          </a:stretch>
        </p:blipFill>
        <p:spPr>
          <a:xfrm>
            <a:off x="0" y="6436359"/>
            <a:ext cx="12190729" cy="421640"/>
          </a:xfrm>
          <a:prstGeom prst="rect">
            <a:avLst/>
          </a:prstGeom>
        </p:spPr>
      </p:pic>
      <p:sp>
        <p:nvSpPr>
          <p:cNvPr id="12"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3" name="图片 12"/>
          <p:cNvPicPr>
            <a:picLocks noChangeAspect="1"/>
          </p:cNvPicPr>
          <p:nvPr>
            <p:custDataLst>
              <p:tags r:id="rId3"/>
            </p:custDataLst>
          </p:nvPr>
        </p:nvPicPr>
        <p:blipFill>
          <a:blip r:embed="rId8"/>
          <a:stretch>
            <a:fillRect/>
          </a:stretch>
        </p:blipFill>
        <p:spPr>
          <a:xfrm>
            <a:off x="8537699" y="209863"/>
            <a:ext cx="2565911" cy="61824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4638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添加告警规则</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17892"/>
            <a:ext cx="11253470" cy="917575"/>
          </a:xfrm>
          <a:prstGeom prst="rect">
            <a:avLst/>
          </a:prstGeom>
        </p:spPr>
        <p:txBody>
          <a:bodyPr vert="horz" wrap="square" lIns="0" tIns="12700" rIns="0" bIns="0" rtlCol="0">
            <a:spAutoFit/>
          </a:bodyPr>
          <a:lstStyle/>
          <a:p>
            <a:pPr marL="304800" indent="-292100">
              <a:lnSpc>
                <a:spcPts val="2280"/>
              </a:lnSpc>
              <a:spcBef>
                <a:spcPts val="100"/>
              </a:spcBef>
              <a:buClr>
                <a:srgbClr val="4770C4"/>
              </a:buClr>
              <a:buFont typeface="Wingdings" panose="05000000000000000000"/>
              <a:buChar char=""/>
              <a:tabLst>
                <a:tab pos="304800" algn="l"/>
              </a:tabLst>
            </a:pPr>
            <a:r>
              <a:rPr sz="2000" spc="-5" dirty="0">
                <a:latin typeface="宋体" panose="02010600030101010101" pitchFamily="2" charset="-122"/>
                <a:cs typeface="宋体" panose="02010600030101010101" pitchFamily="2" charset="-122"/>
              </a:rPr>
              <a:t>根据配置，在</a:t>
            </a:r>
            <a:r>
              <a:rPr sz="2000" spc="-275" dirty="0">
                <a:latin typeface="宋体" panose="02010600030101010101" pitchFamily="2" charset="-122"/>
                <a:cs typeface="宋体" panose="02010600030101010101" pitchFamily="2" charset="-122"/>
              </a:rPr>
              <a:t>alert_rules</a:t>
            </a:r>
            <a:r>
              <a:rPr sz="2000" spc="-5" dirty="0">
                <a:latin typeface="宋体" panose="02010600030101010101" pitchFamily="2" charset="-122"/>
                <a:cs typeface="宋体" panose="02010600030101010101" pitchFamily="2" charset="-122"/>
              </a:rPr>
              <a:t>目录中所有以</a:t>
            </a:r>
            <a:r>
              <a:rPr sz="2000" spc="-135" dirty="0">
                <a:latin typeface="宋体" panose="02010600030101010101" pitchFamily="2" charset="-122"/>
                <a:cs typeface="宋体" panose="02010600030101010101" pitchFamily="2" charset="-122"/>
              </a:rPr>
              <a:t>“.yaml”</a:t>
            </a:r>
            <a:r>
              <a:rPr sz="2000" spc="-5" dirty="0">
                <a:latin typeface="宋体" panose="02010600030101010101" pitchFamily="2" charset="-122"/>
                <a:cs typeface="宋体" panose="02010600030101010101" pitchFamily="2" charset="-122"/>
              </a:rPr>
              <a:t>为后缀的文件均被识别为告警规则文件；下面便是一</a:t>
            </a:r>
            <a:endParaRPr sz="2000">
              <a:latin typeface="宋体" panose="02010600030101010101" pitchFamily="2" charset="-122"/>
              <a:cs typeface="宋体" panose="02010600030101010101" pitchFamily="2" charset="-122"/>
            </a:endParaRPr>
          </a:p>
          <a:p>
            <a:pPr marL="241300">
              <a:lnSpc>
                <a:spcPts val="2280"/>
              </a:lnSpc>
            </a:pPr>
            <a:r>
              <a:rPr sz="2000" dirty="0">
                <a:latin typeface="宋体" panose="02010600030101010101" pitchFamily="2" charset="-122"/>
                <a:cs typeface="宋体" panose="02010600030101010101" pitchFamily="2" charset="-122"/>
              </a:rPr>
              <a:t>条告警规则示例</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若某</a:t>
            </a:r>
            <a:r>
              <a:rPr sz="1800" spc="-5" dirty="0">
                <a:latin typeface="宋体" panose="02010600030101010101" pitchFamily="2" charset="-122"/>
                <a:cs typeface="宋体" panose="02010600030101010101" pitchFamily="2" charset="-122"/>
              </a:rPr>
              <a:t>个</a:t>
            </a:r>
            <a:r>
              <a:rPr sz="1800" spc="-165" dirty="0">
                <a:latin typeface="宋体" panose="02010600030101010101" pitchFamily="2" charset="-122"/>
                <a:cs typeface="宋体" panose="02010600030101010101" pitchFamily="2" charset="-122"/>
              </a:rPr>
              <a:t>In</a:t>
            </a:r>
            <a:r>
              <a:rPr sz="1800" spc="-160" dirty="0">
                <a:latin typeface="宋体" panose="02010600030101010101" pitchFamily="2" charset="-122"/>
                <a:cs typeface="宋体" panose="02010600030101010101" pitchFamily="2" charset="-122"/>
              </a:rPr>
              <a:t>s</a:t>
            </a:r>
            <a:r>
              <a:rPr sz="1800" spc="-180" dirty="0">
                <a:latin typeface="宋体" panose="02010600030101010101" pitchFamily="2" charset="-122"/>
                <a:cs typeface="宋体" panose="02010600030101010101" pitchFamily="2" charset="-122"/>
              </a:rPr>
              <a:t>tan</a:t>
            </a:r>
            <a:r>
              <a:rPr sz="1800" spc="-150" dirty="0">
                <a:latin typeface="宋体" panose="02010600030101010101" pitchFamily="2" charset="-122"/>
                <a:cs typeface="宋体" panose="02010600030101010101" pitchFamily="2" charset="-122"/>
              </a:rPr>
              <a:t>c</a:t>
            </a:r>
            <a:r>
              <a:rPr sz="1800" spc="-145" dirty="0">
                <a:latin typeface="宋体" panose="02010600030101010101" pitchFamily="2" charset="-122"/>
                <a:cs typeface="宋体" panose="02010600030101010101" pitchFamily="2" charset="-122"/>
              </a:rPr>
              <a:t>e</a:t>
            </a:r>
            <a:r>
              <a:rPr sz="1800" dirty="0">
                <a:latin typeface="宋体" panose="02010600030101010101" pitchFamily="2" charset="-122"/>
                <a:cs typeface="宋体" panose="02010600030101010101" pitchFamily="2" charset="-122"/>
              </a:rPr>
              <a:t>的</a:t>
            </a:r>
            <a:r>
              <a:rPr sz="1800" spc="-5" dirty="0">
                <a:latin typeface="宋体" panose="02010600030101010101" pitchFamily="2" charset="-122"/>
                <a:cs typeface="宋体" panose="02010600030101010101" pitchFamily="2" charset="-122"/>
              </a:rPr>
              <a:t>u</a:t>
            </a:r>
            <a:r>
              <a:rPr sz="1800" dirty="0">
                <a:latin typeface="宋体" panose="02010600030101010101" pitchFamily="2" charset="-122"/>
                <a:cs typeface="宋体" panose="02010600030101010101" pitchFamily="2" charset="-122"/>
              </a:rPr>
              <a:t>p指标的值转为</a:t>
            </a:r>
            <a:r>
              <a:rPr sz="1800" spc="-65" dirty="0">
                <a:latin typeface="宋体" panose="02010600030101010101" pitchFamily="2" charset="-122"/>
                <a:cs typeface="宋体" panose="02010600030101010101" pitchFamily="2" charset="-122"/>
              </a:rPr>
              <a:t>0</a:t>
            </a:r>
            <a:r>
              <a:rPr sz="1800" dirty="0">
                <a:latin typeface="宋体" panose="02010600030101010101" pitchFamily="2" charset="-122"/>
                <a:cs typeface="宋体" panose="02010600030101010101" pitchFamily="2" charset="-122"/>
              </a:rPr>
              <a:t>持续超过</a:t>
            </a:r>
            <a:r>
              <a:rPr sz="1800" spc="-65" dirty="0">
                <a:latin typeface="宋体" panose="02010600030101010101" pitchFamily="2" charset="-122"/>
                <a:cs typeface="宋体" panose="02010600030101010101" pitchFamily="2" charset="-122"/>
              </a:rPr>
              <a:t>1</a:t>
            </a:r>
            <a:r>
              <a:rPr sz="1800" dirty="0">
                <a:latin typeface="宋体" panose="02010600030101010101" pitchFamily="2" charset="-122"/>
                <a:cs typeface="宋体" panose="02010600030101010101" pitchFamily="2" charset="-122"/>
              </a:rPr>
              <a:t>分钟后，将触发告警；</a:t>
            </a:r>
            <a:endParaRPr sz="18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753110" y="1922779"/>
            <a:ext cx="10497311" cy="2666492"/>
          </a:xfrm>
          <a:prstGeom prst="rect">
            <a:avLst/>
          </a:prstGeom>
        </p:spPr>
      </p:pic>
      <p:sp>
        <p:nvSpPr>
          <p:cNvPr id="5" name="object 5"/>
          <p:cNvSpPr txBox="1"/>
          <p:nvPr/>
        </p:nvSpPr>
        <p:spPr>
          <a:xfrm>
            <a:off x="919480" y="2012950"/>
            <a:ext cx="10171430" cy="2493010"/>
          </a:xfrm>
          <a:prstGeom prst="rect">
            <a:avLst/>
          </a:prstGeom>
          <a:solidFill>
            <a:srgbClr val="D7EFEB"/>
          </a:solidFill>
        </p:spPr>
        <p:txBody>
          <a:bodyPr vert="horz" wrap="square" lIns="0" tIns="35560" rIns="0" bIns="0" rtlCol="0">
            <a:spAutoFit/>
          </a:bodyPr>
          <a:lstStyle/>
          <a:p>
            <a:pPr marL="92075">
              <a:lnSpc>
                <a:spcPct val="100000"/>
              </a:lnSpc>
              <a:spcBef>
                <a:spcPts val="280"/>
              </a:spcBef>
            </a:pPr>
            <a:r>
              <a:rPr sz="1200" spc="-50" dirty="0">
                <a:latin typeface="宋体" panose="02010600030101010101" pitchFamily="2" charset="-122"/>
                <a:cs typeface="宋体" panose="02010600030101010101" pitchFamily="2" charset="-122"/>
              </a:rPr>
              <a:t>groups:</a:t>
            </a:r>
            <a:endParaRPr sz="1200" dirty="0">
              <a:latin typeface="宋体" panose="02010600030101010101" pitchFamily="2" charset="-122"/>
              <a:cs typeface="宋体" panose="02010600030101010101" pitchFamily="2" charset="-122"/>
            </a:endParaRPr>
          </a:p>
          <a:p>
            <a:pPr marL="174625" marR="8746490" indent="-82550">
              <a:lnSpc>
                <a:spcPct val="100000"/>
              </a:lnSpc>
            </a:pPr>
            <a:r>
              <a:rPr sz="1200" dirty="0">
                <a:latin typeface="宋体" panose="02010600030101010101" pitchFamily="2" charset="-122"/>
                <a:cs typeface="宋体" panose="02010600030101010101" pitchFamily="2" charset="-122"/>
              </a:rPr>
              <a:t>-</a:t>
            </a:r>
            <a:r>
              <a:rPr sz="1200" spc="-270" dirty="0">
                <a:latin typeface="宋体" panose="02010600030101010101" pitchFamily="2" charset="-122"/>
                <a:cs typeface="宋体" panose="02010600030101010101" pitchFamily="2" charset="-122"/>
              </a:rPr>
              <a:t> </a:t>
            </a:r>
            <a:r>
              <a:rPr sz="1200" spc="25" dirty="0">
                <a:latin typeface="宋体" panose="02010600030101010101" pitchFamily="2" charset="-122"/>
                <a:cs typeface="宋体" panose="02010600030101010101" pitchFamily="2" charset="-122"/>
              </a:rPr>
              <a:t>name</a:t>
            </a:r>
            <a:r>
              <a:rPr sz="1200" spc="30" dirty="0">
                <a:latin typeface="宋体" panose="02010600030101010101" pitchFamily="2" charset="-122"/>
                <a:cs typeface="宋体" panose="02010600030101010101" pitchFamily="2" charset="-122"/>
              </a:rPr>
              <a:t>:</a:t>
            </a:r>
            <a:r>
              <a:rPr sz="1200" spc="-280" dirty="0">
                <a:latin typeface="宋体" panose="02010600030101010101" pitchFamily="2" charset="-122"/>
                <a:cs typeface="宋体" panose="02010600030101010101" pitchFamily="2" charset="-122"/>
              </a:rPr>
              <a:t> </a:t>
            </a:r>
            <a:r>
              <a:rPr sz="1200" spc="-150" dirty="0">
                <a:latin typeface="宋体" panose="02010600030101010101" pitchFamily="2" charset="-122"/>
                <a:cs typeface="宋体" panose="02010600030101010101" pitchFamily="2" charset="-122"/>
              </a:rPr>
              <a:t>AllIn</a:t>
            </a:r>
            <a:r>
              <a:rPr sz="1200" spc="-145" dirty="0">
                <a:latin typeface="宋体" panose="02010600030101010101" pitchFamily="2" charset="-122"/>
                <a:cs typeface="宋体" panose="02010600030101010101" pitchFamily="2" charset="-122"/>
              </a:rPr>
              <a:t>s</a:t>
            </a:r>
            <a:r>
              <a:rPr sz="1200" spc="-55" dirty="0">
                <a:latin typeface="宋体" panose="02010600030101010101" pitchFamily="2" charset="-122"/>
                <a:cs typeface="宋体" panose="02010600030101010101" pitchFamily="2" charset="-122"/>
              </a:rPr>
              <a:t>tan</a:t>
            </a:r>
            <a:r>
              <a:rPr sz="1200" spc="-65" dirty="0">
                <a:latin typeface="宋体" panose="02010600030101010101" pitchFamily="2" charset="-122"/>
                <a:cs typeface="宋体" panose="02010600030101010101" pitchFamily="2" charset="-122"/>
              </a:rPr>
              <a:t>c</a:t>
            </a:r>
            <a:r>
              <a:rPr sz="1200" spc="-50" dirty="0">
                <a:latin typeface="宋体" panose="02010600030101010101" pitchFamily="2" charset="-122"/>
                <a:cs typeface="宋体" panose="02010600030101010101" pitchFamily="2" charset="-122"/>
              </a:rPr>
              <a:t>es  </a:t>
            </a:r>
            <a:r>
              <a:rPr sz="1200" spc="-155" dirty="0">
                <a:latin typeface="宋体" panose="02010600030101010101" pitchFamily="2" charset="-122"/>
                <a:cs typeface="宋体" panose="02010600030101010101" pitchFamily="2" charset="-122"/>
              </a:rPr>
              <a:t>rules:</a:t>
            </a:r>
            <a:endParaRPr sz="1200" dirty="0">
              <a:latin typeface="宋体" panose="02010600030101010101" pitchFamily="2" charset="-122"/>
              <a:cs typeface="宋体" panose="02010600030101010101" pitchFamily="2" charset="-122"/>
            </a:endParaRPr>
          </a:p>
          <a:p>
            <a:pPr marL="174625">
              <a:lnSpc>
                <a:spcPts val="1440"/>
              </a:lnSpc>
            </a:pPr>
            <a:r>
              <a:rPr sz="1200" dirty="0">
                <a:latin typeface="宋体" panose="02010600030101010101" pitchFamily="2" charset="-122"/>
                <a:cs typeface="宋体" panose="02010600030101010101" pitchFamily="2" charset="-122"/>
              </a:rPr>
              <a:t>-</a:t>
            </a:r>
            <a:r>
              <a:rPr sz="1200" spc="-270" dirty="0">
                <a:latin typeface="宋体" panose="02010600030101010101" pitchFamily="2" charset="-122"/>
                <a:cs typeface="宋体" panose="02010600030101010101" pitchFamily="2" charset="-122"/>
              </a:rPr>
              <a:t> </a:t>
            </a:r>
            <a:r>
              <a:rPr sz="1200" spc="-130" dirty="0">
                <a:latin typeface="宋体" panose="02010600030101010101" pitchFamily="2" charset="-122"/>
                <a:cs typeface="宋体" panose="02010600030101010101" pitchFamily="2" charset="-122"/>
              </a:rPr>
              <a:t>aler</a:t>
            </a:r>
            <a:r>
              <a:rPr sz="1200" spc="-280" dirty="0">
                <a:latin typeface="宋体" panose="02010600030101010101" pitchFamily="2" charset="-122"/>
                <a:cs typeface="宋体" panose="02010600030101010101" pitchFamily="2" charset="-122"/>
              </a:rPr>
              <a:t>t:</a:t>
            </a:r>
            <a:r>
              <a:rPr sz="1200" spc="-285" dirty="0">
                <a:latin typeface="宋体" panose="02010600030101010101" pitchFamily="2" charset="-122"/>
                <a:cs typeface="宋体" panose="02010600030101010101" pitchFamily="2" charset="-122"/>
              </a:rPr>
              <a:t> </a:t>
            </a:r>
            <a:r>
              <a:rPr sz="1200" spc="-305" dirty="0">
                <a:latin typeface="宋体" panose="02010600030101010101" pitchFamily="2" charset="-122"/>
                <a:cs typeface="宋体" panose="02010600030101010101" pitchFamily="2" charset="-122"/>
              </a:rPr>
              <a:t>I</a:t>
            </a:r>
            <a:r>
              <a:rPr sz="1200" spc="-10" dirty="0">
                <a:latin typeface="宋体" panose="02010600030101010101" pitchFamily="2" charset="-122"/>
                <a:cs typeface="宋体" panose="02010600030101010101" pitchFamily="2" charset="-122"/>
              </a:rPr>
              <a:t>nstance</a:t>
            </a:r>
            <a:r>
              <a:rPr sz="1200" spc="-5" dirty="0">
                <a:latin typeface="宋体" panose="02010600030101010101" pitchFamily="2" charset="-122"/>
                <a:cs typeface="宋体" panose="02010600030101010101" pitchFamily="2" charset="-122"/>
              </a:rPr>
              <a:t>D</a:t>
            </a:r>
            <a:r>
              <a:rPr sz="1200" spc="120" dirty="0">
                <a:latin typeface="宋体" panose="02010600030101010101" pitchFamily="2" charset="-122"/>
                <a:cs typeface="宋体" panose="02010600030101010101" pitchFamily="2" charset="-122"/>
              </a:rPr>
              <a:t>own</a:t>
            </a:r>
            <a:endParaRPr sz="1200" dirty="0">
              <a:latin typeface="宋体" panose="02010600030101010101" pitchFamily="2" charset="-122"/>
              <a:cs typeface="宋体" panose="02010600030101010101" pitchFamily="2" charset="-122"/>
            </a:endParaRPr>
          </a:p>
          <a:p>
            <a:pPr marL="257175" marR="8371205">
              <a:lnSpc>
                <a:spcPct val="100000"/>
              </a:lnSpc>
            </a:pPr>
            <a:r>
              <a:rPr sz="1200" spc="114" dirty="0">
                <a:latin typeface="宋体" panose="02010600030101010101" pitchFamily="2" charset="-122"/>
                <a:cs typeface="宋体" panose="02010600030101010101" pitchFamily="2" charset="-122"/>
              </a:rPr>
              <a:t>#</a:t>
            </a:r>
            <a:r>
              <a:rPr sz="1200" spc="-280" dirty="0">
                <a:latin typeface="宋体" panose="02010600030101010101" pitchFamily="2" charset="-122"/>
                <a:cs typeface="宋体" panose="02010600030101010101" pitchFamily="2" charset="-122"/>
              </a:rPr>
              <a:t> </a:t>
            </a:r>
            <a:r>
              <a:rPr sz="1200" spc="135" dirty="0">
                <a:latin typeface="宋体" panose="02010600030101010101" pitchFamily="2" charset="-122"/>
                <a:cs typeface="宋体" panose="02010600030101010101" pitchFamily="2" charset="-122"/>
              </a:rPr>
              <a:t>C</a:t>
            </a:r>
            <a:r>
              <a:rPr sz="1200" spc="70" dirty="0">
                <a:latin typeface="宋体" panose="02010600030101010101" pitchFamily="2" charset="-122"/>
                <a:cs typeface="宋体" panose="02010600030101010101" pitchFamily="2" charset="-122"/>
              </a:rPr>
              <a:t>on</a:t>
            </a:r>
            <a:r>
              <a:rPr sz="1200" spc="75" dirty="0">
                <a:latin typeface="宋体" panose="02010600030101010101" pitchFamily="2" charset="-122"/>
                <a:cs typeface="宋体" panose="02010600030101010101" pitchFamily="2" charset="-122"/>
              </a:rPr>
              <a:t>d</a:t>
            </a:r>
            <a:r>
              <a:rPr sz="1200" spc="-150" dirty="0">
                <a:latin typeface="宋体" panose="02010600030101010101" pitchFamily="2" charset="-122"/>
                <a:cs typeface="宋体" panose="02010600030101010101" pitchFamily="2" charset="-122"/>
              </a:rPr>
              <a:t>ition</a:t>
            </a:r>
            <a:r>
              <a:rPr sz="1200" spc="-280" dirty="0">
                <a:latin typeface="宋体" panose="02010600030101010101" pitchFamily="2" charset="-122"/>
                <a:cs typeface="宋体" panose="02010600030101010101" pitchFamily="2" charset="-122"/>
              </a:rPr>
              <a:t> </a:t>
            </a:r>
            <a:r>
              <a:rPr sz="1200" spc="-125" dirty="0">
                <a:latin typeface="宋体" panose="02010600030101010101" pitchFamily="2" charset="-122"/>
                <a:cs typeface="宋体" panose="02010600030101010101" pitchFamily="2" charset="-122"/>
              </a:rPr>
              <a:t>fo</a:t>
            </a:r>
            <a:r>
              <a:rPr sz="1200" spc="-120" dirty="0">
                <a:latin typeface="宋体" panose="02010600030101010101" pitchFamily="2" charset="-122"/>
                <a:cs typeface="宋体" panose="02010600030101010101" pitchFamily="2" charset="-122"/>
              </a:rPr>
              <a:t>r</a:t>
            </a:r>
            <a:r>
              <a:rPr sz="1200" spc="-270" dirty="0">
                <a:latin typeface="宋体" panose="02010600030101010101" pitchFamily="2" charset="-122"/>
                <a:cs typeface="宋体" panose="02010600030101010101" pitchFamily="2" charset="-122"/>
              </a:rPr>
              <a:t> </a:t>
            </a:r>
            <a:r>
              <a:rPr sz="1200" spc="-130" dirty="0">
                <a:latin typeface="宋体" panose="02010600030101010101" pitchFamily="2" charset="-122"/>
                <a:cs typeface="宋体" panose="02010600030101010101" pitchFamily="2" charset="-122"/>
              </a:rPr>
              <a:t>aler</a:t>
            </a:r>
            <a:r>
              <a:rPr sz="1200" spc="-105" dirty="0">
                <a:latin typeface="宋体" panose="02010600030101010101" pitchFamily="2" charset="-122"/>
                <a:cs typeface="宋体" panose="02010600030101010101" pitchFamily="2" charset="-122"/>
              </a:rPr>
              <a:t>ting  </a:t>
            </a:r>
            <a:r>
              <a:rPr sz="1200" spc="-30" dirty="0">
                <a:latin typeface="宋体" panose="02010600030101010101" pitchFamily="2" charset="-122"/>
                <a:cs typeface="宋体" panose="02010600030101010101" pitchFamily="2" charset="-122"/>
              </a:rPr>
              <a:t>ex</a:t>
            </a:r>
            <a:r>
              <a:rPr sz="1200" spc="-55" dirty="0">
                <a:latin typeface="宋体" panose="02010600030101010101" pitchFamily="2" charset="-122"/>
                <a:cs typeface="宋体" panose="02010600030101010101" pitchFamily="2" charset="-122"/>
              </a:rPr>
              <a:t>pr</a:t>
            </a:r>
            <a:r>
              <a:rPr sz="1200" spc="-340" dirty="0">
                <a:latin typeface="宋体" panose="02010600030101010101" pitchFamily="2" charset="-122"/>
                <a:cs typeface="宋体" panose="02010600030101010101" pitchFamily="2" charset="-122"/>
              </a:rPr>
              <a:t>:</a:t>
            </a:r>
            <a:r>
              <a:rPr sz="1200" spc="-285" dirty="0">
                <a:latin typeface="宋体" panose="02010600030101010101" pitchFamily="2" charset="-122"/>
                <a:cs typeface="宋体" panose="02010600030101010101" pitchFamily="2" charset="-122"/>
              </a:rPr>
              <a:t> </a:t>
            </a:r>
            <a:r>
              <a:rPr sz="1200" spc="70" dirty="0">
                <a:latin typeface="宋体" panose="02010600030101010101" pitchFamily="2" charset="-122"/>
                <a:cs typeface="宋体" panose="02010600030101010101" pitchFamily="2" charset="-122"/>
              </a:rPr>
              <a:t>up</a:t>
            </a:r>
            <a:r>
              <a:rPr sz="1200" spc="-280" dirty="0">
                <a:latin typeface="宋体" panose="02010600030101010101" pitchFamily="2" charset="-122"/>
                <a:cs typeface="宋体" panose="02010600030101010101" pitchFamily="2" charset="-122"/>
              </a:rPr>
              <a:t> </a:t>
            </a:r>
            <a:r>
              <a:rPr sz="1200" spc="200" dirty="0">
                <a:latin typeface="宋体" panose="02010600030101010101" pitchFamily="2" charset="-122"/>
                <a:cs typeface="宋体" panose="02010600030101010101" pitchFamily="2" charset="-122"/>
              </a:rPr>
              <a:t>==</a:t>
            </a:r>
            <a:r>
              <a:rPr sz="1200" spc="-275" dirty="0">
                <a:latin typeface="宋体" panose="02010600030101010101" pitchFamily="2" charset="-122"/>
                <a:cs typeface="宋体" panose="02010600030101010101" pitchFamily="2" charset="-122"/>
              </a:rPr>
              <a:t> </a:t>
            </a:r>
            <a:r>
              <a:rPr sz="1200" spc="30" dirty="0">
                <a:latin typeface="宋体" panose="02010600030101010101" pitchFamily="2" charset="-122"/>
                <a:cs typeface="宋体" panose="02010600030101010101" pitchFamily="2" charset="-122"/>
              </a:rPr>
              <a:t>0</a:t>
            </a:r>
            <a:endParaRPr sz="1200" dirty="0">
              <a:latin typeface="宋体" panose="02010600030101010101" pitchFamily="2" charset="-122"/>
              <a:cs typeface="宋体" panose="02010600030101010101" pitchFamily="2" charset="-122"/>
            </a:endParaRPr>
          </a:p>
          <a:p>
            <a:pPr marL="257175">
              <a:lnSpc>
                <a:spcPct val="100000"/>
              </a:lnSpc>
              <a:spcBef>
                <a:spcPts val="5"/>
              </a:spcBef>
            </a:pPr>
            <a:r>
              <a:rPr sz="1200" spc="-180" dirty="0">
                <a:latin typeface="宋体" panose="02010600030101010101" pitchFamily="2" charset="-122"/>
                <a:cs typeface="宋体" panose="02010600030101010101" pitchFamily="2" charset="-122"/>
              </a:rPr>
              <a:t>for</a:t>
            </a:r>
            <a:r>
              <a:rPr sz="1200" spc="-175" dirty="0">
                <a:latin typeface="宋体" panose="02010600030101010101" pitchFamily="2" charset="-122"/>
                <a:cs typeface="宋体" panose="02010600030101010101" pitchFamily="2" charset="-122"/>
              </a:rPr>
              <a:t>:</a:t>
            </a:r>
            <a:r>
              <a:rPr sz="1200" spc="-275" dirty="0">
                <a:latin typeface="宋体" panose="02010600030101010101" pitchFamily="2" charset="-122"/>
                <a:cs typeface="宋体" panose="02010600030101010101" pitchFamily="2" charset="-122"/>
              </a:rPr>
              <a:t> </a:t>
            </a:r>
            <a:r>
              <a:rPr sz="1200" spc="20" dirty="0">
                <a:latin typeface="宋体" panose="02010600030101010101" pitchFamily="2" charset="-122"/>
                <a:cs typeface="宋体" panose="02010600030101010101" pitchFamily="2" charset="-122"/>
              </a:rPr>
              <a:t>1</a:t>
            </a:r>
            <a:r>
              <a:rPr sz="1200" spc="409" dirty="0">
                <a:latin typeface="宋体" panose="02010600030101010101" pitchFamily="2" charset="-122"/>
                <a:cs typeface="宋体" panose="02010600030101010101" pitchFamily="2" charset="-122"/>
              </a:rPr>
              <a:t>m</a:t>
            </a:r>
            <a:endParaRPr sz="1200" dirty="0">
              <a:latin typeface="宋体" panose="02010600030101010101" pitchFamily="2" charset="-122"/>
              <a:cs typeface="宋体" panose="02010600030101010101" pitchFamily="2" charset="-122"/>
            </a:endParaRPr>
          </a:p>
          <a:p>
            <a:pPr marL="257175">
              <a:lnSpc>
                <a:spcPct val="100000"/>
              </a:lnSpc>
            </a:pPr>
            <a:r>
              <a:rPr sz="1200" spc="-75" dirty="0">
                <a:latin typeface="宋体" panose="02010600030101010101" pitchFamily="2" charset="-122"/>
                <a:cs typeface="宋体" panose="02010600030101010101" pitchFamily="2" charset="-122"/>
              </a:rPr>
              <a:t>annotations:</a:t>
            </a:r>
            <a:endParaRPr sz="1200" dirty="0">
              <a:latin typeface="宋体" panose="02010600030101010101" pitchFamily="2" charset="-122"/>
              <a:cs typeface="宋体" panose="02010600030101010101" pitchFamily="2" charset="-122"/>
            </a:endParaRPr>
          </a:p>
          <a:p>
            <a:pPr marL="339725">
              <a:lnSpc>
                <a:spcPct val="100000"/>
              </a:lnSpc>
            </a:pPr>
            <a:r>
              <a:rPr sz="1200" spc="-240" dirty="0">
                <a:latin typeface="宋体" panose="02010600030101010101" pitchFamily="2" charset="-122"/>
                <a:cs typeface="宋体" panose="02010600030101010101" pitchFamily="2" charset="-122"/>
              </a:rPr>
              <a:t>title:</a:t>
            </a:r>
            <a:r>
              <a:rPr sz="1200" spc="-285" dirty="0">
                <a:latin typeface="宋体" panose="02010600030101010101" pitchFamily="2" charset="-122"/>
                <a:cs typeface="宋体" panose="02010600030101010101" pitchFamily="2" charset="-122"/>
              </a:rPr>
              <a:t> </a:t>
            </a:r>
            <a:r>
              <a:rPr sz="1200" spc="-335" dirty="0">
                <a:latin typeface="宋体" panose="02010600030101010101" pitchFamily="2" charset="-122"/>
                <a:cs typeface="宋体" panose="02010600030101010101" pitchFamily="2" charset="-122"/>
              </a:rPr>
              <a:t>'</a:t>
            </a:r>
            <a:r>
              <a:rPr sz="1200" spc="-305" dirty="0">
                <a:latin typeface="宋体" panose="02010600030101010101" pitchFamily="2" charset="-122"/>
                <a:cs typeface="宋体" panose="02010600030101010101" pitchFamily="2" charset="-122"/>
              </a:rPr>
              <a:t>I</a:t>
            </a:r>
            <a:r>
              <a:rPr sz="1200" spc="-45" dirty="0">
                <a:latin typeface="宋体" panose="02010600030101010101" pitchFamily="2" charset="-122"/>
                <a:cs typeface="宋体" panose="02010600030101010101" pitchFamily="2" charset="-122"/>
              </a:rPr>
              <a:t>nstanc</a:t>
            </a:r>
            <a:r>
              <a:rPr sz="1200" spc="-40" dirty="0">
                <a:latin typeface="宋体" panose="02010600030101010101" pitchFamily="2" charset="-122"/>
                <a:cs typeface="宋体" panose="02010600030101010101" pitchFamily="2" charset="-122"/>
              </a:rPr>
              <a:t>e</a:t>
            </a:r>
            <a:r>
              <a:rPr sz="1200" spc="-285" dirty="0">
                <a:latin typeface="宋体" panose="02010600030101010101" pitchFamily="2" charset="-122"/>
                <a:cs typeface="宋体" panose="02010600030101010101" pitchFamily="2" charset="-122"/>
              </a:rPr>
              <a:t> </a:t>
            </a:r>
            <a:r>
              <a:rPr sz="1200" spc="20" dirty="0">
                <a:latin typeface="宋体" panose="02010600030101010101" pitchFamily="2" charset="-122"/>
                <a:cs typeface="宋体" panose="02010600030101010101" pitchFamily="2" charset="-122"/>
              </a:rPr>
              <a:t>down'</a:t>
            </a:r>
            <a:endParaRPr sz="1200" dirty="0">
              <a:latin typeface="宋体" panose="02010600030101010101" pitchFamily="2" charset="-122"/>
              <a:cs typeface="宋体" panose="02010600030101010101" pitchFamily="2" charset="-122"/>
            </a:endParaRPr>
          </a:p>
          <a:p>
            <a:pPr marL="339725" marR="5815965">
              <a:lnSpc>
                <a:spcPct val="100000"/>
              </a:lnSpc>
            </a:pPr>
            <a:r>
              <a:rPr sz="1200" spc="45" dirty="0">
                <a:latin typeface="宋体" panose="02010600030101010101" pitchFamily="2" charset="-122"/>
                <a:cs typeface="宋体" panose="02010600030101010101" pitchFamily="2" charset="-122"/>
              </a:rPr>
              <a:t>d</a:t>
            </a:r>
            <a:r>
              <a:rPr sz="1200" spc="50" dirty="0">
                <a:latin typeface="宋体" panose="02010600030101010101" pitchFamily="2" charset="-122"/>
                <a:cs typeface="宋体" panose="02010600030101010101" pitchFamily="2" charset="-122"/>
              </a:rPr>
              <a:t>e</a:t>
            </a:r>
            <a:r>
              <a:rPr sz="1200" spc="-180" dirty="0">
                <a:latin typeface="宋体" panose="02010600030101010101" pitchFamily="2" charset="-122"/>
                <a:cs typeface="宋体" panose="02010600030101010101" pitchFamily="2" charset="-122"/>
              </a:rPr>
              <a:t>scr</a:t>
            </a:r>
            <a:r>
              <a:rPr sz="1200" spc="-175" dirty="0">
                <a:latin typeface="宋体" panose="02010600030101010101" pitchFamily="2" charset="-122"/>
                <a:cs typeface="宋体" panose="02010600030101010101" pitchFamily="2" charset="-122"/>
              </a:rPr>
              <a:t>i</a:t>
            </a:r>
            <a:r>
              <a:rPr sz="1200" spc="-110" dirty="0">
                <a:latin typeface="宋体" panose="02010600030101010101" pitchFamily="2" charset="-122"/>
                <a:cs typeface="宋体" panose="02010600030101010101" pitchFamily="2" charset="-122"/>
              </a:rPr>
              <a:t>ption:</a:t>
            </a:r>
            <a:r>
              <a:rPr sz="1200" spc="-290" dirty="0">
                <a:latin typeface="宋体" panose="02010600030101010101" pitchFamily="2" charset="-122"/>
                <a:cs typeface="宋体" panose="02010600030101010101" pitchFamily="2" charset="-122"/>
              </a:rPr>
              <a:t> </a:t>
            </a:r>
            <a:r>
              <a:rPr sz="1200" spc="-305" dirty="0">
                <a:latin typeface="宋体" panose="02010600030101010101" pitchFamily="2" charset="-122"/>
                <a:cs typeface="宋体" panose="02010600030101010101" pitchFamily="2" charset="-122"/>
              </a:rPr>
              <a:t>I</a:t>
            </a:r>
            <a:r>
              <a:rPr sz="1200" spc="-45" dirty="0">
                <a:latin typeface="宋体" panose="02010600030101010101" pitchFamily="2" charset="-122"/>
                <a:cs typeface="宋体" panose="02010600030101010101" pitchFamily="2" charset="-122"/>
              </a:rPr>
              <a:t>nstanc</a:t>
            </a:r>
            <a:r>
              <a:rPr sz="1200" spc="-40" dirty="0">
                <a:latin typeface="宋体" panose="02010600030101010101" pitchFamily="2" charset="-122"/>
                <a:cs typeface="宋体" panose="02010600030101010101" pitchFamily="2" charset="-122"/>
              </a:rPr>
              <a:t>e</a:t>
            </a:r>
            <a:r>
              <a:rPr sz="1200" spc="-285" dirty="0">
                <a:latin typeface="宋体" panose="02010600030101010101" pitchFamily="2" charset="-122"/>
                <a:cs typeface="宋体" panose="02010600030101010101" pitchFamily="2" charset="-122"/>
              </a:rPr>
              <a:t> </a:t>
            </a:r>
            <a:r>
              <a:rPr sz="1200" spc="-25" dirty="0">
                <a:latin typeface="宋体" panose="02010600030101010101" pitchFamily="2" charset="-122"/>
                <a:cs typeface="宋体" panose="02010600030101010101" pitchFamily="2" charset="-122"/>
              </a:rPr>
              <a:t>ha</a:t>
            </a:r>
            <a:r>
              <a:rPr sz="1200" spc="-20" dirty="0">
                <a:latin typeface="宋体" panose="02010600030101010101" pitchFamily="2" charset="-122"/>
                <a:cs typeface="宋体" panose="02010600030101010101" pitchFamily="2" charset="-122"/>
              </a:rPr>
              <a:t>s</a:t>
            </a:r>
            <a:r>
              <a:rPr sz="1200" spc="-275" dirty="0">
                <a:latin typeface="宋体" panose="02010600030101010101" pitchFamily="2" charset="-122"/>
                <a:cs typeface="宋体" panose="02010600030101010101" pitchFamily="2" charset="-122"/>
              </a:rPr>
              <a:t> </a:t>
            </a:r>
            <a:r>
              <a:rPr sz="1200" spc="85" dirty="0">
                <a:latin typeface="宋体" panose="02010600030101010101" pitchFamily="2" charset="-122"/>
                <a:cs typeface="宋体" panose="02010600030101010101" pitchFamily="2" charset="-122"/>
              </a:rPr>
              <a:t>b</a:t>
            </a:r>
            <a:r>
              <a:rPr sz="1200" spc="15" dirty="0">
                <a:latin typeface="宋体" panose="02010600030101010101" pitchFamily="2" charset="-122"/>
                <a:cs typeface="宋体" panose="02010600030101010101" pitchFamily="2" charset="-122"/>
              </a:rPr>
              <a:t>e</a:t>
            </a:r>
            <a:r>
              <a:rPr sz="1200" spc="20" dirty="0">
                <a:latin typeface="宋体" panose="02010600030101010101" pitchFamily="2" charset="-122"/>
                <a:cs typeface="宋体" panose="02010600030101010101" pitchFamily="2" charset="-122"/>
              </a:rPr>
              <a:t>e</a:t>
            </a:r>
            <a:r>
              <a:rPr sz="1200" spc="60" dirty="0">
                <a:latin typeface="宋体" panose="02010600030101010101" pitchFamily="2" charset="-122"/>
                <a:cs typeface="宋体" panose="02010600030101010101" pitchFamily="2" charset="-122"/>
              </a:rPr>
              <a:t>n</a:t>
            </a:r>
            <a:r>
              <a:rPr sz="1200" spc="-295" dirty="0">
                <a:latin typeface="宋体" panose="02010600030101010101" pitchFamily="2" charset="-122"/>
                <a:cs typeface="宋体" panose="02010600030101010101" pitchFamily="2" charset="-122"/>
              </a:rPr>
              <a:t> </a:t>
            </a:r>
            <a:r>
              <a:rPr sz="1200" spc="110" dirty="0">
                <a:latin typeface="宋体" panose="02010600030101010101" pitchFamily="2" charset="-122"/>
                <a:cs typeface="宋体" panose="02010600030101010101" pitchFamily="2" charset="-122"/>
              </a:rPr>
              <a:t>dow</a:t>
            </a:r>
            <a:r>
              <a:rPr sz="1200" spc="114" dirty="0">
                <a:latin typeface="宋体" panose="02010600030101010101" pitchFamily="2" charset="-122"/>
                <a:cs typeface="宋体" panose="02010600030101010101" pitchFamily="2" charset="-122"/>
              </a:rPr>
              <a:t>n</a:t>
            </a:r>
            <a:r>
              <a:rPr sz="1200" spc="-280" dirty="0">
                <a:latin typeface="宋体" panose="02010600030101010101" pitchFamily="2" charset="-122"/>
                <a:cs typeface="宋体" panose="02010600030101010101" pitchFamily="2" charset="-122"/>
              </a:rPr>
              <a:t> </a:t>
            </a:r>
            <a:r>
              <a:rPr sz="1200" spc="-125" dirty="0">
                <a:latin typeface="宋体" panose="02010600030101010101" pitchFamily="2" charset="-122"/>
                <a:cs typeface="宋体" panose="02010600030101010101" pitchFamily="2" charset="-122"/>
              </a:rPr>
              <a:t>fo</a:t>
            </a:r>
            <a:r>
              <a:rPr sz="1200" spc="-120" dirty="0">
                <a:latin typeface="宋体" panose="02010600030101010101" pitchFamily="2" charset="-122"/>
                <a:cs typeface="宋体" panose="02010600030101010101" pitchFamily="2" charset="-122"/>
              </a:rPr>
              <a:t>r</a:t>
            </a:r>
            <a:r>
              <a:rPr sz="1200" spc="-280" dirty="0">
                <a:latin typeface="宋体" panose="02010600030101010101" pitchFamily="2" charset="-122"/>
                <a:cs typeface="宋体" panose="02010600030101010101" pitchFamily="2" charset="-122"/>
              </a:rPr>
              <a:t> </a:t>
            </a:r>
            <a:r>
              <a:rPr sz="1200" spc="95" dirty="0">
                <a:latin typeface="宋体" panose="02010600030101010101" pitchFamily="2" charset="-122"/>
                <a:cs typeface="宋体" panose="02010600030101010101" pitchFamily="2" charset="-122"/>
              </a:rPr>
              <a:t>mo</a:t>
            </a:r>
            <a:r>
              <a:rPr sz="1200" spc="100" dirty="0">
                <a:latin typeface="宋体" panose="02010600030101010101" pitchFamily="2" charset="-122"/>
                <a:cs typeface="宋体" panose="02010600030101010101" pitchFamily="2" charset="-122"/>
              </a:rPr>
              <a:t>r</a:t>
            </a:r>
            <a:r>
              <a:rPr sz="1200" spc="15" dirty="0">
                <a:latin typeface="宋体" panose="02010600030101010101" pitchFamily="2" charset="-122"/>
                <a:cs typeface="宋体" panose="02010600030101010101" pitchFamily="2" charset="-122"/>
              </a:rPr>
              <a:t>e</a:t>
            </a:r>
            <a:r>
              <a:rPr sz="1200" spc="-280" dirty="0">
                <a:latin typeface="宋体" panose="02010600030101010101" pitchFamily="2" charset="-122"/>
                <a:cs typeface="宋体" panose="02010600030101010101" pitchFamily="2" charset="-122"/>
              </a:rPr>
              <a:t> </a:t>
            </a:r>
            <a:r>
              <a:rPr sz="1200" spc="-25" dirty="0">
                <a:latin typeface="宋体" panose="02010600030101010101" pitchFamily="2" charset="-122"/>
                <a:cs typeface="宋体" panose="02010600030101010101" pitchFamily="2" charset="-122"/>
              </a:rPr>
              <a:t>than</a:t>
            </a:r>
            <a:r>
              <a:rPr sz="1200" spc="-265" dirty="0">
                <a:latin typeface="宋体" panose="02010600030101010101" pitchFamily="2" charset="-122"/>
                <a:cs typeface="宋体" panose="02010600030101010101" pitchFamily="2" charset="-122"/>
              </a:rPr>
              <a:t> </a:t>
            </a:r>
            <a:r>
              <a:rPr sz="1200" spc="30" dirty="0">
                <a:latin typeface="宋体" panose="02010600030101010101" pitchFamily="2" charset="-122"/>
                <a:cs typeface="宋体" panose="02010600030101010101" pitchFamily="2" charset="-122"/>
              </a:rPr>
              <a:t>1</a:t>
            </a:r>
            <a:r>
              <a:rPr sz="1200" spc="-275" dirty="0">
                <a:latin typeface="宋体" panose="02010600030101010101" pitchFamily="2" charset="-122"/>
                <a:cs typeface="宋体" panose="02010600030101010101" pitchFamily="2" charset="-122"/>
              </a:rPr>
              <a:t> </a:t>
            </a:r>
            <a:r>
              <a:rPr sz="1200" spc="-90" dirty="0">
                <a:latin typeface="宋体" panose="02010600030101010101" pitchFamily="2" charset="-122"/>
                <a:cs typeface="宋体" panose="02010600030101010101" pitchFamily="2" charset="-122"/>
              </a:rPr>
              <a:t>minute.'  </a:t>
            </a:r>
            <a:r>
              <a:rPr sz="1200" spc="90" dirty="0">
                <a:latin typeface="宋体" panose="02010600030101010101" pitchFamily="2" charset="-122"/>
                <a:cs typeface="宋体" panose="02010600030101010101" pitchFamily="2" charset="-122"/>
              </a:rPr>
              <a:t>summa</a:t>
            </a:r>
            <a:r>
              <a:rPr sz="1200" spc="95" dirty="0">
                <a:latin typeface="宋体" panose="02010600030101010101" pitchFamily="2" charset="-122"/>
                <a:cs typeface="宋体" panose="02010600030101010101" pitchFamily="2" charset="-122"/>
              </a:rPr>
              <a:t>r</a:t>
            </a:r>
            <a:r>
              <a:rPr sz="1200" spc="-195" dirty="0">
                <a:latin typeface="宋体" panose="02010600030101010101" pitchFamily="2" charset="-122"/>
                <a:cs typeface="宋体" panose="02010600030101010101" pitchFamily="2" charset="-122"/>
              </a:rPr>
              <a:t>y</a:t>
            </a:r>
            <a:r>
              <a:rPr sz="1200" spc="-190" dirty="0">
                <a:latin typeface="宋体" panose="02010600030101010101" pitchFamily="2" charset="-122"/>
                <a:cs typeface="宋体" panose="02010600030101010101" pitchFamily="2" charset="-122"/>
              </a:rPr>
              <a:t>:</a:t>
            </a:r>
            <a:r>
              <a:rPr sz="1200" spc="50" dirty="0">
                <a:latin typeface="宋体" panose="02010600030101010101" pitchFamily="2" charset="-122"/>
                <a:cs typeface="宋体" panose="02010600030101010101" pitchFamily="2" charset="-122"/>
              </a:rPr>
              <a:t> </a:t>
            </a:r>
            <a:r>
              <a:rPr sz="1200" spc="-335" dirty="0">
                <a:latin typeface="宋体" panose="02010600030101010101" pitchFamily="2" charset="-122"/>
                <a:cs typeface="宋体" panose="02010600030101010101" pitchFamily="2" charset="-122"/>
              </a:rPr>
              <a:t>'</a:t>
            </a:r>
            <a:r>
              <a:rPr sz="1200" spc="-305" dirty="0">
                <a:latin typeface="宋体" panose="02010600030101010101" pitchFamily="2" charset="-122"/>
                <a:cs typeface="宋体" panose="02010600030101010101" pitchFamily="2" charset="-122"/>
              </a:rPr>
              <a:t>I</a:t>
            </a:r>
            <a:r>
              <a:rPr sz="1200" spc="-45" dirty="0">
                <a:latin typeface="宋体" panose="02010600030101010101" pitchFamily="2" charset="-122"/>
                <a:cs typeface="宋体" panose="02010600030101010101" pitchFamily="2" charset="-122"/>
              </a:rPr>
              <a:t>nstanc</a:t>
            </a:r>
            <a:r>
              <a:rPr sz="1200" spc="-40" dirty="0">
                <a:latin typeface="宋体" panose="02010600030101010101" pitchFamily="2" charset="-122"/>
                <a:cs typeface="宋体" panose="02010600030101010101" pitchFamily="2" charset="-122"/>
              </a:rPr>
              <a:t>e</a:t>
            </a:r>
            <a:r>
              <a:rPr sz="1200" spc="-285" dirty="0">
                <a:latin typeface="宋体" panose="02010600030101010101" pitchFamily="2" charset="-122"/>
                <a:cs typeface="宋体" panose="02010600030101010101" pitchFamily="2" charset="-122"/>
              </a:rPr>
              <a:t> </a:t>
            </a:r>
            <a:r>
              <a:rPr sz="1200" spc="20" dirty="0">
                <a:latin typeface="宋体" panose="02010600030101010101" pitchFamily="2" charset="-122"/>
                <a:cs typeface="宋体" panose="02010600030101010101" pitchFamily="2" charset="-122"/>
              </a:rPr>
              <a:t>down'</a:t>
            </a:r>
            <a:endParaRPr sz="1200" dirty="0">
              <a:latin typeface="宋体" panose="02010600030101010101" pitchFamily="2" charset="-122"/>
              <a:cs typeface="宋体" panose="02010600030101010101" pitchFamily="2" charset="-122"/>
            </a:endParaRPr>
          </a:p>
          <a:p>
            <a:pPr marL="257175">
              <a:lnSpc>
                <a:spcPct val="100000"/>
              </a:lnSpc>
            </a:pPr>
            <a:r>
              <a:rPr sz="1200" spc="-145" dirty="0">
                <a:latin typeface="宋体" panose="02010600030101010101" pitchFamily="2" charset="-122"/>
                <a:cs typeface="宋体" panose="02010600030101010101" pitchFamily="2" charset="-122"/>
              </a:rPr>
              <a:t>labels:</a:t>
            </a:r>
            <a:endParaRPr sz="1200" dirty="0">
              <a:latin typeface="宋体" panose="02010600030101010101" pitchFamily="2" charset="-122"/>
              <a:cs typeface="宋体" panose="02010600030101010101" pitchFamily="2" charset="-122"/>
            </a:endParaRPr>
          </a:p>
          <a:p>
            <a:pPr marL="339725">
              <a:lnSpc>
                <a:spcPct val="100000"/>
              </a:lnSpc>
            </a:pPr>
            <a:r>
              <a:rPr sz="1200" spc="-55" dirty="0">
                <a:latin typeface="宋体" panose="02010600030101010101" pitchFamily="2" charset="-122"/>
                <a:cs typeface="宋体" panose="02010600030101010101" pitchFamily="2" charset="-122"/>
              </a:rPr>
              <a:t>s</a:t>
            </a:r>
            <a:r>
              <a:rPr sz="1200" spc="-50" dirty="0">
                <a:latin typeface="宋体" panose="02010600030101010101" pitchFamily="2" charset="-122"/>
                <a:cs typeface="宋体" panose="02010600030101010101" pitchFamily="2" charset="-122"/>
              </a:rPr>
              <a:t>e</a:t>
            </a:r>
            <a:r>
              <a:rPr sz="1200" spc="-15" dirty="0">
                <a:latin typeface="宋体" panose="02010600030101010101" pitchFamily="2" charset="-122"/>
                <a:cs typeface="宋体" panose="02010600030101010101" pitchFamily="2" charset="-122"/>
              </a:rPr>
              <a:t>ve</a:t>
            </a:r>
            <a:r>
              <a:rPr sz="1200" spc="-265" dirty="0">
                <a:latin typeface="宋体" panose="02010600030101010101" pitchFamily="2" charset="-122"/>
                <a:cs typeface="宋体" panose="02010600030101010101" pitchFamily="2" charset="-122"/>
              </a:rPr>
              <a:t>ri</a:t>
            </a:r>
            <a:r>
              <a:rPr sz="1200" spc="-200" dirty="0">
                <a:latin typeface="宋体" panose="02010600030101010101" pitchFamily="2" charset="-122"/>
                <a:cs typeface="宋体" panose="02010600030101010101" pitchFamily="2" charset="-122"/>
              </a:rPr>
              <a:t>ty:</a:t>
            </a:r>
            <a:r>
              <a:rPr sz="1200" spc="-290" dirty="0">
                <a:latin typeface="宋体" panose="02010600030101010101" pitchFamily="2" charset="-122"/>
                <a:cs typeface="宋体" panose="02010600030101010101" pitchFamily="2" charset="-122"/>
              </a:rPr>
              <a:t> </a:t>
            </a:r>
            <a:r>
              <a:rPr sz="1200" spc="-335" dirty="0">
                <a:latin typeface="宋体" panose="02010600030101010101" pitchFamily="2" charset="-122"/>
                <a:cs typeface="宋体" panose="02010600030101010101" pitchFamily="2" charset="-122"/>
              </a:rPr>
              <a:t>'</a:t>
            </a:r>
            <a:r>
              <a:rPr sz="1200" spc="-170" dirty="0">
                <a:latin typeface="宋体" panose="02010600030101010101" pitchFamily="2" charset="-122"/>
                <a:cs typeface="宋体" panose="02010600030101010101" pitchFamily="2" charset="-122"/>
              </a:rPr>
              <a:t>critic</a:t>
            </a:r>
            <a:r>
              <a:rPr sz="1200" spc="-175" dirty="0">
                <a:latin typeface="宋体" panose="02010600030101010101" pitchFamily="2" charset="-122"/>
                <a:cs typeface="宋体" panose="02010600030101010101" pitchFamily="2" charset="-122"/>
              </a:rPr>
              <a:t>a</a:t>
            </a:r>
            <a:r>
              <a:rPr sz="1200" spc="-335" dirty="0">
                <a:latin typeface="宋体" panose="02010600030101010101" pitchFamily="2" charset="-122"/>
                <a:cs typeface="宋体" panose="02010600030101010101" pitchFamily="2" charset="-122"/>
              </a:rPr>
              <a:t>l'</a:t>
            </a:r>
            <a:endParaRPr sz="1200" dirty="0">
              <a:latin typeface="宋体" panose="02010600030101010101" pitchFamily="2" charset="-122"/>
              <a:cs typeface="宋体" panose="02010600030101010101" pitchFamily="2" charset="-122"/>
            </a:endParaRPr>
          </a:p>
        </p:txBody>
      </p:sp>
      <p:pic>
        <p:nvPicPr>
          <p:cNvPr id="9"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10"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1" name="图片 10"/>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16510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告警规则</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419205" cy="4067810"/>
          </a:xfrm>
          <a:prstGeom prst="rect">
            <a:avLst/>
          </a:prstGeom>
        </p:spPr>
        <p:txBody>
          <a:bodyPr vert="horz" wrap="square" lIns="0" tIns="46990" rIns="0" bIns="0" rtlCol="0">
            <a:spAutoFit/>
          </a:bodyPr>
          <a:lstStyle/>
          <a:p>
            <a:pPr marL="241300" marR="361950" indent="-228600">
              <a:lnSpc>
                <a:spcPts val="2160"/>
              </a:lnSpc>
              <a:spcBef>
                <a:spcPts val="37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类似于记录规则，有着类似或相关联功能的告警规则同样可以组织</a:t>
            </a:r>
            <a:r>
              <a:rPr sz="2000" spc="5" dirty="0">
                <a:latin typeface="宋体" panose="02010600030101010101" pitchFamily="2" charset="-122"/>
                <a:cs typeface="宋体" panose="02010600030101010101" pitchFamily="2" charset="-122"/>
              </a:rPr>
              <a:t>为</a:t>
            </a:r>
            <a:r>
              <a:rPr sz="2000" spc="-220" dirty="0">
                <a:latin typeface="宋体" panose="02010600030101010101" pitchFamily="2" charset="-122"/>
                <a:cs typeface="宋体" panose="02010600030101010101" pitchFamily="2" charset="-122"/>
              </a:rPr>
              <a:t>g</a:t>
            </a:r>
            <a:r>
              <a:rPr sz="2000" spc="-215" dirty="0">
                <a:latin typeface="宋体" panose="02010600030101010101" pitchFamily="2" charset="-122"/>
                <a:cs typeface="宋体" panose="02010600030101010101" pitchFamily="2" charset="-122"/>
              </a:rPr>
              <a:t>r</a:t>
            </a:r>
            <a:r>
              <a:rPr sz="2000" spc="5" dirty="0">
                <a:latin typeface="宋体" panose="02010600030101010101" pitchFamily="2" charset="-122"/>
                <a:cs typeface="宋体" panose="02010600030101010101" pitchFamily="2" charset="-122"/>
              </a:rPr>
              <a:t>oup</a:t>
            </a:r>
            <a:r>
              <a:rPr sz="2000" dirty="0">
                <a:latin typeface="宋体" panose="02010600030101010101" pitchFamily="2" charset="-122"/>
                <a:cs typeface="宋体" panose="02010600030101010101" pitchFamily="2" charset="-122"/>
              </a:rPr>
              <a:t>，从而为规则名称提供  “名称空间”；一个组内的每个告警规则必须有个名称，且在该组内其名称必须惟一；</a:t>
            </a:r>
            <a:endParaRPr sz="2000">
              <a:latin typeface="宋体" panose="02010600030101010101" pitchFamily="2" charset="-122"/>
              <a:cs typeface="宋体" panose="02010600030101010101" pitchFamily="2" charset="-122"/>
            </a:endParaRPr>
          </a:p>
          <a:p>
            <a:pPr marL="755650" lvl="1" indent="-285750">
              <a:lnSpc>
                <a:spcPct val="100000"/>
              </a:lnSpc>
              <a:spcBef>
                <a:spcPts val="270"/>
              </a:spcBef>
              <a:buClr>
                <a:srgbClr val="45B19B"/>
              </a:buClr>
              <a:buFont typeface="Wingdings" panose="05000000000000000000"/>
              <a:buChar char=""/>
              <a:tabLst>
                <a:tab pos="755650" algn="l"/>
              </a:tabLst>
            </a:pPr>
            <a:r>
              <a:rPr sz="1800" b="1" spc="-185" dirty="0">
                <a:solidFill>
                  <a:srgbClr val="00AFEF"/>
                </a:solidFill>
                <a:latin typeface="Microsoft YaHei UI" panose="020B0503020204020204" charset="-122"/>
                <a:cs typeface="Microsoft YaHei UI" panose="020B0503020204020204" charset="-122"/>
              </a:rPr>
              <a:t>alert</a:t>
            </a:r>
            <a:r>
              <a:rPr sz="1800" spc="-185" dirty="0">
                <a:latin typeface="宋体" panose="02010600030101010101" pitchFamily="2" charset="-122"/>
                <a:cs typeface="宋体" panose="02010600030101010101" pitchFamily="2" charset="-122"/>
              </a:rPr>
              <a:t>：</a:t>
            </a:r>
            <a:r>
              <a:rPr sz="1800" spc="-5" dirty="0">
                <a:latin typeface="宋体" panose="02010600030101010101" pitchFamily="2" charset="-122"/>
                <a:cs typeface="宋体" panose="02010600030101010101" pitchFamily="2" charset="-122"/>
              </a:rPr>
              <a:t>告警规则的名称，其格式要遵</a:t>
            </a:r>
            <a:r>
              <a:rPr sz="1800" dirty="0">
                <a:latin typeface="宋体" panose="02010600030101010101" pitchFamily="2" charset="-122"/>
                <a:cs typeface="宋体" panose="02010600030101010101" pitchFamily="2" charset="-122"/>
              </a:rPr>
              <a:t>循</a:t>
            </a:r>
            <a:r>
              <a:rPr sz="1800" spc="-260" dirty="0">
                <a:latin typeface="宋体" panose="02010600030101010101" pitchFamily="2" charset="-122"/>
                <a:cs typeface="宋体" panose="02010600030101010101" pitchFamily="2" charset="-122"/>
              </a:rPr>
              <a:t>label</a:t>
            </a:r>
            <a:r>
              <a:rPr sz="1800" spc="-5" dirty="0">
                <a:latin typeface="宋体" panose="02010600030101010101" pitchFamily="2" charset="-122"/>
                <a:cs typeface="宋体" panose="02010600030101010101" pitchFamily="2" charset="-122"/>
              </a:rPr>
              <a:t>取值的语法要求；</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b="1" spc="-185" dirty="0">
                <a:solidFill>
                  <a:srgbClr val="00AFEF"/>
                </a:solidFill>
                <a:latin typeface="Microsoft YaHei UI" panose="020B0503020204020204" charset="-122"/>
                <a:cs typeface="Microsoft YaHei UI" panose="020B0503020204020204" charset="-122"/>
              </a:rPr>
              <a:t>e</a:t>
            </a:r>
            <a:r>
              <a:rPr sz="1800" b="1" cap="small" spc="-185" dirty="0">
                <a:solidFill>
                  <a:srgbClr val="00AFEF"/>
                </a:solidFill>
                <a:latin typeface="Microsoft YaHei UI" panose="020B0503020204020204" charset="-122"/>
                <a:cs typeface="Microsoft YaHei UI" panose="020B0503020204020204" charset="-122"/>
              </a:rPr>
              <a:t>x</a:t>
            </a:r>
            <a:r>
              <a:rPr sz="1800" b="1" spc="-185" dirty="0">
                <a:solidFill>
                  <a:srgbClr val="00AFEF"/>
                </a:solidFill>
                <a:latin typeface="Microsoft YaHei UI" panose="020B0503020204020204" charset="-122"/>
                <a:cs typeface="Microsoft YaHei UI" panose="020B0503020204020204" charset="-122"/>
              </a:rPr>
              <a:t>pr</a:t>
            </a:r>
            <a:r>
              <a:rPr sz="1800" spc="-185" dirty="0">
                <a:latin typeface="宋体" panose="02010600030101010101" pitchFamily="2" charset="-122"/>
                <a:cs typeface="宋体" panose="02010600030101010101" pitchFamily="2" charset="-122"/>
              </a:rPr>
              <a:t>：</a:t>
            </a:r>
            <a:r>
              <a:rPr sz="1800" dirty="0">
                <a:latin typeface="宋体" panose="02010600030101010101" pitchFamily="2" charset="-122"/>
                <a:cs typeface="宋体" panose="02010600030101010101" pitchFamily="2" charset="-122"/>
              </a:rPr>
              <a:t>基于</a:t>
            </a:r>
            <a:r>
              <a:rPr sz="1800" spc="150" dirty="0">
                <a:latin typeface="宋体" panose="02010600030101010101" pitchFamily="2" charset="-122"/>
                <a:cs typeface="宋体" panose="02010600030101010101" pitchFamily="2" charset="-122"/>
              </a:rPr>
              <a:t>PromQL</a:t>
            </a:r>
            <a:r>
              <a:rPr sz="1800" dirty="0">
                <a:latin typeface="宋体" panose="02010600030101010101" pitchFamily="2" charset="-122"/>
                <a:cs typeface="宋体" panose="02010600030101010101" pitchFamily="2" charset="-122"/>
              </a:rPr>
              <a:t>表达式的告警触发条件（布尔表达式），用于计算是否有时间序列可以满足该条件；</a:t>
            </a:r>
            <a:endParaRPr sz="1800">
              <a:latin typeface="宋体" panose="02010600030101010101" pitchFamily="2" charset="-122"/>
              <a:cs typeface="宋体" panose="02010600030101010101" pitchFamily="2" charset="-122"/>
            </a:endParaRPr>
          </a:p>
          <a:p>
            <a:pPr marL="1155065" lvl="2" indent="-229235">
              <a:lnSpc>
                <a:spcPct val="100000"/>
              </a:lnSpc>
              <a:spcBef>
                <a:spcPts val="320"/>
              </a:spcBef>
              <a:buClr>
                <a:srgbClr val="F3C108"/>
              </a:buClr>
              <a:buFont typeface="Wingdings" panose="05000000000000000000"/>
              <a:buChar char=""/>
              <a:tabLst>
                <a:tab pos="1155700" algn="l"/>
              </a:tabLst>
            </a:pPr>
            <a:r>
              <a:rPr sz="1600" dirty="0">
                <a:solidFill>
                  <a:srgbClr val="00AF50"/>
                </a:solidFill>
                <a:latin typeface="宋体" panose="02010600030101010101" pitchFamily="2" charset="-122"/>
                <a:cs typeface="宋体" panose="02010600030101010101" pitchFamily="2" charset="-122"/>
              </a:rPr>
              <a:t>可以使用由</a:t>
            </a:r>
            <a:r>
              <a:rPr sz="1600" spc="-25" dirty="0">
                <a:solidFill>
                  <a:srgbClr val="00AF50"/>
                </a:solidFill>
                <a:latin typeface="宋体" panose="02010600030101010101" pitchFamily="2" charset="-122"/>
                <a:cs typeface="宋体" panose="02010600030101010101" pitchFamily="2" charset="-122"/>
              </a:rPr>
              <a:t>Rec</a:t>
            </a:r>
            <a:r>
              <a:rPr sz="1600" spc="-175" dirty="0">
                <a:solidFill>
                  <a:srgbClr val="00AF50"/>
                </a:solidFill>
                <a:latin typeface="宋体" panose="02010600030101010101" pitchFamily="2" charset="-122"/>
                <a:cs typeface="宋体" panose="02010600030101010101" pitchFamily="2" charset="-122"/>
              </a:rPr>
              <a:t>ordi</a:t>
            </a:r>
            <a:r>
              <a:rPr sz="1600" spc="-35" dirty="0">
                <a:solidFill>
                  <a:srgbClr val="00AF50"/>
                </a:solidFill>
                <a:latin typeface="宋体" panose="02010600030101010101" pitchFamily="2" charset="-122"/>
                <a:cs typeface="宋体" panose="02010600030101010101" pitchFamily="2" charset="-122"/>
              </a:rPr>
              <a:t>ng</a:t>
            </a:r>
            <a:r>
              <a:rPr sz="1600" spc="-434" dirty="0">
                <a:solidFill>
                  <a:srgbClr val="00AF50"/>
                </a:solidFill>
                <a:latin typeface="宋体" panose="02010600030101010101" pitchFamily="2" charset="-122"/>
                <a:cs typeface="宋体" panose="02010600030101010101" pitchFamily="2" charset="-122"/>
              </a:rPr>
              <a:t> </a:t>
            </a:r>
            <a:r>
              <a:rPr sz="1600" spc="-100" dirty="0">
                <a:solidFill>
                  <a:srgbClr val="00AF50"/>
                </a:solidFill>
                <a:latin typeface="宋体" panose="02010600030101010101" pitchFamily="2" charset="-122"/>
                <a:cs typeface="宋体" panose="02010600030101010101" pitchFamily="2" charset="-122"/>
              </a:rPr>
              <a:t>Rul</a:t>
            </a:r>
            <a:r>
              <a:rPr sz="1600" spc="-95" dirty="0">
                <a:solidFill>
                  <a:srgbClr val="00AF50"/>
                </a:solidFill>
                <a:latin typeface="宋体" panose="02010600030101010101" pitchFamily="2" charset="-122"/>
                <a:cs typeface="宋体" panose="02010600030101010101" pitchFamily="2" charset="-122"/>
              </a:rPr>
              <a:t>e</a:t>
            </a:r>
            <a:r>
              <a:rPr sz="1600" dirty="0">
                <a:solidFill>
                  <a:srgbClr val="00AF50"/>
                </a:solidFill>
                <a:latin typeface="宋体" panose="02010600030101010101" pitchFamily="2" charset="-122"/>
                <a:cs typeface="宋体" panose="02010600030101010101" pitchFamily="2" charset="-122"/>
              </a:rPr>
              <a:t>定义的指标</a:t>
            </a:r>
            <a:r>
              <a:rPr sz="1600" dirty="0">
                <a:latin typeface="宋体" panose="02010600030101010101" pitchFamily="2" charset="-122"/>
                <a:cs typeface="宋体" panose="02010600030101010101" pitchFamily="2" charset="-122"/>
              </a:rPr>
              <a:t>；</a:t>
            </a:r>
            <a:endParaRPr sz="1600">
              <a:latin typeface="宋体" panose="02010600030101010101" pitchFamily="2" charset="-122"/>
              <a:cs typeface="宋体" panose="02010600030101010101" pitchFamily="2" charset="-122"/>
            </a:endParaRPr>
          </a:p>
          <a:p>
            <a:pPr marL="755650" lvl="1" indent="-285750">
              <a:lnSpc>
                <a:spcPct val="100000"/>
              </a:lnSpc>
              <a:spcBef>
                <a:spcPts val="270"/>
              </a:spcBef>
              <a:buClr>
                <a:srgbClr val="45B19B"/>
              </a:buClr>
              <a:buFont typeface="Wingdings" panose="05000000000000000000"/>
              <a:buChar char=""/>
              <a:tabLst>
                <a:tab pos="755650" algn="l"/>
              </a:tabLst>
            </a:pPr>
            <a:r>
              <a:rPr sz="1800" b="1" spc="-140" dirty="0">
                <a:solidFill>
                  <a:srgbClr val="00AFEF"/>
                </a:solidFill>
                <a:latin typeface="Microsoft YaHei UI" panose="020B0503020204020204" charset="-122"/>
                <a:cs typeface="Microsoft YaHei UI" panose="020B0503020204020204" charset="-122"/>
              </a:rPr>
              <a:t>for</a:t>
            </a:r>
            <a:r>
              <a:rPr sz="1800" spc="-140" dirty="0">
                <a:latin typeface="宋体" panose="02010600030101010101" pitchFamily="2" charset="-122"/>
                <a:cs typeface="宋体" panose="02010600030101010101" pitchFamily="2" charset="-122"/>
              </a:rPr>
              <a:t>：</a:t>
            </a:r>
            <a:r>
              <a:rPr sz="1800" dirty="0">
                <a:latin typeface="宋体" panose="02010600030101010101" pitchFamily="2" charset="-122"/>
                <a:cs typeface="宋体" panose="02010600030101010101" pitchFamily="2" charset="-122"/>
              </a:rPr>
              <a:t>控制在触发告警之前，测试表达式的值必须</a:t>
            </a:r>
            <a:r>
              <a:rPr sz="1800" spc="5" dirty="0">
                <a:latin typeface="宋体" panose="02010600030101010101" pitchFamily="2" charset="-122"/>
                <a:cs typeface="宋体" panose="02010600030101010101" pitchFamily="2" charset="-122"/>
              </a:rPr>
              <a:t>为</a:t>
            </a:r>
            <a:r>
              <a:rPr sz="1800" spc="-215" dirty="0">
                <a:latin typeface="宋体" panose="02010600030101010101" pitchFamily="2" charset="-122"/>
                <a:cs typeface="宋体" panose="02010600030101010101" pitchFamily="2" charset="-122"/>
              </a:rPr>
              <a:t>true</a:t>
            </a:r>
            <a:r>
              <a:rPr sz="1800" dirty="0">
                <a:latin typeface="宋体" panose="02010600030101010101" pitchFamily="2" charset="-122"/>
                <a:cs typeface="宋体" panose="02010600030101010101" pitchFamily="2" charset="-122"/>
              </a:rPr>
              <a:t>的时长；</a:t>
            </a:r>
            <a:endParaRPr sz="1800">
              <a:latin typeface="宋体" panose="02010600030101010101" pitchFamily="2" charset="-122"/>
              <a:cs typeface="宋体" panose="02010600030101010101" pitchFamily="2" charset="-122"/>
            </a:endParaRPr>
          </a:p>
          <a:p>
            <a:pPr marL="1155065" lvl="2" indent="-229235">
              <a:lnSpc>
                <a:spcPct val="100000"/>
              </a:lnSpc>
              <a:spcBef>
                <a:spcPts val="330"/>
              </a:spcBef>
              <a:buClr>
                <a:srgbClr val="F3C108"/>
              </a:buClr>
              <a:buFont typeface="Wingdings" panose="05000000000000000000"/>
              <a:buChar char=""/>
              <a:tabLst>
                <a:tab pos="1155700" algn="l"/>
              </a:tabLst>
            </a:pPr>
            <a:r>
              <a:rPr sz="1600" dirty="0">
                <a:latin typeface="宋体" panose="02010600030101010101" pitchFamily="2" charset="-122"/>
                <a:cs typeface="宋体" panose="02010600030101010101" pitchFamily="2" charset="-122"/>
              </a:rPr>
              <a:t>表达式值为</a:t>
            </a:r>
            <a:r>
              <a:rPr sz="1600" spc="-190" dirty="0">
                <a:latin typeface="宋体" panose="02010600030101010101" pitchFamily="2" charset="-122"/>
                <a:cs typeface="宋体" panose="02010600030101010101" pitchFamily="2" charset="-122"/>
              </a:rPr>
              <a:t>tru</a:t>
            </a:r>
            <a:r>
              <a:rPr sz="1600" spc="-195" dirty="0">
                <a:latin typeface="宋体" panose="02010600030101010101" pitchFamily="2" charset="-122"/>
                <a:cs typeface="宋体" panose="02010600030101010101" pitchFamily="2" charset="-122"/>
              </a:rPr>
              <a:t>e</a:t>
            </a:r>
            <a:r>
              <a:rPr sz="1600" dirty="0">
                <a:latin typeface="宋体" panose="02010600030101010101" pitchFamily="2" charset="-122"/>
                <a:cs typeface="宋体" panose="02010600030101010101" pitchFamily="2" charset="-122"/>
              </a:rPr>
              <a:t>，但其持续时间未能满足</a:t>
            </a:r>
            <a:r>
              <a:rPr sz="1600" spc="-135" dirty="0">
                <a:latin typeface="宋体" panose="02010600030101010101" pitchFamily="2" charset="-122"/>
                <a:cs typeface="宋体" panose="02010600030101010101" pitchFamily="2" charset="-122"/>
              </a:rPr>
              <a:t>f</a:t>
            </a:r>
            <a:r>
              <a:rPr sz="1600" spc="-130" dirty="0">
                <a:latin typeface="宋体" panose="02010600030101010101" pitchFamily="2" charset="-122"/>
                <a:cs typeface="宋体" panose="02010600030101010101" pitchFamily="2" charset="-122"/>
              </a:rPr>
              <a:t>o</a:t>
            </a:r>
            <a:r>
              <a:rPr sz="1600" spc="-275" dirty="0">
                <a:latin typeface="宋体" panose="02010600030101010101" pitchFamily="2" charset="-122"/>
                <a:cs typeface="宋体" panose="02010600030101010101" pitchFamily="2" charset="-122"/>
              </a:rPr>
              <a:t>r</a:t>
            </a:r>
            <a:r>
              <a:rPr sz="1600" dirty="0">
                <a:latin typeface="宋体" panose="02010600030101010101" pitchFamily="2" charset="-122"/>
                <a:cs typeface="宋体" panose="02010600030101010101" pitchFamily="2" charset="-122"/>
              </a:rPr>
              <a:t>定义的时长时，相关的告警状态为</a:t>
            </a:r>
            <a:r>
              <a:rPr sz="1600" spc="-60" dirty="0">
                <a:solidFill>
                  <a:srgbClr val="00AF50"/>
                </a:solidFill>
                <a:latin typeface="宋体" panose="02010600030101010101" pitchFamily="2" charset="-122"/>
                <a:cs typeface="宋体" panose="02010600030101010101" pitchFamily="2" charset="-122"/>
              </a:rPr>
              <a:t>pe</a:t>
            </a:r>
            <a:r>
              <a:rPr sz="1600" spc="-100" dirty="0">
                <a:solidFill>
                  <a:srgbClr val="00AF50"/>
                </a:solidFill>
                <a:latin typeface="宋体" panose="02010600030101010101" pitchFamily="2" charset="-122"/>
                <a:cs typeface="宋体" panose="02010600030101010101" pitchFamily="2" charset="-122"/>
              </a:rPr>
              <a:t>ndin</a:t>
            </a:r>
            <a:r>
              <a:rPr sz="1600" spc="-105" dirty="0">
                <a:solidFill>
                  <a:srgbClr val="00AF50"/>
                </a:solidFill>
                <a:latin typeface="宋体" panose="02010600030101010101" pitchFamily="2" charset="-122"/>
                <a:cs typeface="宋体" panose="02010600030101010101" pitchFamily="2" charset="-122"/>
              </a:rPr>
              <a:t>g</a:t>
            </a:r>
            <a:r>
              <a:rPr sz="1600" dirty="0">
                <a:latin typeface="宋体" panose="02010600030101010101" pitchFamily="2" charset="-122"/>
                <a:cs typeface="宋体" panose="02010600030101010101" pitchFamily="2" charset="-122"/>
              </a:rPr>
              <a:t>；</a:t>
            </a:r>
            <a:endParaRPr sz="1600">
              <a:latin typeface="宋体" panose="02010600030101010101" pitchFamily="2" charset="-122"/>
              <a:cs typeface="宋体" panose="02010600030101010101" pitchFamily="2" charset="-122"/>
            </a:endParaRPr>
          </a:p>
          <a:p>
            <a:pPr marL="1155065" lvl="2" indent="-229235">
              <a:lnSpc>
                <a:spcPct val="100000"/>
              </a:lnSpc>
              <a:spcBef>
                <a:spcPts val="300"/>
              </a:spcBef>
              <a:buClr>
                <a:srgbClr val="F3C108"/>
              </a:buClr>
              <a:buFont typeface="Wingdings" panose="05000000000000000000"/>
              <a:buChar char=""/>
              <a:tabLst>
                <a:tab pos="1155700" algn="l"/>
              </a:tabLst>
            </a:pPr>
            <a:r>
              <a:rPr sz="1600" dirty="0">
                <a:latin typeface="宋体" panose="02010600030101010101" pitchFamily="2" charset="-122"/>
                <a:cs typeface="宋体" panose="02010600030101010101" pitchFamily="2" charset="-122"/>
              </a:rPr>
              <a:t>满足该时长之后，相关的告警将被触发，并转</a:t>
            </a:r>
            <a:r>
              <a:rPr sz="1600" spc="5" dirty="0">
                <a:latin typeface="宋体" panose="02010600030101010101" pitchFamily="2" charset="-122"/>
                <a:cs typeface="宋体" panose="02010600030101010101" pitchFamily="2" charset="-122"/>
              </a:rPr>
              <a:t>为</a:t>
            </a:r>
            <a:r>
              <a:rPr sz="1600" spc="-360" dirty="0">
                <a:solidFill>
                  <a:srgbClr val="00AF50"/>
                </a:solidFill>
                <a:latin typeface="宋体" panose="02010600030101010101" pitchFamily="2" charset="-122"/>
                <a:cs typeface="宋体" panose="02010600030101010101" pitchFamily="2" charset="-122"/>
              </a:rPr>
              <a:t>fi</a:t>
            </a:r>
            <a:r>
              <a:rPr sz="1600" spc="-229" dirty="0">
                <a:solidFill>
                  <a:srgbClr val="00AF50"/>
                </a:solidFill>
                <a:latin typeface="宋体" panose="02010600030101010101" pitchFamily="2" charset="-122"/>
                <a:cs typeface="宋体" panose="02010600030101010101" pitchFamily="2" charset="-122"/>
              </a:rPr>
              <a:t>rin</a:t>
            </a:r>
            <a:r>
              <a:rPr sz="1600" spc="-80" dirty="0">
                <a:solidFill>
                  <a:srgbClr val="00AF50"/>
                </a:solidFill>
                <a:latin typeface="宋体" panose="02010600030101010101" pitchFamily="2" charset="-122"/>
                <a:cs typeface="宋体" panose="02010600030101010101" pitchFamily="2" charset="-122"/>
              </a:rPr>
              <a:t>g</a:t>
            </a:r>
            <a:r>
              <a:rPr sz="1600" dirty="0">
                <a:latin typeface="宋体" panose="02010600030101010101" pitchFamily="2" charset="-122"/>
                <a:cs typeface="宋体" panose="02010600030101010101" pitchFamily="2" charset="-122"/>
              </a:rPr>
              <a:t>状态；</a:t>
            </a:r>
            <a:endParaRPr sz="1600">
              <a:latin typeface="宋体" panose="02010600030101010101" pitchFamily="2" charset="-122"/>
              <a:cs typeface="宋体" panose="02010600030101010101" pitchFamily="2" charset="-122"/>
            </a:endParaRPr>
          </a:p>
          <a:p>
            <a:pPr marL="1155065" lvl="2" indent="-229235">
              <a:lnSpc>
                <a:spcPct val="100000"/>
              </a:lnSpc>
              <a:spcBef>
                <a:spcPts val="310"/>
              </a:spcBef>
              <a:buClr>
                <a:srgbClr val="F3C108"/>
              </a:buClr>
              <a:buFont typeface="Wingdings" panose="05000000000000000000"/>
              <a:buChar char=""/>
              <a:tabLst>
                <a:tab pos="1155700" algn="l"/>
              </a:tabLst>
            </a:pPr>
            <a:r>
              <a:rPr sz="1600" spc="-5" dirty="0">
                <a:latin typeface="宋体" panose="02010600030101010101" pitchFamily="2" charset="-122"/>
                <a:cs typeface="宋体" panose="02010600030101010101" pitchFamily="2" charset="-122"/>
              </a:rPr>
              <a:t>表达式的值</a:t>
            </a:r>
            <a:r>
              <a:rPr sz="1600" dirty="0">
                <a:latin typeface="宋体" panose="02010600030101010101" pitchFamily="2" charset="-122"/>
                <a:cs typeface="宋体" panose="02010600030101010101" pitchFamily="2" charset="-122"/>
              </a:rPr>
              <a:t>为</a:t>
            </a:r>
            <a:r>
              <a:rPr sz="1600" spc="-245" dirty="0">
                <a:latin typeface="宋体" panose="02010600030101010101" pitchFamily="2" charset="-122"/>
                <a:cs typeface="宋体" panose="02010600030101010101" pitchFamily="2" charset="-122"/>
              </a:rPr>
              <a:t>false</a:t>
            </a:r>
            <a:r>
              <a:rPr sz="1600" spc="-5" dirty="0">
                <a:latin typeface="宋体" panose="02010600030101010101" pitchFamily="2" charset="-122"/>
                <a:cs typeface="宋体" panose="02010600030101010101" pitchFamily="2" charset="-122"/>
              </a:rPr>
              <a:t>时，告警将处于</a:t>
            </a:r>
            <a:r>
              <a:rPr sz="1600" spc="-210" dirty="0">
                <a:solidFill>
                  <a:srgbClr val="00AF50"/>
                </a:solidFill>
                <a:latin typeface="宋体" panose="02010600030101010101" pitchFamily="2" charset="-122"/>
                <a:cs typeface="宋体" panose="02010600030101010101" pitchFamily="2" charset="-122"/>
              </a:rPr>
              <a:t>in</a:t>
            </a:r>
            <a:r>
              <a:rPr sz="1600" spc="-145" dirty="0">
                <a:solidFill>
                  <a:srgbClr val="00AF50"/>
                </a:solidFill>
                <a:latin typeface="宋体" panose="02010600030101010101" pitchFamily="2" charset="-122"/>
                <a:cs typeface="宋体" panose="02010600030101010101" pitchFamily="2" charset="-122"/>
              </a:rPr>
              <a:t>a</a:t>
            </a:r>
            <a:r>
              <a:rPr sz="1600" spc="-155" dirty="0">
                <a:solidFill>
                  <a:srgbClr val="00AF50"/>
                </a:solidFill>
                <a:latin typeface="宋体" panose="02010600030101010101" pitchFamily="2" charset="-122"/>
                <a:cs typeface="宋体" panose="02010600030101010101" pitchFamily="2" charset="-122"/>
              </a:rPr>
              <a:t>c</a:t>
            </a:r>
            <a:r>
              <a:rPr sz="1600" spc="-385" dirty="0">
                <a:solidFill>
                  <a:srgbClr val="00AF50"/>
                </a:solidFill>
                <a:latin typeface="宋体" panose="02010600030101010101" pitchFamily="2" charset="-122"/>
                <a:cs typeface="宋体" panose="02010600030101010101" pitchFamily="2" charset="-122"/>
              </a:rPr>
              <a:t>t</a:t>
            </a:r>
            <a:r>
              <a:rPr sz="1600" spc="-390" dirty="0">
                <a:solidFill>
                  <a:srgbClr val="00AF50"/>
                </a:solidFill>
                <a:latin typeface="宋体" panose="02010600030101010101" pitchFamily="2" charset="-122"/>
                <a:cs typeface="宋体" panose="02010600030101010101" pitchFamily="2" charset="-122"/>
              </a:rPr>
              <a:t>i</a:t>
            </a:r>
            <a:r>
              <a:rPr sz="1600" spc="-95" dirty="0">
                <a:solidFill>
                  <a:srgbClr val="00AF50"/>
                </a:solidFill>
                <a:latin typeface="宋体" panose="02010600030101010101" pitchFamily="2" charset="-122"/>
                <a:cs typeface="宋体" panose="02010600030101010101" pitchFamily="2" charset="-122"/>
              </a:rPr>
              <a:t>v</a:t>
            </a:r>
            <a:r>
              <a:rPr sz="1600" spc="-105" dirty="0">
                <a:solidFill>
                  <a:srgbClr val="00AF50"/>
                </a:solidFill>
                <a:latin typeface="宋体" panose="02010600030101010101" pitchFamily="2" charset="-122"/>
                <a:cs typeface="宋体" panose="02010600030101010101" pitchFamily="2" charset="-122"/>
              </a:rPr>
              <a:t>e</a:t>
            </a:r>
            <a:r>
              <a:rPr sz="1600" dirty="0">
                <a:latin typeface="宋体" panose="02010600030101010101" pitchFamily="2" charset="-122"/>
                <a:cs typeface="宋体" panose="02010600030101010101" pitchFamily="2" charset="-122"/>
              </a:rPr>
              <a:t>状态；</a:t>
            </a:r>
            <a:endParaRPr sz="1600">
              <a:latin typeface="宋体" panose="02010600030101010101" pitchFamily="2" charset="-122"/>
              <a:cs typeface="宋体" panose="02010600030101010101" pitchFamily="2" charset="-122"/>
            </a:endParaRPr>
          </a:p>
          <a:p>
            <a:pPr marL="698500" marR="60960" lvl="1" indent="-228600">
              <a:lnSpc>
                <a:spcPts val="1950"/>
              </a:lnSpc>
              <a:spcBef>
                <a:spcPts val="515"/>
              </a:spcBef>
              <a:buClr>
                <a:srgbClr val="45B19B"/>
              </a:buClr>
              <a:buFont typeface="Wingdings" panose="05000000000000000000"/>
              <a:buChar char=""/>
              <a:tabLst>
                <a:tab pos="755650" algn="l"/>
              </a:tabLst>
            </a:pPr>
            <a:r>
              <a:rPr dirty="0"/>
              <a:t>	</a:t>
            </a:r>
            <a:r>
              <a:rPr sz="1800" b="1" spc="-120" dirty="0">
                <a:solidFill>
                  <a:srgbClr val="00AFEF"/>
                </a:solidFill>
                <a:latin typeface="Microsoft YaHei UI" panose="020B0503020204020204" charset="-122"/>
                <a:cs typeface="Microsoft YaHei UI" panose="020B0503020204020204" charset="-122"/>
              </a:rPr>
              <a:t>l</a:t>
            </a:r>
            <a:r>
              <a:rPr sz="1800" b="1" spc="-305" dirty="0">
                <a:solidFill>
                  <a:srgbClr val="00AFEF"/>
                </a:solidFill>
                <a:latin typeface="Microsoft YaHei UI" panose="020B0503020204020204" charset="-122"/>
                <a:cs typeface="Microsoft YaHei UI" panose="020B0503020204020204" charset="-122"/>
              </a:rPr>
              <a:t>a</a:t>
            </a:r>
            <a:r>
              <a:rPr sz="1800" b="1" spc="-275" dirty="0">
                <a:solidFill>
                  <a:srgbClr val="00AFEF"/>
                </a:solidFill>
                <a:latin typeface="Microsoft YaHei UI" panose="020B0503020204020204" charset="-122"/>
                <a:cs typeface="Microsoft YaHei UI" panose="020B0503020204020204" charset="-122"/>
              </a:rPr>
              <a:t>b</a:t>
            </a:r>
            <a:r>
              <a:rPr sz="1800" b="1" spc="-295" dirty="0">
                <a:solidFill>
                  <a:srgbClr val="00AFEF"/>
                </a:solidFill>
                <a:latin typeface="Microsoft YaHei UI" panose="020B0503020204020204" charset="-122"/>
                <a:cs typeface="Microsoft YaHei UI" panose="020B0503020204020204" charset="-122"/>
              </a:rPr>
              <a:t>e</a:t>
            </a:r>
            <a:r>
              <a:rPr sz="1800" b="1" spc="-120" dirty="0">
                <a:solidFill>
                  <a:srgbClr val="00AFEF"/>
                </a:solidFill>
                <a:latin typeface="Microsoft YaHei UI" panose="020B0503020204020204" charset="-122"/>
                <a:cs typeface="Microsoft YaHei UI" panose="020B0503020204020204" charset="-122"/>
              </a:rPr>
              <a:t>l</a:t>
            </a:r>
            <a:r>
              <a:rPr sz="1800" b="1" spc="-225" dirty="0">
                <a:solidFill>
                  <a:srgbClr val="00AFEF"/>
                </a:solidFill>
                <a:latin typeface="Microsoft YaHei UI" panose="020B0503020204020204" charset="-122"/>
                <a:cs typeface="Microsoft YaHei UI" panose="020B0503020204020204" charset="-122"/>
              </a:rPr>
              <a:t>s</a:t>
            </a:r>
            <a:r>
              <a:rPr sz="1800" dirty="0">
                <a:latin typeface="宋体" panose="02010600030101010101" pitchFamily="2" charset="-122"/>
                <a:cs typeface="宋体" panose="02010600030101010101" pitchFamily="2" charset="-122"/>
              </a:rPr>
              <a:t>：告警规则被激活时，相关时间序列上的所有标签都会添加到生成告警实例之上，</a:t>
            </a:r>
            <a:r>
              <a:rPr sz="1800" spc="5" dirty="0">
                <a:latin typeface="宋体" panose="02010600030101010101" pitchFamily="2" charset="-122"/>
                <a:cs typeface="宋体" panose="02010600030101010101" pitchFamily="2" charset="-122"/>
              </a:rPr>
              <a:t>而</a:t>
            </a:r>
            <a:r>
              <a:rPr sz="1800" spc="-215" dirty="0">
                <a:latin typeface="宋体" panose="02010600030101010101" pitchFamily="2" charset="-122"/>
                <a:cs typeface="宋体" panose="02010600030101010101" pitchFamily="2" charset="-122"/>
              </a:rPr>
              <a:t>la</a:t>
            </a:r>
            <a:r>
              <a:rPr sz="1800" spc="-229" dirty="0">
                <a:latin typeface="宋体" panose="02010600030101010101" pitchFamily="2" charset="-122"/>
                <a:cs typeface="宋体" panose="02010600030101010101" pitchFamily="2" charset="-122"/>
              </a:rPr>
              <a:t>b</a:t>
            </a:r>
            <a:r>
              <a:rPr sz="1800" spc="-295" dirty="0">
                <a:latin typeface="宋体" panose="02010600030101010101" pitchFamily="2" charset="-122"/>
                <a:cs typeface="宋体" panose="02010600030101010101" pitchFamily="2" charset="-122"/>
              </a:rPr>
              <a:t>els</a:t>
            </a:r>
            <a:r>
              <a:rPr sz="1800" dirty="0">
                <a:latin typeface="宋体" panose="02010600030101010101" pitchFamily="2" charset="-122"/>
                <a:cs typeface="宋体" panose="02010600030101010101" pitchFamily="2" charset="-122"/>
              </a:rPr>
              <a:t>则允许用户 在告警上附加其它自定义的标签；该类标签值支</a:t>
            </a:r>
            <a:r>
              <a:rPr sz="1800" spc="5" dirty="0">
                <a:latin typeface="宋体" panose="02010600030101010101" pitchFamily="2" charset="-122"/>
                <a:cs typeface="宋体" panose="02010600030101010101" pitchFamily="2" charset="-122"/>
              </a:rPr>
              <a:t>持</a:t>
            </a:r>
            <a:r>
              <a:rPr sz="1800" b="1" spc="10" dirty="0">
                <a:latin typeface="Microsoft YaHei UI" panose="020B0503020204020204" charset="-122"/>
                <a:cs typeface="Microsoft YaHei UI" panose="020B0503020204020204" charset="-122"/>
              </a:rPr>
              <a:t>模板化</a:t>
            </a:r>
            <a:r>
              <a:rPr sz="1800" dirty="0">
                <a:latin typeface="宋体" panose="02010600030101010101" pitchFamily="2" charset="-122"/>
                <a:cs typeface="宋体" panose="02010600030101010101" pitchFamily="2" charset="-122"/>
              </a:rPr>
              <a:t>；</a:t>
            </a:r>
            <a:endParaRPr sz="1800">
              <a:latin typeface="宋体" panose="02010600030101010101" pitchFamily="2" charset="-122"/>
              <a:cs typeface="宋体" panose="02010600030101010101" pitchFamily="2" charset="-122"/>
            </a:endParaRPr>
          </a:p>
          <a:p>
            <a:pPr marL="1155065" lvl="2" indent="-229235">
              <a:lnSpc>
                <a:spcPct val="100000"/>
              </a:lnSpc>
              <a:spcBef>
                <a:spcPts val="290"/>
              </a:spcBef>
              <a:buClr>
                <a:srgbClr val="F3C108"/>
              </a:buClr>
              <a:buFont typeface="Wingdings" panose="05000000000000000000"/>
              <a:buChar char=""/>
              <a:tabLst>
                <a:tab pos="1155700" algn="l"/>
              </a:tabLst>
            </a:pPr>
            <a:r>
              <a:rPr sz="1600" dirty="0">
                <a:latin typeface="宋体" panose="02010600030101010101" pitchFamily="2" charset="-122"/>
                <a:cs typeface="宋体" panose="02010600030101010101" pitchFamily="2" charset="-122"/>
              </a:rPr>
              <a:t>告警的名称及其标签即为告警的标识，因而，这类似于时间序列的标识机制；</a:t>
            </a:r>
            <a:endParaRPr sz="1600">
              <a:latin typeface="宋体" panose="02010600030101010101" pitchFamily="2" charset="-122"/>
              <a:cs typeface="宋体" panose="02010600030101010101" pitchFamily="2" charset="-122"/>
            </a:endParaRPr>
          </a:p>
          <a:p>
            <a:pPr marL="698500" marR="5080" lvl="1" indent="-228600">
              <a:lnSpc>
                <a:spcPts val="1940"/>
              </a:lnSpc>
              <a:spcBef>
                <a:spcPts val="515"/>
              </a:spcBef>
              <a:buClr>
                <a:srgbClr val="45B19B"/>
              </a:buClr>
              <a:buFont typeface="Wingdings" panose="05000000000000000000"/>
              <a:buChar char=""/>
              <a:tabLst>
                <a:tab pos="755650" algn="l"/>
              </a:tabLst>
            </a:pPr>
            <a:r>
              <a:rPr dirty="0"/>
              <a:t>	</a:t>
            </a:r>
            <a:r>
              <a:rPr sz="1800" b="1" spc="-305" dirty="0">
                <a:solidFill>
                  <a:srgbClr val="00AFEF"/>
                </a:solidFill>
                <a:latin typeface="Microsoft YaHei UI" panose="020B0503020204020204" charset="-122"/>
                <a:cs typeface="Microsoft YaHei UI" panose="020B0503020204020204" charset="-122"/>
              </a:rPr>
              <a:t>a</a:t>
            </a:r>
            <a:r>
              <a:rPr sz="1800" b="1" spc="-240" dirty="0">
                <a:solidFill>
                  <a:srgbClr val="00AFEF"/>
                </a:solidFill>
                <a:latin typeface="Microsoft YaHei UI" panose="020B0503020204020204" charset="-122"/>
                <a:cs typeface="Microsoft YaHei UI" panose="020B0503020204020204" charset="-122"/>
              </a:rPr>
              <a:t>nn</a:t>
            </a:r>
            <a:r>
              <a:rPr sz="1800" b="1" spc="-254" dirty="0">
                <a:solidFill>
                  <a:srgbClr val="00AFEF"/>
                </a:solidFill>
                <a:latin typeface="Microsoft YaHei UI" panose="020B0503020204020204" charset="-122"/>
                <a:cs typeface="Microsoft YaHei UI" panose="020B0503020204020204" charset="-122"/>
              </a:rPr>
              <a:t>o</a:t>
            </a:r>
            <a:r>
              <a:rPr sz="1800" b="1" spc="-210" dirty="0">
                <a:solidFill>
                  <a:srgbClr val="00AFEF"/>
                </a:solidFill>
                <a:latin typeface="Microsoft YaHei UI" panose="020B0503020204020204" charset="-122"/>
                <a:cs typeface="Microsoft YaHei UI" panose="020B0503020204020204" charset="-122"/>
              </a:rPr>
              <a:t>t</a:t>
            </a:r>
            <a:r>
              <a:rPr sz="1800" b="1" spc="-204" dirty="0">
                <a:solidFill>
                  <a:srgbClr val="00AFEF"/>
                </a:solidFill>
                <a:latin typeface="Microsoft YaHei UI" panose="020B0503020204020204" charset="-122"/>
                <a:cs typeface="Microsoft YaHei UI" panose="020B0503020204020204" charset="-122"/>
              </a:rPr>
              <a:t>ati</a:t>
            </a:r>
            <a:r>
              <a:rPr sz="1800" b="1" spc="-300" dirty="0">
                <a:solidFill>
                  <a:srgbClr val="00AFEF"/>
                </a:solidFill>
                <a:latin typeface="Microsoft YaHei UI" panose="020B0503020204020204" charset="-122"/>
                <a:cs typeface="Microsoft YaHei UI" panose="020B0503020204020204" charset="-122"/>
              </a:rPr>
              <a:t>o</a:t>
            </a:r>
            <a:r>
              <a:rPr sz="1800" b="1" spc="-275" dirty="0">
                <a:solidFill>
                  <a:srgbClr val="00AFEF"/>
                </a:solidFill>
                <a:latin typeface="Microsoft YaHei UI" panose="020B0503020204020204" charset="-122"/>
                <a:cs typeface="Microsoft YaHei UI" panose="020B0503020204020204" charset="-122"/>
              </a:rPr>
              <a:t>n</a:t>
            </a:r>
            <a:r>
              <a:rPr sz="1800" b="1" spc="-185" dirty="0">
                <a:solidFill>
                  <a:srgbClr val="00AFEF"/>
                </a:solidFill>
                <a:latin typeface="Microsoft YaHei UI" panose="020B0503020204020204" charset="-122"/>
                <a:cs typeface="Microsoft YaHei UI" panose="020B0503020204020204" charset="-122"/>
              </a:rPr>
              <a:t>s</a:t>
            </a:r>
            <a:r>
              <a:rPr sz="1800" dirty="0">
                <a:latin typeface="宋体" panose="02010600030101010101" pitchFamily="2" charset="-122"/>
                <a:cs typeface="宋体" panose="02010600030101010101" pitchFamily="2" charset="-122"/>
              </a:rPr>
              <a:t>：附加在告警之上的注解信息，其格式类似于标签，但不能被用于标识告警实例；经常用于存储 告警摘要，且其值支持模板化；</a:t>
            </a:r>
            <a:endParaRPr sz="1800">
              <a:latin typeface="宋体" panose="02010600030101010101" pitchFamily="2" charset="-122"/>
              <a:cs typeface="宋体" panose="02010600030101010101" pitchFamily="2" charset="-122"/>
            </a:endParaRPr>
          </a:p>
        </p:txBody>
      </p:sp>
      <p:pic>
        <p:nvPicPr>
          <p:cNvPr id="7"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8"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9" name="图片 8"/>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16510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触发告警</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438890" cy="2823845"/>
          </a:xfrm>
          <a:prstGeom prst="rect">
            <a:avLst/>
          </a:prstGeom>
        </p:spPr>
        <p:txBody>
          <a:bodyPr vert="horz" wrap="square" lIns="0" tIns="46990" rIns="0" bIns="0" rtlCol="0">
            <a:spAutoFit/>
          </a:bodyPr>
          <a:lstStyle/>
          <a:p>
            <a:pPr marL="241300" marR="81915" indent="-228600">
              <a:lnSpc>
                <a:spcPts val="2160"/>
              </a:lnSpc>
              <a:spcBef>
                <a:spcPts val="370"/>
              </a:spcBef>
              <a:buClr>
                <a:srgbClr val="4770C4"/>
              </a:buClr>
              <a:buFont typeface="Wingdings" panose="05000000000000000000"/>
              <a:buChar char=""/>
              <a:tabLst>
                <a:tab pos="304800" algn="l"/>
              </a:tabLst>
            </a:pPr>
            <a:r>
              <a:rPr sz="2000" spc="-70" dirty="0">
                <a:latin typeface="宋体" panose="02010600030101010101" pitchFamily="2" charset="-122"/>
                <a:cs typeface="宋体" panose="02010600030101010101" pitchFamily="2" charset="-122"/>
              </a:rPr>
              <a:t>Prometheus</a:t>
            </a:r>
            <a:r>
              <a:rPr sz="2000" dirty="0">
                <a:latin typeface="宋体" panose="02010600030101010101" pitchFamily="2" charset="-122"/>
                <a:cs typeface="宋体" panose="02010600030101010101" pitchFamily="2" charset="-122"/>
              </a:rPr>
              <a:t>以一个固定的周期来评估所有告警规则，其值</a:t>
            </a:r>
            <a:r>
              <a:rPr sz="2000" spc="5" dirty="0">
                <a:latin typeface="宋体" panose="02010600030101010101" pitchFamily="2" charset="-122"/>
                <a:cs typeface="宋体" panose="02010600030101010101" pitchFamily="2" charset="-122"/>
              </a:rPr>
              <a:t>由</a:t>
            </a:r>
            <a:r>
              <a:rPr sz="2000" spc="-240" dirty="0">
                <a:latin typeface="宋体" panose="02010600030101010101" pitchFamily="2" charset="-122"/>
                <a:cs typeface="宋体" panose="02010600030101010101" pitchFamily="2" charset="-122"/>
              </a:rPr>
              <a:t>evaluate_interval</a:t>
            </a:r>
            <a:r>
              <a:rPr sz="2000" dirty="0">
                <a:latin typeface="宋体" panose="02010600030101010101" pitchFamily="2" charset="-122"/>
                <a:cs typeface="宋体" panose="02010600030101010101" pitchFamily="2" charset="-122"/>
              </a:rPr>
              <a:t>参数定义，默认为</a:t>
            </a:r>
            <a:r>
              <a:rPr sz="2000" spc="-100" dirty="0">
                <a:latin typeface="宋体" panose="02010600030101010101" pitchFamily="2" charset="-122"/>
                <a:cs typeface="宋体" panose="02010600030101010101" pitchFamily="2" charset="-122"/>
              </a:rPr>
              <a:t>15s；</a:t>
            </a:r>
            <a:r>
              <a:rPr sz="2000" dirty="0">
                <a:latin typeface="宋体" panose="02010600030101010101" pitchFamily="2" charset="-122"/>
                <a:cs typeface="宋体" panose="02010600030101010101" pitchFamily="2" charset="-122"/>
              </a:rPr>
              <a:t>在 每个评估周期内</a:t>
            </a:r>
            <a:r>
              <a:rPr sz="2000" spc="-65" dirty="0">
                <a:latin typeface="宋体" panose="02010600030101010101" pitchFamily="2" charset="-122"/>
                <a:cs typeface="宋体" panose="02010600030101010101" pitchFamily="2" charset="-122"/>
              </a:rPr>
              <a:t>，Prometheus</a:t>
            </a:r>
            <a:r>
              <a:rPr sz="2000" dirty="0">
                <a:latin typeface="宋体" panose="02010600030101010101" pitchFamily="2" charset="-122"/>
                <a:cs typeface="宋体" panose="02010600030101010101" pitchFamily="2" charset="-122"/>
              </a:rPr>
              <a:t>会计算每条告警规则中的布尔表达式并更新告警状态；</a:t>
            </a:r>
            <a:endParaRPr sz="2000">
              <a:latin typeface="宋体" panose="02010600030101010101" pitchFamily="2" charset="-122"/>
              <a:cs typeface="宋体" panose="02010600030101010101" pitchFamily="2" charset="-122"/>
            </a:endParaRPr>
          </a:p>
          <a:p>
            <a:pPr marL="241300" marR="13335" indent="-228600">
              <a:lnSpc>
                <a:spcPts val="2160"/>
              </a:lnSpc>
              <a:spcBef>
                <a:spcPts val="100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未使</a:t>
            </a:r>
            <a:r>
              <a:rPr sz="2000" spc="-5" dirty="0">
                <a:latin typeface="宋体" panose="02010600030101010101" pitchFamily="2" charset="-122"/>
                <a:cs typeface="宋体" panose="02010600030101010101" pitchFamily="2" charset="-122"/>
              </a:rPr>
              <a:t>用</a:t>
            </a:r>
            <a:r>
              <a:rPr sz="2000" spc="-225" dirty="0">
                <a:latin typeface="宋体" panose="02010600030101010101" pitchFamily="2" charset="-122"/>
                <a:cs typeface="宋体" panose="02010600030101010101" pitchFamily="2" charset="-122"/>
              </a:rPr>
              <a:t>for</a:t>
            </a:r>
            <a:r>
              <a:rPr sz="2000" dirty="0">
                <a:latin typeface="宋体" panose="02010600030101010101" pitchFamily="2" charset="-122"/>
                <a:cs typeface="宋体" panose="02010600030101010101" pitchFamily="2" charset="-122"/>
              </a:rPr>
              <a:t>子句的告警，会自动从</a:t>
            </a:r>
            <a:r>
              <a:rPr sz="2000" spc="-229" dirty="0">
                <a:latin typeface="宋体" panose="02010600030101010101" pitchFamily="2" charset="-122"/>
                <a:cs typeface="宋体" panose="02010600030101010101" pitchFamily="2" charset="-122"/>
              </a:rPr>
              <a:t>Inactive</a:t>
            </a:r>
            <a:r>
              <a:rPr sz="2000" dirty="0">
                <a:latin typeface="宋体" panose="02010600030101010101" pitchFamily="2" charset="-122"/>
                <a:cs typeface="宋体" panose="02010600030101010101" pitchFamily="2" charset="-122"/>
              </a:rPr>
              <a:t>状态转</a:t>
            </a:r>
            <a:r>
              <a:rPr sz="2000" spc="-10" dirty="0">
                <a:latin typeface="宋体" panose="02010600030101010101" pitchFamily="2" charset="-122"/>
                <a:cs typeface="宋体" panose="02010600030101010101" pitchFamily="2" charset="-122"/>
              </a:rPr>
              <a:t>为</a:t>
            </a:r>
            <a:r>
              <a:rPr sz="2000" spc="-200" dirty="0">
                <a:latin typeface="宋体" panose="02010600030101010101" pitchFamily="2" charset="-122"/>
                <a:cs typeface="宋体" panose="02010600030101010101" pitchFamily="2" charset="-122"/>
              </a:rPr>
              <a:t>Firing，</a:t>
            </a:r>
            <a:r>
              <a:rPr sz="2000" dirty="0">
                <a:latin typeface="宋体" panose="02010600030101010101" pitchFamily="2" charset="-122"/>
                <a:cs typeface="宋体" panose="02010600030101010101" pitchFamily="2" charset="-122"/>
              </a:rPr>
              <a:t>它只需要一个评估周期便能触发；而带</a:t>
            </a:r>
            <a:r>
              <a:rPr sz="2000" spc="5" dirty="0">
                <a:latin typeface="宋体" panose="02010600030101010101" pitchFamily="2" charset="-122"/>
                <a:cs typeface="宋体" panose="02010600030101010101" pitchFamily="2" charset="-122"/>
              </a:rPr>
              <a:t>有</a:t>
            </a:r>
            <a:r>
              <a:rPr sz="2000" spc="-225" dirty="0">
                <a:latin typeface="宋体" panose="02010600030101010101" pitchFamily="2" charset="-122"/>
                <a:cs typeface="宋体" panose="02010600030101010101" pitchFamily="2" charset="-122"/>
              </a:rPr>
              <a:t>for </a:t>
            </a:r>
            <a:r>
              <a:rPr sz="2000" spc="-985" dirty="0">
                <a:latin typeface="宋体" panose="02010600030101010101" pitchFamily="2" charset="-122"/>
                <a:cs typeface="宋体" panose="02010600030101010101" pitchFamily="2" charset="-122"/>
              </a:rPr>
              <a:t> </a:t>
            </a:r>
            <a:r>
              <a:rPr sz="2000" dirty="0">
                <a:latin typeface="宋体" panose="02010600030101010101" pitchFamily="2" charset="-122"/>
                <a:cs typeface="宋体" panose="02010600030101010101" pitchFamily="2" charset="-122"/>
              </a:rPr>
              <a:t>子句的告警状态将先转为</a:t>
            </a:r>
            <a:r>
              <a:rPr sz="2000" spc="-85" dirty="0">
                <a:latin typeface="宋体" panose="02010600030101010101" pitchFamily="2" charset="-122"/>
                <a:cs typeface="宋体" panose="02010600030101010101" pitchFamily="2" charset="-122"/>
              </a:rPr>
              <a:t>Pending，</a:t>
            </a:r>
            <a:r>
              <a:rPr sz="2000" dirty="0">
                <a:latin typeface="宋体" panose="02010600030101010101" pitchFamily="2" charset="-122"/>
                <a:cs typeface="宋体" panose="02010600030101010101" pitchFamily="2" charset="-122"/>
              </a:rPr>
              <a:t>而后才到</a:t>
            </a:r>
            <a:r>
              <a:rPr sz="2000" spc="-200" dirty="0">
                <a:latin typeface="宋体" panose="02010600030101010101" pitchFamily="2" charset="-122"/>
                <a:cs typeface="宋体" panose="02010600030101010101" pitchFamily="2" charset="-122"/>
              </a:rPr>
              <a:t>Firing，</a:t>
            </a:r>
            <a:r>
              <a:rPr sz="2000" dirty="0">
                <a:latin typeface="宋体" panose="02010600030101010101" pitchFamily="2" charset="-122"/>
                <a:cs typeface="宋体" panose="02010600030101010101" pitchFamily="2" charset="-122"/>
              </a:rPr>
              <a:t>因而至少需要两个评估周期才能触发；</a:t>
            </a:r>
            <a:endParaRPr sz="2000">
              <a:latin typeface="宋体" panose="02010600030101010101" pitchFamily="2" charset="-122"/>
              <a:cs typeface="宋体" panose="02010600030101010101" pitchFamily="2" charset="-122"/>
            </a:endParaRPr>
          </a:p>
          <a:p>
            <a:pPr marL="698500" marR="137795" lvl="1" indent="-228600">
              <a:lnSpc>
                <a:spcPts val="1940"/>
              </a:lnSpc>
              <a:spcBef>
                <a:spcPts val="515"/>
              </a:spcBef>
              <a:buClr>
                <a:srgbClr val="45B19B"/>
              </a:buClr>
              <a:buFont typeface="Wingdings" panose="05000000000000000000"/>
              <a:buChar char=""/>
              <a:tabLst>
                <a:tab pos="755650" algn="l"/>
              </a:tabLst>
            </a:pPr>
            <a:r>
              <a:rPr dirty="0"/>
              <a:t>	</a:t>
            </a:r>
            <a:r>
              <a:rPr sz="1800" dirty="0">
                <a:latin typeface="宋体" panose="02010600030101010101" pitchFamily="2" charset="-122"/>
                <a:cs typeface="宋体" panose="02010600030101010101" pitchFamily="2" charset="-122"/>
              </a:rPr>
              <a:t>处</a:t>
            </a:r>
            <a:r>
              <a:rPr sz="1800" spc="-5" dirty="0">
                <a:latin typeface="宋体" panose="02010600030101010101" pitchFamily="2" charset="-122"/>
                <a:cs typeface="宋体" panose="02010600030101010101" pitchFamily="2" charset="-122"/>
              </a:rPr>
              <a:t>于</a:t>
            </a:r>
            <a:r>
              <a:rPr sz="1800" spc="-85" dirty="0">
                <a:latin typeface="宋体" panose="02010600030101010101" pitchFamily="2" charset="-122"/>
                <a:cs typeface="宋体" panose="02010600030101010101" pitchFamily="2" charset="-122"/>
              </a:rPr>
              <a:t>Pending</a:t>
            </a:r>
            <a:r>
              <a:rPr sz="1800" dirty="0">
                <a:latin typeface="宋体" panose="02010600030101010101" pitchFamily="2" charset="-122"/>
                <a:cs typeface="宋体" panose="02010600030101010101" pitchFamily="2" charset="-122"/>
              </a:rPr>
              <a:t>状态的告警，在其持续时长满</a:t>
            </a:r>
            <a:r>
              <a:rPr sz="1800" spc="-30" dirty="0">
                <a:latin typeface="宋体" panose="02010600030101010101" pitchFamily="2" charset="-122"/>
                <a:cs typeface="宋体" panose="02010600030101010101" pitchFamily="2" charset="-122"/>
              </a:rPr>
              <a:t>足</a:t>
            </a:r>
            <a:r>
              <a:rPr sz="1800" spc="-204" dirty="0">
                <a:latin typeface="宋体" panose="02010600030101010101" pitchFamily="2" charset="-122"/>
                <a:cs typeface="宋体" panose="02010600030101010101" pitchFamily="2" charset="-122"/>
              </a:rPr>
              <a:t>for</a:t>
            </a:r>
            <a:r>
              <a:rPr sz="1800" dirty="0">
                <a:latin typeface="宋体" panose="02010600030101010101" pitchFamily="2" charset="-122"/>
                <a:cs typeface="宋体" panose="02010600030101010101" pitchFamily="2" charset="-122"/>
              </a:rPr>
              <a:t>子句的定义之前，若布尔表达式的值转回了</a:t>
            </a:r>
            <a:r>
              <a:rPr sz="1800" spc="-275" dirty="0">
                <a:latin typeface="宋体" panose="02010600030101010101" pitchFamily="2" charset="-122"/>
                <a:cs typeface="宋体" panose="02010600030101010101" pitchFamily="2" charset="-122"/>
              </a:rPr>
              <a:t>fals</a:t>
            </a:r>
            <a:r>
              <a:rPr sz="1800" spc="-280" dirty="0">
                <a:latin typeface="宋体" panose="02010600030101010101" pitchFamily="2" charset="-122"/>
                <a:cs typeface="宋体" panose="02010600030101010101" pitchFamily="2" charset="-122"/>
              </a:rPr>
              <a:t>e</a:t>
            </a:r>
            <a:r>
              <a:rPr sz="1800" dirty="0">
                <a:latin typeface="宋体" panose="02010600030101010101" pitchFamily="2" charset="-122"/>
                <a:cs typeface="宋体" panose="02010600030101010101" pitchFamily="2" charset="-122"/>
              </a:rPr>
              <a:t>，则告警状 态将转</a:t>
            </a:r>
            <a:r>
              <a:rPr sz="1800" spc="-5" dirty="0">
                <a:latin typeface="宋体" panose="02010600030101010101" pitchFamily="2" charset="-122"/>
                <a:cs typeface="宋体" panose="02010600030101010101" pitchFamily="2" charset="-122"/>
              </a:rPr>
              <a:t>回</a:t>
            </a:r>
            <a:r>
              <a:rPr sz="1800" spc="-185" dirty="0">
                <a:latin typeface="宋体" panose="02010600030101010101" pitchFamily="2" charset="-122"/>
                <a:cs typeface="宋体" panose="02010600030101010101" pitchFamily="2" charset="-122"/>
              </a:rPr>
              <a:t>Inactive；</a:t>
            </a:r>
            <a:endParaRPr sz="1800">
              <a:latin typeface="宋体" panose="02010600030101010101" pitchFamily="2" charset="-122"/>
              <a:cs typeface="宋体" panose="02010600030101010101" pitchFamily="2" charset="-122"/>
            </a:endParaRPr>
          </a:p>
          <a:p>
            <a:pPr marL="755650" lvl="1" indent="-285750">
              <a:lnSpc>
                <a:spcPct val="100000"/>
              </a:lnSpc>
              <a:spcBef>
                <a:spcPts val="26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由此可见，经由</a:t>
            </a:r>
            <a:r>
              <a:rPr sz="1800" spc="-85" dirty="0">
                <a:latin typeface="宋体" panose="02010600030101010101" pitchFamily="2" charset="-122"/>
                <a:cs typeface="宋体" panose="02010600030101010101" pitchFamily="2" charset="-122"/>
              </a:rPr>
              <a:t>Pending</a:t>
            </a:r>
            <a:r>
              <a:rPr sz="1800" dirty="0">
                <a:latin typeface="宋体" panose="02010600030101010101" pitchFamily="2" charset="-122"/>
                <a:cs typeface="宋体" panose="02010600030101010101" pitchFamily="2" charset="-122"/>
              </a:rPr>
              <a:t>再到</a:t>
            </a:r>
            <a:r>
              <a:rPr sz="1800" spc="-190" dirty="0">
                <a:latin typeface="宋体" panose="02010600030101010101" pitchFamily="2" charset="-122"/>
                <a:cs typeface="宋体" panose="02010600030101010101" pitchFamily="2" charset="-122"/>
              </a:rPr>
              <a:t>F</a:t>
            </a:r>
            <a:r>
              <a:rPr sz="1800" spc="-200" dirty="0">
                <a:latin typeface="宋体" panose="02010600030101010101" pitchFamily="2" charset="-122"/>
                <a:cs typeface="宋体" panose="02010600030101010101" pitchFamily="2" charset="-122"/>
              </a:rPr>
              <a:t>i</a:t>
            </a:r>
            <a:r>
              <a:rPr sz="1800" spc="-220" dirty="0">
                <a:latin typeface="宋体" panose="02010600030101010101" pitchFamily="2" charset="-122"/>
                <a:cs typeface="宋体" panose="02010600030101010101" pitchFamily="2" charset="-122"/>
              </a:rPr>
              <a:t>ring</a:t>
            </a:r>
            <a:r>
              <a:rPr sz="1800" dirty="0">
                <a:latin typeface="宋体" panose="02010600030101010101" pitchFamily="2" charset="-122"/>
                <a:cs typeface="宋体" panose="02010600030101010101" pitchFamily="2" charset="-122"/>
              </a:rPr>
              <a:t>的转换，可以确保告警更有效，且不会来回浮动；</a:t>
            </a:r>
            <a:endParaRPr sz="1800">
              <a:latin typeface="宋体" panose="02010600030101010101" pitchFamily="2" charset="-122"/>
              <a:cs typeface="宋体" panose="02010600030101010101" pitchFamily="2" charset="-122"/>
            </a:endParaRPr>
          </a:p>
          <a:p>
            <a:pPr marL="304800" indent="-292100">
              <a:lnSpc>
                <a:spcPts val="2280"/>
              </a:lnSpc>
              <a:spcBef>
                <a:spcPts val="740"/>
              </a:spcBef>
              <a:buClr>
                <a:srgbClr val="4770C4"/>
              </a:buClr>
              <a:buFont typeface="Wingdings" panose="05000000000000000000"/>
              <a:buChar char=""/>
              <a:tabLst>
                <a:tab pos="304800" algn="l"/>
              </a:tabLst>
            </a:pPr>
            <a:r>
              <a:rPr sz="2000" spc="-70" dirty="0">
                <a:latin typeface="宋体" panose="02010600030101010101" pitchFamily="2" charset="-122"/>
                <a:cs typeface="宋体" panose="02010600030101010101" pitchFamily="2" charset="-122"/>
              </a:rPr>
              <a:t>Prometheus</a:t>
            </a:r>
            <a:r>
              <a:rPr sz="2000" dirty="0">
                <a:latin typeface="宋体" panose="02010600030101010101" pitchFamily="2" charset="-122"/>
                <a:cs typeface="宋体" panose="02010600030101010101" pitchFamily="2" charset="-122"/>
              </a:rPr>
              <a:t>将为</a:t>
            </a:r>
            <a:r>
              <a:rPr sz="2000" spc="-95" dirty="0">
                <a:latin typeface="宋体" panose="02010600030101010101" pitchFamily="2" charset="-122"/>
                <a:cs typeface="宋体" panose="02010600030101010101" pitchFamily="2" charset="-122"/>
              </a:rPr>
              <a:t>Pending</a:t>
            </a:r>
            <a:r>
              <a:rPr sz="2000" dirty="0">
                <a:latin typeface="宋体" panose="02010600030101010101" pitchFamily="2" charset="-122"/>
                <a:cs typeface="宋体" panose="02010600030101010101" pitchFamily="2" charset="-122"/>
              </a:rPr>
              <a:t>和</a:t>
            </a:r>
            <a:r>
              <a:rPr sz="2000" spc="-229" dirty="0">
                <a:latin typeface="宋体" panose="02010600030101010101" pitchFamily="2" charset="-122"/>
                <a:cs typeface="宋体" panose="02010600030101010101" pitchFamily="2" charset="-122"/>
              </a:rPr>
              <a:t>Firing</a:t>
            </a:r>
            <a:r>
              <a:rPr sz="2000" dirty="0">
                <a:latin typeface="宋体" panose="02010600030101010101" pitchFamily="2" charset="-122"/>
                <a:cs typeface="宋体" panose="02010600030101010101" pitchFamily="2" charset="-122"/>
              </a:rPr>
              <a:t>状态中的每个告警创建指标，该指标名称</a:t>
            </a:r>
            <a:r>
              <a:rPr sz="2000" spc="5" dirty="0">
                <a:latin typeface="宋体" panose="02010600030101010101" pitchFamily="2" charset="-122"/>
                <a:cs typeface="宋体" panose="02010600030101010101" pitchFamily="2" charset="-122"/>
              </a:rPr>
              <a:t>为</a:t>
            </a:r>
            <a:r>
              <a:rPr sz="2000" spc="210" dirty="0">
                <a:latin typeface="宋体" panose="02010600030101010101" pitchFamily="2" charset="-122"/>
                <a:cs typeface="宋体" panose="02010600030101010101" pitchFamily="2" charset="-122"/>
              </a:rPr>
              <a:t>ALERT，</a:t>
            </a:r>
            <a:r>
              <a:rPr sz="2000" dirty="0">
                <a:latin typeface="宋体" panose="02010600030101010101" pitchFamily="2" charset="-122"/>
                <a:cs typeface="宋体" panose="02010600030101010101" pitchFamily="2" charset="-122"/>
              </a:rPr>
              <a:t>其值固定为</a:t>
            </a:r>
            <a:r>
              <a:rPr sz="2000" spc="-35" dirty="0">
                <a:latin typeface="宋体" panose="02010600030101010101" pitchFamily="2" charset="-122"/>
                <a:cs typeface="宋体" panose="02010600030101010101" pitchFamily="2" charset="-122"/>
              </a:rPr>
              <a:t>1，</a:t>
            </a:r>
            <a:r>
              <a:rPr sz="2000" dirty="0">
                <a:latin typeface="宋体" panose="02010600030101010101" pitchFamily="2" charset="-122"/>
                <a:cs typeface="宋体" panose="02010600030101010101" pitchFamily="2" charset="-122"/>
              </a:rPr>
              <a:t>并</a:t>
            </a:r>
            <a:endParaRPr sz="2000">
              <a:latin typeface="宋体" panose="02010600030101010101" pitchFamily="2" charset="-122"/>
              <a:cs typeface="宋体" panose="02010600030101010101" pitchFamily="2" charset="-122"/>
            </a:endParaRPr>
          </a:p>
          <a:p>
            <a:pPr marL="241300">
              <a:lnSpc>
                <a:spcPts val="2280"/>
              </a:lnSpc>
            </a:pPr>
            <a:r>
              <a:rPr sz="2000" spc="-5" dirty="0">
                <a:latin typeface="宋体" panose="02010600030101010101" pitchFamily="2" charset="-122"/>
                <a:cs typeface="宋体" panose="02010600030101010101" pitchFamily="2" charset="-122"/>
              </a:rPr>
              <a:t>且在告警处于</a:t>
            </a:r>
            <a:r>
              <a:rPr sz="2000" spc="-95" dirty="0">
                <a:latin typeface="宋体" panose="02010600030101010101" pitchFamily="2" charset="-122"/>
                <a:cs typeface="宋体" panose="02010600030101010101" pitchFamily="2" charset="-122"/>
              </a:rPr>
              <a:t>Pending</a:t>
            </a:r>
            <a:r>
              <a:rPr sz="2000" spc="-5" dirty="0">
                <a:latin typeface="宋体" panose="02010600030101010101" pitchFamily="2" charset="-122"/>
                <a:cs typeface="宋体" panose="02010600030101010101" pitchFamily="2" charset="-122"/>
              </a:rPr>
              <a:t>和</a:t>
            </a:r>
            <a:r>
              <a:rPr sz="2000" spc="-229" dirty="0">
                <a:latin typeface="宋体" panose="02010600030101010101" pitchFamily="2" charset="-122"/>
                <a:cs typeface="宋体" panose="02010600030101010101" pitchFamily="2" charset="-122"/>
              </a:rPr>
              <a:t>Firing</a:t>
            </a:r>
            <a:r>
              <a:rPr sz="2000" spc="-5" dirty="0">
                <a:latin typeface="宋体" panose="02010600030101010101" pitchFamily="2" charset="-122"/>
                <a:cs typeface="宋体" panose="02010600030101010101" pitchFamily="2" charset="-122"/>
              </a:rPr>
              <a:t>状态期间存在；在此之后，它将不接收任何更新，直到过期；</a:t>
            </a:r>
            <a:endParaRPr sz="2000">
              <a:latin typeface="宋体" panose="02010600030101010101" pitchFamily="2" charset="-122"/>
              <a:cs typeface="宋体" panose="02010600030101010101" pitchFamily="2" charset="-122"/>
            </a:endParaRPr>
          </a:p>
        </p:txBody>
      </p:sp>
      <p:pic>
        <p:nvPicPr>
          <p:cNvPr id="7"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8"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9" name="图片 8"/>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198620" cy="513080"/>
          </a:xfrm>
          <a:prstGeom prst="rect">
            <a:avLst/>
          </a:prstGeom>
        </p:spPr>
        <p:txBody>
          <a:bodyPr vert="horz" wrap="square" lIns="0" tIns="12700" rIns="0" bIns="0" rtlCol="0">
            <a:spAutoFit/>
          </a:bodyPr>
          <a:lstStyle/>
          <a:p>
            <a:pPr marL="12700">
              <a:lnSpc>
                <a:spcPct val="100000"/>
              </a:lnSpc>
              <a:spcBef>
                <a:spcPts val="100"/>
              </a:spcBef>
            </a:pPr>
            <a:r>
              <a:rPr sz="3200" b="0" spc="275" dirty="0">
                <a:solidFill>
                  <a:srgbClr val="000000"/>
                </a:solidFill>
                <a:latin typeface="宋体" panose="02010600030101010101" pitchFamily="2" charset="-122"/>
                <a:cs typeface="宋体" panose="02010600030101010101" pitchFamily="2" charset="-122"/>
              </a:rPr>
              <a:t>How</a:t>
            </a:r>
            <a:r>
              <a:rPr sz="3200" b="0" spc="-835" dirty="0">
                <a:solidFill>
                  <a:srgbClr val="000000"/>
                </a:solidFill>
                <a:latin typeface="宋体" panose="02010600030101010101" pitchFamily="2" charset="-122"/>
                <a:cs typeface="宋体" panose="02010600030101010101" pitchFamily="2" charset="-122"/>
              </a:rPr>
              <a:t> </a:t>
            </a:r>
            <a:r>
              <a:rPr sz="3200" b="0" spc="-400" dirty="0">
                <a:solidFill>
                  <a:srgbClr val="000000"/>
                </a:solidFill>
                <a:latin typeface="宋体" panose="02010600030101010101" pitchFamily="2" charset="-122"/>
                <a:cs typeface="宋体" panose="02010600030101010101" pitchFamily="2" charset="-122"/>
              </a:rPr>
              <a:t>does</a:t>
            </a:r>
            <a:r>
              <a:rPr sz="3200" b="0" spc="-819" dirty="0">
                <a:solidFill>
                  <a:srgbClr val="000000"/>
                </a:solidFill>
                <a:latin typeface="宋体" panose="02010600030101010101" pitchFamily="2" charset="-122"/>
                <a:cs typeface="宋体" panose="02010600030101010101" pitchFamily="2" charset="-122"/>
              </a:rPr>
              <a:t> </a:t>
            </a:r>
            <a:r>
              <a:rPr sz="3200" b="0" spc="-295" dirty="0">
                <a:solidFill>
                  <a:srgbClr val="000000"/>
                </a:solidFill>
                <a:latin typeface="宋体" panose="02010600030101010101" pitchFamily="2" charset="-122"/>
                <a:cs typeface="宋体" panose="02010600030101010101" pitchFamily="2" charset="-122"/>
              </a:rPr>
              <a:t>Prometheus</a:t>
            </a:r>
            <a:r>
              <a:rPr sz="3200" b="0" spc="-819" dirty="0">
                <a:solidFill>
                  <a:srgbClr val="000000"/>
                </a:solidFill>
                <a:latin typeface="宋体" panose="02010600030101010101" pitchFamily="2" charset="-122"/>
                <a:cs typeface="宋体" panose="02010600030101010101" pitchFamily="2" charset="-122"/>
              </a:rPr>
              <a:t> </a:t>
            </a:r>
            <a:r>
              <a:rPr sz="3200" b="0" spc="-195" dirty="0">
                <a:solidFill>
                  <a:srgbClr val="000000"/>
                </a:solidFill>
                <a:latin typeface="宋体" panose="02010600030101010101" pitchFamily="2" charset="-122"/>
                <a:cs typeface="宋体" panose="02010600030101010101" pitchFamily="2" charset="-122"/>
              </a:rPr>
              <a:t>work?</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8757920" cy="1306830"/>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spc="-70" dirty="0">
                <a:latin typeface="宋体" panose="02010600030101010101" pitchFamily="2" charset="-122"/>
                <a:cs typeface="宋体" panose="02010600030101010101" pitchFamily="2" charset="-122"/>
              </a:rPr>
              <a:t>Prometheus</a:t>
            </a:r>
            <a:r>
              <a:rPr sz="2000" dirty="0">
                <a:latin typeface="宋体" panose="02010600030101010101" pitchFamily="2" charset="-122"/>
                <a:cs typeface="宋体" panose="02010600030101010101" pitchFamily="2" charset="-122"/>
              </a:rPr>
              <a:t>支持通过三种类型的途径从目标上“抓取</a:t>
            </a:r>
            <a:r>
              <a:rPr sz="2000" spc="-100" dirty="0">
                <a:latin typeface="宋体" panose="02010600030101010101" pitchFamily="2" charset="-122"/>
                <a:cs typeface="宋体" panose="02010600030101010101" pitchFamily="2" charset="-122"/>
              </a:rPr>
              <a:t>（Scrape）”</a:t>
            </a:r>
            <a:r>
              <a:rPr sz="2000" dirty="0">
                <a:latin typeface="宋体" panose="02010600030101010101" pitchFamily="2" charset="-122"/>
                <a:cs typeface="宋体" panose="02010600030101010101" pitchFamily="2" charset="-122"/>
              </a:rPr>
              <a:t>指标数据；</a:t>
            </a:r>
          </a:p>
          <a:p>
            <a:pPr marL="755650" lvl="1" indent="-285750">
              <a:lnSpc>
                <a:spcPct val="100000"/>
              </a:lnSpc>
              <a:spcBef>
                <a:spcPts val="300"/>
              </a:spcBef>
              <a:buClr>
                <a:srgbClr val="45B19B"/>
              </a:buClr>
              <a:buFont typeface="Wingdings" panose="05000000000000000000"/>
              <a:buChar char=""/>
              <a:tabLst>
                <a:tab pos="755650" algn="l"/>
              </a:tabLst>
            </a:pPr>
            <a:r>
              <a:rPr sz="1800" spc="-110" dirty="0">
                <a:latin typeface="宋体" panose="02010600030101010101" pitchFamily="2" charset="-122"/>
                <a:cs typeface="宋体" panose="02010600030101010101" pitchFamily="2" charset="-122"/>
              </a:rPr>
              <a:t>E</a:t>
            </a:r>
            <a:r>
              <a:rPr sz="1800" cap="small" spc="-110" dirty="0">
                <a:latin typeface="宋体" panose="02010600030101010101" pitchFamily="2" charset="-122"/>
                <a:cs typeface="宋体" panose="02010600030101010101" pitchFamily="2" charset="-122"/>
              </a:rPr>
              <a:t>x</a:t>
            </a:r>
            <a:r>
              <a:rPr sz="1800" spc="-110" dirty="0">
                <a:latin typeface="宋体" panose="02010600030101010101" pitchFamily="2" charset="-122"/>
                <a:cs typeface="宋体" panose="02010600030101010101" pitchFamily="2" charset="-122"/>
              </a:rPr>
              <a:t>porters</a:t>
            </a:r>
            <a:endParaRPr sz="1800" dirty="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145" dirty="0">
                <a:latin typeface="宋体" panose="02010600030101010101" pitchFamily="2" charset="-122"/>
                <a:cs typeface="宋体" panose="02010600030101010101" pitchFamily="2" charset="-122"/>
              </a:rPr>
              <a:t>Instrumentation</a:t>
            </a:r>
            <a:endParaRPr sz="1800" dirty="0">
              <a:latin typeface="宋体" panose="02010600030101010101" pitchFamily="2" charset="-122"/>
              <a:cs typeface="宋体" panose="02010600030101010101" pitchFamily="2" charset="-122"/>
            </a:endParaRPr>
          </a:p>
          <a:p>
            <a:pPr marL="755650" lvl="1" indent="-285750">
              <a:lnSpc>
                <a:spcPct val="100000"/>
              </a:lnSpc>
              <a:spcBef>
                <a:spcPts val="295"/>
              </a:spcBef>
              <a:buClr>
                <a:srgbClr val="45B19B"/>
              </a:buClr>
              <a:buFont typeface="Wingdings" panose="05000000000000000000"/>
              <a:buChar char=""/>
              <a:tabLst>
                <a:tab pos="755650" algn="l"/>
              </a:tabLst>
            </a:pPr>
            <a:r>
              <a:rPr sz="1800" spc="-90" dirty="0">
                <a:latin typeface="宋体" panose="02010600030101010101" pitchFamily="2" charset="-122"/>
                <a:cs typeface="宋体" panose="02010600030101010101" pitchFamily="2" charset="-122"/>
              </a:rPr>
              <a:t>Pushgateway</a:t>
            </a:r>
            <a:endParaRPr sz="1800" dirty="0">
              <a:latin typeface="宋体" panose="02010600030101010101" pitchFamily="2" charset="-122"/>
              <a:cs typeface="宋体" panose="02010600030101010101" pitchFamily="2" charset="-122"/>
            </a:endParaRPr>
          </a:p>
        </p:txBody>
      </p:sp>
      <p:grpSp>
        <p:nvGrpSpPr>
          <p:cNvPr id="4" name="object 4"/>
          <p:cNvGrpSpPr/>
          <p:nvPr/>
        </p:nvGrpSpPr>
        <p:grpSpPr>
          <a:xfrm>
            <a:off x="715010" y="2382507"/>
            <a:ext cx="10980420" cy="3604260"/>
            <a:chOff x="715010" y="2382507"/>
            <a:chExt cx="10980420" cy="3604260"/>
          </a:xfrm>
        </p:grpSpPr>
        <p:pic>
          <p:nvPicPr>
            <p:cNvPr id="5" name="object 5"/>
            <p:cNvPicPr/>
            <p:nvPr/>
          </p:nvPicPr>
          <p:blipFill>
            <a:blip r:embed="rId3" cstate="print"/>
            <a:stretch>
              <a:fillRect/>
            </a:stretch>
          </p:blipFill>
          <p:spPr>
            <a:xfrm>
              <a:off x="715010" y="2382507"/>
              <a:ext cx="10979911" cy="3603751"/>
            </a:xfrm>
            <a:prstGeom prst="rect">
              <a:avLst/>
            </a:prstGeom>
          </p:spPr>
        </p:pic>
        <p:pic>
          <p:nvPicPr>
            <p:cNvPr id="6" name="object 6"/>
            <p:cNvPicPr/>
            <p:nvPr/>
          </p:nvPicPr>
          <p:blipFill>
            <a:blip r:embed="rId4" cstate="print"/>
            <a:stretch>
              <a:fillRect/>
            </a:stretch>
          </p:blipFill>
          <p:spPr>
            <a:xfrm>
              <a:off x="885189" y="2480310"/>
              <a:ext cx="10644123" cy="3412744"/>
            </a:xfrm>
            <a:prstGeom prst="rect">
              <a:avLst/>
            </a:prstGeom>
          </p:spPr>
        </p:pic>
      </p:grpSp>
      <p:pic>
        <p:nvPicPr>
          <p:cNvPr id="7" name="图片 6"/>
          <p:cNvPicPr>
            <a:picLocks noChangeAspect="1"/>
          </p:cNvPicPr>
          <p:nvPr/>
        </p:nvPicPr>
        <p:blipFill>
          <a:blip r:embed="rId5"/>
          <a:stretch>
            <a:fillRect/>
          </a:stretch>
        </p:blipFill>
        <p:spPr>
          <a:xfrm>
            <a:off x="8537699" y="209863"/>
            <a:ext cx="2565911" cy="618240"/>
          </a:xfrm>
          <a:prstGeom prst="rect">
            <a:avLst/>
          </a:prstGeom>
        </p:spPr>
      </p:pic>
      <p:pic>
        <p:nvPicPr>
          <p:cNvPr id="8" name="图片 7"/>
          <p:cNvPicPr>
            <a:picLocks noChangeAspect="1"/>
          </p:cNvPicPr>
          <p:nvPr/>
        </p:nvPicPr>
        <p:blipFill>
          <a:blip r:embed="rId6"/>
          <a:stretch>
            <a:fillRect/>
          </a:stretch>
        </p:blipFill>
        <p:spPr>
          <a:xfrm>
            <a:off x="124500" y="848289"/>
            <a:ext cx="11552381" cy="38095"/>
          </a:xfrm>
          <a:prstGeom prst="rect">
            <a:avLst/>
          </a:prstGeom>
        </p:spPr>
      </p:pic>
      <p:pic>
        <p:nvPicPr>
          <p:cNvPr id="9" name="object 4"/>
          <p:cNvPicPr/>
          <p:nvPr>
            <p:custDataLst>
              <p:tags r:id="rId1"/>
            </p:custDataLst>
          </p:nvPr>
        </p:nvPicPr>
        <p:blipFill>
          <a:blip r:embed="rId7" cstate="print"/>
          <a:stretch>
            <a:fillRect/>
          </a:stretch>
        </p:blipFill>
        <p:spPr>
          <a:xfrm>
            <a:off x="0" y="6436359"/>
            <a:ext cx="12190729" cy="42164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16510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告警模板</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10629900" cy="2119630"/>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spc="-70" dirty="0">
                <a:latin typeface="宋体" panose="02010600030101010101" pitchFamily="2" charset="-122"/>
                <a:cs typeface="宋体" panose="02010600030101010101" pitchFamily="2" charset="-122"/>
              </a:rPr>
              <a:t>Prometheus</a:t>
            </a:r>
            <a:r>
              <a:rPr sz="2000" dirty="0">
                <a:latin typeface="宋体" panose="02010600030101010101" pitchFamily="2" charset="-122"/>
                <a:cs typeface="宋体" panose="02010600030101010101" pitchFamily="2" charset="-122"/>
              </a:rPr>
              <a:t>支持在告警中使用模板；</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告警模板是指在告警中的标签和注解上引用时间序列的标签和样本值的方法；</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它使用标准</a:t>
            </a:r>
            <a:r>
              <a:rPr sz="1800" dirty="0">
                <a:latin typeface="宋体" panose="02010600030101010101" pitchFamily="2" charset="-122"/>
                <a:cs typeface="宋体" panose="02010600030101010101" pitchFamily="2" charset="-122"/>
              </a:rPr>
              <a:t>的</a:t>
            </a:r>
            <a:r>
              <a:rPr sz="1800" spc="250" dirty="0">
                <a:latin typeface="宋体" panose="02010600030101010101" pitchFamily="2" charset="-122"/>
                <a:cs typeface="宋体" panose="02010600030101010101" pitchFamily="2" charset="-122"/>
              </a:rPr>
              <a:t>Go</a:t>
            </a:r>
            <a:r>
              <a:rPr sz="1800" spc="-5" dirty="0">
                <a:latin typeface="宋体" panose="02010600030101010101" pitchFamily="2" charset="-122"/>
                <a:cs typeface="宋体" panose="02010600030101010101" pitchFamily="2" charset="-122"/>
              </a:rPr>
              <a:t>语法，并暴露一些包含时间标签和值的变量；</a:t>
            </a:r>
            <a:endParaRPr sz="1800">
              <a:latin typeface="宋体" panose="02010600030101010101" pitchFamily="2" charset="-122"/>
              <a:cs typeface="宋体" panose="02010600030101010101" pitchFamily="2" charset="-122"/>
            </a:endParaRPr>
          </a:p>
          <a:p>
            <a:pPr marL="1205865" lvl="2" indent="-280035">
              <a:lnSpc>
                <a:spcPct val="100000"/>
              </a:lnSpc>
              <a:spcBef>
                <a:spcPts val="325"/>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标签引用：</a:t>
            </a:r>
            <a:r>
              <a:rPr sz="1600" spc="-400" dirty="0">
                <a:latin typeface="宋体" panose="02010600030101010101" pitchFamily="2" charset="-122"/>
                <a:cs typeface="宋体" panose="02010600030101010101" pitchFamily="2" charset="-122"/>
              </a:rPr>
              <a:t> </a:t>
            </a:r>
            <a:r>
              <a:rPr sz="1600" spc="-35" dirty="0">
                <a:latin typeface="宋体" panose="02010600030101010101" pitchFamily="2" charset="-122"/>
                <a:cs typeface="宋体" panose="02010600030101010101" pitchFamily="2" charset="-122"/>
              </a:rPr>
              <a:t>{{</a:t>
            </a:r>
            <a:r>
              <a:rPr sz="1600" spc="-405" dirty="0">
                <a:latin typeface="宋体" panose="02010600030101010101" pitchFamily="2" charset="-122"/>
                <a:cs typeface="宋体" panose="02010600030101010101" pitchFamily="2" charset="-122"/>
              </a:rPr>
              <a:t> </a:t>
            </a:r>
            <a:r>
              <a:rPr sz="1600" spc="-260" dirty="0">
                <a:latin typeface="宋体" panose="02010600030101010101" pitchFamily="2" charset="-122"/>
                <a:cs typeface="宋体" panose="02010600030101010101" pitchFamily="2" charset="-122"/>
              </a:rPr>
              <a:t>$l</a:t>
            </a:r>
            <a:r>
              <a:rPr sz="1600" spc="-90" dirty="0">
                <a:latin typeface="宋体" panose="02010600030101010101" pitchFamily="2" charset="-122"/>
                <a:cs typeface="宋体" panose="02010600030101010101" pitchFamily="2" charset="-122"/>
              </a:rPr>
              <a:t>ab</a:t>
            </a:r>
            <a:r>
              <a:rPr sz="1600" spc="-85" dirty="0">
                <a:latin typeface="宋体" panose="02010600030101010101" pitchFamily="2" charset="-122"/>
                <a:cs typeface="宋体" panose="02010600030101010101" pitchFamily="2" charset="-122"/>
              </a:rPr>
              <a:t>e</a:t>
            </a:r>
            <a:r>
              <a:rPr sz="1600" spc="-445" dirty="0">
                <a:latin typeface="宋体" panose="02010600030101010101" pitchFamily="2" charset="-122"/>
                <a:cs typeface="宋体" panose="02010600030101010101" pitchFamily="2" charset="-122"/>
              </a:rPr>
              <a:t>l</a:t>
            </a:r>
            <a:r>
              <a:rPr sz="1600" spc="-95" dirty="0">
                <a:latin typeface="宋体" panose="02010600030101010101" pitchFamily="2" charset="-122"/>
                <a:cs typeface="宋体" panose="02010600030101010101" pitchFamily="2" charset="-122"/>
              </a:rPr>
              <a:t>.</a:t>
            </a:r>
            <a:r>
              <a:rPr sz="1600" spc="-105" dirty="0">
                <a:latin typeface="宋体" panose="02010600030101010101" pitchFamily="2" charset="-122"/>
                <a:cs typeface="宋体" panose="02010600030101010101" pitchFamily="2" charset="-122"/>
              </a:rPr>
              <a:t>&lt;</a:t>
            </a:r>
            <a:r>
              <a:rPr sz="1600" spc="-445" dirty="0">
                <a:latin typeface="宋体" panose="02010600030101010101" pitchFamily="2" charset="-122"/>
                <a:cs typeface="宋体" panose="02010600030101010101" pitchFamily="2" charset="-122"/>
              </a:rPr>
              <a:t>l</a:t>
            </a:r>
            <a:r>
              <a:rPr sz="1600" spc="-180" dirty="0">
                <a:latin typeface="宋体" panose="02010600030101010101" pitchFamily="2" charset="-122"/>
                <a:cs typeface="宋体" panose="02010600030101010101" pitchFamily="2" charset="-122"/>
              </a:rPr>
              <a:t>abe</a:t>
            </a:r>
            <a:r>
              <a:rPr sz="1600" spc="-190" dirty="0">
                <a:latin typeface="宋体" panose="02010600030101010101" pitchFamily="2" charset="-122"/>
                <a:cs typeface="宋体" panose="02010600030101010101" pitchFamily="2" charset="-122"/>
              </a:rPr>
              <a:t>l</a:t>
            </a:r>
            <a:r>
              <a:rPr sz="1600" spc="5" dirty="0">
                <a:latin typeface="宋体" panose="02010600030101010101" pitchFamily="2" charset="-122"/>
                <a:cs typeface="宋体" panose="02010600030101010101" pitchFamily="2" charset="-122"/>
              </a:rPr>
              <a:t>_</a:t>
            </a:r>
            <a:r>
              <a:rPr sz="1600" spc="-5" dirty="0">
                <a:latin typeface="宋体" panose="02010600030101010101" pitchFamily="2" charset="-122"/>
                <a:cs typeface="宋体" panose="02010600030101010101" pitchFamily="2" charset="-122"/>
              </a:rPr>
              <a:t>n</a:t>
            </a:r>
            <a:r>
              <a:rPr sz="1600" spc="100" dirty="0">
                <a:latin typeface="宋体" panose="02010600030101010101" pitchFamily="2" charset="-122"/>
                <a:cs typeface="宋体" panose="02010600030101010101" pitchFamily="2" charset="-122"/>
              </a:rPr>
              <a:t>ame&gt;</a:t>
            </a:r>
            <a:r>
              <a:rPr sz="1600" spc="-430" dirty="0">
                <a:latin typeface="宋体" panose="02010600030101010101" pitchFamily="2" charset="-122"/>
                <a:cs typeface="宋体" panose="02010600030101010101" pitchFamily="2" charset="-122"/>
              </a:rPr>
              <a:t> </a:t>
            </a:r>
            <a:r>
              <a:rPr sz="1600" spc="-35" dirty="0">
                <a:latin typeface="宋体" panose="02010600030101010101" pitchFamily="2" charset="-122"/>
                <a:cs typeface="宋体" panose="02010600030101010101" pitchFamily="2" charset="-122"/>
              </a:rPr>
              <a:t>}}</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指标样本值引用：</a:t>
            </a:r>
            <a:r>
              <a:rPr sz="1600" spc="-400" dirty="0">
                <a:latin typeface="宋体" panose="02010600030101010101" pitchFamily="2" charset="-122"/>
                <a:cs typeface="宋体" panose="02010600030101010101" pitchFamily="2" charset="-122"/>
              </a:rPr>
              <a:t> </a:t>
            </a:r>
            <a:r>
              <a:rPr sz="1600" spc="-35" dirty="0">
                <a:latin typeface="宋体" panose="02010600030101010101" pitchFamily="2" charset="-122"/>
                <a:cs typeface="宋体" panose="02010600030101010101" pitchFamily="2" charset="-122"/>
              </a:rPr>
              <a:t>{{</a:t>
            </a:r>
            <a:r>
              <a:rPr sz="1600" spc="-405" dirty="0">
                <a:latin typeface="宋体" panose="02010600030101010101" pitchFamily="2" charset="-122"/>
                <a:cs typeface="宋体" panose="02010600030101010101" pitchFamily="2" charset="-122"/>
              </a:rPr>
              <a:t> </a:t>
            </a:r>
            <a:r>
              <a:rPr sz="1600" spc="-180" dirty="0">
                <a:latin typeface="宋体" panose="02010600030101010101" pitchFamily="2" charset="-122"/>
                <a:cs typeface="宋体" panose="02010600030101010101" pitchFamily="2" charset="-122"/>
              </a:rPr>
              <a:t>$val</a:t>
            </a:r>
            <a:r>
              <a:rPr sz="1600" spc="-75" dirty="0">
                <a:latin typeface="宋体" panose="02010600030101010101" pitchFamily="2" charset="-122"/>
                <a:cs typeface="宋体" panose="02010600030101010101" pitchFamily="2" charset="-122"/>
              </a:rPr>
              <a:t>ue</a:t>
            </a:r>
            <a:r>
              <a:rPr sz="1600" spc="-425" dirty="0">
                <a:latin typeface="宋体" panose="02010600030101010101" pitchFamily="2" charset="-122"/>
                <a:cs typeface="宋体" panose="02010600030101010101" pitchFamily="2" charset="-122"/>
              </a:rPr>
              <a:t> </a:t>
            </a:r>
            <a:r>
              <a:rPr sz="1600" spc="-35" dirty="0">
                <a:latin typeface="宋体" panose="02010600030101010101" pitchFamily="2" charset="-122"/>
                <a:cs typeface="宋体" panose="02010600030101010101" pitchFamily="2" charset="-122"/>
              </a:rPr>
              <a:t>}}</a:t>
            </a:r>
            <a:endParaRPr sz="1600">
              <a:latin typeface="宋体" panose="02010600030101010101" pitchFamily="2" charset="-122"/>
              <a:cs typeface="宋体" panose="02010600030101010101" pitchFamily="2" charset="-122"/>
            </a:endParaRPr>
          </a:p>
          <a:p>
            <a:pPr marL="755650" lvl="1" indent="-285750">
              <a:lnSpc>
                <a:spcPts val="2055"/>
              </a:lnSpc>
              <a:spcBef>
                <a:spcPts val="27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若要</a:t>
            </a:r>
            <a:r>
              <a:rPr sz="1800" spc="-5" dirty="0">
                <a:latin typeface="宋体" panose="02010600030101010101" pitchFamily="2" charset="-122"/>
                <a:cs typeface="宋体" panose="02010600030101010101" pitchFamily="2" charset="-122"/>
              </a:rPr>
              <a:t>在</a:t>
            </a:r>
            <a:r>
              <a:rPr sz="1800" spc="-215" dirty="0">
                <a:latin typeface="宋体" panose="02010600030101010101" pitchFamily="2" charset="-122"/>
                <a:cs typeface="宋体" panose="02010600030101010101" pitchFamily="2" charset="-122"/>
              </a:rPr>
              <a:t>descrip</a:t>
            </a:r>
            <a:r>
              <a:rPr sz="1800" spc="-210" dirty="0">
                <a:latin typeface="宋体" panose="02010600030101010101" pitchFamily="2" charset="-122"/>
                <a:cs typeface="宋体" panose="02010600030101010101" pitchFamily="2" charset="-122"/>
              </a:rPr>
              <a:t>t</a:t>
            </a:r>
            <a:r>
              <a:rPr sz="1800" spc="-155" dirty="0">
                <a:latin typeface="宋体" panose="02010600030101010101" pitchFamily="2" charset="-122"/>
                <a:cs typeface="宋体" panose="02010600030101010101" pitchFamily="2" charset="-122"/>
              </a:rPr>
              <a:t>io</a:t>
            </a:r>
            <a:r>
              <a:rPr sz="1800" spc="-150" dirty="0">
                <a:latin typeface="宋体" panose="02010600030101010101" pitchFamily="2" charset="-122"/>
                <a:cs typeface="宋体" panose="02010600030101010101" pitchFamily="2" charset="-122"/>
              </a:rPr>
              <a:t>n</a:t>
            </a:r>
            <a:r>
              <a:rPr sz="1800" dirty="0">
                <a:latin typeface="宋体" panose="02010600030101010101" pitchFamily="2" charset="-122"/>
                <a:cs typeface="宋体" panose="02010600030101010101" pitchFamily="2" charset="-122"/>
              </a:rPr>
              <a:t>注解中引用触发告警的时间序列上的</a:t>
            </a:r>
            <a:r>
              <a:rPr sz="1800" spc="-275" dirty="0">
                <a:latin typeface="宋体" panose="02010600030101010101" pitchFamily="2" charset="-122"/>
                <a:cs typeface="宋体" panose="02010600030101010101" pitchFamily="2" charset="-122"/>
              </a:rPr>
              <a:t>ins</a:t>
            </a:r>
            <a:r>
              <a:rPr sz="1800" spc="-270" dirty="0">
                <a:latin typeface="宋体" panose="02010600030101010101" pitchFamily="2" charset="-122"/>
                <a:cs typeface="宋体" panose="02010600030101010101" pitchFamily="2" charset="-122"/>
              </a:rPr>
              <a:t>t</a:t>
            </a:r>
            <a:r>
              <a:rPr sz="1800" spc="-80" dirty="0">
                <a:latin typeface="宋体" panose="02010600030101010101" pitchFamily="2" charset="-122"/>
                <a:cs typeface="宋体" panose="02010600030101010101" pitchFamily="2" charset="-122"/>
              </a:rPr>
              <a:t>a</a:t>
            </a:r>
            <a:r>
              <a:rPr sz="1800" spc="-90" dirty="0">
                <a:latin typeface="宋体" panose="02010600030101010101" pitchFamily="2" charset="-122"/>
                <a:cs typeface="宋体" panose="02010600030101010101" pitchFamily="2" charset="-122"/>
              </a:rPr>
              <a:t>n</a:t>
            </a:r>
            <a:r>
              <a:rPr sz="1800" spc="-150" dirty="0">
                <a:latin typeface="宋体" panose="02010600030101010101" pitchFamily="2" charset="-122"/>
                <a:cs typeface="宋体" panose="02010600030101010101" pitchFamily="2" charset="-122"/>
              </a:rPr>
              <a:t>ce</a:t>
            </a:r>
            <a:r>
              <a:rPr sz="1800" dirty="0">
                <a:latin typeface="宋体" panose="02010600030101010101" pitchFamily="2" charset="-122"/>
                <a:cs typeface="宋体" panose="02010600030101010101" pitchFamily="2" charset="-122"/>
              </a:rPr>
              <a:t>和</a:t>
            </a:r>
            <a:r>
              <a:rPr sz="1800" spc="-155" dirty="0">
                <a:latin typeface="宋体" panose="02010600030101010101" pitchFamily="2" charset="-122"/>
                <a:cs typeface="宋体" panose="02010600030101010101" pitchFamily="2" charset="-122"/>
              </a:rPr>
              <a:t>jo</a:t>
            </a:r>
            <a:r>
              <a:rPr sz="1800" spc="-165" dirty="0">
                <a:latin typeface="宋体" panose="02010600030101010101" pitchFamily="2" charset="-122"/>
                <a:cs typeface="宋体" panose="02010600030101010101" pitchFamily="2" charset="-122"/>
              </a:rPr>
              <a:t>b</a:t>
            </a:r>
            <a:r>
              <a:rPr sz="1800" dirty="0">
                <a:latin typeface="宋体" panose="02010600030101010101" pitchFamily="2" charset="-122"/>
                <a:cs typeface="宋体" panose="02010600030101010101" pitchFamily="2" charset="-122"/>
              </a:rPr>
              <a:t>标签的值，可分别使用</a:t>
            </a:r>
            <a:endParaRPr sz="1800">
              <a:latin typeface="宋体" panose="02010600030101010101" pitchFamily="2" charset="-122"/>
              <a:cs typeface="宋体" panose="02010600030101010101" pitchFamily="2" charset="-122"/>
            </a:endParaRPr>
          </a:p>
          <a:p>
            <a:pPr marL="698500">
              <a:lnSpc>
                <a:spcPts val="2055"/>
              </a:lnSpc>
            </a:pPr>
            <a:r>
              <a:rPr sz="1800" spc="-5" dirty="0">
                <a:latin typeface="宋体" panose="02010600030101010101" pitchFamily="2" charset="-122"/>
                <a:cs typeface="宋体" panose="02010600030101010101" pitchFamily="2" charset="-122"/>
              </a:rPr>
              <a:t>“</a:t>
            </a:r>
            <a:r>
              <a:rPr sz="1800" spc="-40" dirty="0">
                <a:latin typeface="宋体" panose="02010600030101010101" pitchFamily="2" charset="-122"/>
                <a:cs typeface="宋体" panose="02010600030101010101" pitchFamily="2" charset="-122"/>
              </a:rPr>
              <a:t>{{</a:t>
            </a:r>
            <a:r>
              <a:rPr sz="1800" spc="-450" dirty="0">
                <a:latin typeface="宋体" panose="02010600030101010101" pitchFamily="2" charset="-122"/>
                <a:cs typeface="宋体" panose="02010600030101010101" pitchFamily="2" charset="-122"/>
              </a:rPr>
              <a:t> </a:t>
            </a:r>
            <a:r>
              <a:rPr sz="1800" spc="-300" dirty="0">
                <a:latin typeface="宋体" panose="02010600030101010101" pitchFamily="2" charset="-122"/>
                <a:cs typeface="宋体" panose="02010600030101010101" pitchFamily="2" charset="-122"/>
              </a:rPr>
              <a:t>$label.</a:t>
            </a:r>
            <a:r>
              <a:rPr sz="1800" spc="-310" dirty="0">
                <a:latin typeface="宋体" panose="02010600030101010101" pitchFamily="2" charset="-122"/>
                <a:cs typeface="宋体" panose="02010600030101010101" pitchFamily="2" charset="-122"/>
              </a:rPr>
              <a:t>i</a:t>
            </a:r>
            <a:r>
              <a:rPr sz="1800" spc="-200" dirty="0">
                <a:latin typeface="宋体" panose="02010600030101010101" pitchFamily="2" charset="-122"/>
                <a:cs typeface="宋体" panose="02010600030101010101" pitchFamily="2" charset="-122"/>
              </a:rPr>
              <a:t>ns</a:t>
            </a:r>
            <a:r>
              <a:rPr sz="1800" spc="-195" dirty="0">
                <a:latin typeface="宋体" panose="02010600030101010101" pitchFamily="2" charset="-122"/>
                <a:cs typeface="宋体" panose="02010600030101010101" pitchFamily="2" charset="-122"/>
              </a:rPr>
              <a:t>t</a:t>
            </a:r>
            <a:r>
              <a:rPr sz="1800" spc="-114" dirty="0">
                <a:latin typeface="宋体" panose="02010600030101010101" pitchFamily="2" charset="-122"/>
                <a:cs typeface="宋体" panose="02010600030101010101" pitchFamily="2" charset="-122"/>
              </a:rPr>
              <a:t>ance</a:t>
            </a:r>
            <a:r>
              <a:rPr sz="1800" spc="-470" dirty="0">
                <a:latin typeface="宋体" panose="02010600030101010101" pitchFamily="2" charset="-122"/>
                <a:cs typeface="宋体" panose="02010600030101010101" pitchFamily="2" charset="-122"/>
              </a:rPr>
              <a:t> </a:t>
            </a:r>
            <a:r>
              <a:rPr sz="1800" spc="-40" dirty="0">
                <a:latin typeface="宋体" panose="02010600030101010101" pitchFamily="2" charset="-122"/>
                <a:cs typeface="宋体" panose="02010600030101010101" pitchFamily="2" charset="-122"/>
              </a:rPr>
              <a:t>}}</a:t>
            </a:r>
            <a:r>
              <a:rPr sz="1800" dirty="0">
                <a:latin typeface="宋体" panose="02010600030101010101" pitchFamily="2" charset="-122"/>
                <a:cs typeface="宋体" panose="02010600030101010101" pitchFamily="2" charset="-122"/>
              </a:rPr>
              <a:t>”和“</a:t>
            </a:r>
            <a:r>
              <a:rPr sz="1800" spc="-40" dirty="0">
                <a:latin typeface="宋体" panose="02010600030101010101" pitchFamily="2" charset="-122"/>
                <a:cs typeface="宋体" panose="02010600030101010101" pitchFamily="2" charset="-122"/>
              </a:rPr>
              <a:t>{{</a:t>
            </a:r>
            <a:r>
              <a:rPr sz="1800" spc="-450" dirty="0">
                <a:latin typeface="宋体" panose="02010600030101010101" pitchFamily="2" charset="-122"/>
                <a:cs typeface="宋体" panose="02010600030101010101" pitchFamily="2" charset="-122"/>
              </a:rPr>
              <a:t> </a:t>
            </a:r>
            <a:r>
              <a:rPr sz="1800" spc="-300" dirty="0">
                <a:latin typeface="宋体" panose="02010600030101010101" pitchFamily="2" charset="-122"/>
                <a:cs typeface="宋体" panose="02010600030101010101" pitchFamily="2" charset="-122"/>
              </a:rPr>
              <a:t>$label.</a:t>
            </a:r>
            <a:r>
              <a:rPr sz="1800" spc="-310" dirty="0">
                <a:latin typeface="宋体" panose="02010600030101010101" pitchFamily="2" charset="-122"/>
                <a:cs typeface="宋体" panose="02010600030101010101" pitchFamily="2" charset="-122"/>
              </a:rPr>
              <a:t>j</a:t>
            </a:r>
            <a:r>
              <a:rPr sz="1800" spc="15" dirty="0">
                <a:latin typeface="宋体" panose="02010600030101010101" pitchFamily="2" charset="-122"/>
                <a:cs typeface="宋体" panose="02010600030101010101" pitchFamily="2" charset="-122"/>
              </a:rPr>
              <a:t>ob</a:t>
            </a:r>
            <a:r>
              <a:rPr sz="1800" spc="-459" dirty="0">
                <a:latin typeface="宋体" panose="02010600030101010101" pitchFamily="2" charset="-122"/>
                <a:cs typeface="宋体" panose="02010600030101010101" pitchFamily="2" charset="-122"/>
              </a:rPr>
              <a:t> </a:t>
            </a:r>
            <a:r>
              <a:rPr sz="1800" spc="-40" dirty="0">
                <a:latin typeface="宋体" panose="02010600030101010101" pitchFamily="2" charset="-122"/>
                <a:cs typeface="宋体" panose="02010600030101010101" pitchFamily="2" charset="-122"/>
              </a:rPr>
              <a:t>}}</a:t>
            </a:r>
            <a:r>
              <a:rPr sz="1800" dirty="0">
                <a:latin typeface="宋体" panose="02010600030101010101" pitchFamily="2" charset="-122"/>
                <a:cs typeface="宋体" panose="02010600030101010101" pitchFamily="2" charset="-122"/>
              </a:rPr>
              <a:t>”；</a:t>
            </a:r>
            <a:r>
              <a:rPr sz="1800" spc="-440" dirty="0">
                <a:latin typeface="宋体" panose="02010600030101010101" pitchFamily="2" charset="-122"/>
                <a:cs typeface="宋体" panose="02010600030101010101" pitchFamily="2" charset="-122"/>
              </a:rPr>
              <a:t> </a:t>
            </a:r>
            <a:r>
              <a:rPr sz="1800" dirty="0">
                <a:latin typeface="宋体" panose="02010600030101010101" pitchFamily="2" charset="-122"/>
                <a:cs typeface="宋体" panose="02010600030101010101" pitchFamily="2" charset="-122"/>
              </a:rPr>
              <a:t>例如，我们可以把此前的告警规则改为如下模板格式</a:t>
            </a:r>
            <a:endParaRPr sz="18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1278889" y="3225812"/>
            <a:ext cx="9660382" cy="2633472"/>
          </a:xfrm>
          <a:prstGeom prst="rect">
            <a:avLst/>
          </a:prstGeom>
        </p:spPr>
      </p:pic>
      <p:sp>
        <p:nvSpPr>
          <p:cNvPr id="5" name="object 5"/>
          <p:cNvSpPr txBox="1"/>
          <p:nvPr/>
        </p:nvSpPr>
        <p:spPr>
          <a:xfrm>
            <a:off x="1437639" y="3314700"/>
            <a:ext cx="9349740" cy="2462530"/>
          </a:xfrm>
          <a:prstGeom prst="rect">
            <a:avLst/>
          </a:prstGeom>
          <a:solidFill>
            <a:srgbClr val="D7EFEB"/>
          </a:solidFill>
        </p:spPr>
        <p:txBody>
          <a:bodyPr vert="horz" wrap="square" lIns="0" tIns="37465" rIns="0" bIns="0" rtlCol="0">
            <a:spAutoFit/>
          </a:bodyPr>
          <a:lstStyle/>
          <a:p>
            <a:pPr marL="91440">
              <a:lnSpc>
                <a:spcPct val="100000"/>
              </a:lnSpc>
              <a:spcBef>
                <a:spcPts val="295"/>
              </a:spcBef>
            </a:pPr>
            <a:r>
              <a:rPr sz="1100" spc="-45" dirty="0">
                <a:latin typeface="宋体" panose="02010600030101010101" pitchFamily="2" charset="-122"/>
                <a:cs typeface="宋体" panose="02010600030101010101" pitchFamily="2" charset="-122"/>
              </a:rPr>
              <a:t>groups:</a:t>
            </a:r>
            <a:endParaRPr sz="1100">
              <a:latin typeface="宋体" panose="02010600030101010101" pitchFamily="2" charset="-122"/>
              <a:cs typeface="宋体" panose="02010600030101010101" pitchFamily="2" charset="-122"/>
            </a:endParaRPr>
          </a:p>
          <a:p>
            <a:pPr marL="167640" marR="8033385" indent="-76835">
              <a:lnSpc>
                <a:spcPct val="100000"/>
              </a:lnSpc>
            </a:pPr>
            <a:r>
              <a:rPr sz="110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n</a:t>
            </a:r>
            <a:r>
              <a:rPr sz="1100" spc="185" dirty="0">
                <a:latin typeface="宋体" panose="02010600030101010101" pitchFamily="2" charset="-122"/>
                <a:cs typeface="宋体" panose="02010600030101010101" pitchFamily="2" charset="-122"/>
              </a:rPr>
              <a:t>am</a:t>
            </a:r>
            <a:r>
              <a:rPr sz="1100" spc="15" dirty="0">
                <a:latin typeface="宋体" panose="02010600030101010101" pitchFamily="2" charset="-122"/>
                <a:cs typeface="宋体" panose="02010600030101010101" pitchFamily="2" charset="-122"/>
              </a:rPr>
              <a:t>e</a:t>
            </a:r>
            <a:r>
              <a:rPr sz="1100" spc="-310" dirty="0">
                <a:latin typeface="宋体" panose="02010600030101010101" pitchFamily="2" charset="-122"/>
                <a:cs typeface="宋体" panose="02010600030101010101" pitchFamily="2" charset="-122"/>
              </a:rPr>
              <a:t>:</a:t>
            </a:r>
            <a:r>
              <a:rPr sz="1100" spc="-270" dirty="0">
                <a:latin typeface="宋体" panose="02010600030101010101" pitchFamily="2" charset="-122"/>
                <a:cs typeface="宋体" panose="02010600030101010101" pitchFamily="2" charset="-122"/>
              </a:rPr>
              <a:t> </a:t>
            </a:r>
            <a:r>
              <a:rPr sz="1100" spc="-85" dirty="0">
                <a:latin typeface="宋体" panose="02010600030101010101" pitchFamily="2" charset="-122"/>
                <a:cs typeface="宋体" panose="02010600030101010101" pitchFamily="2" charset="-122"/>
              </a:rPr>
              <a:t>A</a:t>
            </a:r>
            <a:r>
              <a:rPr sz="1100" spc="-80" dirty="0">
                <a:latin typeface="宋体" panose="02010600030101010101" pitchFamily="2" charset="-122"/>
                <a:cs typeface="宋体" panose="02010600030101010101" pitchFamily="2" charset="-122"/>
              </a:rPr>
              <a:t>l</a:t>
            </a:r>
            <a:r>
              <a:rPr sz="1100" spc="-305" dirty="0">
                <a:latin typeface="宋体" panose="02010600030101010101" pitchFamily="2" charset="-122"/>
                <a:cs typeface="宋体" panose="02010600030101010101" pitchFamily="2" charset="-122"/>
              </a:rPr>
              <a:t>l</a:t>
            </a:r>
            <a:r>
              <a:rPr sz="1100" spc="-120" dirty="0">
                <a:latin typeface="宋体" panose="02010600030101010101" pitchFamily="2" charset="-122"/>
                <a:cs typeface="宋体" panose="02010600030101010101" pitchFamily="2" charset="-122"/>
              </a:rPr>
              <a:t>I</a:t>
            </a:r>
            <a:r>
              <a:rPr sz="1100" spc="-114" dirty="0">
                <a:latin typeface="宋体" panose="02010600030101010101" pitchFamily="2" charset="-122"/>
                <a:cs typeface="宋体" panose="02010600030101010101" pitchFamily="2" charset="-122"/>
              </a:rPr>
              <a:t>n</a:t>
            </a:r>
            <a:r>
              <a:rPr sz="1100" spc="-105" dirty="0">
                <a:latin typeface="宋体" panose="02010600030101010101" pitchFamily="2" charset="-122"/>
                <a:cs typeface="宋体" panose="02010600030101010101" pitchFamily="2" charset="-122"/>
              </a:rPr>
              <a:t>s</a:t>
            </a:r>
            <a:r>
              <a:rPr sz="1100" spc="-50" dirty="0">
                <a:latin typeface="宋体" panose="02010600030101010101" pitchFamily="2" charset="-122"/>
                <a:cs typeface="宋体" panose="02010600030101010101" pitchFamily="2" charset="-122"/>
              </a:rPr>
              <a:t>tan</a:t>
            </a:r>
            <a:r>
              <a:rPr sz="1100" spc="-20" dirty="0">
                <a:latin typeface="宋体" panose="02010600030101010101" pitchFamily="2" charset="-122"/>
                <a:cs typeface="宋体" panose="02010600030101010101" pitchFamily="2" charset="-122"/>
              </a:rPr>
              <a:t>c</a:t>
            </a:r>
            <a:r>
              <a:rPr sz="1100" spc="-15" dirty="0">
                <a:latin typeface="宋体" panose="02010600030101010101" pitchFamily="2" charset="-122"/>
                <a:cs typeface="宋体" panose="02010600030101010101" pitchFamily="2" charset="-122"/>
              </a:rPr>
              <a:t>e</a:t>
            </a:r>
            <a:r>
              <a:rPr sz="1100" spc="-105" dirty="0">
                <a:latin typeface="宋体" panose="02010600030101010101" pitchFamily="2" charset="-122"/>
                <a:cs typeface="宋体" panose="02010600030101010101" pitchFamily="2" charset="-122"/>
              </a:rPr>
              <a:t>s  </a:t>
            </a:r>
            <a:r>
              <a:rPr sz="1100" spc="-140" dirty="0">
                <a:latin typeface="宋体" panose="02010600030101010101" pitchFamily="2" charset="-122"/>
                <a:cs typeface="宋体" panose="02010600030101010101" pitchFamily="2" charset="-122"/>
              </a:rPr>
              <a:t>rules:</a:t>
            </a:r>
            <a:endParaRPr sz="1100">
              <a:latin typeface="宋体" panose="02010600030101010101" pitchFamily="2" charset="-122"/>
              <a:cs typeface="宋体" panose="02010600030101010101" pitchFamily="2" charset="-122"/>
            </a:endParaRPr>
          </a:p>
          <a:p>
            <a:pPr marL="167640">
              <a:lnSpc>
                <a:spcPct val="100000"/>
              </a:lnSpc>
            </a:pPr>
            <a:r>
              <a:rPr sz="110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100" dirty="0">
                <a:latin typeface="宋体" panose="02010600030101010101" pitchFamily="2" charset="-122"/>
                <a:cs typeface="宋体" panose="02010600030101010101" pitchFamily="2" charset="-122"/>
              </a:rPr>
              <a:t>al</a:t>
            </a:r>
            <a:r>
              <a:rPr sz="1100" spc="-95" dirty="0">
                <a:latin typeface="宋体" panose="02010600030101010101" pitchFamily="2" charset="-122"/>
                <a:cs typeface="宋体" panose="02010600030101010101" pitchFamily="2" charset="-122"/>
              </a:rPr>
              <a:t>e</a:t>
            </a:r>
            <a:r>
              <a:rPr sz="1100" spc="-229" dirty="0">
                <a:latin typeface="宋体" panose="02010600030101010101" pitchFamily="2" charset="-122"/>
                <a:cs typeface="宋体" panose="02010600030101010101" pitchFamily="2" charset="-122"/>
              </a:rPr>
              <a:t>rt:</a:t>
            </a:r>
            <a:r>
              <a:rPr sz="1100" spc="-254" dirty="0">
                <a:latin typeface="宋体" panose="02010600030101010101" pitchFamily="2" charset="-122"/>
                <a:cs typeface="宋体" panose="02010600030101010101" pitchFamily="2" charset="-122"/>
              </a:rPr>
              <a:t> </a:t>
            </a:r>
            <a:r>
              <a:rPr sz="1100" spc="-120" dirty="0">
                <a:latin typeface="宋体" panose="02010600030101010101" pitchFamily="2" charset="-122"/>
                <a:cs typeface="宋体" panose="02010600030101010101" pitchFamily="2" charset="-122"/>
              </a:rPr>
              <a:t>I</a:t>
            </a:r>
            <a:r>
              <a:rPr sz="1100" spc="-114" dirty="0">
                <a:latin typeface="宋体" panose="02010600030101010101" pitchFamily="2" charset="-122"/>
                <a:cs typeface="宋体" panose="02010600030101010101" pitchFamily="2" charset="-122"/>
              </a:rPr>
              <a:t>n</a:t>
            </a:r>
            <a:r>
              <a:rPr sz="1100" spc="-105" dirty="0">
                <a:latin typeface="宋体" panose="02010600030101010101" pitchFamily="2" charset="-122"/>
                <a:cs typeface="宋体" panose="02010600030101010101" pitchFamily="2" charset="-122"/>
              </a:rPr>
              <a:t>s</a:t>
            </a:r>
            <a:r>
              <a:rPr sz="1100" spc="-50" dirty="0">
                <a:latin typeface="宋体" panose="02010600030101010101" pitchFamily="2" charset="-122"/>
                <a:cs typeface="宋体" panose="02010600030101010101" pitchFamily="2" charset="-122"/>
              </a:rPr>
              <a:t>tan</a:t>
            </a:r>
            <a:r>
              <a:rPr sz="1100" spc="-20" dirty="0">
                <a:latin typeface="宋体" panose="02010600030101010101" pitchFamily="2" charset="-122"/>
                <a:cs typeface="宋体" panose="02010600030101010101" pitchFamily="2" charset="-122"/>
              </a:rPr>
              <a:t>c</a:t>
            </a:r>
            <a:r>
              <a:rPr sz="1100" spc="-15" dirty="0">
                <a:latin typeface="宋体" panose="02010600030101010101" pitchFamily="2" charset="-122"/>
                <a:cs typeface="宋体" panose="02010600030101010101" pitchFamily="2" charset="-122"/>
              </a:rPr>
              <a:t>e</a:t>
            </a:r>
            <a:r>
              <a:rPr sz="1100" spc="140" dirty="0">
                <a:latin typeface="宋体" panose="02010600030101010101" pitchFamily="2" charset="-122"/>
                <a:cs typeface="宋体" panose="02010600030101010101" pitchFamily="2" charset="-122"/>
              </a:rPr>
              <a:t>Down</a:t>
            </a:r>
            <a:endParaRPr sz="1100">
              <a:latin typeface="宋体" panose="02010600030101010101" pitchFamily="2" charset="-122"/>
              <a:cs typeface="宋体" panose="02010600030101010101" pitchFamily="2" charset="-122"/>
            </a:endParaRPr>
          </a:p>
          <a:p>
            <a:pPr marL="243840">
              <a:lnSpc>
                <a:spcPct val="100000"/>
              </a:lnSpc>
            </a:pP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125" dirty="0">
                <a:latin typeface="宋体" panose="02010600030101010101" pitchFamily="2" charset="-122"/>
                <a:cs typeface="宋体" panose="02010600030101010101" pitchFamily="2" charset="-122"/>
              </a:rPr>
              <a:t>C</a:t>
            </a:r>
            <a:r>
              <a:rPr sz="1100" spc="-105" dirty="0">
                <a:latin typeface="宋体" panose="02010600030101010101" pitchFamily="2" charset="-122"/>
                <a:cs typeface="宋体" panose="02010600030101010101" pitchFamily="2" charset="-122"/>
              </a:rPr>
              <a:t>ondit</a:t>
            </a:r>
            <a:r>
              <a:rPr sz="1100" spc="-100" dirty="0">
                <a:latin typeface="宋体" panose="02010600030101010101" pitchFamily="2" charset="-122"/>
                <a:cs typeface="宋体" panose="02010600030101010101" pitchFamily="2" charset="-122"/>
              </a:rPr>
              <a:t>i</a:t>
            </a:r>
            <a:r>
              <a:rPr sz="1100" spc="60" dirty="0">
                <a:latin typeface="宋体" panose="02010600030101010101" pitchFamily="2" charset="-122"/>
                <a:cs typeface="宋体" panose="02010600030101010101" pitchFamily="2" charset="-122"/>
              </a:rPr>
              <a:t>o</a:t>
            </a:r>
            <a:r>
              <a:rPr sz="1100" spc="65" dirty="0">
                <a:latin typeface="宋体" panose="02010600030101010101" pitchFamily="2" charset="-122"/>
                <a:cs typeface="宋体" panose="02010600030101010101" pitchFamily="2" charset="-122"/>
              </a:rPr>
              <a:t>n</a:t>
            </a:r>
            <a:r>
              <a:rPr sz="1100" spc="-260" dirty="0">
                <a:latin typeface="宋体" panose="02010600030101010101" pitchFamily="2" charset="-122"/>
                <a:cs typeface="宋体" panose="02010600030101010101" pitchFamily="2" charset="-122"/>
              </a:rPr>
              <a:t> </a:t>
            </a:r>
            <a:r>
              <a:rPr sz="1100" spc="-235" dirty="0">
                <a:latin typeface="宋体" panose="02010600030101010101" pitchFamily="2" charset="-122"/>
                <a:cs typeface="宋体" panose="02010600030101010101" pitchFamily="2" charset="-122"/>
              </a:rPr>
              <a:t>f</a:t>
            </a:r>
            <a:r>
              <a:rPr sz="1100" spc="-55" dirty="0">
                <a:latin typeface="宋体" panose="02010600030101010101" pitchFamily="2" charset="-122"/>
                <a:cs typeface="宋体" panose="02010600030101010101" pitchFamily="2" charset="-122"/>
              </a:rPr>
              <a:t>o</a:t>
            </a:r>
            <a:r>
              <a:rPr sz="1100" spc="-50" dirty="0">
                <a:latin typeface="宋体" panose="02010600030101010101" pitchFamily="2" charset="-122"/>
                <a:cs typeface="宋体" panose="02010600030101010101" pitchFamily="2" charset="-122"/>
              </a:rPr>
              <a:t>r</a:t>
            </a:r>
            <a:r>
              <a:rPr sz="1100" spc="-254" dirty="0">
                <a:latin typeface="宋体" panose="02010600030101010101" pitchFamily="2" charset="-122"/>
                <a:cs typeface="宋体" panose="02010600030101010101" pitchFamily="2" charset="-122"/>
              </a:rPr>
              <a:t> </a:t>
            </a:r>
            <a:r>
              <a:rPr sz="1100" spc="-5" dirty="0">
                <a:latin typeface="宋体" panose="02010600030101010101" pitchFamily="2" charset="-122"/>
                <a:cs typeface="宋体" panose="02010600030101010101" pitchFamily="2" charset="-122"/>
              </a:rPr>
              <a:t>a</a:t>
            </a:r>
            <a:r>
              <a:rPr sz="1100" spc="-145" dirty="0">
                <a:latin typeface="宋体" panose="02010600030101010101" pitchFamily="2" charset="-122"/>
                <a:cs typeface="宋体" panose="02010600030101010101" pitchFamily="2" charset="-122"/>
              </a:rPr>
              <a:t>l</a:t>
            </a:r>
            <a:r>
              <a:rPr sz="1100" spc="-140" dirty="0">
                <a:latin typeface="宋体" panose="02010600030101010101" pitchFamily="2" charset="-122"/>
                <a:cs typeface="宋体" panose="02010600030101010101" pitchFamily="2" charset="-122"/>
              </a:rPr>
              <a:t>e</a:t>
            </a:r>
            <a:r>
              <a:rPr sz="1100" spc="-185" dirty="0">
                <a:latin typeface="宋体" panose="02010600030101010101" pitchFamily="2" charset="-122"/>
                <a:cs typeface="宋体" panose="02010600030101010101" pitchFamily="2" charset="-122"/>
              </a:rPr>
              <a:t>r</a:t>
            </a:r>
            <a:r>
              <a:rPr sz="1100" spc="-150" dirty="0">
                <a:latin typeface="宋体" panose="02010600030101010101" pitchFamily="2" charset="-122"/>
                <a:cs typeface="宋体" panose="02010600030101010101" pitchFamily="2" charset="-122"/>
              </a:rPr>
              <a:t>ti</a:t>
            </a:r>
            <a:r>
              <a:rPr sz="1100" spc="-145" dirty="0">
                <a:latin typeface="宋体" panose="02010600030101010101" pitchFamily="2" charset="-122"/>
                <a:cs typeface="宋体" panose="02010600030101010101" pitchFamily="2" charset="-122"/>
              </a:rPr>
              <a:t>n</a:t>
            </a:r>
            <a:r>
              <a:rPr sz="1100" spc="80" dirty="0">
                <a:latin typeface="宋体" panose="02010600030101010101" pitchFamily="2" charset="-122"/>
                <a:cs typeface="宋体" panose="02010600030101010101" pitchFamily="2" charset="-122"/>
              </a:rPr>
              <a:t>g</a:t>
            </a:r>
            <a:endParaRPr sz="1100">
              <a:latin typeface="宋体" panose="02010600030101010101" pitchFamily="2" charset="-122"/>
              <a:cs typeface="宋体" panose="02010600030101010101" pitchFamily="2" charset="-122"/>
            </a:endParaRPr>
          </a:p>
          <a:p>
            <a:pPr marL="243840" marR="8275955">
              <a:lnSpc>
                <a:spcPct val="100000"/>
              </a:lnSpc>
            </a:pPr>
            <a:r>
              <a:rPr sz="1100" spc="15" dirty="0">
                <a:latin typeface="宋体" panose="02010600030101010101" pitchFamily="2" charset="-122"/>
                <a:cs typeface="宋体" panose="02010600030101010101" pitchFamily="2" charset="-122"/>
              </a:rPr>
              <a:t>e</a:t>
            </a:r>
            <a:r>
              <a:rPr sz="1100" spc="-75" dirty="0">
                <a:latin typeface="宋体" panose="02010600030101010101" pitchFamily="2" charset="-122"/>
                <a:cs typeface="宋体" panose="02010600030101010101" pitchFamily="2" charset="-122"/>
              </a:rPr>
              <a:t>x</a:t>
            </a:r>
            <a:r>
              <a:rPr sz="1100" spc="-50" dirty="0">
                <a:latin typeface="宋体" panose="02010600030101010101" pitchFamily="2" charset="-122"/>
                <a:cs typeface="宋体" panose="02010600030101010101" pitchFamily="2" charset="-122"/>
              </a:rPr>
              <a:t>p</a:t>
            </a:r>
            <a:r>
              <a:rPr sz="1100" spc="-55" dirty="0">
                <a:latin typeface="宋体" panose="02010600030101010101" pitchFamily="2" charset="-122"/>
                <a:cs typeface="宋体" panose="02010600030101010101" pitchFamily="2" charset="-122"/>
              </a:rPr>
              <a:t>r</a:t>
            </a:r>
            <a:r>
              <a:rPr sz="1100" spc="-31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65" dirty="0">
                <a:latin typeface="宋体" panose="02010600030101010101" pitchFamily="2" charset="-122"/>
                <a:cs typeface="宋体" panose="02010600030101010101" pitchFamily="2" charset="-122"/>
              </a:rPr>
              <a:t>up</a:t>
            </a:r>
            <a:r>
              <a:rPr sz="1100" spc="-270" dirty="0">
                <a:latin typeface="宋体" panose="02010600030101010101" pitchFamily="2" charset="-122"/>
                <a:cs typeface="宋体" panose="02010600030101010101" pitchFamily="2" charset="-122"/>
              </a:rPr>
              <a:t> </a:t>
            </a:r>
            <a:r>
              <a:rPr sz="1100" spc="175" dirty="0">
                <a:latin typeface="宋体" panose="02010600030101010101" pitchFamily="2" charset="-122"/>
                <a:cs typeface="宋体" panose="02010600030101010101" pitchFamily="2" charset="-122"/>
              </a:rPr>
              <a:t>=</a:t>
            </a:r>
            <a:r>
              <a:rPr sz="1100" spc="180" dirty="0">
                <a:latin typeface="宋体" panose="02010600030101010101" pitchFamily="2" charset="-122"/>
                <a:cs typeface="宋体" panose="02010600030101010101" pitchFamily="2" charset="-122"/>
              </a:rPr>
              <a:t>=</a:t>
            </a:r>
            <a:r>
              <a:rPr sz="1100" spc="-235"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0  </a:t>
            </a:r>
            <a:r>
              <a:rPr sz="1100" spc="-235" dirty="0">
                <a:latin typeface="宋体" panose="02010600030101010101" pitchFamily="2" charset="-122"/>
                <a:cs typeface="宋体" panose="02010600030101010101" pitchFamily="2" charset="-122"/>
              </a:rPr>
              <a:t>f</a:t>
            </a:r>
            <a:r>
              <a:rPr sz="1100" spc="-145" dirty="0">
                <a:latin typeface="宋体" panose="02010600030101010101" pitchFamily="2" charset="-122"/>
                <a:cs typeface="宋体" panose="02010600030101010101" pitchFamily="2" charset="-122"/>
              </a:rPr>
              <a:t>or</a:t>
            </a:r>
            <a:r>
              <a:rPr sz="1100" spc="-140" dirty="0">
                <a:latin typeface="宋体" panose="02010600030101010101" pitchFamily="2" charset="-122"/>
                <a:cs typeface="宋体" panose="02010600030101010101" pitchFamily="2" charset="-122"/>
              </a:rPr>
              <a:t>:</a:t>
            </a:r>
            <a:r>
              <a:rPr sz="1100" spc="-254" dirty="0">
                <a:latin typeface="宋体" panose="02010600030101010101" pitchFamily="2" charset="-122"/>
                <a:cs typeface="宋体" panose="02010600030101010101" pitchFamily="2" charset="-122"/>
              </a:rPr>
              <a:t> </a:t>
            </a:r>
            <a:r>
              <a:rPr sz="1100" spc="200" dirty="0">
                <a:latin typeface="宋体" panose="02010600030101010101" pitchFamily="2" charset="-122"/>
                <a:cs typeface="宋体" panose="02010600030101010101" pitchFamily="2" charset="-122"/>
              </a:rPr>
              <a:t>1m</a:t>
            </a:r>
            <a:endParaRPr sz="1100">
              <a:latin typeface="宋体" panose="02010600030101010101" pitchFamily="2" charset="-122"/>
              <a:cs typeface="宋体" panose="02010600030101010101" pitchFamily="2" charset="-122"/>
            </a:endParaRPr>
          </a:p>
          <a:p>
            <a:pPr marL="243840" marR="4764405">
              <a:lnSpc>
                <a:spcPts val="1320"/>
              </a:lnSpc>
              <a:spcBef>
                <a:spcPts val="45"/>
              </a:spcBef>
            </a:pP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30" dirty="0">
                <a:latin typeface="宋体" panose="02010600030101010101" pitchFamily="2" charset="-122"/>
                <a:cs typeface="宋体" panose="02010600030101010101" pitchFamily="2" charset="-122"/>
              </a:rPr>
              <a:t>Annotation</a:t>
            </a:r>
            <a:r>
              <a:rPr sz="1100" spc="-280" dirty="0">
                <a:latin typeface="宋体" panose="02010600030101010101" pitchFamily="2" charset="-122"/>
                <a:cs typeface="宋体" panose="02010600030101010101" pitchFamily="2" charset="-122"/>
              </a:rPr>
              <a:t> </a:t>
            </a:r>
            <a:r>
              <a:rPr sz="110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85" dirty="0">
                <a:latin typeface="宋体" panose="02010600030101010101" pitchFamily="2" charset="-122"/>
                <a:cs typeface="宋体" panose="02010600030101010101" pitchFamily="2" charset="-122"/>
              </a:rPr>
              <a:t>additional</a:t>
            </a:r>
            <a:r>
              <a:rPr sz="1100" spc="-245" dirty="0">
                <a:latin typeface="宋体" panose="02010600030101010101" pitchFamily="2" charset="-122"/>
                <a:cs typeface="宋体" panose="02010600030101010101" pitchFamily="2" charset="-122"/>
              </a:rPr>
              <a:t> </a:t>
            </a:r>
            <a:r>
              <a:rPr sz="1100" spc="-70" dirty="0">
                <a:latin typeface="宋体" panose="02010600030101010101" pitchFamily="2" charset="-122"/>
                <a:cs typeface="宋体" panose="02010600030101010101" pitchFamily="2" charset="-122"/>
              </a:rPr>
              <a:t>informational</a:t>
            </a:r>
            <a:r>
              <a:rPr sz="1100" spc="-270"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labels</a:t>
            </a:r>
            <a:r>
              <a:rPr sz="1100" spc="-260" dirty="0">
                <a:latin typeface="宋体" panose="02010600030101010101" pitchFamily="2" charset="-122"/>
                <a:cs typeface="宋体" panose="02010600030101010101" pitchFamily="2" charset="-122"/>
              </a:rPr>
              <a:t> </a:t>
            </a:r>
            <a:r>
              <a:rPr sz="1100" spc="-60" dirty="0">
                <a:latin typeface="宋体" panose="02010600030101010101" pitchFamily="2" charset="-122"/>
                <a:cs typeface="宋体" panose="02010600030101010101" pitchFamily="2" charset="-122"/>
              </a:rPr>
              <a:t>to</a:t>
            </a:r>
            <a:r>
              <a:rPr sz="1100" spc="-254" dirty="0">
                <a:latin typeface="宋体" panose="02010600030101010101" pitchFamily="2" charset="-122"/>
                <a:cs typeface="宋体" panose="02010600030101010101" pitchFamily="2" charset="-122"/>
              </a:rPr>
              <a:t> </a:t>
            </a:r>
            <a:r>
              <a:rPr sz="1100" spc="-80" dirty="0">
                <a:latin typeface="宋体" panose="02010600030101010101" pitchFamily="2" charset="-122"/>
                <a:cs typeface="宋体" panose="02010600030101010101" pitchFamily="2" charset="-122"/>
              </a:rPr>
              <a:t>store</a:t>
            </a:r>
            <a:r>
              <a:rPr sz="1100" spc="-260" dirty="0">
                <a:latin typeface="宋体" panose="02010600030101010101" pitchFamily="2" charset="-122"/>
                <a:cs typeface="宋体" panose="02010600030101010101" pitchFamily="2" charset="-122"/>
              </a:rPr>
              <a:t> </a:t>
            </a:r>
            <a:r>
              <a:rPr sz="1100" spc="70" dirty="0">
                <a:latin typeface="宋体" panose="02010600030101010101" pitchFamily="2" charset="-122"/>
                <a:cs typeface="宋体" panose="02010600030101010101" pitchFamily="2" charset="-122"/>
              </a:rPr>
              <a:t>more</a:t>
            </a:r>
            <a:r>
              <a:rPr sz="1100" spc="-260"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information </a:t>
            </a:r>
            <a:r>
              <a:rPr sz="1100" spc="-535" dirty="0">
                <a:latin typeface="宋体" panose="02010600030101010101" pitchFamily="2" charset="-122"/>
                <a:cs typeface="宋体" panose="02010600030101010101" pitchFamily="2" charset="-122"/>
              </a:rPr>
              <a:t> </a:t>
            </a:r>
            <a:r>
              <a:rPr sz="1100" spc="-70" dirty="0">
                <a:latin typeface="宋体" panose="02010600030101010101" pitchFamily="2" charset="-122"/>
                <a:cs typeface="宋体" panose="02010600030101010101" pitchFamily="2" charset="-122"/>
              </a:rPr>
              <a:t>annotations:</a:t>
            </a:r>
            <a:endParaRPr sz="1100">
              <a:latin typeface="宋体" panose="02010600030101010101" pitchFamily="2" charset="-122"/>
              <a:cs typeface="宋体" panose="02010600030101010101" pitchFamily="2" charset="-122"/>
            </a:endParaRPr>
          </a:p>
          <a:p>
            <a:pPr marL="320040">
              <a:lnSpc>
                <a:spcPts val="1275"/>
              </a:lnSpc>
            </a:pPr>
            <a:r>
              <a:rPr sz="1100" spc="-254" dirty="0">
                <a:latin typeface="宋体" panose="02010600030101010101" pitchFamily="2" charset="-122"/>
                <a:cs typeface="宋体" panose="02010600030101010101" pitchFamily="2" charset="-122"/>
              </a:rPr>
              <a:t>titl</a:t>
            </a:r>
            <a:r>
              <a:rPr sz="1100" spc="15" dirty="0">
                <a:latin typeface="宋体" panose="02010600030101010101" pitchFamily="2" charset="-122"/>
                <a:cs typeface="宋体" panose="02010600030101010101" pitchFamily="2" charset="-122"/>
              </a:rPr>
              <a:t>e</a:t>
            </a:r>
            <a:r>
              <a:rPr sz="1100" spc="-310" dirty="0">
                <a:latin typeface="宋体" panose="02010600030101010101" pitchFamily="2" charset="-122"/>
                <a:cs typeface="宋体" panose="02010600030101010101" pitchFamily="2" charset="-122"/>
              </a:rPr>
              <a:t>:</a:t>
            </a:r>
            <a:r>
              <a:rPr sz="1100" spc="-265" dirty="0">
                <a:latin typeface="宋体" panose="02010600030101010101" pitchFamily="2" charset="-122"/>
                <a:cs typeface="宋体" panose="02010600030101010101" pitchFamily="2" charset="-122"/>
              </a:rPr>
              <a:t> </a:t>
            </a:r>
            <a:r>
              <a:rPr sz="1100" spc="-315" dirty="0">
                <a:latin typeface="宋体" panose="02010600030101010101" pitchFamily="2" charset="-122"/>
                <a:cs typeface="宋体" panose="02010600030101010101" pitchFamily="2" charset="-122"/>
              </a:rPr>
              <a:t>'</a:t>
            </a:r>
            <a:r>
              <a:rPr sz="1100" spc="-120" dirty="0">
                <a:latin typeface="宋体" panose="02010600030101010101" pitchFamily="2" charset="-122"/>
                <a:cs typeface="宋体" panose="02010600030101010101" pitchFamily="2" charset="-122"/>
              </a:rPr>
              <a:t>I</a:t>
            </a:r>
            <a:r>
              <a:rPr sz="1100" spc="-114" dirty="0">
                <a:latin typeface="宋体" panose="02010600030101010101" pitchFamily="2" charset="-122"/>
                <a:cs typeface="宋体" panose="02010600030101010101" pitchFamily="2" charset="-122"/>
              </a:rPr>
              <a:t>n</a:t>
            </a:r>
            <a:r>
              <a:rPr sz="1100" spc="-105" dirty="0">
                <a:latin typeface="宋体" panose="02010600030101010101" pitchFamily="2" charset="-122"/>
                <a:cs typeface="宋体" panose="02010600030101010101" pitchFamily="2" charset="-122"/>
              </a:rPr>
              <a:t>s</a:t>
            </a:r>
            <a:r>
              <a:rPr sz="1100" spc="-50" dirty="0">
                <a:latin typeface="宋体" panose="02010600030101010101" pitchFamily="2" charset="-122"/>
                <a:cs typeface="宋体" panose="02010600030101010101" pitchFamily="2" charset="-122"/>
              </a:rPr>
              <a:t>tan</a:t>
            </a:r>
            <a:r>
              <a:rPr sz="1100" spc="-20" dirty="0">
                <a:latin typeface="宋体" panose="02010600030101010101" pitchFamily="2" charset="-122"/>
                <a:cs typeface="宋体" panose="02010600030101010101" pitchFamily="2" charset="-122"/>
              </a:rPr>
              <a:t>ce</a:t>
            </a:r>
            <a:r>
              <a:rPr sz="1100" spc="-254"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30" dirty="0">
                <a:latin typeface="宋体" panose="02010600030101010101" pitchFamily="2" charset="-122"/>
                <a:cs typeface="宋体" panose="02010600030101010101" pitchFamily="2" charset="-122"/>
              </a:rPr>
              <a:t>$</a:t>
            </a:r>
            <a:r>
              <a:rPr sz="1100" spc="-305" dirty="0">
                <a:latin typeface="宋体" panose="02010600030101010101" pitchFamily="2" charset="-122"/>
                <a:cs typeface="宋体" panose="02010600030101010101" pitchFamily="2" charset="-122"/>
              </a:rPr>
              <a:t>l</a:t>
            </a:r>
            <a:r>
              <a:rPr sz="1100" spc="-55" dirty="0">
                <a:latin typeface="宋体" panose="02010600030101010101" pitchFamily="2" charset="-122"/>
                <a:cs typeface="宋体" panose="02010600030101010101" pitchFamily="2" charset="-122"/>
              </a:rPr>
              <a:t>abel</a:t>
            </a:r>
            <a:r>
              <a:rPr sz="1100" spc="-105" dirty="0">
                <a:latin typeface="宋体" panose="02010600030101010101" pitchFamily="2" charset="-122"/>
                <a:cs typeface="宋体" panose="02010600030101010101" pitchFamily="2" charset="-122"/>
              </a:rPr>
              <a:t>s</a:t>
            </a:r>
            <a:r>
              <a:rPr sz="1100" spc="-195" dirty="0">
                <a:latin typeface="宋体" panose="02010600030101010101" pitchFamily="2" charset="-122"/>
                <a:cs typeface="宋体" panose="02010600030101010101" pitchFamily="2" charset="-122"/>
              </a:rPr>
              <a:t>.i</a:t>
            </a:r>
            <a:r>
              <a:rPr sz="1100" spc="-185" dirty="0">
                <a:latin typeface="宋体" panose="02010600030101010101" pitchFamily="2" charset="-122"/>
                <a:cs typeface="宋体" panose="02010600030101010101" pitchFamily="2" charset="-122"/>
              </a:rPr>
              <a:t>n</a:t>
            </a:r>
            <a:r>
              <a:rPr sz="1100" spc="-105" dirty="0">
                <a:latin typeface="宋体" panose="02010600030101010101" pitchFamily="2" charset="-122"/>
                <a:cs typeface="宋体" panose="02010600030101010101" pitchFamily="2" charset="-122"/>
              </a:rPr>
              <a:t>s</a:t>
            </a:r>
            <a:r>
              <a:rPr sz="1100" spc="-50" dirty="0">
                <a:latin typeface="宋体" panose="02010600030101010101" pitchFamily="2" charset="-122"/>
                <a:cs typeface="宋体" panose="02010600030101010101" pitchFamily="2" charset="-122"/>
              </a:rPr>
              <a:t>ta</a:t>
            </a:r>
            <a:r>
              <a:rPr sz="1100" spc="-60" dirty="0">
                <a:latin typeface="宋体" panose="02010600030101010101" pitchFamily="2" charset="-122"/>
                <a:cs typeface="宋体" panose="02010600030101010101" pitchFamily="2" charset="-122"/>
              </a:rPr>
              <a:t>n</a:t>
            </a:r>
            <a:r>
              <a:rPr sz="1100" spc="-20" dirty="0">
                <a:latin typeface="宋体" panose="02010600030101010101" pitchFamily="2" charset="-122"/>
                <a:cs typeface="宋体" panose="02010600030101010101" pitchFamily="2" charset="-122"/>
              </a:rPr>
              <a:t>ce</a:t>
            </a:r>
            <a:r>
              <a:rPr sz="1100" spc="-275"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down'</a:t>
            </a:r>
            <a:endParaRPr sz="1100">
              <a:latin typeface="宋体" panose="02010600030101010101" pitchFamily="2" charset="-122"/>
              <a:cs typeface="宋体" panose="02010600030101010101" pitchFamily="2" charset="-122"/>
            </a:endParaRPr>
          </a:p>
          <a:p>
            <a:pPr marL="243840" marR="3333115" indent="76200">
              <a:lnSpc>
                <a:spcPct val="100000"/>
              </a:lnSpc>
            </a:pPr>
            <a:r>
              <a:rPr sz="1100" spc="-100" dirty="0">
                <a:latin typeface="宋体" panose="02010600030101010101" pitchFamily="2" charset="-122"/>
                <a:cs typeface="宋体" panose="02010600030101010101" pitchFamily="2" charset="-122"/>
              </a:rPr>
              <a:t>description:</a:t>
            </a:r>
            <a:r>
              <a:rPr sz="1100" spc="-270" dirty="0">
                <a:latin typeface="宋体" panose="02010600030101010101" pitchFamily="2" charset="-122"/>
                <a:cs typeface="宋体" panose="02010600030101010101" pitchFamily="2" charset="-122"/>
              </a:rPr>
              <a:t> </a:t>
            </a:r>
            <a:r>
              <a:rPr sz="1100" spc="-260" dirty="0">
                <a:latin typeface="宋体" panose="02010600030101010101" pitchFamily="2" charset="-122"/>
                <a:cs typeface="宋体" panose="02010600030101010101" pitchFamily="2" charset="-122"/>
              </a:rPr>
              <a:t>'{{</a:t>
            </a:r>
            <a:r>
              <a:rPr sz="1100" spc="-229" dirty="0">
                <a:latin typeface="宋体" panose="02010600030101010101" pitchFamily="2" charset="-122"/>
                <a:cs typeface="宋体" panose="02010600030101010101" pitchFamily="2" charset="-122"/>
              </a:rPr>
              <a:t> </a:t>
            </a:r>
            <a:r>
              <a:rPr sz="1100" spc="-90" dirty="0">
                <a:latin typeface="宋体" panose="02010600030101010101" pitchFamily="2" charset="-122"/>
                <a:cs typeface="宋体" panose="02010600030101010101" pitchFamily="2" charset="-122"/>
              </a:rPr>
              <a:t>$labels.instance</a:t>
            </a:r>
            <a:r>
              <a:rPr sz="1100" spc="-260"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r>
              <a:rPr sz="1100" spc="-235" dirty="0">
                <a:latin typeface="宋体" panose="02010600030101010101" pitchFamily="2" charset="-122"/>
                <a:cs typeface="宋体" panose="02010600030101010101" pitchFamily="2" charset="-122"/>
              </a:rPr>
              <a:t> </a:t>
            </a:r>
            <a:r>
              <a:rPr sz="1100" spc="-80" dirty="0">
                <a:latin typeface="宋体" panose="02010600030101010101" pitchFamily="2" charset="-122"/>
                <a:cs typeface="宋体" panose="02010600030101010101" pitchFamily="2" charset="-122"/>
              </a:rPr>
              <a:t>of</a:t>
            </a:r>
            <a:r>
              <a:rPr sz="1100" spc="-250" dirty="0">
                <a:latin typeface="宋体" panose="02010600030101010101" pitchFamily="2" charset="-122"/>
                <a:cs typeface="宋体" panose="02010600030101010101" pitchFamily="2" charset="-122"/>
              </a:rPr>
              <a:t> </a:t>
            </a:r>
            <a:r>
              <a:rPr sz="1100" spc="-50" dirty="0">
                <a:latin typeface="宋体" panose="02010600030101010101" pitchFamily="2" charset="-122"/>
                <a:cs typeface="宋体" panose="02010600030101010101" pitchFamily="2" charset="-122"/>
              </a:rPr>
              <a:t>job</a:t>
            </a:r>
            <a:r>
              <a:rPr sz="1100" spc="-254"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r>
              <a:rPr sz="1100" spc="-235" dirty="0">
                <a:latin typeface="宋体" panose="02010600030101010101" pitchFamily="2" charset="-122"/>
                <a:cs typeface="宋体" panose="02010600030101010101" pitchFamily="2" charset="-122"/>
              </a:rPr>
              <a:t> </a:t>
            </a:r>
            <a:r>
              <a:rPr sz="1100" spc="-100" dirty="0">
                <a:latin typeface="宋体" panose="02010600030101010101" pitchFamily="2" charset="-122"/>
                <a:cs typeface="宋体" panose="02010600030101010101" pitchFamily="2" charset="-122"/>
              </a:rPr>
              <a:t>$labels.job</a:t>
            </a:r>
            <a:r>
              <a:rPr sz="1100" spc="-270"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r>
              <a:rPr sz="1100" spc="-240"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has</a:t>
            </a:r>
            <a:r>
              <a:rPr sz="1100" spc="-250" dirty="0">
                <a:latin typeface="宋体" panose="02010600030101010101" pitchFamily="2" charset="-122"/>
                <a:cs typeface="宋体" panose="02010600030101010101" pitchFamily="2" charset="-122"/>
              </a:rPr>
              <a:t> </a:t>
            </a:r>
            <a:r>
              <a:rPr sz="1100" spc="40" dirty="0">
                <a:latin typeface="宋体" panose="02010600030101010101" pitchFamily="2" charset="-122"/>
                <a:cs typeface="宋体" panose="02010600030101010101" pitchFamily="2" charset="-122"/>
              </a:rPr>
              <a:t>been</a:t>
            </a:r>
            <a:r>
              <a:rPr sz="1100" spc="-275"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down</a:t>
            </a:r>
            <a:r>
              <a:rPr sz="1100" spc="-254" dirty="0">
                <a:latin typeface="宋体" panose="02010600030101010101" pitchFamily="2" charset="-122"/>
                <a:cs typeface="宋体" panose="02010600030101010101" pitchFamily="2" charset="-122"/>
              </a:rPr>
              <a:t> </a:t>
            </a:r>
            <a:r>
              <a:rPr sz="1100" spc="-114" dirty="0">
                <a:latin typeface="宋体" panose="02010600030101010101" pitchFamily="2" charset="-122"/>
                <a:cs typeface="宋体" panose="02010600030101010101" pitchFamily="2" charset="-122"/>
              </a:rPr>
              <a:t>for</a:t>
            </a:r>
            <a:r>
              <a:rPr sz="1100" spc="-235" dirty="0">
                <a:latin typeface="宋体" panose="02010600030101010101" pitchFamily="2" charset="-122"/>
                <a:cs typeface="宋体" panose="02010600030101010101" pitchFamily="2" charset="-122"/>
              </a:rPr>
              <a:t> </a:t>
            </a:r>
            <a:r>
              <a:rPr sz="1100" spc="70" dirty="0">
                <a:latin typeface="宋体" panose="02010600030101010101" pitchFamily="2" charset="-122"/>
                <a:cs typeface="宋体" panose="02010600030101010101" pitchFamily="2" charset="-122"/>
              </a:rPr>
              <a:t>more</a:t>
            </a:r>
            <a:r>
              <a:rPr sz="1100" spc="-254"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than</a:t>
            </a:r>
            <a:r>
              <a:rPr sz="1100" spc="-265"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1</a:t>
            </a:r>
            <a:r>
              <a:rPr sz="1100" spc="-254" dirty="0">
                <a:latin typeface="宋体" panose="02010600030101010101" pitchFamily="2" charset="-122"/>
                <a:cs typeface="宋体" panose="02010600030101010101" pitchFamily="2" charset="-122"/>
              </a:rPr>
              <a:t> </a:t>
            </a:r>
            <a:r>
              <a:rPr sz="1100" spc="-80" dirty="0">
                <a:latin typeface="宋体" panose="02010600030101010101" pitchFamily="2" charset="-122"/>
                <a:cs typeface="宋体" panose="02010600030101010101" pitchFamily="2" charset="-122"/>
              </a:rPr>
              <a:t>minute.' </a:t>
            </a:r>
            <a:r>
              <a:rPr sz="1100" spc="-535"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65" dirty="0">
                <a:latin typeface="宋体" panose="02010600030101010101" pitchFamily="2" charset="-122"/>
                <a:cs typeface="宋体" panose="02010600030101010101" pitchFamily="2" charset="-122"/>
              </a:rPr>
              <a:t>Labels</a:t>
            </a:r>
            <a:r>
              <a:rPr sz="1100" spc="-254" dirty="0">
                <a:latin typeface="宋体" panose="02010600030101010101" pitchFamily="2" charset="-122"/>
                <a:cs typeface="宋体" panose="02010600030101010101" pitchFamily="2" charset="-122"/>
              </a:rPr>
              <a:t> </a:t>
            </a:r>
            <a:r>
              <a:rPr sz="110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85" dirty="0">
                <a:latin typeface="宋体" panose="02010600030101010101" pitchFamily="2" charset="-122"/>
                <a:cs typeface="宋体" panose="02010600030101010101" pitchFamily="2" charset="-122"/>
              </a:rPr>
              <a:t>additional</a:t>
            </a:r>
            <a:r>
              <a:rPr sz="1100" spc="-250"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labels</a:t>
            </a:r>
            <a:r>
              <a:rPr sz="1100" spc="-260" dirty="0">
                <a:latin typeface="宋体" panose="02010600030101010101" pitchFamily="2" charset="-122"/>
                <a:cs typeface="宋体" panose="02010600030101010101" pitchFamily="2" charset="-122"/>
              </a:rPr>
              <a:t> </a:t>
            </a:r>
            <a:r>
              <a:rPr sz="1100" spc="-60" dirty="0">
                <a:latin typeface="宋体" panose="02010600030101010101" pitchFamily="2" charset="-122"/>
                <a:cs typeface="宋体" panose="02010600030101010101" pitchFamily="2" charset="-122"/>
              </a:rPr>
              <a:t>to</a:t>
            </a:r>
            <a:r>
              <a:rPr sz="1100" spc="-250"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be</a:t>
            </a:r>
            <a:r>
              <a:rPr sz="1100" spc="-270" dirty="0">
                <a:latin typeface="宋体" panose="02010600030101010101" pitchFamily="2" charset="-122"/>
                <a:cs typeface="宋体" panose="02010600030101010101" pitchFamily="2" charset="-122"/>
              </a:rPr>
              <a:t> </a:t>
            </a:r>
            <a:r>
              <a:rPr sz="1100" spc="-40" dirty="0">
                <a:latin typeface="宋体" panose="02010600030101010101" pitchFamily="2" charset="-122"/>
                <a:cs typeface="宋体" panose="02010600030101010101" pitchFamily="2" charset="-122"/>
              </a:rPr>
              <a:t>attached</a:t>
            </a:r>
            <a:r>
              <a:rPr sz="1100" spc="-265" dirty="0">
                <a:latin typeface="宋体" panose="02010600030101010101" pitchFamily="2" charset="-122"/>
                <a:cs typeface="宋体" panose="02010600030101010101" pitchFamily="2" charset="-122"/>
              </a:rPr>
              <a:t> </a:t>
            </a:r>
            <a:r>
              <a:rPr sz="1100" spc="-60" dirty="0">
                <a:latin typeface="宋体" panose="02010600030101010101" pitchFamily="2" charset="-122"/>
                <a:cs typeface="宋体" panose="02010600030101010101" pitchFamily="2" charset="-122"/>
              </a:rPr>
              <a:t>to</a:t>
            </a:r>
            <a:r>
              <a:rPr sz="1100" spc="-250"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the</a:t>
            </a:r>
            <a:r>
              <a:rPr sz="1100" spc="-270" dirty="0">
                <a:latin typeface="宋体" panose="02010600030101010101" pitchFamily="2" charset="-122"/>
                <a:cs typeface="宋体" panose="02010600030101010101" pitchFamily="2" charset="-122"/>
              </a:rPr>
              <a:t> </a:t>
            </a:r>
            <a:r>
              <a:rPr sz="1100" spc="-135" dirty="0">
                <a:latin typeface="宋体" panose="02010600030101010101" pitchFamily="2" charset="-122"/>
                <a:cs typeface="宋体" panose="02010600030101010101" pitchFamily="2" charset="-122"/>
              </a:rPr>
              <a:t>alert</a:t>
            </a:r>
            <a:endParaRPr sz="1100">
              <a:latin typeface="宋体" panose="02010600030101010101" pitchFamily="2" charset="-122"/>
              <a:cs typeface="宋体" panose="02010600030101010101" pitchFamily="2" charset="-122"/>
            </a:endParaRPr>
          </a:p>
          <a:p>
            <a:pPr marL="243840">
              <a:lnSpc>
                <a:spcPct val="100000"/>
              </a:lnSpc>
            </a:pPr>
            <a:r>
              <a:rPr sz="1100" spc="-135" dirty="0">
                <a:latin typeface="宋体" panose="02010600030101010101" pitchFamily="2" charset="-122"/>
                <a:cs typeface="宋体" panose="02010600030101010101" pitchFamily="2" charset="-122"/>
              </a:rPr>
              <a:t>labels:</a:t>
            </a:r>
            <a:endParaRPr sz="1100">
              <a:latin typeface="宋体" panose="02010600030101010101" pitchFamily="2" charset="-122"/>
              <a:cs typeface="宋体" panose="02010600030101010101" pitchFamily="2" charset="-122"/>
            </a:endParaRPr>
          </a:p>
          <a:p>
            <a:pPr marL="320040">
              <a:lnSpc>
                <a:spcPct val="100000"/>
              </a:lnSpc>
            </a:pPr>
            <a:r>
              <a:rPr sz="1100" spc="-105" dirty="0">
                <a:latin typeface="宋体" panose="02010600030101010101" pitchFamily="2" charset="-122"/>
                <a:cs typeface="宋体" panose="02010600030101010101" pitchFamily="2" charset="-122"/>
              </a:rPr>
              <a:t>s</a:t>
            </a:r>
            <a:r>
              <a:rPr sz="1100" spc="15" dirty="0">
                <a:latin typeface="宋体" panose="02010600030101010101" pitchFamily="2" charset="-122"/>
                <a:cs typeface="宋体" panose="02010600030101010101" pitchFamily="2" charset="-122"/>
              </a:rPr>
              <a:t>e</a:t>
            </a:r>
            <a:r>
              <a:rPr sz="1100" spc="-125" dirty="0">
                <a:latin typeface="宋体" panose="02010600030101010101" pitchFamily="2" charset="-122"/>
                <a:cs typeface="宋体" panose="02010600030101010101" pitchFamily="2" charset="-122"/>
              </a:rPr>
              <a:t>verit</a:t>
            </a:r>
            <a:r>
              <a:rPr sz="1100" spc="-120" dirty="0">
                <a:latin typeface="宋体" panose="02010600030101010101" pitchFamily="2" charset="-122"/>
                <a:cs typeface="宋体" panose="02010600030101010101" pitchFamily="2" charset="-122"/>
              </a:rPr>
              <a:t>y</a:t>
            </a:r>
            <a:r>
              <a:rPr sz="1100" spc="-310" dirty="0">
                <a:latin typeface="宋体" panose="02010600030101010101" pitchFamily="2" charset="-122"/>
                <a:cs typeface="宋体" panose="02010600030101010101" pitchFamily="2" charset="-122"/>
              </a:rPr>
              <a:t>:</a:t>
            </a:r>
            <a:r>
              <a:rPr sz="1100" spc="-275" dirty="0">
                <a:latin typeface="宋体" panose="02010600030101010101" pitchFamily="2" charset="-122"/>
                <a:cs typeface="宋体" panose="02010600030101010101" pitchFamily="2" charset="-122"/>
              </a:rPr>
              <a:t> </a:t>
            </a:r>
            <a:r>
              <a:rPr sz="1100" spc="-315" dirty="0">
                <a:latin typeface="宋体" panose="02010600030101010101" pitchFamily="2" charset="-122"/>
                <a:cs typeface="宋体" panose="02010600030101010101" pitchFamily="2" charset="-122"/>
              </a:rPr>
              <a:t>'</a:t>
            </a:r>
            <a:r>
              <a:rPr sz="1100" spc="-210" dirty="0">
                <a:latin typeface="宋体" panose="02010600030101010101" pitchFamily="2" charset="-122"/>
                <a:cs typeface="宋体" panose="02010600030101010101" pitchFamily="2" charset="-122"/>
              </a:rPr>
              <a:t>crit</a:t>
            </a:r>
            <a:r>
              <a:rPr sz="1100" spc="-204" dirty="0">
                <a:latin typeface="宋体" panose="02010600030101010101" pitchFamily="2" charset="-122"/>
                <a:cs typeface="宋体" panose="02010600030101010101" pitchFamily="2" charset="-122"/>
              </a:rPr>
              <a:t>i</a:t>
            </a:r>
            <a:r>
              <a:rPr sz="1100" spc="-120" dirty="0">
                <a:latin typeface="宋体" panose="02010600030101010101" pitchFamily="2" charset="-122"/>
                <a:cs typeface="宋体" panose="02010600030101010101" pitchFamily="2" charset="-122"/>
              </a:rPr>
              <a:t>cal</a:t>
            </a:r>
            <a:r>
              <a:rPr sz="1100" spc="-310"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p:txBody>
      </p:sp>
      <p:pic>
        <p:nvPicPr>
          <p:cNvPr id="9"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10"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1" name="图片 10"/>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843280"/>
            <a:ext cx="12190730" cy="6014720"/>
            <a:chOff x="0" y="843280"/>
            <a:chExt cx="12190730" cy="6014720"/>
          </a:xfrm>
        </p:grpSpPr>
        <p:pic>
          <p:nvPicPr>
            <p:cNvPr id="3" name="object 3"/>
            <p:cNvPicPr/>
            <p:nvPr/>
          </p:nvPicPr>
          <p:blipFill>
            <a:blip r:embed="rId5" cstate="print"/>
            <a:stretch>
              <a:fillRect/>
            </a:stretch>
          </p:blipFill>
          <p:spPr>
            <a:xfrm>
              <a:off x="626110" y="867422"/>
              <a:ext cx="9027922" cy="5569711"/>
            </a:xfrm>
            <a:prstGeom prst="rect">
              <a:avLst/>
            </a:prstGeom>
          </p:spPr>
        </p:pic>
        <p:sp>
          <p:nvSpPr>
            <p:cNvPr id="4" name="object 4"/>
            <p:cNvSpPr/>
            <p:nvPr/>
          </p:nvSpPr>
          <p:spPr>
            <a:xfrm>
              <a:off x="778509" y="985520"/>
              <a:ext cx="8729980" cy="5340350"/>
            </a:xfrm>
            <a:custGeom>
              <a:avLst/>
              <a:gdLst/>
              <a:ahLst/>
              <a:cxnLst/>
              <a:rect l="l" t="t" r="r" b="b"/>
              <a:pathLst>
                <a:path w="8729980" h="5340350">
                  <a:moveTo>
                    <a:pt x="8729980" y="0"/>
                  </a:moveTo>
                  <a:lnTo>
                    <a:pt x="0" y="0"/>
                  </a:lnTo>
                  <a:lnTo>
                    <a:pt x="0" y="5340350"/>
                  </a:lnTo>
                  <a:lnTo>
                    <a:pt x="8729980" y="5340350"/>
                  </a:lnTo>
                  <a:lnTo>
                    <a:pt x="8729980" y="0"/>
                  </a:lnTo>
                  <a:close/>
                </a:path>
              </a:pathLst>
            </a:custGeom>
            <a:solidFill>
              <a:srgbClr val="D7EFEB"/>
            </a:solidFill>
          </p:spPr>
          <p:txBody>
            <a:bodyPr wrap="square" lIns="0" tIns="0" rIns="0" bIns="0" rtlCol="0"/>
            <a:lstStyle/>
            <a:p>
              <a:endParaRPr/>
            </a:p>
          </p:txBody>
        </p:sp>
      </p:grpSp>
      <p:sp>
        <p:nvSpPr>
          <p:cNvPr id="5" name="object 5"/>
          <p:cNvSpPr txBox="1">
            <a:spLocks noGrp="1"/>
          </p:cNvSpPr>
          <p:nvPr>
            <p:ph type="title"/>
          </p:nvPr>
        </p:nvSpPr>
        <p:spPr>
          <a:xfrm>
            <a:off x="350202" y="161925"/>
            <a:ext cx="24638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告警规则示例</a:t>
            </a:r>
            <a:endParaRPr sz="3200">
              <a:latin typeface="宋体" panose="02010600030101010101" pitchFamily="2" charset="-122"/>
              <a:cs typeface="宋体" panose="02010600030101010101" pitchFamily="2" charset="-122"/>
            </a:endParaRPr>
          </a:p>
        </p:txBody>
      </p:sp>
      <p:sp>
        <p:nvSpPr>
          <p:cNvPr id="6" name="object 6"/>
          <p:cNvSpPr txBox="1"/>
          <p:nvPr/>
        </p:nvSpPr>
        <p:spPr>
          <a:xfrm>
            <a:off x="856932" y="1009650"/>
            <a:ext cx="5929630" cy="5055870"/>
          </a:xfrm>
          <a:prstGeom prst="rect">
            <a:avLst/>
          </a:prstGeom>
        </p:spPr>
        <p:txBody>
          <a:bodyPr vert="horz" wrap="square" lIns="0" tIns="12700" rIns="0" bIns="0" rtlCol="0">
            <a:spAutoFit/>
          </a:bodyPr>
          <a:lstStyle/>
          <a:p>
            <a:pPr marL="12700">
              <a:lnSpc>
                <a:spcPct val="100000"/>
              </a:lnSpc>
              <a:spcBef>
                <a:spcPts val="100"/>
              </a:spcBef>
            </a:pPr>
            <a:r>
              <a:rPr sz="1100" spc="-45" dirty="0">
                <a:latin typeface="宋体" panose="02010600030101010101" pitchFamily="2" charset="-122"/>
                <a:cs typeface="宋体" panose="02010600030101010101" pitchFamily="2" charset="-122"/>
              </a:rPr>
              <a:t>groups:</a:t>
            </a:r>
            <a:endParaRPr sz="1100">
              <a:latin typeface="宋体" panose="02010600030101010101" pitchFamily="2" charset="-122"/>
              <a:cs typeface="宋体" panose="02010600030101010101" pitchFamily="2" charset="-122"/>
            </a:endParaRPr>
          </a:p>
          <a:p>
            <a:pPr marL="88900" marR="4864100" indent="-76200">
              <a:lnSpc>
                <a:spcPct val="100000"/>
              </a:lnSpc>
              <a:buChar char="-"/>
              <a:tabLst>
                <a:tab pos="120650" algn="l"/>
              </a:tabLst>
            </a:pPr>
            <a:r>
              <a:rPr sz="1100" spc="55" dirty="0">
                <a:latin typeface="宋体" panose="02010600030101010101" pitchFamily="2" charset="-122"/>
                <a:cs typeface="宋体" panose="02010600030101010101" pitchFamily="2" charset="-122"/>
              </a:rPr>
              <a:t>n</a:t>
            </a:r>
            <a:r>
              <a:rPr sz="1100" spc="185" dirty="0">
                <a:latin typeface="宋体" panose="02010600030101010101" pitchFamily="2" charset="-122"/>
                <a:cs typeface="宋体" panose="02010600030101010101" pitchFamily="2" charset="-122"/>
              </a:rPr>
              <a:t>am</a:t>
            </a:r>
            <a:r>
              <a:rPr sz="1100" spc="15" dirty="0">
                <a:latin typeface="宋体" panose="02010600030101010101" pitchFamily="2" charset="-122"/>
                <a:cs typeface="宋体" panose="02010600030101010101" pitchFamily="2" charset="-122"/>
              </a:rPr>
              <a:t>e</a:t>
            </a:r>
            <a:r>
              <a:rPr sz="1100" spc="-310" dirty="0">
                <a:latin typeface="宋体" panose="02010600030101010101" pitchFamily="2" charset="-122"/>
                <a:cs typeface="宋体" panose="02010600030101010101" pitchFamily="2" charset="-122"/>
              </a:rPr>
              <a:t>:</a:t>
            </a:r>
            <a:r>
              <a:rPr sz="1100" spc="-275" dirty="0">
                <a:latin typeface="宋体" panose="02010600030101010101" pitchFamily="2" charset="-122"/>
                <a:cs typeface="宋体" panose="02010600030101010101" pitchFamily="2" charset="-122"/>
              </a:rPr>
              <a:t> </a:t>
            </a:r>
            <a:r>
              <a:rPr sz="1100" spc="-65" dirty="0">
                <a:latin typeface="宋体" panose="02010600030101010101" pitchFamily="2" charset="-122"/>
                <a:cs typeface="宋体" panose="02010600030101010101" pitchFamily="2" charset="-122"/>
              </a:rPr>
              <a:t>black</a:t>
            </a:r>
            <a:r>
              <a:rPr sz="1100" spc="30" dirty="0">
                <a:latin typeface="宋体" panose="02010600030101010101" pitchFamily="2" charset="-122"/>
                <a:cs typeface="宋体" panose="02010600030101010101" pitchFamily="2" charset="-122"/>
              </a:rPr>
              <a:t>box  </a:t>
            </a:r>
            <a:r>
              <a:rPr sz="1100" spc="-140" dirty="0">
                <a:latin typeface="宋体" panose="02010600030101010101" pitchFamily="2" charset="-122"/>
                <a:cs typeface="宋体" panose="02010600030101010101" pitchFamily="2" charset="-122"/>
              </a:rPr>
              <a:t>rules:</a:t>
            </a:r>
            <a:endParaRPr sz="1100">
              <a:latin typeface="宋体" panose="02010600030101010101" pitchFamily="2" charset="-122"/>
              <a:cs typeface="宋体" panose="02010600030101010101" pitchFamily="2" charset="-122"/>
            </a:endParaRPr>
          </a:p>
          <a:p>
            <a:pPr marL="50800">
              <a:lnSpc>
                <a:spcPct val="100000"/>
              </a:lnSpc>
            </a:pP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55" dirty="0">
                <a:solidFill>
                  <a:srgbClr val="00AFEF"/>
                </a:solidFill>
                <a:latin typeface="宋体" panose="02010600030101010101" pitchFamily="2" charset="-122"/>
                <a:cs typeface="宋体" panose="02010600030101010101" pitchFamily="2" charset="-122"/>
              </a:rPr>
              <a:t>B</a:t>
            </a:r>
            <a:r>
              <a:rPr sz="1100" spc="-45" dirty="0">
                <a:solidFill>
                  <a:srgbClr val="00AFEF"/>
                </a:solidFill>
                <a:latin typeface="宋体" panose="02010600030101010101" pitchFamily="2" charset="-122"/>
                <a:cs typeface="宋体" panose="02010600030101010101" pitchFamily="2" charset="-122"/>
              </a:rPr>
              <a:t>lackbox</a:t>
            </a:r>
            <a:r>
              <a:rPr sz="1100" spc="-254" dirty="0">
                <a:solidFill>
                  <a:srgbClr val="00AFEF"/>
                </a:solidFill>
                <a:latin typeface="宋体" panose="02010600030101010101" pitchFamily="2" charset="-122"/>
                <a:cs typeface="宋体" panose="02010600030101010101" pitchFamily="2" charset="-122"/>
              </a:rPr>
              <a:t> </a:t>
            </a:r>
            <a:r>
              <a:rPr sz="1100" spc="75" dirty="0">
                <a:solidFill>
                  <a:srgbClr val="00AFEF"/>
                </a:solidFill>
                <a:latin typeface="宋体" panose="02010600030101010101" pitchFamily="2" charset="-122"/>
                <a:cs typeface="宋体" panose="02010600030101010101" pitchFamily="2" charset="-122"/>
              </a:rPr>
              <a:t>p</a:t>
            </a:r>
            <a:r>
              <a:rPr sz="1100" spc="-185" dirty="0">
                <a:solidFill>
                  <a:srgbClr val="00AFEF"/>
                </a:solidFill>
                <a:latin typeface="宋体" panose="02010600030101010101" pitchFamily="2" charset="-122"/>
                <a:cs typeface="宋体" panose="02010600030101010101" pitchFamily="2" charset="-122"/>
              </a:rPr>
              <a:t>r</a:t>
            </a:r>
            <a:r>
              <a:rPr sz="1100" spc="75" dirty="0">
                <a:solidFill>
                  <a:srgbClr val="00AFEF"/>
                </a:solidFill>
                <a:latin typeface="宋体" panose="02010600030101010101" pitchFamily="2" charset="-122"/>
                <a:cs typeface="宋体" panose="02010600030101010101" pitchFamily="2" charset="-122"/>
              </a:rPr>
              <a:t>ob</a:t>
            </a:r>
            <a:r>
              <a:rPr sz="1100" spc="15" dirty="0">
                <a:solidFill>
                  <a:srgbClr val="00AFEF"/>
                </a:solidFill>
                <a:latin typeface="宋体" panose="02010600030101010101" pitchFamily="2" charset="-122"/>
                <a:cs typeface="宋体" panose="02010600030101010101" pitchFamily="2" charset="-122"/>
              </a:rPr>
              <a:t>e</a:t>
            </a:r>
            <a:r>
              <a:rPr sz="1100" spc="-270" dirty="0">
                <a:solidFill>
                  <a:srgbClr val="00AFEF"/>
                </a:solidFill>
                <a:latin typeface="宋体" panose="02010600030101010101" pitchFamily="2" charset="-122"/>
                <a:cs typeface="宋体" panose="02010600030101010101" pitchFamily="2" charset="-122"/>
              </a:rPr>
              <a:t> </a:t>
            </a:r>
            <a:r>
              <a:rPr sz="1100" spc="-235" dirty="0">
                <a:solidFill>
                  <a:srgbClr val="00AFEF"/>
                </a:solidFill>
                <a:latin typeface="宋体" panose="02010600030101010101" pitchFamily="2" charset="-122"/>
                <a:cs typeface="宋体" panose="02010600030101010101" pitchFamily="2" charset="-122"/>
              </a:rPr>
              <a:t>f</a:t>
            </a:r>
            <a:r>
              <a:rPr sz="1100" spc="-204" dirty="0">
                <a:solidFill>
                  <a:srgbClr val="00AFEF"/>
                </a:solidFill>
                <a:latin typeface="宋体" panose="02010600030101010101" pitchFamily="2" charset="-122"/>
                <a:cs typeface="宋体" panose="02010600030101010101" pitchFamily="2" charset="-122"/>
              </a:rPr>
              <a:t>ail</a:t>
            </a:r>
            <a:r>
              <a:rPr sz="1100" spc="15" dirty="0">
                <a:solidFill>
                  <a:srgbClr val="00AFEF"/>
                </a:solidFill>
                <a:latin typeface="宋体" panose="02010600030101010101" pitchFamily="2" charset="-122"/>
                <a:cs typeface="宋体" panose="02010600030101010101" pitchFamily="2" charset="-122"/>
              </a:rPr>
              <a:t>e</a:t>
            </a:r>
            <a:r>
              <a:rPr sz="1100" spc="80" dirty="0">
                <a:solidFill>
                  <a:srgbClr val="00AFEF"/>
                </a:solidFill>
                <a:latin typeface="宋体" panose="02010600030101010101" pitchFamily="2" charset="-122"/>
                <a:cs typeface="宋体" panose="02010600030101010101" pitchFamily="2" charset="-122"/>
              </a:rPr>
              <a:t>d</a:t>
            </a:r>
            <a:endParaRPr sz="1100">
              <a:latin typeface="宋体" panose="02010600030101010101" pitchFamily="2" charset="-122"/>
              <a:cs typeface="宋体" panose="02010600030101010101" pitchFamily="2" charset="-122"/>
            </a:endParaRPr>
          </a:p>
          <a:p>
            <a:pPr marL="165100" marR="4152265" lvl="1" indent="-76200">
              <a:lnSpc>
                <a:spcPct val="100000"/>
              </a:lnSpc>
              <a:buChar char="-"/>
              <a:tabLst>
                <a:tab pos="196850" algn="l"/>
              </a:tabLst>
            </a:pPr>
            <a:r>
              <a:rPr sz="1100" spc="-100" dirty="0">
                <a:latin typeface="宋体" panose="02010600030101010101" pitchFamily="2" charset="-122"/>
                <a:cs typeface="宋体" panose="02010600030101010101" pitchFamily="2" charset="-122"/>
              </a:rPr>
              <a:t>al</a:t>
            </a:r>
            <a:r>
              <a:rPr sz="1100" spc="-95" dirty="0">
                <a:latin typeface="宋体" panose="02010600030101010101" pitchFamily="2" charset="-122"/>
                <a:cs typeface="宋体" panose="02010600030101010101" pitchFamily="2" charset="-122"/>
              </a:rPr>
              <a:t>e</a:t>
            </a:r>
            <a:r>
              <a:rPr sz="1100" spc="-229" dirty="0">
                <a:latin typeface="宋体" panose="02010600030101010101" pitchFamily="2" charset="-122"/>
                <a:cs typeface="宋体" panose="02010600030101010101" pitchFamily="2" charset="-122"/>
              </a:rPr>
              <a:t>rt:</a:t>
            </a:r>
            <a:r>
              <a:rPr sz="1100" spc="-254"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B</a:t>
            </a:r>
            <a:r>
              <a:rPr sz="1100" spc="-305" dirty="0">
                <a:latin typeface="宋体" panose="02010600030101010101" pitchFamily="2" charset="-122"/>
                <a:cs typeface="宋体" panose="02010600030101010101" pitchFamily="2" charset="-122"/>
              </a:rPr>
              <a:t>l</a:t>
            </a:r>
            <a:r>
              <a:rPr sz="1100" spc="-30" dirty="0">
                <a:latin typeface="宋体" panose="02010600030101010101" pitchFamily="2" charset="-122"/>
                <a:cs typeface="宋体" panose="02010600030101010101" pitchFamily="2" charset="-122"/>
              </a:rPr>
              <a:t>ack</a:t>
            </a:r>
            <a:r>
              <a:rPr sz="1100" spc="30" dirty="0">
                <a:latin typeface="宋体" panose="02010600030101010101" pitchFamily="2" charset="-122"/>
                <a:cs typeface="宋体" panose="02010600030101010101" pitchFamily="2" charset="-122"/>
              </a:rPr>
              <a:t>bo</a:t>
            </a:r>
            <a:r>
              <a:rPr sz="1100" spc="20" dirty="0">
                <a:latin typeface="宋体" panose="02010600030101010101" pitchFamily="2" charset="-122"/>
                <a:cs typeface="宋体" panose="02010600030101010101" pitchFamily="2" charset="-122"/>
              </a:rPr>
              <a:t>x</a:t>
            </a:r>
            <a:r>
              <a:rPr sz="1100" spc="-65" dirty="0">
                <a:latin typeface="宋体" panose="02010600030101010101" pitchFamily="2" charset="-122"/>
                <a:cs typeface="宋体" panose="02010600030101010101" pitchFamily="2" charset="-122"/>
              </a:rPr>
              <a:t>ProbeFail</a:t>
            </a:r>
            <a:r>
              <a:rPr sz="1100" spc="15" dirty="0">
                <a:latin typeface="宋体" panose="02010600030101010101" pitchFamily="2" charset="-122"/>
                <a:cs typeface="宋体" panose="02010600030101010101" pitchFamily="2" charset="-122"/>
              </a:rPr>
              <a:t>e</a:t>
            </a:r>
            <a:r>
              <a:rPr sz="1100" spc="80" dirty="0">
                <a:latin typeface="宋体" panose="02010600030101010101" pitchFamily="2" charset="-122"/>
                <a:cs typeface="宋体" panose="02010600030101010101" pitchFamily="2" charset="-122"/>
              </a:rPr>
              <a:t>d  </a:t>
            </a:r>
            <a:r>
              <a:rPr sz="1100" spc="15" dirty="0">
                <a:latin typeface="宋体" panose="02010600030101010101" pitchFamily="2" charset="-122"/>
                <a:cs typeface="宋体" panose="02010600030101010101" pitchFamily="2" charset="-122"/>
              </a:rPr>
              <a:t>e</a:t>
            </a:r>
            <a:r>
              <a:rPr sz="1100" spc="-75" dirty="0">
                <a:latin typeface="宋体" panose="02010600030101010101" pitchFamily="2" charset="-122"/>
                <a:cs typeface="宋体" panose="02010600030101010101" pitchFamily="2" charset="-122"/>
              </a:rPr>
              <a:t>x</a:t>
            </a:r>
            <a:r>
              <a:rPr sz="1100" spc="-50" dirty="0">
                <a:latin typeface="宋体" panose="02010600030101010101" pitchFamily="2" charset="-122"/>
                <a:cs typeface="宋体" panose="02010600030101010101" pitchFamily="2" charset="-122"/>
              </a:rPr>
              <a:t>p</a:t>
            </a:r>
            <a:r>
              <a:rPr sz="1100" spc="-55" dirty="0">
                <a:latin typeface="宋体" panose="02010600030101010101" pitchFamily="2" charset="-122"/>
                <a:cs typeface="宋体" panose="02010600030101010101" pitchFamily="2" charset="-122"/>
              </a:rPr>
              <a:t>r</a:t>
            </a:r>
            <a:r>
              <a:rPr sz="1100" spc="-31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50" dirty="0">
                <a:latin typeface="宋体" panose="02010600030101010101" pitchFamily="2" charset="-122"/>
                <a:cs typeface="宋体" panose="02010600030101010101" pitchFamily="2" charset="-122"/>
              </a:rPr>
              <a:t>p</a:t>
            </a:r>
            <a:r>
              <a:rPr sz="1100" spc="-55" dirty="0">
                <a:latin typeface="宋体" panose="02010600030101010101" pitchFamily="2" charset="-122"/>
                <a:cs typeface="宋体" panose="02010600030101010101" pitchFamily="2" charset="-122"/>
              </a:rPr>
              <a:t>r</a:t>
            </a:r>
            <a:r>
              <a:rPr sz="1100" spc="15" dirty="0">
                <a:latin typeface="宋体" panose="02010600030101010101" pitchFamily="2" charset="-122"/>
                <a:cs typeface="宋体" panose="02010600030101010101" pitchFamily="2" charset="-122"/>
              </a:rPr>
              <a:t>obe</a:t>
            </a:r>
            <a:r>
              <a:rPr sz="1100" spc="25" dirty="0">
                <a:latin typeface="宋体" panose="02010600030101010101" pitchFamily="2" charset="-122"/>
                <a:cs typeface="宋体" panose="02010600030101010101" pitchFamily="2" charset="-122"/>
              </a:rPr>
              <a:t>_</a:t>
            </a:r>
            <a:r>
              <a:rPr sz="1100" spc="-105" dirty="0">
                <a:latin typeface="宋体" panose="02010600030101010101" pitchFamily="2" charset="-122"/>
                <a:cs typeface="宋体" panose="02010600030101010101" pitchFamily="2" charset="-122"/>
              </a:rPr>
              <a:t>s</a:t>
            </a:r>
            <a:r>
              <a:rPr sz="1100" spc="55" dirty="0">
                <a:latin typeface="宋体" panose="02010600030101010101" pitchFamily="2" charset="-122"/>
                <a:cs typeface="宋体" panose="02010600030101010101" pitchFamily="2" charset="-122"/>
              </a:rPr>
              <a:t>u</a:t>
            </a:r>
            <a:r>
              <a:rPr sz="1100" spc="-55" dirty="0">
                <a:latin typeface="宋体" panose="02010600030101010101" pitchFamily="2" charset="-122"/>
                <a:cs typeface="宋体" panose="02010600030101010101" pitchFamily="2" charset="-122"/>
              </a:rPr>
              <a:t>cc</a:t>
            </a:r>
            <a:r>
              <a:rPr sz="1100" spc="15" dirty="0">
                <a:latin typeface="宋体" panose="02010600030101010101" pitchFamily="2" charset="-122"/>
                <a:cs typeface="宋体" panose="02010600030101010101" pitchFamily="2" charset="-122"/>
              </a:rPr>
              <a:t>e</a:t>
            </a:r>
            <a:r>
              <a:rPr sz="1100" spc="-105" dirty="0">
                <a:latin typeface="宋体" panose="02010600030101010101" pitchFamily="2" charset="-122"/>
                <a:cs typeface="宋体" panose="02010600030101010101" pitchFamily="2" charset="-122"/>
              </a:rPr>
              <a:t>ss</a:t>
            </a:r>
            <a:r>
              <a:rPr sz="1100" spc="-270" dirty="0">
                <a:latin typeface="宋体" panose="02010600030101010101" pitchFamily="2" charset="-122"/>
                <a:cs typeface="宋体" panose="02010600030101010101" pitchFamily="2" charset="-122"/>
              </a:rPr>
              <a:t> </a:t>
            </a:r>
            <a:r>
              <a:rPr sz="1100" spc="180"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0  </a:t>
            </a:r>
            <a:r>
              <a:rPr sz="1100" spc="-235" dirty="0">
                <a:latin typeface="宋体" panose="02010600030101010101" pitchFamily="2" charset="-122"/>
                <a:cs typeface="宋体" panose="02010600030101010101" pitchFamily="2" charset="-122"/>
              </a:rPr>
              <a:t>f</a:t>
            </a:r>
            <a:r>
              <a:rPr sz="1100" spc="-145" dirty="0">
                <a:latin typeface="宋体" panose="02010600030101010101" pitchFamily="2" charset="-122"/>
                <a:cs typeface="宋体" panose="02010600030101010101" pitchFamily="2" charset="-122"/>
              </a:rPr>
              <a:t>or</a:t>
            </a:r>
            <a:r>
              <a:rPr sz="1100" spc="-140" dirty="0">
                <a:latin typeface="宋体" panose="02010600030101010101" pitchFamily="2" charset="-122"/>
                <a:cs typeface="宋体" panose="02010600030101010101" pitchFamily="2" charset="-122"/>
              </a:rPr>
              <a:t>:</a:t>
            </a:r>
            <a:r>
              <a:rPr sz="1100" spc="-254" dirty="0">
                <a:latin typeface="宋体" panose="02010600030101010101" pitchFamily="2" charset="-122"/>
                <a:cs typeface="宋体" panose="02010600030101010101" pitchFamily="2" charset="-122"/>
              </a:rPr>
              <a:t> </a:t>
            </a:r>
            <a:r>
              <a:rPr sz="1100" spc="200" dirty="0">
                <a:latin typeface="宋体" panose="02010600030101010101" pitchFamily="2" charset="-122"/>
                <a:cs typeface="宋体" panose="02010600030101010101" pitchFamily="2" charset="-122"/>
              </a:rPr>
              <a:t>0m</a:t>
            </a:r>
            <a:endParaRPr sz="1100">
              <a:latin typeface="宋体" panose="02010600030101010101" pitchFamily="2" charset="-122"/>
              <a:cs typeface="宋体" panose="02010600030101010101" pitchFamily="2" charset="-122"/>
            </a:endParaRPr>
          </a:p>
          <a:p>
            <a:pPr marL="165100">
              <a:lnSpc>
                <a:spcPct val="100000"/>
              </a:lnSpc>
            </a:pPr>
            <a:r>
              <a:rPr sz="1100" spc="-135" dirty="0">
                <a:latin typeface="宋体" panose="02010600030101010101" pitchFamily="2" charset="-122"/>
                <a:cs typeface="宋体" panose="02010600030101010101" pitchFamily="2" charset="-122"/>
              </a:rPr>
              <a:t>labels:</a:t>
            </a:r>
            <a:endParaRPr sz="1100">
              <a:latin typeface="宋体" panose="02010600030101010101" pitchFamily="2" charset="-122"/>
              <a:cs typeface="宋体" panose="02010600030101010101" pitchFamily="2" charset="-122"/>
            </a:endParaRPr>
          </a:p>
          <a:p>
            <a:pPr marL="165100" marR="4775835" indent="76200">
              <a:lnSpc>
                <a:spcPct val="100000"/>
              </a:lnSpc>
            </a:pPr>
            <a:r>
              <a:rPr sz="1100" spc="-105" dirty="0">
                <a:latin typeface="宋体" panose="02010600030101010101" pitchFamily="2" charset="-122"/>
                <a:cs typeface="宋体" panose="02010600030101010101" pitchFamily="2" charset="-122"/>
              </a:rPr>
              <a:t>s</a:t>
            </a:r>
            <a:r>
              <a:rPr sz="1100" spc="15" dirty="0">
                <a:latin typeface="宋体" panose="02010600030101010101" pitchFamily="2" charset="-122"/>
                <a:cs typeface="宋体" panose="02010600030101010101" pitchFamily="2" charset="-122"/>
              </a:rPr>
              <a:t>e</a:t>
            </a:r>
            <a:r>
              <a:rPr sz="1100" spc="-125" dirty="0">
                <a:latin typeface="宋体" panose="02010600030101010101" pitchFamily="2" charset="-122"/>
                <a:cs typeface="宋体" panose="02010600030101010101" pitchFamily="2" charset="-122"/>
              </a:rPr>
              <a:t>verit</a:t>
            </a:r>
            <a:r>
              <a:rPr sz="1100" spc="-120" dirty="0">
                <a:latin typeface="宋体" panose="02010600030101010101" pitchFamily="2" charset="-122"/>
                <a:cs typeface="宋体" panose="02010600030101010101" pitchFamily="2" charset="-122"/>
              </a:rPr>
              <a:t>y</a:t>
            </a:r>
            <a:r>
              <a:rPr sz="1100" spc="-310" dirty="0">
                <a:latin typeface="宋体" panose="02010600030101010101" pitchFamily="2" charset="-122"/>
                <a:cs typeface="宋体" panose="02010600030101010101" pitchFamily="2" charset="-122"/>
              </a:rPr>
              <a:t>:</a:t>
            </a:r>
            <a:r>
              <a:rPr sz="1100" spc="-275" dirty="0">
                <a:latin typeface="宋体" panose="02010600030101010101" pitchFamily="2" charset="-122"/>
                <a:cs typeface="宋体" panose="02010600030101010101" pitchFamily="2" charset="-122"/>
              </a:rPr>
              <a:t> </a:t>
            </a:r>
            <a:r>
              <a:rPr sz="1100" spc="-210" dirty="0">
                <a:latin typeface="宋体" panose="02010600030101010101" pitchFamily="2" charset="-122"/>
                <a:cs typeface="宋体" panose="02010600030101010101" pitchFamily="2" charset="-122"/>
              </a:rPr>
              <a:t>crit</a:t>
            </a:r>
            <a:r>
              <a:rPr sz="1100" spc="-204" dirty="0">
                <a:latin typeface="宋体" panose="02010600030101010101" pitchFamily="2" charset="-122"/>
                <a:cs typeface="宋体" panose="02010600030101010101" pitchFamily="2" charset="-122"/>
              </a:rPr>
              <a:t>i</a:t>
            </a:r>
            <a:r>
              <a:rPr sz="1100" spc="-120" dirty="0">
                <a:latin typeface="宋体" panose="02010600030101010101" pitchFamily="2" charset="-122"/>
                <a:cs typeface="宋体" panose="02010600030101010101" pitchFamily="2" charset="-122"/>
              </a:rPr>
              <a:t>cal  </a:t>
            </a:r>
            <a:r>
              <a:rPr sz="1100" spc="-70" dirty="0">
                <a:latin typeface="宋体" panose="02010600030101010101" pitchFamily="2" charset="-122"/>
                <a:cs typeface="宋体" panose="02010600030101010101" pitchFamily="2" charset="-122"/>
              </a:rPr>
              <a:t>annotations:</a:t>
            </a:r>
            <a:endParaRPr sz="1100">
              <a:latin typeface="宋体" panose="02010600030101010101" pitchFamily="2" charset="-122"/>
              <a:cs typeface="宋体" panose="02010600030101010101" pitchFamily="2" charset="-122"/>
            </a:endParaRPr>
          </a:p>
          <a:p>
            <a:pPr marL="241300" marR="1252220">
              <a:lnSpc>
                <a:spcPct val="100000"/>
              </a:lnSpc>
            </a:pPr>
            <a:r>
              <a:rPr sz="1100" spc="-105" dirty="0">
                <a:latin typeface="宋体" panose="02010600030101010101" pitchFamily="2" charset="-122"/>
                <a:cs typeface="宋体" panose="02010600030101010101" pitchFamily="2" charset="-122"/>
              </a:rPr>
              <a:t>s</a:t>
            </a:r>
            <a:r>
              <a:rPr sz="1100" spc="55" dirty="0">
                <a:latin typeface="宋体" panose="02010600030101010101" pitchFamily="2" charset="-122"/>
                <a:cs typeface="宋体" panose="02010600030101010101" pitchFamily="2" charset="-122"/>
              </a:rPr>
              <a:t>u</a:t>
            </a:r>
            <a:r>
              <a:rPr sz="1100" spc="375" dirty="0">
                <a:latin typeface="宋体" panose="02010600030101010101" pitchFamily="2" charset="-122"/>
                <a:cs typeface="宋体" panose="02010600030101010101" pitchFamily="2" charset="-122"/>
              </a:rPr>
              <a:t>mm</a:t>
            </a:r>
            <a:r>
              <a:rPr sz="1100" spc="-90" dirty="0">
                <a:latin typeface="宋体" panose="02010600030101010101" pitchFamily="2" charset="-122"/>
                <a:cs typeface="宋体" panose="02010600030101010101" pitchFamily="2" charset="-122"/>
              </a:rPr>
              <a:t>a</a:t>
            </a:r>
            <a:r>
              <a:rPr sz="1100" spc="-95" dirty="0">
                <a:latin typeface="宋体" panose="02010600030101010101" pitchFamily="2" charset="-122"/>
                <a:cs typeface="宋体" panose="02010600030101010101" pitchFamily="2" charset="-122"/>
              </a:rPr>
              <a:t>r</a:t>
            </a:r>
            <a:r>
              <a:rPr sz="1100" spc="-35" dirty="0">
                <a:latin typeface="宋体" panose="02010600030101010101" pitchFamily="2" charset="-122"/>
                <a:cs typeface="宋体" panose="02010600030101010101" pitchFamily="2" charset="-122"/>
              </a:rPr>
              <a:t>y</a:t>
            </a:r>
            <a:r>
              <a:rPr sz="1100" spc="-310" dirty="0">
                <a:latin typeface="宋体" panose="02010600030101010101" pitchFamily="2" charset="-122"/>
                <a:cs typeface="宋体" panose="02010600030101010101" pitchFamily="2" charset="-122"/>
              </a:rPr>
              <a:t>:</a:t>
            </a:r>
            <a:r>
              <a:rPr sz="1100" spc="-275"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B</a:t>
            </a:r>
            <a:r>
              <a:rPr sz="1100" spc="-305" dirty="0">
                <a:latin typeface="宋体" panose="02010600030101010101" pitchFamily="2" charset="-122"/>
                <a:cs typeface="宋体" panose="02010600030101010101" pitchFamily="2" charset="-122"/>
              </a:rPr>
              <a:t>l</a:t>
            </a:r>
            <a:r>
              <a:rPr sz="1100" spc="-30" dirty="0">
                <a:latin typeface="宋体" panose="02010600030101010101" pitchFamily="2" charset="-122"/>
                <a:cs typeface="宋体" panose="02010600030101010101" pitchFamily="2" charset="-122"/>
              </a:rPr>
              <a:t>ack</a:t>
            </a:r>
            <a:r>
              <a:rPr sz="1100" spc="30" dirty="0">
                <a:latin typeface="宋体" panose="02010600030101010101" pitchFamily="2" charset="-122"/>
                <a:cs typeface="宋体" panose="02010600030101010101" pitchFamily="2" charset="-122"/>
              </a:rPr>
              <a:t>box</a:t>
            </a:r>
            <a:r>
              <a:rPr sz="1100" spc="-265" dirty="0">
                <a:latin typeface="宋体" panose="02010600030101010101" pitchFamily="2" charset="-122"/>
                <a:cs typeface="宋体" panose="02010600030101010101" pitchFamily="2" charset="-122"/>
              </a:rPr>
              <a:t> </a:t>
            </a:r>
            <a:r>
              <a:rPr sz="1100" spc="-50" dirty="0">
                <a:latin typeface="宋体" panose="02010600030101010101" pitchFamily="2" charset="-122"/>
                <a:cs typeface="宋体" panose="02010600030101010101" pitchFamily="2" charset="-122"/>
              </a:rPr>
              <a:t>p</a:t>
            </a:r>
            <a:r>
              <a:rPr sz="1100" spc="-55" dirty="0">
                <a:latin typeface="宋体" panose="02010600030101010101" pitchFamily="2" charset="-122"/>
                <a:cs typeface="宋体" panose="02010600030101010101" pitchFamily="2" charset="-122"/>
              </a:rPr>
              <a:t>r</a:t>
            </a:r>
            <a:r>
              <a:rPr sz="1100" spc="50" dirty="0">
                <a:latin typeface="宋体" panose="02010600030101010101" pitchFamily="2" charset="-122"/>
                <a:cs typeface="宋体" panose="02010600030101010101" pitchFamily="2" charset="-122"/>
              </a:rPr>
              <a:t>ob</a:t>
            </a:r>
            <a:r>
              <a:rPr sz="1100" spc="55" dirty="0">
                <a:latin typeface="宋体" panose="02010600030101010101" pitchFamily="2" charset="-122"/>
                <a:cs typeface="宋体" panose="02010600030101010101" pitchFamily="2" charset="-122"/>
              </a:rPr>
              <a:t>e</a:t>
            </a:r>
            <a:r>
              <a:rPr sz="1100" spc="-270" dirty="0">
                <a:latin typeface="宋体" panose="02010600030101010101" pitchFamily="2" charset="-122"/>
                <a:cs typeface="宋体" panose="02010600030101010101" pitchFamily="2" charset="-122"/>
              </a:rPr>
              <a:t> </a:t>
            </a:r>
            <a:r>
              <a:rPr sz="1100" spc="-235" dirty="0">
                <a:latin typeface="宋体" panose="02010600030101010101" pitchFamily="2" charset="-122"/>
                <a:cs typeface="宋体" panose="02010600030101010101" pitchFamily="2" charset="-122"/>
              </a:rPr>
              <a:t>f</a:t>
            </a:r>
            <a:r>
              <a:rPr sz="1100" spc="-204" dirty="0">
                <a:latin typeface="宋体" panose="02010600030101010101" pitchFamily="2" charset="-122"/>
                <a:cs typeface="宋体" panose="02010600030101010101" pitchFamily="2" charset="-122"/>
              </a:rPr>
              <a:t>ai</a:t>
            </a:r>
            <a:r>
              <a:rPr sz="1100" spc="-200" dirty="0">
                <a:latin typeface="宋体" panose="02010600030101010101" pitchFamily="2" charset="-122"/>
                <a:cs typeface="宋体" panose="02010600030101010101" pitchFamily="2" charset="-122"/>
              </a:rPr>
              <a:t>l</a:t>
            </a:r>
            <a:r>
              <a:rPr sz="1100" spc="15" dirty="0">
                <a:latin typeface="宋体" panose="02010600030101010101" pitchFamily="2" charset="-122"/>
                <a:cs typeface="宋体" panose="02010600030101010101" pitchFamily="2" charset="-122"/>
              </a:rPr>
              <a:t>e</a:t>
            </a:r>
            <a:r>
              <a:rPr sz="1100" spc="80" dirty="0">
                <a:latin typeface="宋体" panose="02010600030101010101" pitchFamily="2" charset="-122"/>
                <a:cs typeface="宋体" panose="02010600030101010101" pitchFamily="2" charset="-122"/>
              </a:rPr>
              <a:t>d</a:t>
            </a:r>
            <a:r>
              <a:rPr sz="1100" spc="-245" dirty="0">
                <a:latin typeface="宋体" panose="02010600030101010101" pitchFamily="2" charset="-122"/>
                <a:cs typeface="宋体" panose="02010600030101010101" pitchFamily="2" charset="-122"/>
              </a:rPr>
              <a:t> </a:t>
            </a:r>
            <a:r>
              <a:rPr sz="1100" spc="-160" dirty="0">
                <a:latin typeface="宋体" panose="02010600030101010101" pitchFamily="2" charset="-122"/>
                <a:cs typeface="宋体" panose="02010600030101010101" pitchFamily="2" charset="-122"/>
              </a:rPr>
              <a:t>(i</a:t>
            </a:r>
            <a:r>
              <a:rPr sz="1100" spc="-155" dirty="0">
                <a:latin typeface="宋体" panose="02010600030101010101" pitchFamily="2" charset="-122"/>
                <a:cs typeface="宋体" panose="02010600030101010101" pitchFamily="2" charset="-122"/>
              </a:rPr>
              <a:t>n</a:t>
            </a:r>
            <a:r>
              <a:rPr sz="1100" spc="-105" dirty="0">
                <a:latin typeface="宋体" panose="02010600030101010101" pitchFamily="2" charset="-122"/>
                <a:cs typeface="宋体" panose="02010600030101010101" pitchFamily="2" charset="-122"/>
              </a:rPr>
              <a:t>s</a:t>
            </a:r>
            <a:r>
              <a:rPr sz="1100" spc="-50" dirty="0">
                <a:latin typeface="宋体" panose="02010600030101010101" pitchFamily="2" charset="-122"/>
                <a:cs typeface="宋体" panose="02010600030101010101" pitchFamily="2" charset="-122"/>
              </a:rPr>
              <a:t>tan</a:t>
            </a:r>
            <a:r>
              <a:rPr sz="1100" spc="-20" dirty="0">
                <a:latin typeface="宋体" panose="02010600030101010101" pitchFamily="2" charset="-122"/>
                <a:cs typeface="宋体" panose="02010600030101010101" pitchFamily="2" charset="-122"/>
              </a:rPr>
              <a:t>ce</a:t>
            </a:r>
            <a:r>
              <a:rPr sz="1100" spc="-275"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40" dirty="0">
                <a:latin typeface="宋体" panose="02010600030101010101" pitchFamily="2" charset="-122"/>
                <a:cs typeface="宋体" panose="02010600030101010101" pitchFamily="2" charset="-122"/>
              </a:rPr>
              <a:t>$</a:t>
            </a:r>
            <a:r>
              <a:rPr sz="1100" spc="-305" dirty="0">
                <a:latin typeface="宋体" panose="02010600030101010101" pitchFamily="2" charset="-122"/>
                <a:cs typeface="宋体" panose="02010600030101010101" pitchFamily="2" charset="-122"/>
              </a:rPr>
              <a:t>l</a:t>
            </a:r>
            <a:r>
              <a:rPr sz="1100" spc="-55" dirty="0">
                <a:latin typeface="宋体" panose="02010600030101010101" pitchFamily="2" charset="-122"/>
                <a:cs typeface="宋体" panose="02010600030101010101" pitchFamily="2" charset="-122"/>
              </a:rPr>
              <a:t>abel</a:t>
            </a:r>
            <a:r>
              <a:rPr sz="1100" spc="-105" dirty="0">
                <a:latin typeface="宋体" panose="02010600030101010101" pitchFamily="2" charset="-122"/>
                <a:cs typeface="宋体" panose="02010600030101010101" pitchFamily="2" charset="-122"/>
              </a:rPr>
              <a:t>s</a:t>
            </a:r>
            <a:r>
              <a:rPr sz="1100" spc="-195" dirty="0">
                <a:latin typeface="宋体" panose="02010600030101010101" pitchFamily="2" charset="-122"/>
                <a:cs typeface="宋体" panose="02010600030101010101" pitchFamily="2" charset="-122"/>
              </a:rPr>
              <a:t>.i</a:t>
            </a:r>
            <a:r>
              <a:rPr sz="1100" spc="-185" dirty="0">
                <a:latin typeface="宋体" panose="02010600030101010101" pitchFamily="2" charset="-122"/>
                <a:cs typeface="宋体" panose="02010600030101010101" pitchFamily="2" charset="-122"/>
              </a:rPr>
              <a:t>n</a:t>
            </a:r>
            <a:r>
              <a:rPr sz="1100" spc="-105" dirty="0">
                <a:latin typeface="宋体" panose="02010600030101010101" pitchFamily="2" charset="-122"/>
                <a:cs typeface="宋体" panose="02010600030101010101" pitchFamily="2" charset="-122"/>
              </a:rPr>
              <a:t>s</a:t>
            </a:r>
            <a:r>
              <a:rPr sz="1100" spc="-50" dirty="0">
                <a:latin typeface="宋体" panose="02010600030101010101" pitchFamily="2" charset="-122"/>
                <a:cs typeface="宋体" panose="02010600030101010101" pitchFamily="2" charset="-122"/>
              </a:rPr>
              <a:t>ta</a:t>
            </a:r>
            <a:r>
              <a:rPr sz="1100" spc="-60" dirty="0">
                <a:latin typeface="宋体" panose="02010600030101010101" pitchFamily="2" charset="-122"/>
                <a:cs typeface="宋体" panose="02010600030101010101" pitchFamily="2" charset="-122"/>
              </a:rPr>
              <a:t>n</a:t>
            </a:r>
            <a:r>
              <a:rPr sz="1100" spc="-20" dirty="0">
                <a:latin typeface="宋体" panose="02010600030101010101" pitchFamily="2" charset="-122"/>
                <a:cs typeface="宋体" panose="02010600030101010101" pitchFamily="2" charset="-122"/>
              </a:rPr>
              <a:t>ce</a:t>
            </a:r>
            <a:r>
              <a:rPr sz="1100" spc="-270" dirty="0">
                <a:latin typeface="宋体" panose="02010600030101010101" pitchFamily="2" charset="-122"/>
                <a:cs typeface="宋体" panose="02010600030101010101" pitchFamily="2" charset="-122"/>
              </a:rPr>
              <a:t> </a:t>
            </a:r>
            <a:r>
              <a:rPr sz="1100" spc="-235" dirty="0">
                <a:latin typeface="宋体" panose="02010600030101010101" pitchFamily="2" charset="-122"/>
                <a:cs typeface="宋体" panose="02010600030101010101" pitchFamily="2" charset="-122"/>
              </a:rPr>
              <a:t>}})  </a:t>
            </a:r>
            <a:r>
              <a:rPr sz="1100" spc="-100" dirty="0">
                <a:latin typeface="宋体" panose="02010600030101010101" pitchFamily="2" charset="-122"/>
                <a:cs typeface="宋体" panose="02010600030101010101" pitchFamily="2" charset="-122"/>
              </a:rPr>
              <a:t>description:</a:t>
            </a:r>
            <a:r>
              <a:rPr sz="1100" spc="-270"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"Probe</a:t>
            </a:r>
            <a:r>
              <a:rPr sz="1100" spc="-254"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failed\n</a:t>
            </a:r>
            <a:r>
              <a:rPr sz="1100" spc="70" dirty="0">
                <a:latin typeface="宋体" panose="02010600030101010101" pitchFamily="2" charset="-122"/>
                <a:cs typeface="宋体" panose="02010600030101010101" pitchFamily="2" charset="-122"/>
              </a:rPr>
              <a:t> </a:t>
            </a:r>
            <a:r>
              <a:rPr sz="1100" spc="75" dirty="0">
                <a:latin typeface="宋体" panose="02010600030101010101" pitchFamily="2" charset="-122"/>
                <a:cs typeface="宋体" panose="02010600030101010101" pitchFamily="2" charset="-122"/>
              </a:rPr>
              <a:t>VALUE</a:t>
            </a:r>
            <a:r>
              <a:rPr sz="1100" spc="-229" dirty="0">
                <a:latin typeface="宋体" panose="02010600030101010101" pitchFamily="2" charset="-122"/>
                <a:cs typeface="宋体" panose="02010600030101010101" pitchFamily="2" charset="-122"/>
              </a:rPr>
              <a:t> </a:t>
            </a:r>
            <a:r>
              <a:rPr sz="1100" spc="18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r>
              <a:rPr sz="1100" spc="-240"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$value</a:t>
            </a:r>
            <a:r>
              <a:rPr sz="1100" spc="-260" dirty="0">
                <a:latin typeface="宋体" panose="02010600030101010101" pitchFamily="2" charset="-122"/>
                <a:cs typeface="宋体" panose="02010600030101010101" pitchFamily="2" charset="-122"/>
              </a:rPr>
              <a:t> </a:t>
            </a:r>
            <a:r>
              <a:rPr sz="1100" spc="-140" dirty="0">
                <a:latin typeface="宋体" panose="02010600030101010101" pitchFamily="2" charset="-122"/>
                <a:cs typeface="宋体" panose="02010600030101010101" pitchFamily="2" charset="-122"/>
              </a:rPr>
              <a:t>}}\n</a:t>
            </a:r>
            <a:r>
              <a:rPr sz="1100" spc="70"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LABELS</a:t>
            </a:r>
            <a:r>
              <a:rPr sz="1100" spc="-240" dirty="0">
                <a:latin typeface="宋体" panose="02010600030101010101" pitchFamily="2" charset="-122"/>
                <a:cs typeface="宋体" panose="02010600030101010101" pitchFamily="2" charset="-122"/>
              </a:rPr>
              <a:t> </a:t>
            </a:r>
            <a:r>
              <a:rPr sz="1100" spc="18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r>
              <a:rPr sz="1100" spc="-240" dirty="0">
                <a:latin typeface="宋体" panose="02010600030101010101" pitchFamily="2" charset="-122"/>
                <a:cs typeface="宋体" panose="02010600030101010101" pitchFamily="2" charset="-122"/>
              </a:rPr>
              <a:t> </a:t>
            </a:r>
            <a:r>
              <a:rPr sz="1100" spc="-85" dirty="0">
                <a:latin typeface="宋体" panose="02010600030101010101" pitchFamily="2" charset="-122"/>
                <a:cs typeface="宋体" panose="02010600030101010101" pitchFamily="2" charset="-122"/>
              </a:rPr>
              <a:t>$labels</a:t>
            </a:r>
            <a:r>
              <a:rPr sz="1100" spc="-254" dirty="0">
                <a:latin typeface="宋体" panose="02010600030101010101" pitchFamily="2" charset="-122"/>
                <a:cs typeface="宋体" panose="02010600030101010101" pitchFamily="2" charset="-122"/>
              </a:rPr>
              <a:t> </a:t>
            </a:r>
            <a:r>
              <a:rPr sz="1100" spc="-204"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marL="50800">
              <a:lnSpc>
                <a:spcPct val="100000"/>
              </a:lnSpc>
            </a:pP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55" dirty="0">
                <a:solidFill>
                  <a:srgbClr val="00AFEF"/>
                </a:solidFill>
                <a:latin typeface="宋体" panose="02010600030101010101" pitchFamily="2" charset="-122"/>
                <a:cs typeface="宋体" panose="02010600030101010101" pitchFamily="2" charset="-122"/>
              </a:rPr>
              <a:t>B</a:t>
            </a:r>
            <a:r>
              <a:rPr sz="1100" spc="-305" dirty="0">
                <a:solidFill>
                  <a:srgbClr val="00AFEF"/>
                </a:solidFill>
                <a:latin typeface="宋体" panose="02010600030101010101" pitchFamily="2" charset="-122"/>
                <a:cs typeface="宋体" panose="02010600030101010101" pitchFamily="2" charset="-122"/>
              </a:rPr>
              <a:t>l</a:t>
            </a:r>
            <a:r>
              <a:rPr sz="1100" spc="-30" dirty="0">
                <a:solidFill>
                  <a:srgbClr val="00AFEF"/>
                </a:solidFill>
                <a:latin typeface="宋体" panose="02010600030101010101" pitchFamily="2" charset="-122"/>
                <a:cs typeface="宋体" panose="02010600030101010101" pitchFamily="2" charset="-122"/>
              </a:rPr>
              <a:t>ack</a:t>
            </a:r>
            <a:r>
              <a:rPr sz="1100" spc="30" dirty="0">
                <a:solidFill>
                  <a:srgbClr val="00AFEF"/>
                </a:solidFill>
                <a:latin typeface="宋体" panose="02010600030101010101" pitchFamily="2" charset="-122"/>
                <a:cs typeface="宋体" panose="02010600030101010101" pitchFamily="2" charset="-122"/>
              </a:rPr>
              <a:t>box</a:t>
            </a:r>
            <a:r>
              <a:rPr sz="1100" spc="-254" dirty="0">
                <a:solidFill>
                  <a:srgbClr val="00AFEF"/>
                </a:solidFill>
                <a:latin typeface="宋体" panose="02010600030101010101" pitchFamily="2" charset="-122"/>
                <a:cs typeface="宋体" panose="02010600030101010101" pitchFamily="2" charset="-122"/>
              </a:rPr>
              <a:t> </a:t>
            </a:r>
            <a:r>
              <a:rPr sz="1100" spc="-50" dirty="0">
                <a:solidFill>
                  <a:srgbClr val="00AFEF"/>
                </a:solidFill>
                <a:latin typeface="宋体" panose="02010600030101010101" pitchFamily="2" charset="-122"/>
                <a:cs typeface="宋体" panose="02010600030101010101" pitchFamily="2" charset="-122"/>
              </a:rPr>
              <a:t>p</a:t>
            </a:r>
            <a:r>
              <a:rPr sz="1100" spc="-60" dirty="0">
                <a:solidFill>
                  <a:srgbClr val="00AFEF"/>
                </a:solidFill>
                <a:latin typeface="宋体" panose="02010600030101010101" pitchFamily="2" charset="-122"/>
                <a:cs typeface="宋体" panose="02010600030101010101" pitchFamily="2" charset="-122"/>
              </a:rPr>
              <a:t>r</a:t>
            </a:r>
            <a:r>
              <a:rPr sz="1100" spc="50" dirty="0">
                <a:solidFill>
                  <a:srgbClr val="00AFEF"/>
                </a:solidFill>
                <a:latin typeface="宋体" panose="02010600030101010101" pitchFamily="2" charset="-122"/>
                <a:cs typeface="宋体" panose="02010600030101010101" pitchFamily="2" charset="-122"/>
              </a:rPr>
              <a:t>ob</a:t>
            </a:r>
            <a:r>
              <a:rPr sz="1100" spc="55" dirty="0">
                <a:solidFill>
                  <a:srgbClr val="00AFEF"/>
                </a:solidFill>
                <a:latin typeface="宋体" panose="02010600030101010101" pitchFamily="2" charset="-122"/>
                <a:cs typeface="宋体" panose="02010600030101010101" pitchFamily="2" charset="-122"/>
              </a:rPr>
              <a:t>e</a:t>
            </a:r>
            <a:r>
              <a:rPr sz="1100" spc="-270" dirty="0">
                <a:solidFill>
                  <a:srgbClr val="00AFEF"/>
                </a:solidFill>
                <a:latin typeface="宋体" panose="02010600030101010101" pitchFamily="2" charset="-122"/>
                <a:cs typeface="宋体" panose="02010600030101010101" pitchFamily="2" charset="-122"/>
              </a:rPr>
              <a:t> </a:t>
            </a:r>
            <a:r>
              <a:rPr sz="1100" spc="-105" dirty="0">
                <a:solidFill>
                  <a:srgbClr val="00AFEF"/>
                </a:solidFill>
                <a:latin typeface="宋体" panose="02010600030101010101" pitchFamily="2" charset="-122"/>
                <a:cs typeface="宋体" panose="02010600030101010101" pitchFamily="2" charset="-122"/>
              </a:rPr>
              <a:t>s</a:t>
            </a:r>
            <a:r>
              <a:rPr sz="1100" spc="-305" dirty="0">
                <a:solidFill>
                  <a:srgbClr val="00AFEF"/>
                </a:solidFill>
                <a:latin typeface="宋体" panose="02010600030101010101" pitchFamily="2" charset="-122"/>
                <a:cs typeface="宋体" panose="02010600030101010101" pitchFamily="2" charset="-122"/>
              </a:rPr>
              <a:t>l</a:t>
            </a:r>
            <a:r>
              <a:rPr sz="1100" spc="145" dirty="0">
                <a:solidFill>
                  <a:srgbClr val="00AFEF"/>
                </a:solidFill>
                <a:latin typeface="宋体" panose="02010600030101010101" pitchFamily="2" charset="-122"/>
                <a:cs typeface="宋体" panose="02010600030101010101" pitchFamily="2" charset="-122"/>
              </a:rPr>
              <a:t>o</a:t>
            </a:r>
            <a:r>
              <a:rPr sz="1100" spc="150" dirty="0">
                <a:solidFill>
                  <a:srgbClr val="00AFEF"/>
                </a:solidFill>
                <a:latin typeface="宋体" panose="02010600030101010101" pitchFamily="2" charset="-122"/>
                <a:cs typeface="宋体" panose="02010600030101010101" pitchFamily="2" charset="-122"/>
              </a:rPr>
              <a:t>w</a:t>
            </a:r>
            <a:r>
              <a:rPr sz="1100" spc="-250" dirty="0">
                <a:solidFill>
                  <a:srgbClr val="00AFEF"/>
                </a:solidFill>
                <a:latin typeface="宋体" panose="02010600030101010101" pitchFamily="2" charset="-122"/>
                <a:cs typeface="宋体" panose="02010600030101010101" pitchFamily="2" charset="-122"/>
              </a:rPr>
              <a:t> </a:t>
            </a:r>
            <a:r>
              <a:rPr sz="1100" spc="204" dirty="0">
                <a:solidFill>
                  <a:srgbClr val="00AFEF"/>
                </a:solidFill>
                <a:latin typeface="宋体" panose="02010600030101010101" pitchFamily="2" charset="-122"/>
                <a:cs typeface="宋体" panose="02010600030101010101" pitchFamily="2" charset="-122"/>
              </a:rPr>
              <a:t>H</a:t>
            </a:r>
            <a:r>
              <a:rPr sz="1100" spc="30" dirty="0">
                <a:solidFill>
                  <a:srgbClr val="00AFEF"/>
                </a:solidFill>
                <a:latin typeface="宋体" panose="02010600030101010101" pitchFamily="2" charset="-122"/>
                <a:cs typeface="宋体" panose="02010600030101010101" pitchFamily="2" charset="-122"/>
              </a:rPr>
              <a:t>TTP</a:t>
            </a:r>
            <a:endParaRPr sz="1100">
              <a:latin typeface="宋体" panose="02010600030101010101" pitchFamily="2" charset="-122"/>
              <a:cs typeface="宋体" panose="02010600030101010101" pitchFamily="2" charset="-122"/>
            </a:endParaRPr>
          </a:p>
          <a:p>
            <a:pPr marL="196850" lvl="1" indent="-107950">
              <a:lnSpc>
                <a:spcPct val="100000"/>
              </a:lnSpc>
              <a:buChar char="-"/>
              <a:tabLst>
                <a:tab pos="196850" algn="l"/>
              </a:tabLst>
            </a:pPr>
            <a:r>
              <a:rPr sz="1100" spc="-100" dirty="0">
                <a:latin typeface="宋体" panose="02010600030101010101" pitchFamily="2" charset="-122"/>
                <a:cs typeface="宋体" panose="02010600030101010101" pitchFamily="2" charset="-122"/>
              </a:rPr>
              <a:t>al</a:t>
            </a:r>
            <a:r>
              <a:rPr sz="1100" spc="-95" dirty="0">
                <a:latin typeface="宋体" panose="02010600030101010101" pitchFamily="2" charset="-122"/>
                <a:cs typeface="宋体" panose="02010600030101010101" pitchFamily="2" charset="-122"/>
              </a:rPr>
              <a:t>e</a:t>
            </a:r>
            <a:r>
              <a:rPr sz="1100" spc="-229" dirty="0">
                <a:latin typeface="宋体" panose="02010600030101010101" pitchFamily="2" charset="-122"/>
                <a:cs typeface="宋体" panose="02010600030101010101" pitchFamily="2" charset="-122"/>
              </a:rPr>
              <a:t>rt:</a:t>
            </a:r>
            <a:r>
              <a:rPr sz="1100" spc="-254"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B</a:t>
            </a:r>
            <a:r>
              <a:rPr sz="1100" spc="-305" dirty="0">
                <a:latin typeface="宋体" panose="02010600030101010101" pitchFamily="2" charset="-122"/>
                <a:cs typeface="宋体" panose="02010600030101010101" pitchFamily="2" charset="-122"/>
              </a:rPr>
              <a:t>l</a:t>
            </a:r>
            <a:r>
              <a:rPr sz="1100" spc="-30" dirty="0">
                <a:latin typeface="宋体" panose="02010600030101010101" pitchFamily="2" charset="-122"/>
                <a:cs typeface="宋体" panose="02010600030101010101" pitchFamily="2" charset="-122"/>
              </a:rPr>
              <a:t>ack</a:t>
            </a:r>
            <a:r>
              <a:rPr sz="1100" spc="30" dirty="0">
                <a:latin typeface="宋体" panose="02010600030101010101" pitchFamily="2" charset="-122"/>
                <a:cs typeface="宋体" panose="02010600030101010101" pitchFamily="2" charset="-122"/>
              </a:rPr>
              <a:t>bo</a:t>
            </a:r>
            <a:r>
              <a:rPr sz="1100" spc="20" dirty="0">
                <a:latin typeface="宋体" panose="02010600030101010101" pitchFamily="2" charset="-122"/>
                <a:cs typeface="宋体" panose="02010600030101010101" pitchFamily="2" charset="-122"/>
              </a:rPr>
              <a:t>x</a:t>
            </a:r>
            <a:r>
              <a:rPr sz="1100" spc="10" dirty="0">
                <a:latin typeface="宋体" panose="02010600030101010101" pitchFamily="2" charset="-122"/>
                <a:cs typeface="宋体" panose="02010600030101010101" pitchFamily="2" charset="-122"/>
              </a:rPr>
              <a:t>Probe</a:t>
            </a:r>
            <a:r>
              <a:rPr sz="1100" spc="15" dirty="0">
                <a:latin typeface="宋体" panose="02010600030101010101" pitchFamily="2" charset="-122"/>
                <a:cs typeface="宋体" panose="02010600030101010101" pitchFamily="2" charset="-122"/>
              </a:rPr>
              <a:t>S</a:t>
            </a:r>
            <a:r>
              <a:rPr sz="1100" spc="-305" dirty="0">
                <a:latin typeface="宋体" panose="02010600030101010101" pitchFamily="2" charset="-122"/>
                <a:cs typeface="宋体" panose="02010600030101010101" pitchFamily="2" charset="-122"/>
              </a:rPr>
              <a:t>l</a:t>
            </a:r>
            <a:r>
              <a:rPr sz="1100" spc="25" dirty="0">
                <a:latin typeface="宋体" panose="02010600030101010101" pitchFamily="2" charset="-122"/>
                <a:cs typeface="宋体" panose="02010600030101010101" pitchFamily="2" charset="-122"/>
              </a:rPr>
              <a:t>owHttp</a:t>
            </a:r>
            <a:endParaRPr sz="1100">
              <a:latin typeface="宋体" panose="02010600030101010101" pitchFamily="2" charset="-122"/>
              <a:cs typeface="宋体" panose="02010600030101010101" pitchFamily="2" charset="-122"/>
            </a:endParaRPr>
          </a:p>
          <a:p>
            <a:pPr marL="165100">
              <a:lnSpc>
                <a:spcPct val="100000"/>
              </a:lnSpc>
            </a:pPr>
            <a:r>
              <a:rPr sz="1100" spc="15" dirty="0">
                <a:latin typeface="宋体" panose="02010600030101010101" pitchFamily="2" charset="-122"/>
                <a:cs typeface="宋体" panose="02010600030101010101" pitchFamily="2" charset="-122"/>
              </a:rPr>
              <a:t>e</a:t>
            </a:r>
            <a:r>
              <a:rPr sz="1100" spc="-75" dirty="0">
                <a:latin typeface="宋体" panose="02010600030101010101" pitchFamily="2" charset="-122"/>
                <a:cs typeface="宋体" panose="02010600030101010101" pitchFamily="2" charset="-122"/>
              </a:rPr>
              <a:t>x</a:t>
            </a:r>
            <a:r>
              <a:rPr sz="1100" spc="-50" dirty="0">
                <a:latin typeface="宋体" panose="02010600030101010101" pitchFamily="2" charset="-122"/>
                <a:cs typeface="宋体" panose="02010600030101010101" pitchFamily="2" charset="-122"/>
              </a:rPr>
              <a:t>p</a:t>
            </a:r>
            <a:r>
              <a:rPr sz="1100" spc="-60" dirty="0">
                <a:latin typeface="宋体" panose="02010600030101010101" pitchFamily="2" charset="-122"/>
                <a:cs typeface="宋体" panose="02010600030101010101" pitchFamily="2" charset="-122"/>
              </a:rPr>
              <a:t>r</a:t>
            </a:r>
            <a:r>
              <a:rPr sz="1100" spc="-310" dirty="0">
                <a:latin typeface="宋体" panose="02010600030101010101" pitchFamily="2" charset="-122"/>
                <a:cs typeface="宋体" panose="02010600030101010101" pitchFamily="2" charset="-122"/>
              </a:rPr>
              <a:t>:</a:t>
            </a:r>
            <a:r>
              <a:rPr sz="1100" spc="-254"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a</a:t>
            </a:r>
            <a:r>
              <a:rPr sz="1100" spc="-30" dirty="0">
                <a:latin typeface="宋体" panose="02010600030101010101" pitchFamily="2" charset="-122"/>
                <a:cs typeface="宋体" panose="02010600030101010101" pitchFamily="2" charset="-122"/>
              </a:rPr>
              <a:t>v</a:t>
            </a:r>
            <a:r>
              <a:rPr sz="1100" dirty="0">
                <a:latin typeface="宋体" panose="02010600030101010101" pitchFamily="2" charset="-122"/>
                <a:cs typeface="宋体" panose="02010600030101010101" pitchFamily="2" charset="-122"/>
              </a:rPr>
              <a:t>g_o</a:t>
            </a:r>
            <a:r>
              <a:rPr sz="1100" spc="-5" dirty="0">
                <a:latin typeface="宋体" panose="02010600030101010101" pitchFamily="2" charset="-122"/>
                <a:cs typeface="宋体" panose="02010600030101010101" pitchFamily="2" charset="-122"/>
              </a:rPr>
              <a:t>v</a:t>
            </a:r>
            <a:r>
              <a:rPr sz="1100" spc="15" dirty="0">
                <a:latin typeface="宋体" panose="02010600030101010101" pitchFamily="2" charset="-122"/>
                <a:cs typeface="宋体" panose="02010600030101010101" pitchFamily="2" charset="-122"/>
              </a:rPr>
              <a:t>e</a:t>
            </a:r>
            <a:r>
              <a:rPr sz="1100" spc="-185" dirty="0">
                <a:latin typeface="宋体" panose="02010600030101010101" pitchFamily="2" charset="-122"/>
                <a:cs typeface="宋体" panose="02010600030101010101" pitchFamily="2" charset="-122"/>
              </a:rPr>
              <a:t>r</a:t>
            </a:r>
            <a:r>
              <a:rPr sz="1100" spc="-200" dirty="0">
                <a:latin typeface="宋体" panose="02010600030101010101" pitchFamily="2" charset="-122"/>
                <a:cs typeface="宋体" panose="02010600030101010101" pitchFamily="2" charset="-122"/>
              </a:rPr>
              <a:t>_ti</a:t>
            </a:r>
            <a:r>
              <a:rPr sz="1100" spc="190" dirty="0">
                <a:latin typeface="宋体" panose="02010600030101010101" pitchFamily="2" charset="-122"/>
                <a:cs typeface="宋体" panose="02010600030101010101" pitchFamily="2" charset="-122"/>
              </a:rPr>
              <a:t>m</a:t>
            </a:r>
            <a:r>
              <a:rPr sz="1100" spc="204" dirty="0">
                <a:latin typeface="宋体" panose="02010600030101010101" pitchFamily="2" charset="-122"/>
                <a:cs typeface="宋体" panose="02010600030101010101" pitchFamily="2" charset="-122"/>
              </a:rPr>
              <a:t>e</a:t>
            </a:r>
            <a:r>
              <a:rPr sz="1100" spc="-235" dirty="0">
                <a:latin typeface="宋体" panose="02010600030101010101" pitchFamily="2" charset="-122"/>
                <a:cs typeface="宋体" panose="02010600030101010101" pitchFamily="2" charset="-122"/>
              </a:rPr>
              <a:t>(</a:t>
            </a:r>
            <a:r>
              <a:rPr sz="1100" spc="-50" dirty="0">
                <a:latin typeface="宋体" panose="02010600030101010101" pitchFamily="2" charset="-122"/>
                <a:cs typeface="宋体" panose="02010600030101010101" pitchFamily="2" charset="-122"/>
              </a:rPr>
              <a:t>p</a:t>
            </a:r>
            <a:r>
              <a:rPr sz="1100" spc="-60" dirty="0">
                <a:latin typeface="宋体" panose="02010600030101010101" pitchFamily="2" charset="-122"/>
                <a:cs typeface="宋体" panose="02010600030101010101" pitchFamily="2" charset="-122"/>
              </a:rPr>
              <a:t>r</a:t>
            </a:r>
            <a:r>
              <a:rPr sz="1100" spc="75" dirty="0">
                <a:latin typeface="宋体" panose="02010600030101010101" pitchFamily="2" charset="-122"/>
                <a:cs typeface="宋体" panose="02010600030101010101" pitchFamily="2" charset="-122"/>
              </a:rPr>
              <a:t>ob</a:t>
            </a:r>
            <a:r>
              <a:rPr sz="1100" spc="15" dirty="0">
                <a:latin typeface="宋体" panose="02010600030101010101" pitchFamily="2" charset="-122"/>
                <a:cs typeface="宋体" panose="02010600030101010101" pitchFamily="2" charset="-122"/>
              </a:rPr>
              <a:t>e</a:t>
            </a:r>
            <a:r>
              <a:rPr sz="1100" spc="-20" dirty="0">
                <a:latin typeface="宋体" panose="02010600030101010101" pitchFamily="2" charset="-122"/>
                <a:cs typeface="宋体" panose="02010600030101010101" pitchFamily="2" charset="-122"/>
              </a:rPr>
              <a:t>_</a:t>
            </a:r>
            <a:r>
              <a:rPr sz="1100" spc="-15" dirty="0">
                <a:latin typeface="宋体" panose="02010600030101010101" pitchFamily="2" charset="-122"/>
                <a:cs typeface="宋体" panose="02010600030101010101" pitchFamily="2" charset="-122"/>
              </a:rPr>
              <a:t>h</a:t>
            </a:r>
            <a:r>
              <a:rPr sz="1100" spc="-110" dirty="0">
                <a:latin typeface="宋体" panose="02010600030101010101" pitchFamily="2" charset="-122"/>
                <a:cs typeface="宋体" panose="02010600030101010101" pitchFamily="2" charset="-122"/>
              </a:rPr>
              <a:t>tt</a:t>
            </a:r>
            <a:r>
              <a:rPr sz="1100" spc="-114" dirty="0">
                <a:latin typeface="宋体" panose="02010600030101010101" pitchFamily="2" charset="-122"/>
                <a:cs typeface="宋体" panose="02010600030101010101" pitchFamily="2" charset="-122"/>
              </a:rPr>
              <a:t>p</a:t>
            </a:r>
            <a:r>
              <a:rPr sz="1100" spc="-30" dirty="0">
                <a:latin typeface="宋体" panose="02010600030101010101" pitchFamily="2" charset="-122"/>
                <a:cs typeface="宋体" panose="02010600030101010101" pitchFamily="2" charset="-122"/>
              </a:rPr>
              <a:t>_dur</a:t>
            </a:r>
            <a:r>
              <a:rPr sz="1100" spc="-35" dirty="0">
                <a:latin typeface="宋体" panose="02010600030101010101" pitchFamily="2" charset="-122"/>
                <a:cs typeface="宋体" panose="02010600030101010101" pitchFamily="2" charset="-122"/>
              </a:rPr>
              <a:t>a</a:t>
            </a:r>
            <a:r>
              <a:rPr sz="1100" spc="-95" dirty="0">
                <a:latin typeface="宋体" panose="02010600030101010101" pitchFamily="2" charset="-122"/>
                <a:cs typeface="宋体" panose="02010600030101010101" pitchFamily="2" charset="-122"/>
              </a:rPr>
              <a:t>tio</a:t>
            </a:r>
            <a:r>
              <a:rPr sz="1100" spc="-105" dirty="0">
                <a:latin typeface="宋体" panose="02010600030101010101" pitchFamily="2" charset="-122"/>
                <a:cs typeface="宋体" panose="02010600030101010101" pitchFamily="2" charset="-122"/>
              </a:rPr>
              <a:t>n</a:t>
            </a:r>
            <a:r>
              <a:rPr sz="1100" spc="-100" dirty="0">
                <a:latin typeface="宋体" panose="02010600030101010101" pitchFamily="2" charset="-122"/>
                <a:cs typeface="宋体" panose="02010600030101010101" pitchFamily="2" charset="-122"/>
              </a:rPr>
              <a:t>_s</a:t>
            </a:r>
            <a:r>
              <a:rPr sz="1100" spc="15" dirty="0">
                <a:latin typeface="宋体" panose="02010600030101010101" pitchFamily="2" charset="-122"/>
                <a:cs typeface="宋体" panose="02010600030101010101" pitchFamily="2" charset="-122"/>
              </a:rPr>
              <a:t>ec</a:t>
            </a:r>
            <a:r>
              <a:rPr sz="1100" dirty="0">
                <a:latin typeface="宋体" panose="02010600030101010101" pitchFamily="2" charset="-122"/>
                <a:cs typeface="宋体" panose="02010600030101010101" pitchFamily="2" charset="-122"/>
              </a:rPr>
              <a:t>o</a:t>
            </a:r>
            <a:r>
              <a:rPr sz="1100" spc="45" dirty="0">
                <a:latin typeface="宋体" panose="02010600030101010101" pitchFamily="2" charset="-122"/>
                <a:cs typeface="宋体" panose="02010600030101010101" pitchFamily="2" charset="-122"/>
              </a:rPr>
              <a:t>n</a:t>
            </a:r>
            <a:r>
              <a:rPr sz="1100" spc="-15" dirty="0">
                <a:latin typeface="宋体" panose="02010600030101010101" pitchFamily="2" charset="-122"/>
                <a:cs typeface="宋体" panose="02010600030101010101" pitchFamily="2" charset="-122"/>
              </a:rPr>
              <a:t>d</a:t>
            </a:r>
            <a:r>
              <a:rPr sz="1100" spc="-5" dirty="0">
                <a:latin typeface="宋体" panose="02010600030101010101" pitchFamily="2" charset="-122"/>
                <a:cs typeface="宋体" panose="02010600030101010101" pitchFamily="2" charset="-122"/>
              </a:rPr>
              <a:t>s</a:t>
            </a:r>
            <a:r>
              <a:rPr sz="1100" spc="-60" dirty="0">
                <a:latin typeface="宋体" panose="02010600030101010101" pitchFamily="2" charset="-122"/>
                <a:cs typeface="宋体" panose="02010600030101010101" pitchFamily="2" charset="-122"/>
              </a:rPr>
              <a:t>[1m])</a:t>
            </a:r>
            <a:r>
              <a:rPr sz="1100" spc="-275" dirty="0">
                <a:latin typeface="宋体" panose="02010600030101010101" pitchFamily="2" charset="-122"/>
                <a:cs typeface="宋体" panose="02010600030101010101" pitchFamily="2" charset="-122"/>
              </a:rPr>
              <a:t> </a:t>
            </a:r>
            <a:r>
              <a:rPr sz="1100" spc="185" dirty="0">
                <a:latin typeface="宋体" panose="02010600030101010101" pitchFamily="2" charset="-122"/>
                <a:cs typeface="宋体" panose="02010600030101010101" pitchFamily="2" charset="-122"/>
              </a:rPr>
              <a:t>&gt;</a:t>
            </a:r>
            <a:r>
              <a:rPr sz="1100" spc="-250" dirty="0">
                <a:latin typeface="宋体" panose="02010600030101010101" pitchFamily="2" charset="-122"/>
                <a:cs typeface="宋体" panose="02010600030101010101" pitchFamily="2" charset="-122"/>
              </a:rPr>
              <a:t> </a:t>
            </a:r>
            <a:r>
              <a:rPr sz="1100" spc="30" dirty="0">
                <a:latin typeface="宋体" panose="02010600030101010101" pitchFamily="2" charset="-122"/>
                <a:cs typeface="宋体" panose="02010600030101010101" pitchFamily="2" charset="-122"/>
              </a:rPr>
              <a:t>1</a:t>
            </a:r>
            <a:endParaRPr sz="1100">
              <a:latin typeface="宋体" panose="02010600030101010101" pitchFamily="2" charset="-122"/>
              <a:cs typeface="宋体" panose="02010600030101010101" pitchFamily="2" charset="-122"/>
            </a:endParaRPr>
          </a:p>
          <a:p>
            <a:pPr marL="165100" marR="5328920">
              <a:lnSpc>
                <a:spcPct val="100000"/>
              </a:lnSpc>
              <a:spcBef>
                <a:spcPts val="5"/>
              </a:spcBef>
            </a:pPr>
            <a:r>
              <a:rPr sz="1100" spc="-235" dirty="0">
                <a:latin typeface="宋体" panose="02010600030101010101" pitchFamily="2" charset="-122"/>
                <a:cs typeface="宋体" panose="02010600030101010101" pitchFamily="2" charset="-122"/>
              </a:rPr>
              <a:t>f</a:t>
            </a:r>
            <a:r>
              <a:rPr sz="1100" spc="-145" dirty="0">
                <a:latin typeface="宋体" panose="02010600030101010101" pitchFamily="2" charset="-122"/>
                <a:cs typeface="宋体" panose="02010600030101010101" pitchFamily="2" charset="-122"/>
              </a:rPr>
              <a:t>or</a:t>
            </a:r>
            <a:r>
              <a:rPr sz="1100" spc="-140" dirty="0">
                <a:latin typeface="宋体" panose="02010600030101010101" pitchFamily="2" charset="-122"/>
                <a:cs typeface="宋体" panose="02010600030101010101" pitchFamily="2" charset="-122"/>
              </a:rPr>
              <a:t>:</a:t>
            </a:r>
            <a:r>
              <a:rPr sz="1100" spc="-254" dirty="0">
                <a:latin typeface="宋体" panose="02010600030101010101" pitchFamily="2" charset="-122"/>
                <a:cs typeface="宋体" panose="02010600030101010101" pitchFamily="2" charset="-122"/>
              </a:rPr>
              <a:t> </a:t>
            </a:r>
            <a:r>
              <a:rPr sz="1100" spc="200" dirty="0">
                <a:latin typeface="宋体" panose="02010600030101010101" pitchFamily="2" charset="-122"/>
                <a:cs typeface="宋体" panose="02010600030101010101" pitchFamily="2" charset="-122"/>
              </a:rPr>
              <a:t>1m  </a:t>
            </a:r>
            <a:r>
              <a:rPr sz="1100" spc="-135" dirty="0">
                <a:latin typeface="宋体" panose="02010600030101010101" pitchFamily="2" charset="-122"/>
                <a:cs typeface="宋体" panose="02010600030101010101" pitchFamily="2" charset="-122"/>
              </a:rPr>
              <a:t>labels:</a:t>
            </a:r>
            <a:endParaRPr sz="1100">
              <a:latin typeface="宋体" panose="02010600030101010101" pitchFamily="2" charset="-122"/>
              <a:cs typeface="宋体" panose="02010600030101010101" pitchFamily="2" charset="-122"/>
            </a:endParaRPr>
          </a:p>
          <a:p>
            <a:pPr marL="165100" marR="4677410" indent="76200">
              <a:lnSpc>
                <a:spcPct val="100000"/>
              </a:lnSpc>
            </a:pPr>
            <a:r>
              <a:rPr sz="1100" spc="-105" dirty="0">
                <a:latin typeface="宋体" panose="02010600030101010101" pitchFamily="2" charset="-122"/>
                <a:cs typeface="宋体" panose="02010600030101010101" pitchFamily="2" charset="-122"/>
              </a:rPr>
              <a:t>s</a:t>
            </a:r>
            <a:r>
              <a:rPr sz="1100" spc="15" dirty="0">
                <a:latin typeface="宋体" panose="02010600030101010101" pitchFamily="2" charset="-122"/>
                <a:cs typeface="宋体" panose="02010600030101010101" pitchFamily="2" charset="-122"/>
              </a:rPr>
              <a:t>e</a:t>
            </a:r>
            <a:r>
              <a:rPr sz="1100" spc="-125" dirty="0">
                <a:latin typeface="宋体" panose="02010600030101010101" pitchFamily="2" charset="-122"/>
                <a:cs typeface="宋体" panose="02010600030101010101" pitchFamily="2" charset="-122"/>
              </a:rPr>
              <a:t>verit</a:t>
            </a:r>
            <a:r>
              <a:rPr sz="1100" spc="-120" dirty="0">
                <a:latin typeface="宋体" panose="02010600030101010101" pitchFamily="2" charset="-122"/>
                <a:cs typeface="宋体" panose="02010600030101010101" pitchFamily="2" charset="-122"/>
              </a:rPr>
              <a:t>y</a:t>
            </a:r>
            <a:r>
              <a:rPr sz="1100" spc="-310" dirty="0">
                <a:latin typeface="宋体" panose="02010600030101010101" pitchFamily="2" charset="-122"/>
                <a:cs typeface="宋体" panose="02010600030101010101" pitchFamily="2" charset="-122"/>
              </a:rPr>
              <a:t>:</a:t>
            </a:r>
            <a:r>
              <a:rPr sz="1100" spc="-275" dirty="0">
                <a:latin typeface="宋体" panose="02010600030101010101" pitchFamily="2" charset="-122"/>
                <a:cs typeface="宋体" panose="02010600030101010101" pitchFamily="2" charset="-122"/>
              </a:rPr>
              <a:t> </a:t>
            </a:r>
            <a:r>
              <a:rPr sz="1100" spc="10" dirty="0">
                <a:latin typeface="宋体" panose="02010600030101010101" pitchFamily="2" charset="-122"/>
                <a:cs typeface="宋体" panose="02010600030101010101" pitchFamily="2" charset="-122"/>
              </a:rPr>
              <a:t>wa</a:t>
            </a:r>
            <a:r>
              <a:rPr sz="1100" spc="5" dirty="0">
                <a:latin typeface="宋体" panose="02010600030101010101" pitchFamily="2" charset="-122"/>
                <a:cs typeface="宋体" panose="02010600030101010101" pitchFamily="2" charset="-122"/>
              </a:rPr>
              <a:t>r</a:t>
            </a:r>
            <a:r>
              <a:rPr sz="1100" spc="55" dirty="0">
                <a:latin typeface="宋体" panose="02010600030101010101" pitchFamily="2" charset="-122"/>
                <a:cs typeface="宋体" panose="02010600030101010101" pitchFamily="2" charset="-122"/>
              </a:rPr>
              <a:t>n</a:t>
            </a:r>
            <a:r>
              <a:rPr sz="1100" spc="-305" dirty="0">
                <a:latin typeface="宋体" panose="02010600030101010101" pitchFamily="2" charset="-122"/>
                <a:cs typeface="宋体" panose="02010600030101010101" pitchFamily="2" charset="-122"/>
              </a:rPr>
              <a:t>i</a:t>
            </a:r>
            <a:r>
              <a:rPr sz="1100" spc="55" dirty="0">
                <a:latin typeface="宋体" panose="02010600030101010101" pitchFamily="2" charset="-122"/>
                <a:cs typeface="宋体" panose="02010600030101010101" pitchFamily="2" charset="-122"/>
              </a:rPr>
              <a:t>n</a:t>
            </a:r>
            <a:r>
              <a:rPr sz="1100" spc="80" dirty="0">
                <a:latin typeface="宋体" panose="02010600030101010101" pitchFamily="2" charset="-122"/>
                <a:cs typeface="宋体" panose="02010600030101010101" pitchFamily="2" charset="-122"/>
              </a:rPr>
              <a:t>g  </a:t>
            </a:r>
            <a:r>
              <a:rPr sz="1100" spc="-70" dirty="0">
                <a:latin typeface="宋体" panose="02010600030101010101" pitchFamily="2" charset="-122"/>
                <a:cs typeface="宋体" panose="02010600030101010101" pitchFamily="2" charset="-122"/>
              </a:rPr>
              <a:t>annotations:</a:t>
            </a:r>
            <a:endParaRPr sz="1100">
              <a:latin typeface="宋体" panose="02010600030101010101" pitchFamily="2" charset="-122"/>
              <a:cs typeface="宋体" panose="02010600030101010101" pitchFamily="2" charset="-122"/>
            </a:endParaRPr>
          </a:p>
          <a:p>
            <a:pPr marL="241300">
              <a:lnSpc>
                <a:spcPct val="100000"/>
              </a:lnSpc>
            </a:pPr>
            <a:r>
              <a:rPr sz="1100" spc="-105" dirty="0">
                <a:latin typeface="宋体" panose="02010600030101010101" pitchFamily="2" charset="-122"/>
                <a:cs typeface="宋体" panose="02010600030101010101" pitchFamily="2" charset="-122"/>
              </a:rPr>
              <a:t>s</a:t>
            </a:r>
            <a:r>
              <a:rPr sz="1100" spc="55" dirty="0">
                <a:latin typeface="宋体" panose="02010600030101010101" pitchFamily="2" charset="-122"/>
                <a:cs typeface="宋体" panose="02010600030101010101" pitchFamily="2" charset="-122"/>
              </a:rPr>
              <a:t>u</a:t>
            </a:r>
            <a:r>
              <a:rPr sz="1100" spc="375" dirty="0">
                <a:latin typeface="宋体" panose="02010600030101010101" pitchFamily="2" charset="-122"/>
                <a:cs typeface="宋体" panose="02010600030101010101" pitchFamily="2" charset="-122"/>
              </a:rPr>
              <a:t>mm</a:t>
            </a:r>
            <a:r>
              <a:rPr sz="1100" spc="-90" dirty="0">
                <a:latin typeface="宋体" panose="02010600030101010101" pitchFamily="2" charset="-122"/>
                <a:cs typeface="宋体" panose="02010600030101010101" pitchFamily="2" charset="-122"/>
              </a:rPr>
              <a:t>a</a:t>
            </a:r>
            <a:r>
              <a:rPr sz="1100" spc="-95" dirty="0">
                <a:latin typeface="宋体" panose="02010600030101010101" pitchFamily="2" charset="-122"/>
                <a:cs typeface="宋体" panose="02010600030101010101" pitchFamily="2" charset="-122"/>
              </a:rPr>
              <a:t>r</a:t>
            </a:r>
            <a:r>
              <a:rPr sz="1100" spc="-35" dirty="0">
                <a:latin typeface="宋体" panose="02010600030101010101" pitchFamily="2" charset="-122"/>
                <a:cs typeface="宋体" panose="02010600030101010101" pitchFamily="2" charset="-122"/>
              </a:rPr>
              <a:t>y</a:t>
            </a:r>
            <a:r>
              <a:rPr sz="1100" spc="-310" dirty="0">
                <a:latin typeface="宋体" panose="02010600030101010101" pitchFamily="2" charset="-122"/>
                <a:cs typeface="宋体" panose="02010600030101010101" pitchFamily="2" charset="-122"/>
              </a:rPr>
              <a:t>:</a:t>
            </a:r>
            <a:r>
              <a:rPr sz="1100" spc="-275"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B</a:t>
            </a:r>
            <a:r>
              <a:rPr sz="1100" spc="-305" dirty="0">
                <a:latin typeface="宋体" panose="02010600030101010101" pitchFamily="2" charset="-122"/>
                <a:cs typeface="宋体" panose="02010600030101010101" pitchFamily="2" charset="-122"/>
              </a:rPr>
              <a:t>l</a:t>
            </a:r>
            <a:r>
              <a:rPr sz="1100" spc="-30" dirty="0">
                <a:latin typeface="宋体" panose="02010600030101010101" pitchFamily="2" charset="-122"/>
                <a:cs typeface="宋体" panose="02010600030101010101" pitchFamily="2" charset="-122"/>
              </a:rPr>
              <a:t>ack</a:t>
            </a:r>
            <a:r>
              <a:rPr sz="1100" spc="30" dirty="0">
                <a:latin typeface="宋体" panose="02010600030101010101" pitchFamily="2" charset="-122"/>
                <a:cs typeface="宋体" panose="02010600030101010101" pitchFamily="2" charset="-122"/>
              </a:rPr>
              <a:t>box</a:t>
            </a:r>
            <a:r>
              <a:rPr sz="1100" spc="-265" dirty="0">
                <a:latin typeface="宋体" panose="02010600030101010101" pitchFamily="2" charset="-122"/>
                <a:cs typeface="宋体" panose="02010600030101010101" pitchFamily="2" charset="-122"/>
              </a:rPr>
              <a:t> </a:t>
            </a:r>
            <a:r>
              <a:rPr sz="1100" spc="-50" dirty="0">
                <a:latin typeface="宋体" panose="02010600030101010101" pitchFamily="2" charset="-122"/>
                <a:cs typeface="宋体" panose="02010600030101010101" pitchFamily="2" charset="-122"/>
              </a:rPr>
              <a:t>p</a:t>
            </a:r>
            <a:r>
              <a:rPr sz="1100" spc="-55" dirty="0">
                <a:latin typeface="宋体" panose="02010600030101010101" pitchFamily="2" charset="-122"/>
                <a:cs typeface="宋体" panose="02010600030101010101" pitchFamily="2" charset="-122"/>
              </a:rPr>
              <a:t>r</a:t>
            </a:r>
            <a:r>
              <a:rPr sz="1100" spc="50" dirty="0">
                <a:latin typeface="宋体" panose="02010600030101010101" pitchFamily="2" charset="-122"/>
                <a:cs typeface="宋体" panose="02010600030101010101" pitchFamily="2" charset="-122"/>
              </a:rPr>
              <a:t>ob</a:t>
            </a:r>
            <a:r>
              <a:rPr sz="1100" spc="55" dirty="0">
                <a:latin typeface="宋体" panose="02010600030101010101" pitchFamily="2" charset="-122"/>
                <a:cs typeface="宋体" panose="02010600030101010101" pitchFamily="2" charset="-122"/>
              </a:rPr>
              <a:t>e</a:t>
            </a:r>
            <a:r>
              <a:rPr sz="1100" spc="-270"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s</a:t>
            </a:r>
            <a:r>
              <a:rPr sz="1100" spc="-305" dirty="0">
                <a:latin typeface="宋体" panose="02010600030101010101" pitchFamily="2" charset="-122"/>
                <a:cs typeface="宋体" panose="02010600030101010101" pitchFamily="2" charset="-122"/>
              </a:rPr>
              <a:t>l</a:t>
            </a:r>
            <a:r>
              <a:rPr sz="1100" spc="145" dirty="0">
                <a:latin typeface="宋体" panose="02010600030101010101" pitchFamily="2" charset="-122"/>
                <a:cs typeface="宋体" panose="02010600030101010101" pitchFamily="2" charset="-122"/>
              </a:rPr>
              <a:t>o</a:t>
            </a:r>
            <a:r>
              <a:rPr sz="1100" spc="150" dirty="0">
                <a:latin typeface="宋体" panose="02010600030101010101" pitchFamily="2" charset="-122"/>
                <a:cs typeface="宋体" panose="02010600030101010101" pitchFamily="2" charset="-122"/>
              </a:rPr>
              <a:t>w</a:t>
            </a:r>
            <a:r>
              <a:rPr sz="1100" spc="-250" dirty="0">
                <a:latin typeface="宋体" panose="02010600030101010101" pitchFamily="2" charset="-122"/>
                <a:cs typeface="宋体" panose="02010600030101010101" pitchFamily="2" charset="-122"/>
              </a:rPr>
              <a:t> </a:t>
            </a:r>
            <a:r>
              <a:rPr sz="1100" spc="204" dirty="0">
                <a:latin typeface="宋体" panose="02010600030101010101" pitchFamily="2" charset="-122"/>
                <a:cs typeface="宋体" panose="02010600030101010101" pitchFamily="2" charset="-122"/>
              </a:rPr>
              <a:t>H</a:t>
            </a:r>
            <a:r>
              <a:rPr sz="1100" spc="30" dirty="0">
                <a:latin typeface="宋体" panose="02010600030101010101" pitchFamily="2" charset="-122"/>
                <a:cs typeface="宋体" panose="02010600030101010101" pitchFamily="2" charset="-122"/>
              </a:rPr>
              <a:t>TTP</a:t>
            </a:r>
            <a:r>
              <a:rPr sz="1100" spc="-229" dirty="0">
                <a:latin typeface="宋体" panose="02010600030101010101" pitchFamily="2" charset="-122"/>
                <a:cs typeface="宋体" panose="02010600030101010101" pitchFamily="2" charset="-122"/>
              </a:rPr>
              <a:t> </a:t>
            </a:r>
            <a:r>
              <a:rPr sz="1100" spc="-160" dirty="0">
                <a:latin typeface="宋体" panose="02010600030101010101" pitchFamily="2" charset="-122"/>
                <a:cs typeface="宋体" panose="02010600030101010101" pitchFamily="2" charset="-122"/>
              </a:rPr>
              <a:t>(i</a:t>
            </a:r>
            <a:r>
              <a:rPr sz="1100" spc="-155" dirty="0">
                <a:latin typeface="宋体" panose="02010600030101010101" pitchFamily="2" charset="-122"/>
                <a:cs typeface="宋体" panose="02010600030101010101" pitchFamily="2" charset="-122"/>
              </a:rPr>
              <a:t>n</a:t>
            </a:r>
            <a:r>
              <a:rPr sz="1100" spc="-105" dirty="0">
                <a:latin typeface="宋体" panose="02010600030101010101" pitchFamily="2" charset="-122"/>
                <a:cs typeface="宋体" panose="02010600030101010101" pitchFamily="2" charset="-122"/>
              </a:rPr>
              <a:t>s</a:t>
            </a:r>
            <a:r>
              <a:rPr sz="1100" spc="-50" dirty="0">
                <a:latin typeface="宋体" panose="02010600030101010101" pitchFamily="2" charset="-122"/>
                <a:cs typeface="宋体" panose="02010600030101010101" pitchFamily="2" charset="-122"/>
              </a:rPr>
              <a:t>tan</a:t>
            </a:r>
            <a:r>
              <a:rPr sz="1100" spc="-20" dirty="0">
                <a:latin typeface="宋体" panose="02010600030101010101" pitchFamily="2" charset="-122"/>
                <a:cs typeface="宋体" panose="02010600030101010101" pitchFamily="2" charset="-122"/>
              </a:rPr>
              <a:t>ce</a:t>
            </a:r>
            <a:r>
              <a:rPr sz="1100" spc="-275"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40" dirty="0">
                <a:latin typeface="宋体" panose="02010600030101010101" pitchFamily="2" charset="-122"/>
                <a:cs typeface="宋体" panose="02010600030101010101" pitchFamily="2" charset="-122"/>
              </a:rPr>
              <a:t>$</a:t>
            </a:r>
            <a:r>
              <a:rPr sz="1100" spc="-305" dirty="0">
                <a:latin typeface="宋体" panose="02010600030101010101" pitchFamily="2" charset="-122"/>
                <a:cs typeface="宋体" panose="02010600030101010101" pitchFamily="2" charset="-122"/>
              </a:rPr>
              <a:t>l</a:t>
            </a:r>
            <a:r>
              <a:rPr sz="1100" spc="-55" dirty="0">
                <a:latin typeface="宋体" panose="02010600030101010101" pitchFamily="2" charset="-122"/>
                <a:cs typeface="宋体" panose="02010600030101010101" pitchFamily="2" charset="-122"/>
              </a:rPr>
              <a:t>abel</a:t>
            </a:r>
            <a:r>
              <a:rPr sz="1100" spc="-105" dirty="0">
                <a:latin typeface="宋体" panose="02010600030101010101" pitchFamily="2" charset="-122"/>
                <a:cs typeface="宋体" panose="02010600030101010101" pitchFamily="2" charset="-122"/>
              </a:rPr>
              <a:t>s</a:t>
            </a:r>
            <a:r>
              <a:rPr sz="1100" spc="-195" dirty="0">
                <a:latin typeface="宋体" panose="02010600030101010101" pitchFamily="2" charset="-122"/>
                <a:cs typeface="宋体" panose="02010600030101010101" pitchFamily="2" charset="-122"/>
              </a:rPr>
              <a:t>.i</a:t>
            </a:r>
            <a:r>
              <a:rPr sz="1100" spc="-185" dirty="0">
                <a:latin typeface="宋体" panose="02010600030101010101" pitchFamily="2" charset="-122"/>
                <a:cs typeface="宋体" panose="02010600030101010101" pitchFamily="2" charset="-122"/>
              </a:rPr>
              <a:t>n</a:t>
            </a:r>
            <a:r>
              <a:rPr sz="1100" spc="-105" dirty="0">
                <a:latin typeface="宋体" panose="02010600030101010101" pitchFamily="2" charset="-122"/>
                <a:cs typeface="宋体" panose="02010600030101010101" pitchFamily="2" charset="-122"/>
              </a:rPr>
              <a:t>s</a:t>
            </a:r>
            <a:r>
              <a:rPr sz="1100" spc="-50" dirty="0">
                <a:latin typeface="宋体" panose="02010600030101010101" pitchFamily="2" charset="-122"/>
                <a:cs typeface="宋体" panose="02010600030101010101" pitchFamily="2" charset="-122"/>
              </a:rPr>
              <a:t>ta</a:t>
            </a:r>
            <a:r>
              <a:rPr sz="1100" spc="-60" dirty="0">
                <a:latin typeface="宋体" panose="02010600030101010101" pitchFamily="2" charset="-122"/>
                <a:cs typeface="宋体" panose="02010600030101010101" pitchFamily="2" charset="-122"/>
              </a:rPr>
              <a:t>n</a:t>
            </a:r>
            <a:r>
              <a:rPr sz="1100" spc="-20" dirty="0">
                <a:latin typeface="宋体" panose="02010600030101010101" pitchFamily="2" charset="-122"/>
                <a:cs typeface="宋体" panose="02010600030101010101" pitchFamily="2" charset="-122"/>
              </a:rPr>
              <a:t>ce</a:t>
            </a:r>
            <a:r>
              <a:rPr sz="1100" spc="-270" dirty="0">
                <a:latin typeface="宋体" panose="02010600030101010101" pitchFamily="2" charset="-122"/>
                <a:cs typeface="宋体" panose="02010600030101010101" pitchFamily="2" charset="-122"/>
              </a:rPr>
              <a:t> </a:t>
            </a:r>
            <a:r>
              <a:rPr sz="1100" spc="-235"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marL="88900" marR="31115" indent="152400">
              <a:lnSpc>
                <a:spcPct val="100000"/>
              </a:lnSpc>
            </a:pPr>
            <a:r>
              <a:rPr sz="1100" spc="-100" dirty="0">
                <a:latin typeface="宋体" panose="02010600030101010101" pitchFamily="2" charset="-122"/>
                <a:cs typeface="宋体" panose="02010600030101010101" pitchFamily="2" charset="-122"/>
              </a:rPr>
              <a:t>description:</a:t>
            </a:r>
            <a:r>
              <a:rPr sz="1100" spc="-275"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"HTTP</a:t>
            </a:r>
            <a:r>
              <a:rPr sz="1100" spc="-229"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request</a:t>
            </a:r>
            <a:r>
              <a:rPr sz="1100" spc="-254"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took</a:t>
            </a:r>
            <a:r>
              <a:rPr sz="1100" spc="-265" dirty="0">
                <a:latin typeface="宋体" panose="02010600030101010101" pitchFamily="2" charset="-122"/>
                <a:cs typeface="宋体" panose="02010600030101010101" pitchFamily="2" charset="-122"/>
              </a:rPr>
              <a:t> </a:t>
            </a:r>
            <a:r>
              <a:rPr sz="1100" spc="70" dirty="0">
                <a:latin typeface="宋体" panose="02010600030101010101" pitchFamily="2" charset="-122"/>
                <a:cs typeface="宋体" panose="02010600030101010101" pitchFamily="2" charset="-122"/>
              </a:rPr>
              <a:t>more</a:t>
            </a:r>
            <a:r>
              <a:rPr sz="1100" spc="-254"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than</a:t>
            </a:r>
            <a:r>
              <a:rPr sz="1100" spc="-265" dirty="0">
                <a:latin typeface="宋体" panose="02010600030101010101" pitchFamily="2" charset="-122"/>
                <a:cs typeface="宋体" panose="02010600030101010101" pitchFamily="2" charset="-122"/>
              </a:rPr>
              <a:t> </a:t>
            </a:r>
            <a:r>
              <a:rPr sz="1100" spc="-40" dirty="0">
                <a:latin typeface="宋体" panose="02010600030101010101" pitchFamily="2" charset="-122"/>
                <a:cs typeface="宋体" panose="02010600030101010101" pitchFamily="2" charset="-122"/>
              </a:rPr>
              <a:t>1s\n</a:t>
            </a:r>
            <a:r>
              <a:rPr sz="1100" spc="45" dirty="0">
                <a:latin typeface="宋体" panose="02010600030101010101" pitchFamily="2" charset="-122"/>
                <a:cs typeface="宋体" panose="02010600030101010101" pitchFamily="2" charset="-122"/>
              </a:rPr>
              <a:t> </a:t>
            </a:r>
            <a:r>
              <a:rPr sz="1100" spc="80" dirty="0">
                <a:latin typeface="宋体" panose="02010600030101010101" pitchFamily="2" charset="-122"/>
                <a:cs typeface="宋体" panose="02010600030101010101" pitchFamily="2" charset="-122"/>
              </a:rPr>
              <a:t>VALUE</a:t>
            </a:r>
            <a:r>
              <a:rPr sz="1100" spc="-229" dirty="0">
                <a:latin typeface="宋体" panose="02010600030101010101" pitchFamily="2" charset="-122"/>
                <a:cs typeface="宋体" panose="02010600030101010101" pitchFamily="2" charset="-122"/>
              </a:rPr>
              <a:t> </a:t>
            </a:r>
            <a:r>
              <a:rPr sz="1100" spc="180" dirty="0">
                <a:latin typeface="宋体" panose="02010600030101010101" pitchFamily="2" charset="-122"/>
                <a:cs typeface="宋体" panose="02010600030101010101" pitchFamily="2" charset="-122"/>
              </a:rPr>
              <a:t>=</a:t>
            </a:r>
            <a:r>
              <a:rPr sz="1100" spc="-240"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r>
              <a:rPr sz="1100" spc="-240"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$value</a:t>
            </a:r>
            <a:r>
              <a:rPr sz="1100" spc="-265" dirty="0">
                <a:latin typeface="宋体" panose="02010600030101010101" pitchFamily="2" charset="-122"/>
                <a:cs typeface="宋体" panose="02010600030101010101" pitchFamily="2" charset="-122"/>
              </a:rPr>
              <a:t> </a:t>
            </a:r>
            <a:r>
              <a:rPr sz="1100" spc="-140" dirty="0">
                <a:latin typeface="宋体" panose="02010600030101010101" pitchFamily="2" charset="-122"/>
                <a:cs typeface="宋体" panose="02010600030101010101" pitchFamily="2" charset="-122"/>
              </a:rPr>
              <a:t>}}\n</a:t>
            </a:r>
            <a:r>
              <a:rPr sz="1100" spc="65"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LABELS</a:t>
            </a:r>
            <a:r>
              <a:rPr sz="1100" spc="-245" dirty="0">
                <a:latin typeface="宋体" panose="02010600030101010101" pitchFamily="2" charset="-122"/>
                <a:cs typeface="宋体" panose="02010600030101010101" pitchFamily="2" charset="-122"/>
              </a:rPr>
              <a:t> </a:t>
            </a:r>
            <a:r>
              <a:rPr sz="1100" spc="180"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85" dirty="0">
                <a:latin typeface="宋体" panose="02010600030101010101" pitchFamily="2" charset="-122"/>
                <a:cs typeface="宋体" panose="02010600030101010101" pitchFamily="2" charset="-122"/>
              </a:rPr>
              <a:t>$labels</a:t>
            </a:r>
            <a:r>
              <a:rPr sz="1100" spc="-265" dirty="0">
                <a:latin typeface="宋体" panose="02010600030101010101" pitchFamily="2" charset="-122"/>
                <a:cs typeface="宋体" panose="02010600030101010101" pitchFamily="2" charset="-122"/>
              </a:rPr>
              <a:t> </a:t>
            </a:r>
            <a:r>
              <a:rPr sz="1100" spc="-204" dirty="0">
                <a:latin typeface="宋体" panose="02010600030101010101" pitchFamily="2" charset="-122"/>
                <a:cs typeface="宋体" panose="02010600030101010101" pitchFamily="2" charset="-122"/>
              </a:rPr>
              <a:t>}}" </a:t>
            </a:r>
            <a:r>
              <a:rPr sz="1100" spc="-535"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a:t>
            </a:r>
            <a:r>
              <a:rPr sz="1100" spc="-254" dirty="0">
                <a:latin typeface="宋体" panose="02010600030101010101" pitchFamily="2" charset="-122"/>
                <a:cs typeface="宋体" panose="02010600030101010101" pitchFamily="2" charset="-122"/>
              </a:rPr>
              <a:t> </a:t>
            </a:r>
            <a:r>
              <a:rPr sz="1100" spc="-30" dirty="0">
                <a:solidFill>
                  <a:srgbClr val="00AFEF"/>
                </a:solidFill>
                <a:latin typeface="宋体" panose="02010600030101010101" pitchFamily="2" charset="-122"/>
                <a:cs typeface="宋体" panose="02010600030101010101" pitchFamily="2" charset="-122"/>
              </a:rPr>
              <a:t>Blackbox</a:t>
            </a:r>
            <a:r>
              <a:rPr sz="1100" spc="-254" dirty="0">
                <a:solidFill>
                  <a:srgbClr val="00AFEF"/>
                </a:solidFill>
                <a:latin typeface="宋体" panose="02010600030101010101" pitchFamily="2" charset="-122"/>
                <a:cs typeface="宋体" panose="02010600030101010101" pitchFamily="2" charset="-122"/>
              </a:rPr>
              <a:t> </a:t>
            </a:r>
            <a:r>
              <a:rPr sz="1100" spc="10" dirty="0">
                <a:solidFill>
                  <a:srgbClr val="00AFEF"/>
                </a:solidFill>
                <a:latin typeface="宋体" panose="02010600030101010101" pitchFamily="2" charset="-122"/>
                <a:cs typeface="宋体" panose="02010600030101010101" pitchFamily="2" charset="-122"/>
              </a:rPr>
              <a:t>probe</a:t>
            </a:r>
            <a:r>
              <a:rPr sz="1100" spc="-270" dirty="0">
                <a:solidFill>
                  <a:srgbClr val="00AFEF"/>
                </a:solidFill>
                <a:latin typeface="宋体" panose="02010600030101010101" pitchFamily="2" charset="-122"/>
                <a:cs typeface="宋体" panose="02010600030101010101" pitchFamily="2" charset="-122"/>
              </a:rPr>
              <a:t> </a:t>
            </a:r>
            <a:r>
              <a:rPr sz="1100" spc="-30" dirty="0">
                <a:solidFill>
                  <a:srgbClr val="00AFEF"/>
                </a:solidFill>
                <a:latin typeface="宋体" panose="02010600030101010101" pitchFamily="2" charset="-122"/>
                <a:cs typeface="宋体" panose="02010600030101010101" pitchFamily="2" charset="-122"/>
              </a:rPr>
              <a:t>slow</a:t>
            </a:r>
            <a:r>
              <a:rPr sz="1100" spc="-250" dirty="0">
                <a:solidFill>
                  <a:srgbClr val="00AFEF"/>
                </a:solidFill>
                <a:latin typeface="宋体" panose="02010600030101010101" pitchFamily="2" charset="-122"/>
                <a:cs typeface="宋体" panose="02010600030101010101" pitchFamily="2" charset="-122"/>
              </a:rPr>
              <a:t> </a:t>
            </a:r>
            <a:r>
              <a:rPr sz="1100" spc="-25" dirty="0">
                <a:solidFill>
                  <a:srgbClr val="00AFEF"/>
                </a:solidFill>
                <a:latin typeface="宋体" panose="02010600030101010101" pitchFamily="2" charset="-122"/>
                <a:cs typeface="宋体" panose="02010600030101010101" pitchFamily="2" charset="-122"/>
              </a:rPr>
              <a:t>ping</a:t>
            </a:r>
            <a:endParaRPr sz="1100">
              <a:latin typeface="宋体" panose="02010600030101010101" pitchFamily="2" charset="-122"/>
              <a:cs typeface="宋体" panose="02010600030101010101" pitchFamily="2" charset="-122"/>
            </a:endParaRPr>
          </a:p>
          <a:p>
            <a:pPr marL="196850" lvl="1" indent="-107950">
              <a:lnSpc>
                <a:spcPct val="100000"/>
              </a:lnSpc>
              <a:buChar char="-"/>
              <a:tabLst>
                <a:tab pos="196850" algn="l"/>
              </a:tabLst>
            </a:pPr>
            <a:r>
              <a:rPr sz="1100" spc="-100" dirty="0">
                <a:latin typeface="宋体" panose="02010600030101010101" pitchFamily="2" charset="-122"/>
                <a:cs typeface="宋体" panose="02010600030101010101" pitchFamily="2" charset="-122"/>
              </a:rPr>
              <a:t>al</a:t>
            </a:r>
            <a:r>
              <a:rPr sz="1100" spc="-95" dirty="0">
                <a:latin typeface="宋体" panose="02010600030101010101" pitchFamily="2" charset="-122"/>
                <a:cs typeface="宋体" panose="02010600030101010101" pitchFamily="2" charset="-122"/>
              </a:rPr>
              <a:t>e</a:t>
            </a:r>
            <a:r>
              <a:rPr sz="1100" spc="-229" dirty="0">
                <a:latin typeface="宋体" panose="02010600030101010101" pitchFamily="2" charset="-122"/>
                <a:cs typeface="宋体" panose="02010600030101010101" pitchFamily="2" charset="-122"/>
              </a:rPr>
              <a:t>rt:</a:t>
            </a:r>
            <a:r>
              <a:rPr sz="1100" spc="-254"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B</a:t>
            </a:r>
            <a:r>
              <a:rPr sz="1100" spc="-305" dirty="0">
                <a:latin typeface="宋体" panose="02010600030101010101" pitchFamily="2" charset="-122"/>
                <a:cs typeface="宋体" panose="02010600030101010101" pitchFamily="2" charset="-122"/>
              </a:rPr>
              <a:t>l</a:t>
            </a:r>
            <a:r>
              <a:rPr sz="1100" spc="-30" dirty="0">
                <a:latin typeface="宋体" panose="02010600030101010101" pitchFamily="2" charset="-122"/>
                <a:cs typeface="宋体" panose="02010600030101010101" pitchFamily="2" charset="-122"/>
              </a:rPr>
              <a:t>ack</a:t>
            </a:r>
            <a:r>
              <a:rPr sz="1100" spc="30" dirty="0">
                <a:latin typeface="宋体" panose="02010600030101010101" pitchFamily="2" charset="-122"/>
                <a:cs typeface="宋体" panose="02010600030101010101" pitchFamily="2" charset="-122"/>
              </a:rPr>
              <a:t>bo</a:t>
            </a:r>
            <a:r>
              <a:rPr sz="1100" spc="20" dirty="0">
                <a:latin typeface="宋体" panose="02010600030101010101" pitchFamily="2" charset="-122"/>
                <a:cs typeface="宋体" panose="02010600030101010101" pitchFamily="2" charset="-122"/>
              </a:rPr>
              <a:t>x</a:t>
            </a:r>
            <a:r>
              <a:rPr sz="1100" spc="10" dirty="0">
                <a:latin typeface="宋体" panose="02010600030101010101" pitchFamily="2" charset="-122"/>
                <a:cs typeface="宋体" panose="02010600030101010101" pitchFamily="2" charset="-122"/>
              </a:rPr>
              <a:t>Probe</a:t>
            </a:r>
            <a:r>
              <a:rPr sz="1100" spc="15" dirty="0">
                <a:latin typeface="宋体" panose="02010600030101010101" pitchFamily="2" charset="-122"/>
                <a:cs typeface="宋体" panose="02010600030101010101" pitchFamily="2" charset="-122"/>
              </a:rPr>
              <a:t>S</a:t>
            </a:r>
            <a:r>
              <a:rPr sz="1100" spc="-305" dirty="0">
                <a:latin typeface="宋体" panose="02010600030101010101" pitchFamily="2" charset="-122"/>
                <a:cs typeface="宋体" panose="02010600030101010101" pitchFamily="2" charset="-122"/>
              </a:rPr>
              <a:t>l</a:t>
            </a:r>
            <a:r>
              <a:rPr sz="1100" spc="5" dirty="0">
                <a:latin typeface="宋体" panose="02010600030101010101" pitchFamily="2" charset="-122"/>
                <a:cs typeface="宋体" panose="02010600030101010101" pitchFamily="2" charset="-122"/>
              </a:rPr>
              <a:t>owP</a:t>
            </a:r>
            <a:r>
              <a:rPr sz="1100" spc="15" dirty="0">
                <a:latin typeface="宋体" panose="02010600030101010101" pitchFamily="2" charset="-122"/>
                <a:cs typeface="宋体" panose="02010600030101010101" pitchFamily="2" charset="-122"/>
              </a:rPr>
              <a:t>i</a:t>
            </a:r>
            <a:r>
              <a:rPr sz="1100" spc="45" dirty="0">
                <a:latin typeface="宋体" panose="02010600030101010101" pitchFamily="2" charset="-122"/>
                <a:cs typeface="宋体" panose="02010600030101010101" pitchFamily="2" charset="-122"/>
              </a:rPr>
              <a:t>n</a:t>
            </a:r>
            <a:r>
              <a:rPr sz="1100" spc="80" dirty="0">
                <a:latin typeface="宋体" panose="02010600030101010101" pitchFamily="2" charset="-122"/>
                <a:cs typeface="宋体" panose="02010600030101010101" pitchFamily="2" charset="-122"/>
              </a:rPr>
              <a:t>g</a:t>
            </a:r>
            <a:endParaRPr sz="1100">
              <a:latin typeface="宋体" panose="02010600030101010101" pitchFamily="2" charset="-122"/>
              <a:cs typeface="宋体" panose="02010600030101010101" pitchFamily="2" charset="-122"/>
            </a:endParaRPr>
          </a:p>
          <a:p>
            <a:pPr marL="165100" marR="2148205">
              <a:lnSpc>
                <a:spcPct val="100000"/>
              </a:lnSpc>
            </a:pPr>
            <a:r>
              <a:rPr sz="1100" spc="-95" dirty="0">
                <a:latin typeface="宋体" panose="02010600030101010101" pitchFamily="2" charset="-122"/>
                <a:cs typeface="宋体" panose="02010600030101010101" pitchFamily="2" charset="-122"/>
              </a:rPr>
              <a:t>expr:</a:t>
            </a:r>
            <a:r>
              <a:rPr sz="1100" spc="-235" dirty="0">
                <a:latin typeface="宋体" panose="02010600030101010101" pitchFamily="2" charset="-122"/>
                <a:cs typeface="宋体" panose="02010600030101010101" pitchFamily="2" charset="-122"/>
              </a:rPr>
              <a:t> </a:t>
            </a:r>
            <a:r>
              <a:rPr sz="1100" spc="-35" dirty="0">
                <a:latin typeface="宋体" panose="02010600030101010101" pitchFamily="2" charset="-122"/>
                <a:cs typeface="宋体" panose="02010600030101010101" pitchFamily="2" charset="-122"/>
              </a:rPr>
              <a:t>avg_over_time(probe_icmp_duration_seconds[1m])</a:t>
            </a:r>
            <a:r>
              <a:rPr sz="1100" spc="-260" dirty="0">
                <a:latin typeface="宋体" panose="02010600030101010101" pitchFamily="2" charset="-122"/>
                <a:cs typeface="宋体" panose="02010600030101010101" pitchFamily="2" charset="-122"/>
              </a:rPr>
              <a:t> </a:t>
            </a:r>
            <a:r>
              <a:rPr sz="1100" spc="180" dirty="0">
                <a:latin typeface="宋体" panose="02010600030101010101" pitchFamily="2" charset="-122"/>
                <a:cs typeface="宋体" panose="02010600030101010101" pitchFamily="2" charset="-122"/>
              </a:rPr>
              <a:t>&gt;</a:t>
            </a:r>
            <a:r>
              <a:rPr sz="1100" spc="-225"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1 </a:t>
            </a:r>
            <a:r>
              <a:rPr sz="1100" spc="-535" dirty="0">
                <a:latin typeface="宋体" panose="02010600030101010101" pitchFamily="2" charset="-122"/>
                <a:cs typeface="宋体" panose="02010600030101010101" pitchFamily="2" charset="-122"/>
              </a:rPr>
              <a:t> </a:t>
            </a:r>
            <a:r>
              <a:rPr sz="1100" spc="-235" dirty="0">
                <a:latin typeface="宋体" panose="02010600030101010101" pitchFamily="2" charset="-122"/>
                <a:cs typeface="宋体" panose="02010600030101010101" pitchFamily="2" charset="-122"/>
              </a:rPr>
              <a:t>f</a:t>
            </a:r>
            <a:r>
              <a:rPr sz="1100" spc="-145" dirty="0">
                <a:latin typeface="宋体" panose="02010600030101010101" pitchFamily="2" charset="-122"/>
                <a:cs typeface="宋体" panose="02010600030101010101" pitchFamily="2" charset="-122"/>
              </a:rPr>
              <a:t>or</a:t>
            </a:r>
            <a:r>
              <a:rPr sz="1100" spc="-140" dirty="0">
                <a:latin typeface="宋体" panose="02010600030101010101" pitchFamily="2" charset="-122"/>
                <a:cs typeface="宋体" panose="02010600030101010101" pitchFamily="2" charset="-122"/>
              </a:rPr>
              <a:t>:</a:t>
            </a:r>
            <a:r>
              <a:rPr sz="1100" spc="-254" dirty="0">
                <a:latin typeface="宋体" panose="02010600030101010101" pitchFamily="2" charset="-122"/>
                <a:cs typeface="宋体" panose="02010600030101010101" pitchFamily="2" charset="-122"/>
              </a:rPr>
              <a:t> </a:t>
            </a:r>
            <a:r>
              <a:rPr sz="1100" spc="200" dirty="0">
                <a:latin typeface="宋体" panose="02010600030101010101" pitchFamily="2" charset="-122"/>
                <a:cs typeface="宋体" panose="02010600030101010101" pitchFamily="2" charset="-122"/>
              </a:rPr>
              <a:t>1m</a:t>
            </a:r>
            <a:endParaRPr sz="1100">
              <a:latin typeface="宋体" panose="02010600030101010101" pitchFamily="2" charset="-122"/>
              <a:cs typeface="宋体" panose="02010600030101010101" pitchFamily="2" charset="-122"/>
            </a:endParaRPr>
          </a:p>
          <a:p>
            <a:pPr marL="165100">
              <a:lnSpc>
                <a:spcPct val="100000"/>
              </a:lnSpc>
            </a:pPr>
            <a:r>
              <a:rPr sz="1100" spc="-135" dirty="0">
                <a:latin typeface="宋体" panose="02010600030101010101" pitchFamily="2" charset="-122"/>
                <a:cs typeface="宋体" panose="02010600030101010101" pitchFamily="2" charset="-122"/>
              </a:rPr>
              <a:t>labels:</a:t>
            </a:r>
            <a:endParaRPr sz="1100">
              <a:latin typeface="宋体" panose="02010600030101010101" pitchFamily="2" charset="-122"/>
              <a:cs typeface="宋体" panose="02010600030101010101" pitchFamily="2" charset="-122"/>
            </a:endParaRPr>
          </a:p>
          <a:p>
            <a:pPr marL="165100" marR="4677410" indent="76200">
              <a:lnSpc>
                <a:spcPct val="100000"/>
              </a:lnSpc>
            </a:pPr>
            <a:r>
              <a:rPr sz="1100" spc="-105" dirty="0">
                <a:latin typeface="宋体" panose="02010600030101010101" pitchFamily="2" charset="-122"/>
                <a:cs typeface="宋体" panose="02010600030101010101" pitchFamily="2" charset="-122"/>
              </a:rPr>
              <a:t>s</a:t>
            </a:r>
            <a:r>
              <a:rPr sz="1100" spc="15" dirty="0">
                <a:latin typeface="宋体" panose="02010600030101010101" pitchFamily="2" charset="-122"/>
                <a:cs typeface="宋体" panose="02010600030101010101" pitchFamily="2" charset="-122"/>
              </a:rPr>
              <a:t>e</a:t>
            </a:r>
            <a:r>
              <a:rPr sz="1100" spc="-125" dirty="0">
                <a:latin typeface="宋体" panose="02010600030101010101" pitchFamily="2" charset="-122"/>
                <a:cs typeface="宋体" panose="02010600030101010101" pitchFamily="2" charset="-122"/>
              </a:rPr>
              <a:t>verit</a:t>
            </a:r>
            <a:r>
              <a:rPr sz="1100" spc="-120" dirty="0">
                <a:latin typeface="宋体" panose="02010600030101010101" pitchFamily="2" charset="-122"/>
                <a:cs typeface="宋体" panose="02010600030101010101" pitchFamily="2" charset="-122"/>
              </a:rPr>
              <a:t>y</a:t>
            </a:r>
            <a:r>
              <a:rPr sz="1100" spc="-310" dirty="0">
                <a:latin typeface="宋体" panose="02010600030101010101" pitchFamily="2" charset="-122"/>
                <a:cs typeface="宋体" panose="02010600030101010101" pitchFamily="2" charset="-122"/>
              </a:rPr>
              <a:t>:</a:t>
            </a:r>
            <a:r>
              <a:rPr sz="1100" spc="-275" dirty="0">
                <a:latin typeface="宋体" panose="02010600030101010101" pitchFamily="2" charset="-122"/>
                <a:cs typeface="宋体" panose="02010600030101010101" pitchFamily="2" charset="-122"/>
              </a:rPr>
              <a:t> </a:t>
            </a:r>
            <a:r>
              <a:rPr sz="1100" spc="10" dirty="0">
                <a:latin typeface="宋体" panose="02010600030101010101" pitchFamily="2" charset="-122"/>
                <a:cs typeface="宋体" panose="02010600030101010101" pitchFamily="2" charset="-122"/>
              </a:rPr>
              <a:t>wa</a:t>
            </a:r>
            <a:r>
              <a:rPr sz="1100" spc="5" dirty="0">
                <a:latin typeface="宋体" panose="02010600030101010101" pitchFamily="2" charset="-122"/>
                <a:cs typeface="宋体" panose="02010600030101010101" pitchFamily="2" charset="-122"/>
              </a:rPr>
              <a:t>r</a:t>
            </a:r>
            <a:r>
              <a:rPr sz="1100" spc="55" dirty="0">
                <a:latin typeface="宋体" panose="02010600030101010101" pitchFamily="2" charset="-122"/>
                <a:cs typeface="宋体" panose="02010600030101010101" pitchFamily="2" charset="-122"/>
              </a:rPr>
              <a:t>n</a:t>
            </a:r>
            <a:r>
              <a:rPr sz="1100" spc="-305" dirty="0">
                <a:latin typeface="宋体" panose="02010600030101010101" pitchFamily="2" charset="-122"/>
                <a:cs typeface="宋体" panose="02010600030101010101" pitchFamily="2" charset="-122"/>
              </a:rPr>
              <a:t>i</a:t>
            </a:r>
            <a:r>
              <a:rPr sz="1100" spc="55" dirty="0">
                <a:latin typeface="宋体" panose="02010600030101010101" pitchFamily="2" charset="-122"/>
                <a:cs typeface="宋体" panose="02010600030101010101" pitchFamily="2" charset="-122"/>
              </a:rPr>
              <a:t>n</a:t>
            </a:r>
            <a:r>
              <a:rPr sz="1100" spc="80" dirty="0">
                <a:latin typeface="宋体" panose="02010600030101010101" pitchFamily="2" charset="-122"/>
                <a:cs typeface="宋体" panose="02010600030101010101" pitchFamily="2" charset="-122"/>
              </a:rPr>
              <a:t>g  </a:t>
            </a:r>
            <a:r>
              <a:rPr sz="1100" spc="-70" dirty="0">
                <a:latin typeface="宋体" panose="02010600030101010101" pitchFamily="2" charset="-122"/>
                <a:cs typeface="宋体" panose="02010600030101010101" pitchFamily="2" charset="-122"/>
              </a:rPr>
              <a:t>annotations:</a:t>
            </a:r>
            <a:endParaRPr sz="1100">
              <a:latin typeface="宋体" panose="02010600030101010101" pitchFamily="2" charset="-122"/>
              <a:cs typeface="宋体" panose="02010600030101010101" pitchFamily="2" charset="-122"/>
            </a:endParaRPr>
          </a:p>
          <a:p>
            <a:pPr marL="241300">
              <a:lnSpc>
                <a:spcPct val="100000"/>
              </a:lnSpc>
            </a:pPr>
            <a:r>
              <a:rPr sz="1100" spc="-105" dirty="0">
                <a:latin typeface="宋体" panose="02010600030101010101" pitchFamily="2" charset="-122"/>
                <a:cs typeface="宋体" panose="02010600030101010101" pitchFamily="2" charset="-122"/>
              </a:rPr>
              <a:t>s</a:t>
            </a:r>
            <a:r>
              <a:rPr sz="1100" spc="55" dirty="0">
                <a:latin typeface="宋体" panose="02010600030101010101" pitchFamily="2" charset="-122"/>
                <a:cs typeface="宋体" panose="02010600030101010101" pitchFamily="2" charset="-122"/>
              </a:rPr>
              <a:t>u</a:t>
            </a:r>
            <a:r>
              <a:rPr sz="1100" spc="375" dirty="0">
                <a:latin typeface="宋体" panose="02010600030101010101" pitchFamily="2" charset="-122"/>
                <a:cs typeface="宋体" panose="02010600030101010101" pitchFamily="2" charset="-122"/>
              </a:rPr>
              <a:t>mm</a:t>
            </a:r>
            <a:r>
              <a:rPr sz="1100" spc="-90" dirty="0">
                <a:latin typeface="宋体" panose="02010600030101010101" pitchFamily="2" charset="-122"/>
                <a:cs typeface="宋体" panose="02010600030101010101" pitchFamily="2" charset="-122"/>
              </a:rPr>
              <a:t>a</a:t>
            </a:r>
            <a:r>
              <a:rPr sz="1100" spc="-95" dirty="0">
                <a:latin typeface="宋体" panose="02010600030101010101" pitchFamily="2" charset="-122"/>
                <a:cs typeface="宋体" panose="02010600030101010101" pitchFamily="2" charset="-122"/>
              </a:rPr>
              <a:t>r</a:t>
            </a:r>
            <a:r>
              <a:rPr sz="1100" spc="-35" dirty="0">
                <a:latin typeface="宋体" panose="02010600030101010101" pitchFamily="2" charset="-122"/>
                <a:cs typeface="宋体" panose="02010600030101010101" pitchFamily="2" charset="-122"/>
              </a:rPr>
              <a:t>y</a:t>
            </a:r>
            <a:r>
              <a:rPr sz="1100" spc="-310" dirty="0">
                <a:latin typeface="宋体" panose="02010600030101010101" pitchFamily="2" charset="-122"/>
                <a:cs typeface="宋体" panose="02010600030101010101" pitchFamily="2" charset="-122"/>
              </a:rPr>
              <a:t>:</a:t>
            </a:r>
            <a:r>
              <a:rPr sz="1100" spc="-275"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B</a:t>
            </a:r>
            <a:r>
              <a:rPr sz="1100" spc="-305" dirty="0">
                <a:latin typeface="宋体" panose="02010600030101010101" pitchFamily="2" charset="-122"/>
                <a:cs typeface="宋体" panose="02010600030101010101" pitchFamily="2" charset="-122"/>
              </a:rPr>
              <a:t>l</a:t>
            </a:r>
            <a:r>
              <a:rPr sz="1100" spc="-30" dirty="0">
                <a:latin typeface="宋体" panose="02010600030101010101" pitchFamily="2" charset="-122"/>
                <a:cs typeface="宋体" panose="02010600030101010101" pitchFamily="2" charset="-122"/>
              </a:rPr>
              <a:t>ack</a:t>
            </a:r>
            <a:r>
              <a:rPr sz="1100" spc="30" dirty="0">
                <a:latin typeface="宋体" panose="02010600030101010101" pitchFamily="2" charset="-122"/>
                <a:cs typeface="宋体" panose="02010600030101010101" pitchFamily="2" charset="-122"/>
              </a:rPr>
              <a:t>box</a:t>
            </a:r>
            <a:r>
              <a:rPr sz="1100" spc="-265" dirty="0">
                <a:latin typeface="宋体" panose="02010600030101010101" pitchFamily="2" charset="-122"/>
                <a:cs typeface="宋体" panose="02010600030101010101" pitchFamily="2" charset="-122"/>
              </a:rPr>
              <a:t> </a:t>
            </a:r>
            <a:r>
              <a:rPr sz="1100" spc="-50" dirty="0">
                <a:latin typeface="宋体" panose="02010600030101010101" pitchFamily="2" charset="-122"/>
                <a:cs typeface="宋体" panose="02010600030101010101" pitchFamily="2" charset="-122"/>
              </a:rPr>
              <a:t>p</a:t>
            </a:r>
            <a:r>
              <a:rPr sz="1100" spc="-55" dirty="0">
                <a:latin typeface="宋体" panose="02010600030101010101" pitchFamily="2" charset="-122"/>
                <a:cs typeface="宋体" panose="02010600030101010101" pitchFamily="2" charset="-122"/>
              </a:rPr>
              <a:t>r</a:t>
            </a:r>
            <a:r>
              <a:rPr sz="1100" spc="50" dirty="0">
                <a:latin typeface="宋体" panose="02010600030101010101" pitchFamily="2" charset="-122"/>
                <a:cs typeface="宋体" panose="02010600030101010101" pitchFamily="2" charset="-122"/>
              </a:rPr>
              <a:t>ob</a:t>
            </a:r>
            <a:r>
              <a:rPr sz="1100" spc="55" dirty="0">
                <a:latin typeface="宋体" panose="02010600030101010101" pitchFamily="2" charset="-122"/>
                <a:cs typeface="宋体" panose="02010600030101010101" pitchFamily="2" charset="-122"/>
              </a:rPr>
              <a:t>e</a:t>
            </a:r>
            <a:r>
              <a:rPr sz="1100" spc="-270"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s</a:t>
            </a:r>
            <a:r>
              <a:rPr sz="1100" spc="-305" dirty="0">
                <a:latin typeface="宋体" panose="02010600030101010101" pitchFamily="2" charset="-122"/>
                <a:cs typeface="宋体" panose="02010600030101010101" pitchFamily="2" charset="-122"/>
              </a:rPr>
              <a:t>l</a:t>
            </a:r>
            <a:r>
              <a:rPr sz="1100" spc="145" dirty="0">
                <a:latin typeface="宋体" panose="02010600030101010101" pitchFamily="2" charset="-122"/>
                <a:cs typeface="宋体" panose="02010600030101010101" pitchFamily="2" charset="-122"/>
              </a:rPr>
              <a:t>o</a:t>
            </a:r>
            <a:r>
              <a:rPr sz="1100" spc="150" dirty="0">
                <a:latin typeface="宋体" panose="02010600030101010101" pitchFamily="2" charset="-122"/>
                <a:cs typeface="宋体" panose="02010600030101010101" pitchFamily="2" charset="-122"/>
              </a:rPr>
              <a:t>w</a:t>
            </a:r>
            <a:r>
              <a:rPr sz="1100" spc="-250" dirty="0">
                <a:latin typeface="宋体" panose="02010600030101010101" pitchFamily="2" charset="-122"/>
                <a:cs typeface="宋体" panose="02010600030101010101" pitchFamily="2" charset="-122"/>
              </a:rPr>
              <a:t> </a:t>
            </a:r>
            <a:r>
              <a:rPr sz="1100" spc="-60" dirty="0">
                <a:latin typeface="宋体" panose="02010600030101010101" pitchFamily="2" charset="-122"/>
                <a:cs typeface="宋体" panose="02010600030101010101" pitchFamily="2" charset="-122"/>
              </a:rPr>
              <a:t>pin</a:t>
            </a:r>
            <a:r>
              <a:rPr sz="1100" spc="80" dirty="0">
                <a:latin typeface="宋体" panose="02010600030101010101" pitchFamily="2" charset="-122"/>
                <a:cs typeface="宋体" panose="02010600030101010101" pitchFamily="2" charset="-122"/>
              </a:rPr>
              <a:t>g</a:t>
            </a:r>
            <a:r>
              <a:rPr sz="1100" spc="-265" dirty="0">
                <a:latin typeface="宋体" panose="02010600030101010101" pitchFamily="2" charset="-122"/>
                <a:cs typeface="宋体" panose="02010600030101010101" pitchFamily="2" charset="-122"/>
              </a:rPr>
              <a:t> </a:t>
            </a:r>
            <a:r>
              <a:rPr sz="1100" spc="-160" dirty="0">
                <a:latin typeface="宋体" panose="02010600030101010101" pitchFamily="2" charset="-122"/>
                <a:cs typeface="宋体" panose="02010600030101010101" pitchFamily="2" charset="-122"/>
              </a:rPr>
              <a:t>(i</a:t>
            </a:r>
            <a:r>
              <a:rPr sz="1100" spc="-155" dirty="0">
                <a:latin typeface="宋体" panose="02010600030101010101" pitchFamily="2" charset="-122"/>
                <a:cs typeface="宋体" panose="02010600030101010101" pitchFamily="2" charset="-122"/>
              </a:rPr>
              <a:t>n</a:t>
            </a:r>
            <a:r>
              <a:rPr sz="1100" spc="-105" dirty="0">
                <a:latin typeface="宋体" panose="02010600030101010101" pitchFamily="2" charset="-122"/>
                <a:cs typeface="宋体" panose="02010600030101010101" pitchFamily="2" charset="-122"/>
              </a:rPr>
              <a:t>s</a:t>
            </a:r>
            <a:r>
              <a:rPr sz="1100" spc="-50" dirty="0">
                <a:latin typeface="宋体" panose="02010600030101010101" pitchFamily="2" charset="-122"/>
                <a:cs typeface="宋体" panose="02010600030101010101" pitchFamily="2" charset="-122"/>
              </a:rPr>
              <a:t>tan</a:t>
            </a:r>
            <a:r>
              <a:rPr sz="1100" spc="-20" dirty="0">
                <a:latin typeface="宋体" panose="02010600030101010101" pitchFamily="2" charset="-122"/>
                <a:cs typeface="宋体" panose="02010600030101010101" pitchFamily="2" charset="-122"/>
              </a:rPr>
              <a:t>ce</a:t>
            </a:r>
            <a:r>
              <a:rPr sz="1100" spc="-265"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a:t>
            </a:r>
            <a:r>
              <a:rPr sz="1100" spc="-305" dirty="0">
                <a:latin typeface="宋体" panose="02010600030101010101" pitchFamily="2" charset="-122"/>
                <a:cs typeface="宋体" panose="02010600030101010101" pitchFamily="2" charset="-122"/>
              </a:rPr>
              <a:t>l</a:t>
            </a:r>
            <a:r>
              <a:rPr sz="1100" spc="-55" dirty="0">
                <a:latin typeface="宋体" panose="02010600030101010101" pitchFamily="2" charset="-122"/>
                <a:cs typeface="宋体" panose="02010600030101010101" pitchFamily="2" charset="-122"/>
              </a:rPr>
              <a:t>abel</a:t>
            </a:r>
            <a:r>
              <a:rPr sz="1100" spc="-105" dirty="0">
                <a:latin typeface="宋体" panose="02010600030101010101" pitchFamily="2" charset="-122"/>
                <a:cs typeface="宋体" panose="02010600030101010101" pitchFamily="2" charset="-122"/>
              </a:rPr>
              <a:t>s</a:t>
            </a:r>
            <a:r>
              <a:rPr sz="1100" spc="-195" dirty="0">
                <a:latin typeface="宋体" panose="02010600030101010101" pitchFamily="2" charset="-122"/>
                <a:cs typeface="宋体" panose="02010600030101010101" pitchFamily="2" charset="-122"/>
              </a:rPr>
              <a:t>.i</a:t>
            </a:r>
            <a:r>
              <a:rPr sz="1100" spc="-185" dirty="0">
                <a:latin typeface="宋体" panose="02010600030101010101" pitchFamily="2" charset="-122"/>
                <a:cs typeface="宋体" panose="02010600030101010101" pitchFamily="2" charset="-122"/>
              </a:rPr>
              <a:t>n</a:t>
            </a:r>
            <a:r>
              <a:rPr sz="1100" spc="-105" dirty="0">
                <a:latin typeface="宋体" panose="02010600030101010101" pitchFamily="2" charset="-122"/>
                <a:cs typeface="宋体" panose="02010600030101010101" pitchFamily="2" charset="-122"/>
              </a:rPr>
              <a:t>s</a:t>
            </a:r>
            <a:r>
              <a:rPr sz="1100" spc="-50" dirty="0">
                <a:latin typeface="宋体" panose="02010600030101010101" pitchFamily="2" charset="-122"/>
                <a:cs typeface="宋体" panose="02010600030101010101" pitchFamily="2" charset="-122"/>
              </a:rPr>
              <a:t>ta</a:t>
            </a:r>
            <a:r>
              <a:rPr sz="1100" spc="-60" dirty="0">
                <a:latin typeface="宋体" panose="02010600030101010101" pitchFamily="2" charset="-122"/>
                <a:cs typeface="宋体" panose="02010600030101010101" pitchFamily="2" charset="-122"/>
              </a:rPr>
              <a:t>n</a:t>
            </a:r>
            <a:r>
              <a:rPr sz="1100" spc="-20" dirty="0">
                <a:latin typeface="宋体" panose="02010600030101010101" pitchFamily="2" charset="-122"/>
                <a:cs typeface="宋体" panose="02010600030101010101" pitchFamily="2" charset="-122"/>
              </a:rPr>
              <a:t>ce</a:t>
            </a:r>
            <a:r>
              <a:rPr sz="1100" spc="-280" dirty="0">
                <a:latin typeface="宋体" panose="02010600030101010101" pitchFamily="2" charset="-122"/>
                <a:cs typeface="宋体" panose="02010600030101010101" pitchFamily="2" charset="-122"/>
              </a:rPr>
              <a:t> </a:t>
            </a:r>
            <a:r>
              <a:rPr sz="1100" spc="-235"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marL="241300">
              <a:lnSpc>
                <a:spcPct val="100000"/>
              </a:lnSpc>
            </a:pPr>
            <a:r>
              <a:rPr sz="1100" spc="-100" dirty="0">
                <a:latin typeface="宋体" panose="02010600030101010101" pitchFamily="2" charset="-122"/>
                <a:cs typeface="宋体" panose="02010600030101010101" pitchFamily="2" charset="-122"/>
              </a:rPr>
              <a:t>description:</a:t>
            </a:r>
            <a:r>
              <a:rPr sz="1100" spc="-275"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"Blackbox</a:t>
            </a:r>
            <a:r>
              <a:rPr sz="1100" spc="-245"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ping</a:t>
            </a:r>
            <a:r>
              <a:rPr sz="1100" spc="-260"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took</a:t>
            </a:r>
            <a:r>
              <a:rPr sz="1100" spc="-265" dirty="0">
                <a:latin typeface="宋体" panose="02010600030101010101" pitchFamily="2" charset="-122"/>
                <a:cs typeface="宋体" panose="02010600030101010101" pitchFamily="2" charset="-122"/>
              </a:rPr>
              <a:t> </a:t>
            </a:r>
            <a:r>
              <a:rPr sz="1100" spc="70" dirty="0">
                <a:latin typeface="宋体" panose="02010600030101010101" pitchFamily="2" charset="-122"/>
                <a:cs typeface="宋体" panose="02010600030101010101" pitchFamily="2" charset="-122"/>
              </a:rPr>
              <a:t>more</a:t>
            </a:r>
            <a:r>
              <a:rPr sz="1100" spc="-254"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than</a:t>
            </a:r>
            <a:r>
              <a:rPr sz="1100" spc="-265" dirty="0">
                <a:latin typeface="宋体" panose="02010600030101010101" pitchFamily="2" charset="-122"/>
                <a:cs typeface="宋体" panose="02010600030101010101" pitchFamily="2" charset="-122"/>
              </a:rPr>
              <a:t> </a:t>
            </a:r>
            <a:r>
              <a:rPr sz="1100" spc="-40" dirty="0">
                <a:latin typeface="宋体" panose="02010600030101010101" pitchFamily="2" charset="-122"/>
                <a:cs typeface="宋体" panose="02010600030101010101" pitchFamily="2" charset="-122"/>
              </a:rPr>
              <a:t>1s\n</a:t>
            </a:r>
            <a:r>
              <a:rPr sz="1100" spc="55" dirty="0">
                <a:latin typeface="宋体" panose="02010600030101010101" pitchFamily="2" charset="-122"/>
                <a:cs typeface="宋体" panose="02010600030101010101" pitchFamily="2" charset="-122"/>
              </a:rPr>
              <a:t> </a:t>
            </a:r>
            <a:r>
              <a:rPr sz="1100" spc="80" dirty="0">
                <a:latin typeface="宋体" panose="02010600030101010101" pitchFamily="2" charset="-122"/>
                <a:cs typeface="宋体" panose="02010600030101010101" pitchFamily="2" charset="-122"/>
              </a:rPr>
              <a:t>VALUE</a:t>
            </a:r>
            <a:r>
              <a:rPr sz="1100" spc="-240" dirty="0">
                <a:latin typeface="宋体" panose="02010600030101010101" pitchFamily="2" charset="-122"/>
                <a:cs typeface="宋体" panose="02010600030101010101" pitchFamily="2" charset="-122"/>
              </a:rPr>
              <a:t> </a:t>
            </a:r>
            <a:r>
              <a:rPr sz="1100" spc="180" dirty="0">
                <a:latin typeface="宋体" panose="02010600030101010101" pitchFamily="2" charset="-122"/>
                <a:cs typeface="宋体" panose="02010600030101010101" pitchFamily="2" charset="-122"/>
              </a:rPr>
              <a:t>=</a:t>
            </a:r>
            <a:r>
              <a:rPr sz="1100" spc="-240"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r>
              <a:rPr sz="1100" spc="-240"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$value</a:t>
            </a:r>
            <a:r>
              <a:rPr sz="1100" spc="-265" dirty="0">
                <a:latin typeface="宋体" panose="02010600030101010101" pitchFamily="2" charset="-122"/>
                <a:cs typeface="宋体" panose="02010600030101010101" pitchFamily="2" charset="-122"/>
              </a:rPr>
              <a:t> </a:t>
            </a:r>
            <a:r>
              <a:rPr sz="1100" spc="-140" dirty="0">
                <a:latin typeface="宋体" panose="02010600030101010101" pitchFamily="2" charset="-122"/>
                <a:cs typeface="宋体" panose="02010600030101010101" pitchFamily="2" charset="-122"/>
              </a:rPr>
              <a:t>}}\n</a:t>
            </a:r>
            <a:r>
              <a:rPr sz="1100" spc="65"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LABELS</a:t>
            </a:r>
            <a:r>
              <a:rPr sz="1100" spc="-245" dirty="0">
                <a:latin typeface="宋体" panose="02010600030101010101" pitchFamily="2" charset="-122"/>
                <a:cs typeface="宋体" panose="02010600030101010101" pitchFamily="2" charset="-122"/>
              </a:rPr>
              <a:t> </a:t>
            </a:r>
            <a:r>
              <a:rPr sz="1100" spc="180"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r>
              <a:rPr sz="1100" spc="-240" dirty="0">
                <a:latin typeface="宋体" panose="02010600030101010101" pitchFamily="2" charset="-122"/>
                <a:cs typeface="宋体" panose="02010600030101010101" pitchFamily="2" charset="-122"/>
              </a:rPr>
              <a:t> </a:t>
            </a:r>
            <a:r>
              <a:rPr sz="1100" spc="-85" dirty="0">
                <a:latin typeface="宋体" panose="02010600030101010101" pitchFamily="2" charset="-122"/>
                <a:cs typeface="宋体" panose="02010600030101010101" pitchFamily="2" charset="-122"/>
              </a:rPr>
              <a:t>$labels</a:t>
            </a:r>
            <a:r>
              <a:rPr sz="1100" spc="-265" dirty="0">
                <a:latin typeface="宋体" panose="02010600030101010101" pitchFamily="2" charset="-122"/>
                <a:cs typeface="宋体" panose="02010600030101010101" pitchFamily="2" charset="-122"/>
              </a:rPr>
              <a:t> </a:t>
            </a:r>
            <a:r>
              <a:rPr sz="1100" spc="-204"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p:txBody>
      </p:sp>
      <p:grpSp>
        <p:nvGrpSpPr>
          <p:cNvPr id="7" name="object 7"/>
          <p:cNvGrpSpPr/>
          <p:nvPr/>
        </p:nvGrpSpPr>
        <p:grpSpPr>
          <a:xfrm>
            <a:off x="8798559" y="2357120"/>
            <a:ext cx="2910205" cy="918844"/>
            <a:chOff x="8798559" y="2357120"/>
            <a:chExt cx="2910205" cy="918844"/>
          </a:xfrm>
        </p:grpSpPr>
        <p:pic>
          <p:nvPicPr>
            <p:cNvPr id="8" name="object 8"/>
            <p:cNvPicPr/>
            <p:nvPr/>
          </p:nvPicPr>
          <p:blipFill>
            <a:blip r:embed="rId6" cstate="print"/>
            <a:stretch>
              <a:fillRect/>
            </a:stretch>
          </p:blipFill>
          <p:spPr>
            <a:xfrm>
              <a:off x="8798559" y="2357120"/>
              <a:ext cx="2910077" cy="918717"/>
            </a:xfrm>
            <a:prstGeom prst="rect">
              <a:avLst/>
            </a:prstGeom>
          </p:spPr>
        </p:pic>
        <p:pic>
          <p:nvPicPr>
            <p:cNvPr id="9" name="object 9"/>
            <p:cNvPicPr/>
            <p:nvPr/>
          </p:nvPicPr>
          <p:blipFill>
            <a:blip r:embed="rId7" cstate="print"/>
            <a:stretch>
              <a:fillRect/>
            </a:stretch>
          </p:blipFill>
          <p:spPr>
            <a:xfrm>
              <a:off x="8928099" y="2531097"/>
              <a:ext cx="2656077" cy="615200"/>
            </a:xfrm>
            <a:prstGeom prst="rect">
              <a:avLst/>
            </a:prstGeom>
          </p:spPr>
        </p:pic>
        <p:pic>
          <p:nvPicPr>
            <p:cNvPr id="10" name="object 10"/>
            <p:cNvPicPr/>
            <p:nvPr/>
          </p:nvPicPr>
          <p:blipFill>
            <a:blip r:embed="rId8" cstate="print"/>
            <a:stretch>
              <a:fillRect/>
            </a:stretch>
          </p:blipFill>
          <p:spPr>
            <a:xfrm>
              <a:off x="8856979" y="2396490"/>
              <a:ext cx="2797810" cy="806450"/>
            </a:xfrm>
            <a:prstGeom prst="rect">
              <a:avLst/>
            </a:prstGeom>
          </p:spPr>
        </p:pic>
      </p:grpSp>
      <p:sp>
        <p:nvSpPr>
          <p:cNvPr id="11" name="object 11"/>
          <p:cNvSpPr txBox="1"/>
          <p:nvPr/>
        </p:nvSpPr>
        <p:spPr>
          <a:xfrm>
            <a:off x="9066530" y="2594228"/>
            <a:ext cx="238633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宋体" panose="02010600030101010101" pitchFamily="2" charset="-122"/>
                <a:cs typeface="宋体" panose="02010600030101010101" pitchFamily="2" charset="-122"/>
              </a:rPr>
              <a:t>基</a:t>
            </a:r>
            <a:r>
              <a:rPr sz="1200" spc="-5" dirty="0">
                <a:latin typeface="宋体" panose="02010600030101010101" pitchFamily="2" charset="-122"/>
                <a:cs typeface="宋体" panose="02010600030101010101" pitchFamily="2" charset="-122"/>
              </a:rPr>
              <a:t>于</a:t>
            </a:r>
            <a:r>
              <a:rPr sz="1200" spc="-25" dirty="0">
                <a:latin typeface="宋体" panose="02010600030101010101" pitchFamily="2" charset="-122"/>
                <a:cs typeface="宋体" panose="02010600030101010101" pitchFamily="2" charset="-122"/>
              </a:rPr>
              <a:t>prometheus/blackbox-exporter</a:t>
            </a:r>
            <a:endParaRPr sz="1200">
              <a:latin typeface="宋体" panose="02010600030101010101" pitchFamily="2" charset="-122"/>
              <a:cs typeface="宋体" panose="02010600030101010101" pitchFamily="2" charset="-122"/>
            </a:endParaRPr>
          </a:p>
        </p:txBody>
      </p:sp>
      <p:sp>
        <p:nvSpPr>
          <p:cNvPr id="12" name="object 12"/>
          <p:cNvSpPr txBox="1"/>
          <p:nvPr/>
        </p:nvSpPr>
        <p:spPr>
          <a:xfrm>
            <a:off x="9066530" y="2777109"/>
            <a:ext cx="109474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宋体" panose="02010600030101010101" pitchFamily="2" charset="-122"/>
                <a:cs typeface="宋体" panose="02010600030101010101" pitchFamily="2" charset="-122"/>
              </a:rPr>
              <a:t>的告警规则示例</a:t>
            </a:r>
            <a:endParaRPr sz="1200">
              <a:latin typeface="宋体" panose="02010600030101010101" pitchFamily="2" charset="-122"/>
              <a:cs typeface="宋体" panose="02010600030101010101" pitchFamily="2" charset="-122"/>
            </a:endParaRPr>
          </a:p>
        </p:txBody>
      </p:sp>
      <p:pic>
        <p:nvPicPr>
          <p:cNvPr id="16" name="object 4"/>
          <p:cNvPicPr/>
          <p:nvPr>
            <p:custDataLst>
              <p:tags r:id="rId1"/>
            </p:custDataLst>
          </p:nvPr>
        </p:nvPicPr>
        <p:blipFill>
          <a:blip r:embed="rId9" cstate="print"/>
          <a:stretch>
            <a:fillRect/>
          </a:stretch>
        </p:blipFill>
        <p:spPr>
          <a:xfrm>
            <a:off x="0" y="6436359"/>
            <a:ext cx="12190729" cy="421640"/>
          </a:xfrm>
          <a:prstGeom prst="rect">
            <a:avLst/>
          </a:prstGeom>
        </p:spPr>
      </p:pic>
      <p:sp>
        <p:nvSpPr>
          <p:cNvPr id="17"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8" name="图片 17"/>
          <p:cNvPicPr>
            <a:picLocks noChangeAspect="1"/>
          </p:cNvPicPr>
          <p:nvPr>
            <p:custDataLst>
              <p:tags r:id="rId3"/>
            </p:custDataLst>
          </p:nvPr>
        </p:nvPicPr>
        <p:blipFill>
          <a:blip r:embed="rId10"/>
          <a:stretch>
            <a:fillRect/>
          </a:stretch>
        </p:blipFill>
        <p:spPr>
          <a:xfrm>
            <a:off x="8537699" y="209863"/>
            <a:ext cx="2565911" cy="61824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16510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触发告警</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2395220" cy="330200"/>
          </a:xfrm>
          <a:prstGeom prst="rect">
            <a:avLst/>
          </a:prstGeom>
        </p:spPr>
        <p:txBody>
          <a:bodyPr vert="horz" wrap="square" lIns="0" tIns="12700" rIns="0" bIns="0" rtlCol="0">
            <a:spAutoFit/>
          </a:bodyPr>
          <a:lstStyle/>
          <a:p>
            <a:pPr marL="304800" indent="-292100">
              <a:lnSpc>
                <a:spcPct val="100000"/>
              </a:lnSpc>
              <a:spcBef>
                <a:spcPts val="100"/>
              </a:spcBef>
              <a:buClr>
                <a:srgbClr val="4770C4"/>
              </a:buClr>
              <a:buFont typeface="Wingdings" panose="05000000000000000000"/>
              <a:buChar char=""/>
              <a:tabLst>
                <a:tab pos="304800" algn="l"/>
              </a:tabLst>
            </a:pPr>
            <a:r>
              <a:rPr sz="2000" spc="-95" dirty="0">
                <a:latin typeface="宋体" panose="02010600030101010101" pitchFamily="2" charset="-122"/>
                <a:cs typeface="宋体" panose="02010600030101010101" pitchFamily="2" charset="-122"/>
              </a:rPr>
              <a:t>Pendin</a:t>
            </a:r>
            <a:r>
              <a:rPr sz="2000" spc="-90" dirty="0">
                <a:latin typeface="宋体" panose="02010600030101010101" pitchFamily="2" charset="-122"/>
                <a:cs typeface="宋体" panose="02010600030101010101" pitchFamily="2" charset="-122"/>
              </a:rPr>
              <a:t>g</a:t>
            </a:r>
            <a:r>
              <a:rPr sz="2000" dirty="0">
                <a:latin typeface="宋体" panose="02010600030101010101" pitchFamily="2" charset="-122"/>
                <a:cs typeface="宋体" panose="02010600030101010101" pitchFamily="2" charset="-122"/>
              </a:rPr>
              <a:t>状态的告警</a:t>
            </a:r>
            <a:endParaRPr sz="20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783590" y="1338580"/>
            <a:ext cx="10657839" cy="4968239"/>
          </a:xfrm>
          <a:prstGeom prst="rect">
            <a:avLst/>
          </a:prstGeom>
        </p:spPr>
      </p:pic>
      <p:pic>
        <p:nvPicPr>
          <p:cNvPr id="8"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9"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0" name="图片 9"/>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16510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触发告警</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5203825" cy="330200"/>
          </a:xfrm>
          <a:prstGeom prst="rect">
            <a:avLst/>
          </a:prstGeom>
        </p:spPr>
        <p:txBody>
          <a:bodyPr vert="horz" wrap="square" lIns="0" tIns="12700" rIns="0" bIns="0" rtlCol="0">
            <a:spAutoFit/>
          </a:bodyPr>
          <a:lstStyle/>
          <a:p>
            <a:pPr marL="304800" indent="-292100">
              <a:lnSpc>
                <a:spcPct val="100000"/>
              </a:lnSpc>
              <a:spcBef>
                <a:spcPts val="10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已发出的告警，告警将被</a:t>
            </a:r>
            <a:r>
              <a:rPr sz="2000" spc="-225" dirty="0">
                <a:latin typeface="宋体" panose="02010600030101010101" pitchFamily="2" charset="-122"/>
                <a:cs typeface="宋体" panose="02010600030101010101" pitchFamily="2" charset="-122"/>
              </a:rPr>
              <a:t>Aler</a:t>
            </a:r>
            <a:r>
              <a:rPr sz="2000" spc="-235" dirty="0">
                <a:latin typeface="宋体" panose="02010600030101010101" pitchFamily="2" charset="-122"/>
                <a:cs typeface="宋体" panose="02010600030101010101" pitchFamily="2" charset="-122"/>
              </a:rPr>
              <a:t>t</a:t>
            </a:r>
            <a:r>
              <a:rPr sz="2000" spc="45" dirty="0">
                <a:latin typeface="宋体" panose="02010600030101010101" pitchFamily="2" charset="-122"/>
                <a:cs typeface="宋体" panose="02010600030101010101" pitchFamily="2" charset="-122"/>
              </a:rPr>
              <a:t>man</a:t>
            </a:r>
            <a:r>
              <a:rPr sz="2000" spc="35" dirty="0">
                <a:latin typeface="宋体" panose="02010600030101010101" pitchFamily="2" charset="-122"/>
                <a:cs typeface="宋体" panose="02010600030101010101" pitchFamily="2" charset="-122"/>
              </a:rPr>
              <a:t>a</a:t>
            </a:r>
            <a:r>
              <a:rPr sz="2000" spc="-204" dirty="0">
                <a:latin typeface="宋体" panose="02010600030101010101" pitchFamily="2" charset="-122"/>
                <a:cs typeface="宋体" panose="02010600030101010101" pitchFamily="2" charset="-122"/>
              </a:rPr>
              <a:t>ger</a:t>
            </a:r>
            <a:r>
              <a:rPr sz="2000" dirty="0">
                <a:latin typeface="宋体" panose="02010600030101010101" pitchFamily="2" charset="-122"/>
                <a:cs typeface="宋体" panose="02010600030101010101" pitchFamily="2" charset="-122"/>
              </a:rPr>
              <a:t>接收到</a:t>
            </a:r>
            <a:endParaRPr sz="20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666750" y="1414780"/>
            <a:ext cx="10858500" cy="4631689"/>
          </a:xfrm>
          <a:prstGeom prst="rect">
            <a:avLst/>
          </a:prstGeom>
        </p:spPr>
      </p:pic>
      <p:pic>
        <p:nvPicPr>
          <p:cNvPr id="8"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9"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0" name="图片 9"/>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404995" cy="513080"/>
          </a:xfrm>
          <a:prstGeom prst="rect">
            <a:avLst/>
          </a:prstGeom>
        </p:spPr>
        <p:txBody>
          <a:bodyPr vert="horz" wrap="square" lIns="0" tIns="12700" rIns="0" bIns="0" rtlCol="0">
            <a:spAutoFit/>
          </a:bodyPr>
          <a:lstStyle/>
          <a:p>
            <a:pPr marL="12700">
              <a:lnSpc>
                <a:spcPct val="100000"/>
              </a:lnSpc>
              <a:spcBef>
                <a:spcPts val="100"/>
              </a:spcBef>
            </a:pPr>
            <a:r>
              <a:rPr sz="3200" b="0" spc="-295" dirty="0">
                <a:solidFill>
                  <a:srgbClr val="000000"/>
                </a:solidFill>
                <a:latin typeface="宋体" panose="02010600030101010101" pitchFamily="2" charset="-122"/>
                <a:cs typeface="宋体" panose="02010600030101010101" pitchFamily="2" charset="-122"/>
              </a:rPr>
              <a:t>Alertm</a:t>
            </a:r>
            <a:r>
              <a:rPr sz="3200" b="0" spc="-310" dirty="0">
                <a:solidFill>
                  <a:srgbClr val="000000"/>
                </a:solidFill>
                <a:latin typeface="宋体" panose="02010600030101010101" pitchFamily="2" charset="-122"/>
                <a:cs typeface="宋体" panose="02010600030101010101" pitchFamily="2" charset="-122"/>
              </a:rPr>
              <a:t>a</a:t>
            </a:r>
            <a:r>
              <a:rPr sz="3200" b="0" spc="-375" dirty="0">
                <a:solidFill>
                  <a:srgbClr val="000000"/>
                </a:solidFill>
                <a:latin typeface="宋体" panose="02010600030101010101" pitchFamily="2" charset="-122"/>
                <a:cs typeface="宋体" panose="02010600030101010101" pitchFamily="2" charset="-122"/>
              </a:rPr>
              <a:t>nage</a:t>
            </a:r>
            <a:r>
              <a:rPr sz="3200" b="0" spc="-380" dirty="0">
                <a:solidFill>
                  <a:srgbClr val="000000"/>
                </a:solidFill>
                <a:latin typeface="宋体" panose="02010600030101010101" pitchFamily="2" charset="-122"/>
                <a:cs typeface="宋体" panose="02010600030101010101" pitchFamily="2" charset="-122"/>
              </a:rPr>
              <a:t>r</a:t>
            </a:r>
            <a:r>
              <a:rPr sz="3200" b="0" dirty="0">
                <a:solidFill>
                  <a:srgbClr val="000000"/>
                </a:solidFill>
                <a:latin typeface="宋体" panose="02010600030101010101" pitchFamily="2" charset="-122"/>
                <a:cs typeface="宋体" panose="02010600030101010101" pitchFamily="2" charset="-122"/>
              </a:rPr>
              <a:t>上的告警信息</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336655" cy="605155"/>
          </a:xfrm>
          <a:prstGeom prst="rect">
            <a:avLst/>
          </a:prstGeom>
        </p:spPr>
        <p:txBody>
          <a:bodyPr vert="horz" wrap="square" lIns="0" tIns="46990" rIns="0" bIns="0" rtlCol="0">
            <a:spAutoFit/>
          </a:bodyPr>
          <a:lstStyle/>
          <a:p>
            <a:pPr marL="241300" marR="5080" indent="-228600">
              <a:lnSpc>
                <a:spcPts val="2160"/>
              </a:lnSpc>
              <a:spcBef>
                <a:spcPts val="37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告警被触后，便可在</a:t>
            </a:r>
            <a:r>
              <a:rPr sz="2000" spc="-225" dirty="0">
                <a:latin typeface="宋体" panose="02010600030101010101" pitchFamily="2" charset="-122"/>
                <a:cs typeface="宋体" panose="02010600030101010101" pitchFamily="2" charset="-122"/>
              </a:rPr>
              <a:t>Aler</a:t>
            </a:r>
            <a:r>
              <a:rPr sz="2000" spc="-235" dirty="0">
                <a:latin typeface="宋体" panose="02010600030101010101" pitchFamily="2" charset="-122"/>
                <a:cs typeface="宋体" panose="02010600030101010101" pitchFamily="2" charset="-122"/>
              </a:rPr>
              <a:t>t</a:t>
            </a:r>
            <a:r>
              <a:rPr sz="2000" spc="45" dirty="0">
                <a:latin typeface="宋体" panose="02010600030101010101" pitchFamily="2" charset="-122"/>
                <a:cs typeface="宋体" panose="02010600030101010101" pitchFamily="2" charset="-122"/>
              </a:rPr>
              <a:t>man</a:t>
            </a:r>
            <a:r>
              <a:rPr sz="2000" spc="35" dirty="0">
                <a:latin typeface="宋体" panose="02010600030101010101" pitchFamily="2" charset="-122"/>
                <a:cs typeface="宋体" panose="02010600030101010101" pitchFamily="2" charset="-122"/>
              </a:rPr>
              <a:t>a</a:t>
            </a:r>
            <a:r>
              <a:rPr sz="2000" spc="-204" dirty="0">
                <a:latin typeface="宋体" panose="02010600030101010101" pitchFamily="2" charset="-122"/>
                <a:cs typeface="宋体" panose="02010600030101010101" pitchFamily="2" charset="-122"/>
              </a:rPr>
              <a:t>ger</a:t>
            </a:r>
            <a:r>
              <a:rPr sz="2000" dirty="0">
                <a:latin typeface="宋体" panose="02010600030101010101" pitchFamily="2" charset="-122"/>
                <a:cs typeface="宋体" panose="02010600030101010101" pitchFamily="2" charset="-122"/>
              </a:rPr>
              <a:t>的</a:t>
            </a:r>
            <a:r>
              <a:rPr sz="2000" spc="204" dirty="0">
                <a:latin typeface="宋体" panose="02010600030101010101" pitchFamily="2" charset="-122"/>
                <a:cs typeface="宋体" panose="02010600030101010101" pitchFamily="2" charset="-122"/>
              </a:rPr>
              <a:t>Web</a:t>
            </a:r>
            <a:r>
              <a:rPr sz="2000" spc="-470" dirty="0">
                <a:latin typeface="宋体" panose="02010600030101010101" pitchFamily="2" charset="-122"/>
                <a:cs typeface="宋体" panose="02010600030101010101" pitchFamily="2" charset="-122"/>
              </a:rPr>
              <a:t> </a:t>
            </a:r>
            <a:r>
              <a:rPr sz="2000" spc="60" dirty="0">
                <a:latin typeface="宋体" panose="02010600030101010101" pitchFamily="2" charset="-122"/>
                <a:cs typeface="宋体" panose="02010600030101010101" pitchFamily="2" charset="-122"/>
              </a:rPr>
              <a:t>U</a:t>
            </a:r>
            <a:r>
              <a:rPr sz="2000" spc="70" dirty="0">
                <a:latin typeface="宋体" panose="02010600030101010101" pitchFamily="2" charset="-122"/>
                <a:cs typeface="宋体" panose="02010600030101010101" pitchFamily="2" charset="-122"/>
              </a:rPr>
              <a:t>I</a:t>
            </a:r>
            <a:r>
              <a:rPr sz="2000" dirty="0">
                <a:latin typeface="宋体" panose="02010600030101010101" pitchFamily="2" charset="-122"/>
                <a:cs typeface="宋体" panose="02010600030101010101" pitchFamily="2" charset="-122"/>
              </a:rPr>
              <a:t>上看到相关的信息，而且也将被告警信息也将被发送到目 标</a:t>
            </a:r>
            <a:r>
              <a:rPr sz="2000" spc="-185" dirty="0">
                <a:latin typeface="宋体" panose="02010600030101010101" pitchFamily="2" charset="-122"/>
                <a:cs typeface="宋体" panose="02010600030101010101" pitchFamily="2" charset="-122"/>
              </a:rPr>
              <a:t>email</a:t>
            </a:r>
            <a:endParaRPr sz="20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2703829" y="1430020"/>
            <a:ext cx="6817359" cy="4881879"/>
          </a:xfrm>
          <a:prstGeom prst="rect">
            <a:avLst/>
          </a:prstGeom>
        </p:spPr>
      </p:pic>
      <p:pic>
        <p:nvPicPr>
          <p:cNvPr id="8"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9"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0" name="图片 9"/>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843280"/>
            <a:ext cx="12190730" cy="6014720"/>
            <a:chOff x="0" y="843280"/>
            <a:chExt cx="12190730" cy="6014720"/>
          </a:xfrm>
        </p:grpSpPr>
        <p:sp>
          <p:nvSpPr>
            <p:cNvPr id="3" name="object 3"/>
            <p:cNvSpPr/>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4" name="object 4"/>
            <p:cNvPicPr/>
            <p:nvPr/>
          </p:nvPicPr>
          <p:blipFill>
            <a:blip r:embed="rId4" cstate="print"/>
            <a:stretch>
              <a:fillRect/>
            </a:stretch>
          </p:blipFill>
          <p:spPr>
            <a:xfrm>
              <a:off x="1480820" y="906780"/>
              <a:ext cx="9263379" cy="5473699"/>
            </a:xfrm>
            <a:prstGeom prst="rect">
              <a:avLst/>
            </a:prstGeom>
          </p:spPr>
        </p:pic>
        <p:sp>
          <p:nvSpPr>
            <p:cNvPr id="5" name="object 5"/>
            <p:cNvSpPr/>
            <p:nvPr/>
          </p:nvSpPr>
          <p:spPr>
            <a:xfrm>
              <a:off x="2142489" y="4476750"/>
              <a:ext cx="7510780" cy="868680"/>
            </a:xfrm>
            <a:custGeom>
              <a:avLst/>
              <a:gdLst/>
              <a:ahLst/>
              <a:cxnLst/>
              <a:rect l="l" t="t" r="r" b="b"/>
              <a:pathLst>
                <a:path w="7510780" h="868679">
                  <a:moveTo>
                    <a:pt x="0" y="868680"/>
                  </a:moveTo>
                  <a:lnTo>
                    <a:pt x="7510779" y="868680"/>
                  </a:lnTo>
                  <a:lnTo>
                    <a:pt x="7510779" y="0"/>
                  </a:lnTo>
                  <a:lnTo>
                    <a:pt x="0" y="0"/>
                  </a:lnTo>
                  <a:lnTo>
                    <a:pt x="0" y="868680"/>
                  </a:lnTo>
                  <a:close/>
                </a:path>
              </a:pathLst>
            </a:custGeom>
            <a:ln w="9525">
              <a:solidFill>
                <a:srgbClr val="EC7C30"/>
              </a:solidFill>
            </a:ln>
          </p:spPr>
          <p:txBody>
            <a:bodyPr wrap="square" lIns="0" tIns="0" rIns="0" bIns="0" rtlCol="0"/>
            <a:lstStyle/>
            <a:p>
              <a:endParaRPr/>
            </a:p>
          </p:txBody>
        </p:sp>
      </p:grpSp>
      <p:sp>
        <p:nvSpPr>
          <p:cNvPr id="6" name="object 6"/>
          <p:cNvSpPr txBox="1">
            <a:spLocks noGrp="1"/>
          </p:cNvSpPr>
          <p:nvPr>
            <p:ph type="title"/>
          </p:nvPr>
        </p:nvSpPr>
        <p:spPr>
          <a:xfrm>
            <a:off x="350202" y="161925"/>
            <a:ext cx="57150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模板字串被渲染过后的告警信息</a:t>
            </a:r>
            <a:endParaRPr sz="3200">
              <a:latin typeface="宋体" panose="02010600030101010101" pitchFamily="2" charset="-122"/>
              <a:cs typeface="宋体" panose="02010600030101010101" pitchFamily="2" charset="-122"/>
            </a:endParaRPr>
          </a:p>
        </p:txBody>
      </p:sp>
      <p:pic>
        <p:nvPicPr>
          <p:cNvPr id="10" name="object 4"/>
          <p:cNvPicPr/>
          <p:nvPr>
            <p:custDataLst>
              <p:tags r:id="rId1"/>
            </p:custDataLst>
          </p:nvPr>
        </p:nvPicPr>
        <p:blipFill>
          <a:blip r:embed="rId5" cstate="print"/>
          <a:stretch>
            <a:fillRect/>
          </a:stretch>
        </p:blipFill>
        <p:spPr>
          <a:xfrm>
            <a:off x="0" y="6436359"/>
            <a:ext cx="12190729" cy="421640"/>
          </a:xfrm>
          <a:prstGeom prst="rect">
            <a:avLst/>
          </a:prstGeom>
        </p:spPr>
      </p:pic>
      <p:pic>
        <p:nvPicPr>
          <p:cNvPr id="11" name="图片 10"/>
          <p:cNvPicPr>
            <a:picLocks noChangeAspect="1"/>
          </p:cNvPicPr>
          <p:nvPr>
            <p:custDataLst>
              <p:tags r:id="rId2"/>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16510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告警路由</a:t>
            </a:r>
            <a:endParaRPr sz="3200">
              <a:latin typeface="宋体" panose="02010600030101010101" pitchFamily="2" charset="-122"/>
              <a:cs typeface="宋体" panose="02010600030101010101" pitchFamily="2" charset="-122"/>
            </a:endParaRPr>
          </a:p>
        </p:txBody>
      </p:sp>
      <p:grpSp>
        <p:nvGrpSpPr>
          <p:cNvPr id="3" name="object 3"/>
          <p:cNvGrpSpPr/>
          <p:nvPr/>
        </p:nvGrpSpPr>
        <p:grpSpPr>
          <a:xfrm>
            <a:off x="5478779" y="2448560"/>
            <a:ext cx="4762500" cy="2776220"/>
            <a:chOff x="5478779" y="2448560"/>
            <a:chExt cx="4762500" cy="2776220"/>
          </a:xfrm>
        </p:grpSpPr>
        <p:sp>
          <p:nvSpPr>
            <p:cNvPr id="4" name="object 4"/>
            <p:cNvSpPr/>
            <p:nvPr/>
          </p:nvSpPr>
          <p:spPr>
            <a:xfrm>
              <a:off x="5481954" y="2451735"/>
              <a:ext cx="4756150" cy="2769870"/>
            </a:xfrm>
            <a:custGeom>
              <a:avLst/>
              <a:gdLst/>
              <a:ahLst/>
              <a:cxnLst/>
              <a:rect l="l" t="t" r="r" b="b"/>
              <a:pathLst>
                <a:path w="4756150" h="2769870">
                  <a:moveTo>
                    <a:pt x="4756150" y="0"/>
                  </a:moveTo>
                  <a:lnTo>
                    <a:pt x="0" y="0"/>
                  </a:lnTo>
                  <a:lnTo>
                    <a:pt x="0" y="2769870"/>
                  </a:lnTo>
                  <a:lnTo>
                    <a:pt x="4756150" y="2769870"/>
                  </a:lnTo>
                  <a:lnTo>
                    <a:pt x="4756150" y="0"/>
                  </a:lnTo>
                  <a:close/>
                </a:path>
              </a:pathLst>
            </a:custGeom>
            <a:solidFill>
              <a:srgbClr val="EBF3F9"/>
            </a:solidFill>
          </p:spPr>
          <p:txBody>
            <a:bodyPr wrap="square" lIns="0" tIns="0" rIns="0" bIns="0" rtlCol="0"/>
            <a:lstStyle/>
            <a:p>
              <a:endParaRPr/>
            </a:p>
          </p:txBody>
        </p:sp>
        <p:sp>
          <p:nvSpPr>
            <p:cNvPr id="5" name="object 5"/>
            <p:cNvSpPr/>
            <p:nvPr/>
          </p:nvSpPr>
          <p:spPr>
            <a:xfrm>
              <a:off x="5481954" y="2451735"/>
              <a:ext cx="4756150" cy="2769870"/>
            </a:xfrm>
            <a:custGeom>
              <a:avLst/>
              <a:gdLst/>
              <a:ahLst/>
              <a:cxnLst/>
              <a:rect l="l" t="t" r="r" b="b"/>
              <a:pathLst>
                <a:path w="4756150" h="2769870">
                  <a:moveTo>
                    <a:pt x="0" y="2769870"/>
                  </a:moveTo>
                  <a:lnTo>
                    <a:pt x="4756150" y="2769870"/>
                  </a:lnTo>
                  <a:lnTo>
                    <a:pt x="4756150" y="0"/>
                  </a:lnTo>
                  <a:lnTo>
                    <a:pt x="0" y="0"/>
                  </a:lnTo>
                  <a:lnTo>
                    <a:pt x="0" y="2769870"/>
                  </a:lnTo>
                  <a:close/>
                </a:path>
              </a:pathLst>
            </a:custGeom>
            <a:ln w="6350">
              <a:solidFill>
                <a:srgbClr val="7E7E7E"/>
              </a:solidFill>
            </a:ln>
          </p:spPr>
          <p:txBody>
            <a:bodyPr wrap="square" lIns="0" tIns="0" rIns="0" bIns="0" rtlCol="0"/>
            <a:lstStyle/>
            <a:p>
              <a:endParaRPr/>
            </a:p>
          </p:txBody>
        </p:sp>
      </p:grpSp>
      <p:sp>
        <p:nvSpPr>
          <p:cNvPr id="6" name="object 6"/>
          <p:cNvSpPr txBox="1"/>
          <p:nvPr/>
        </p:nvSpPr>
        <p:spPr>
          <a:xfrm>
            <a:off x="5688965" y="3494404"/>
            <a:ext cx="1024890" cy="571500"/>
          </a:xfrm>
          <a:prstGeom prst="rect">
            <a:avLst/>
          </a:prstGeom>
          <a:solidFill>
            <a:srgbClr val="94E4FF"/>
          </a:solidFill>
          <a:ln w="6350">
            <a:solidFill>
              <a:srgbClr val="006FC0"/>
            </a:solidFill>
          </a:ln>
        </p:spPr>
        <p:txBody>
          <a:bodyPr vert="horz" wrap="square" lIns="0" tIns="635" rIns="0" bIns="0" rtlCol="0">
            <a:spAutoFit/>
          </a:bodyPr>
          <a:lstStyle/>
          <a:p>
            <a:pPr>
              <a:lnSpc>
                <a:spcPct val="100000"/>
              </a:lnSpc>
              <a:spcBef>
                <a:spcPts val="5"/>
              </a:spcBef>
            </a:pPr>
            <a:endParaRPr sz="1250">
              <a:latin typeface="Times New Roman" panose="02020603050405020304"/>
              <a:cs typeface="Times New Roman" panose="02020603050405020304"/>
            </a:endParaRPr>
          </a:p>
          <a:p>
            <a:pPr algn="ctr">
              <a:lnSpc>
                <a:spcPct val="100000"/>
              </a:lnSpc>
              <a:spcBef>
                <a:spcPts val="5"/>
              </a:spcBef>
            </a:pPr>
            <a:r>
              <a:rPr sz="1200" spc="-10" dirty="0">
                <a:latin typeface="Calibri" panose="020F0502020204030204"/>
                <a:cs typeface="Calibri" panose="020F0502020204030204"/>
              </a:rPr>
              <a:t>route</a:t>
            </a:r>
            <a:endParaRPr sz="1200">
              <a:latin typeface="Calibri" panose="020F0502020204030204"/>
              <a:cs typeface="Calibri" panose="020F0502020204030204"/>
            </a:endParaRPr>
          </a:p>
        </p:txBody>
      </p:sp>
      <p:grpSp>
        <p:nvGrpSpPr>
          <p:cNvPr id="7" name="object 7"/>
          <p:cNvGrpSpPr/>
          <p:nvPr/>
        </p:nvGrpSpPr>
        <p:grpSpPr>
          <a:xfrm>
            <a:off x="7289800" y="2562860"/>
            <a:ext cx="1174750" cy="1621790"/>
            <a:chOff x="7289800" y="2562860"/>
            <a:chExt cx="1174750" cy="1621790"/>
          </a:xfrm>
        </p:grpSpPr>
        <p:sp>
          <p:nvSpPr>
            <p:cNvPr id="8" name="object 8"/>
            <p:cNvSpPr/>
            <p:nvPr/>
          </p:nvSpPr>
          <p:spPr>
            <a:xfrm>
              <a:off x="7292975" y="2566035"/>
              <a:ext cx="1168400" cy="685800"/>
            </a:xfrm>
            <a:custGeom>
              <a:avLst/>
              <a:gdLst/>
              <a:ahLst/>
              <a:cxnLst/>
              <a:rect l="l" t="t" r="r" b="b"/>
              <a:pathLst>
                <a:path w="1168400" h="685800">
                  <a:moveTo>
                    <a:pt x="1054100" y="0"/>
                  </a:moveTo>
                  <a:lnTo>
                    <a:pt x="114300" y="0"/>
                  </a:lnTo>
                  <a:lnTo>
                    <a:pt x="69812" y="8983"/>
                  </a:lnTo>
                  <a:lnTo>
                    <a:pt x="33480" y="33480"/>
                  </a:lnTo>
                  <a:lnTo>
                    <a:pt x="8983" y="69812"/>
                  </a:lnTo>
                  <a:lnTo>
                    <a:pt x="0" y="114300"/>
                  </a:lnTo>
                  <a:lnTo>
                    <a:pt x="0" y="571500"/>
                  </a:lnTo>
                  <a:lnTo>
                    <a:pt x="8983" y="615987"/>
                  </a:lnTo>
                  <a:lnTo>
                    <a:pt x="33480" y="652319"/>
                  </a:lnTo>
                  <a:lnTo>
                    <a:pt x="69812" y="676816"/>
                  </a:lnTo>
                  <a:lnTo>
                    <a:pt x="114300" y="685800"/>
                  </a:lnTo>
                  <a:lnTo>
                    <a:pt x="1054100" y="685800"/>
                  </a:lnTo>
                  <a:lnTo>
                    <a:pt x="1098587" y="676816"/>
                  </a:lnTo>
                  <a:lnTo>
                    <a:pt x="1134919" y="652319"/>
                  </a:lnTo>
                  <a:lnTo>
                    <a:pt x="1159416" y="615987"/>
                  </a:lnTo>
                  <a:lnTo>
                    <a:pt x="1168400" y="571500"/>
                  </a:lnTo>
                  <a:lnTo>
                    <a:pt x="1168400" y="114300"/>
                  </a:lnTo>
                  <a:lnTo>
                    <a:pt x="1159416" y="69812"/>
                  </a:lnTo>
                  <a:lnTo>
                    <a:pt x="1134919" y="33480"/>
                  </a:lnTo>
                  <a:lnTo>
                    <a:pt x="1098587" y="8983"/>
                  </a:lnTo>
                  <a:lnTo>
                    <a:pt x="1054100" y="0"/>
                  </a:lnTo>
                  <a:close/>
                </a:path>
              </a:pathLst>
            </a:custGeom>
            <a:solidFill>
              <a:srgbClr val="94E4FF"/>
            </a:solidFill>
          </p:spPr>
          <p:txBody>
            <a:bodyPr wrap="square" lIns="0" tIns="0" rIns="0" bIns="0" rtlCol="0"/>
            <a:lstStyle/>
            <a:p>
              <a:endParaRPr/>
            </a:p>
          </p:txBody>
        </p:sp>
        <p:sp>
          <p:nvSpPr>
            <p:cNvPr id="9" name="object 9"/>
            <p:cNvSpPr/>
            <p:nvPr/>
          </p:nvSpPr>
          <p:spPr>
            <a:xfrm>
              <a:off x="7292975" y="2566035"/>
              <a:ext cx="1168400" cy="685800"/>
            </a:xfrm>
            <a:custGeom>
              <a:avLst/>
              <a:gdLst/>
              <a:ahLst/>
              <a:cxnLst/>
              <a:rect l="l" t="t" r="r" b="b"/>
              <a:pathLst>
                <a:path w="1168400" h="685800">
                  <a:moveTo>
                    <a:pt x="0" y="114300"/>
                  </a:moveTo>
                  <a:lnTo>
                    <a:pt x="8983" y="69812"/>
                  </a:lnTo>
                  <a:lnTo>
                    <a:pt x="33480" y="33480"/>
                  </a:lnTo>
                  <a:lnTo>
                    <a:pt x="69812" y="8983"/>
                  </a:lnTo>
                  <a:lnTo>
                    <a:pt x="114300" y="0"/>
                  </a:lnTo>
                  <a:lnTo>
                    <a:pt x="1054100" y="0"/>
                  </a:lnTo>
                  <a:lnTo>
                    <a:pt x="1098587" y="8983"/>
                  </a:lnTo>
                  <a:lnTo>
                    <a:pt x="1134919" y="33480"/>
                  </a:lnTo>
                  <a:lnTo>
                    <a:pt x="1159416" y="69812"/>
                  </a:lnTo>
                  <a:lnTo>
                    <a:pt x="1168400" y="114300"/>
                  </a:lnTo>
                  <a:lnTo>
                    <a:pt x="1168400" y="571500"/>
                  </a:lnTo>
                  <a:lnTo>
                    <a:pt x="1159416" y="615987"/>
                  </a:lnTo>
                  <a:lnTo>
                    <a:pt x="1134919" y="652319"/>
                  </a:lnTo>
                  <a:lnTo>
                    <a:pt x="1098587" y="676816"/>
                  </a:lnTo>
                  <a:lnTo>
                    <a:pt x="1054100" y="685800"/>
                  </a:lnTo>
                  <a:lnTo>
                    <a:pt x="114300" y="685800"/>
                  </a:lnTo>
                  <a:lnTo>
                    <a:pt x="69812" y="676816"/>
                  </a:lnTo>
                  <a:lnTo>
                    <a:pt x="33480" y="652319"/>
                  </a:lnTo>
                  <a:lnTo>
                    <a:pt x="8983" y="615987"/>
                  </a:lnTo>
                  <a:lnTo>
                    <a:pt x="0" y="571500"/>
                  </a:lnTo>
                  <a:lnTo>
                    <a:pt x="0" y="114300"/>
                  </a:lnTo>
                  <a:close/>
                </a:path>
              </a:pathLst>
            </a:custGeom>
            <a:ln w="6350">
              <a:solidFill>
                <a:srgbClr val="006FC0"/>
              </a:solidFill>
            </a:ln>
          </p:spPr>
          <p:txBody>
            <a:bodyPr wrap="square" lIns="0" tIns="0" rIns="0" bIns="0" rtlCol="0"/>
            <a:lstStyle/>
            <a:p>
              <a:endParaRPr/>
            </a:p>
          </p:txBody>
        </p:sp>
        <p:sp>
          <p:nvSpPr>
            <p:cNvPr id="10" name="object 10"/>
            <p:cNvSpPr/>
            <p:nvPr/>
          </p:nvSpPr>
          <p:spPr>
            <a:xfrm>
              <a:off x="7292975" y="3494405"/>
              <a:ext cx="1168400" cy="687070"/>
            </a:xfrm>
            <a:custGeom>
              <a:avLst/>
              <a:gdLst/>
              <a:ahLst/>
              <a:cxnLst/>
              <a:rect l="l" t="t" r="r" b="b"/>
              <a:pathLst>
                <a:path w="1168400" h="687070">
                  <a:moveTo>
                    <a:pt x="1053846" y="0"/>
                  </a:moveTo>
                  <a:lnTo>
                    <a:pt x="114553" y="0"/>
                  </a:lnTo>
                  <a:lnTo>
                    <a:pt x="69973" y="9005"/>
                  </a:lnTo>
                  <a:lnTo>
                    <a:pt x="33559" y="33559"/>
                  </a:lnTo>
                  <a:lnTo>
                    <a:pt x="9005" y="69973"/>
                  </a:lnTo>
                  <a:lnTo>
                    <a:pt x="0" y="114554"/>
                  </a:lnTo>
                  <a:lnTo>
                    <a:pt x="0" y="572516"/>
                  </a:lnTo>
                  <a:lnTo>
                    <a:pt x="9005" y="617096"/>
                  </a:lnTo>
                  <a:lnTo>
                    <a:pt x="33559" y="653510"/>
                  </a:lnTo>
                  <a:lnTo>
                    <a:pt x="69973" y="678064"/>
                  </a:lnTo>
                  <a:lnTo>
                    <a:pt x="114553" y="687070"/>
                  </a:lnTo>
                  <a:lnTo>
                    <a:pt x="1053846" y="687070"/>
                  </a:lnTo>
                  <a:lnTo>
                    <a:pt x="1098426" y="678064"/>
                  </a:lnTo>
                  <a:lnTo>
                    <a:pt x="1134840" y="653510"/>
                  </a:lnTo>
                  <a:lnTo>
                    <a:pt x="1159394" y="617096"/>
                  </a:lnTo>
                  <a:lnTo>
                    <a:pt x="1168400" y="572516"/>
                  </a:lnTo>
                  <a:lnTo>
                    <a:pt x="1168400" y="114554"/>
                  </a:lnTo>
                  <a:lnTo>
                    <a:pt x="1159394" y="69973"/>
                  </a:lnTo>
                  <a:lnTo>
                    <a:pt x="1134840" y="33559"/>
                  </a:lnTo>
                  <a:lnTo>
                    <a:pt x="1098426" y="9005"/>
                  </a:lnTo>
                  <a:lnTo>
                    <a:pt x="1053846" y="0"/>
                  </a:lnTo>
                  <a:close/>
                </a:path>
              </a:pathLst>
            </a:custGeom>
            <a:solidFill>
              <a:srgbClr val="94E4FF"/>
            </a:solidFill>
          </p:spPr>
          <p:txBody>
            <a:bodyPr wrap="square" lIns="0" tIns="0" rIns="0" bIns="0" rtlCol="0"/>
            <a:lstStyle/>
            <a:p>
              <a:endParaRPr/>
            </a:p>
          </p:txBody>
        </p:sp>
        <p:sp>
          <p:nvSpPr>
            <p:cNvPr id="11" name="object 11"/>
            <p:cNvSpPr/>
            <p:nvPr/>
          </p:nvSpPr>
          <p:spPr>
            <a:xfrm>
              <a:off x="7292975" y="3494405"/>
              <a:ext cx="1168400" cy="687070"/>
            </a:xfrm>
            <a:custGeom>
              <a:avLst/>
              <a:gdLst/>
              <a:ahLst/>
              <a:cxnLst/>
              <a:rect l="l" t="t" r="r" b="b"/>
              <a:pathLst>
                <a:path w="1168400" h="687070">
                  <a:moveTo>
                    <a:pt x="0" y="114554"/>
                  </a:moveTo>
                  <a:lnTo>
                    <a:pt x="9005" y="69973"/>
                  </a:lnTo>
                  <a:lnTo>
                    <a:pt x="33559" y="33559"/>
                  </a:lnTo>
                  <a:lnTo>
                    <a:pt x="69973" y="9005"/>
                  </a:lnTo>
                  <a:lnTo>
                    <a:pt x="114553" y="0"/>
                  </a:lnTo>
                  <a:lnTo>
                    <a:pt x="1053846" y="0"/>
                  </a:lnTo>
                  <a:lnTo>
                    <a:pt x="1098426" y="9005"/>
                  </a:lnTo>
                  <a:lnTo>
                    <a:pt x="1134840" y="33559"/>
                  </a:lnTo>
                  <a:lnTo>
                    <a:pt x="1159394" y="69973"/>
                  </a:lnTo>
                  <a:lnTo>
                    <a:pt x="1168400" y="114554"/>
                  </a:lnTo>
                  <a:lnTo>
                    <a:pt x="1168400" y="572516"/>
                  </a:lnTo>
                  <a:lnTo>
                    <a:pt x="1159394" y="617096"/>
                  </a:lnTo>
                  <a:lnTo>
                    <a:pt x="1134840" y="653510"/>
                  </a:lnTo>
                  <a:lnTo>
                    <a:pt x="1098426" y="678064"/>
                  </a:lnTo>
                  <a:lnTo>
                    <a:pt x="1053846" y="687070"/>
                  </a:lnTo>
                  <a:lnTo>
                    <a:pt x="114553" y="687070"/>
                  </a:lnTo>
                  <a:lnTo>
                    <a:pt x="69973" y="678064"/>
                  </a:lnTo>
                  <a:lnTo>
                    <a:pt x="33559" y="653510"/>
                  </a:lnTo>
                  <a:lnTo>
                    <a:pt x="9005" y="617096"/>
                  </a:lnTo>
                  <a:lnTo>
                    <a:pt x="0" y="572516"/>
                  </a:lnTo>
                  <a:lnTo>
                    <a:pt x="0" y="114554"/>
                  </a:lnTo>
                  <a:close/>
                </a:path>
              </a:pathLst>
            </a:custGeom>
            <a:ln w="6349">
              <a:solidFill>
                <a:srgbClr val="006FC0"/>
              </a:solidFill>
            </a:ln>
          </p:spPr>
          <p:txBody>
            <a:bodyPr wrap="square" lIns="0" tIns="0" rIns="0" bIns="0" rtlCol="0"/>
            <a:lstStyle/>
            <a:p>
              <a:endParaRPr/>
            </a:p>
          </p:txBody>
        </p:sp>
      </p:grpSp>
      <p:sp>
        <p:nvSpPr>
          <p:cNvPr id="12" name="object 12"/>
          <p:cNvSpPr txBox="1"/>
          <p:nvPr/>
        </p:nvSpPr>
        <p:spPr>
          <a:xfrm>
            <a:off x="7556754" y="3632200"/>
            <a:ext cx="640080" cy="391160"/>
          </a:xfrm>
          <a:prstGeom prst="rect">
            <a:avLst/>
          </a:prstGeom>
        </p:spPr>
        <p:txBody>
          <a:bodyPr vert="horz" wrap="square" lIns="0" tIns="12700" rIns="0" bIns="0" rtlCol="0">
            <a:spAutoFit/>
          </a:bodyPr>
          <a:lstStyle/>
          <a:p>
            <a:pPr marL="49530" marR="5080" indent="-37465">
              <a:lnSpc>
                <a:spcPct val="100000"/>
              </a:lnSpc>
              <a:spcBef>
                <a:spcPts val="100"/>
              </a:spcBef>
            </a:pPr>
            <a:r>
              <a:rPr sz="1200" dirty="0">
                <a:latin typeface="Calibri" panose="020F0502020204030204"/>
                <a:cs typeface="Calibri" panose="020F0502020204030204"/>
              </a:rPr>
              <a:t>m</a:t>
            </a:r>
            <a:r>
              <a:rPr sz="1200" spc="-15" dirty="0">
                <a:latin typeface="Calibri" panose="020F0502020204030204"/>
                <a:cs typeface="Calibri" panose="020F0502020204030204"/>
              </a:rPr>
              <a:t>at</a:t>
            </a:r>
            <a:r>
              <a:rPr sz="1200" dirty="0">
                <a:latin typeface="Calibri" panose="020F0502020204030204"/>
                <a:cs typeface="Calibri" panose="020F0502020204030204"/>
              </a:rPr>
              <a:t>che</a:t>
            </a:r>
            <a:r>
              <a:rPr sz="1200" spc="-20" dirty="0">
                <a:latin typeface="Calibri" panose="020F0502020204030204"/>
                <a:cs typeface="Calibri" panose="020F0502020204030204"/>
              </a:rPr>
              <a:t>r</a:t>
            </a:r>
            <a:r>
              <a:rPr sz="1200" spc="-5" dirty="0">
                <a:latin typeface="Calibri" panose="020F0502020204030204"/>
                <a:cs typeface="Calibri" panose="020F0502020204030204"/>
              </a:rPr>
              <a:t>s:  receiver:</a:t>
            </a:r>
            <a:endParaRPr sz="1200">
              <a:latin typeface="Calibri" panose="020F0502020204030204"/>
              <a:cs typeface="Calibri" panose="020F0502020204030204"/>
            </a:endParaRPr>
          </a:p>
        </p:txBody>
      </p:sp>
      <p:grpSp>
        <p:nvGrpSpPr>
          <p:cNvPr id="13" name="object 13"/>
          <p:cNvGrpSpPr/>
          <p:nvPr/>
        </p:nvGrpSpPr>
        <p:grpSpPr>
          <a:xfrm>
            <a:off x="7289800" y="4418329"/>
            <a:ext cx="1174750" cy="694690"/>
            <a:chOff x="7289800" y="4418329"/>
            <a:chExt cx="1174750" cy="694690"/>
          </a:xfrm>
        </p:grpSpPr>
        <p:sp>
          <p:nvSpPr>
            <p:cNvPr id="14" name="object 14"/>
            <p:cNvSpPr/>
            <p:nvPr/>
          </p:nvSpPr>
          <p:spPr>
            <a:xfrm>
              <a:off x="7292975" y="4421504"/>
              <a:ext cx="1168400" cy="688340"/>
            </a:xfrm>
            <a:custGeom>
              <a:avLst/>
              <a:gdLst/>
              <a:ahLst/>
              <a:cxnLst/>
              <a:rect l="l" t="t" r="r" b="b"/>
              <a:pathLst>
                <a:path w="1168400" h="688339">
                  <a:moveTo>
                    <a:pt x="1053719" y="0"/>
                  </a:moveTo>
                  <a:lnTo>
                    <a:pt x="114680" y="0"/>
                  </a:lnTo>
                  <a:lnTo>
                    <a:pt x="70026" y="9007"/>
                  </a:lnTo>
                  <a:lnTo>
                    <a:pt x="33575" y="33575"/>
                  </a:lnTo>
                  <a:lnTo>
                    <a:pt x="9007" y="70026"/>
                  </a:lnTo>
                  <a:lnTo>
                    <a:pt x="0" y="114681"/>
                  </a:lnTo>
                  <a:lnTo>
                    <a:pt x="0" y="573659"/>
                  </a:lnTo>
                  <a:lnTo>
                    <a:pt x="9007" y="618313"/>
                  </a:lnTo>
                  <a:lnTo>
                    <a:pt x="33575" y="654764"/>
                  </a:lnTo>
                  <a:lnTo>
                    <a:pt x="70026" y="679332"/>
                  </a:lnTo>
                  <a:lnTo>
                    <a:pt x="114680" y="688340"/>
                  </a:lnTo>
                  <a:lnTo>
                    <a:pt x="1053719" y="688340"/>
                  </a:lnTo>
                  <a:lnTo>
                    <a:pt x="1098373" y="679332"/>
                  </a:lnTo>
                  <a:lnTo>
                    <a:pt x="1134824" y="654764"/>
                  </a:lnTo>
                  <a:lnTo>
                    <a:pt x="1159392" y="618313"/>
                  </a:lnTo>
                  <a:lnTo>
                    <a:pt x="1168400" y="573659"/>
                  </a:lnTo>
                  <a:lnTo>
                    <a:pt x="1168400" y="114681"/>
                  </a:lnTo>
                  <a:lnTo>
                    <a:pt x="1159392" y="70026"/>
                  </a:lnTo>
                  <a:lnTo>
                    <a:pt x="1134824" y="33575"/>
                  </a:lnTo>
                  <a:lnTo>
                    <a:pt x="1098373" y="9007"/>
                  </a:lnTo>
                  <a:lnTo>
                    <a:pt x="1053719" y="0"/>
                  </a:lnTo>
                  <a:close/>
                </a:path>
              </a:pathLst>
            </a:custGeom>
            <a:solidFill>
              <a:srgbClr val="94E4FF"/>
            </a:solidFill>
          </p:spPr>
          <p:txBody>
            <a:bodyPr wrap="square" lIns="0" tIns="0" rIns="0" bIns="0" rtlCol="0"/>
            <a:lstStyle/>
            <a:p>
              <a:endParaRPr/>
            </a:p>
          </p:txBody>
        </p:sp>
        <p:sp>
          <p:nvSpPr>
            <p:cNvPr id="15" name="object 15"/>
            <p:cNvSpPr/>
            <p:nvPr/>
          </p:nvSpPr>
          <p:spPr>
            <a:xfrm>
              <a:off x="7292975" y="4421504"/>
              <a:ext cx="1168400" cy="688340"/>
            </a:xfrm>
            <a:custGeom>
              <a:avLst/>
              <a:gdLst/>
              <a:ahLst/>
              <a:cxnLst/>
              <a:rect l="l" t="t" r="r" b="b"/>
              <a:pathLst>
                <a:path w="1168400" h="688339">
                  <a:moveTo>
                    <a:pt x="0" y="114681"/>
                  </a:moveTo>
                  <a:lnTo>
                    <a:pt x="9007" y="70026"/>
                  </a:lnTo>
                  <a:lnTo>
                    <a:pt x="33575" y="33575"/>
                  </a:lnTo>
                  <a:lnTo>
                    <a:pt x="70026" y="9007"/>
                  </a:lnTo>
                  <a:lnTo>
                    <a:pt x="114680" y="0"/>
                  </a:lnTo>
                  <a:lnTo>
                    <a:pt x="1053719" y="0"/>
                  </a:lnTo>
                  <a:lnTo>
                    <a:pt x="1098373" y="9007"/>
                  </a:lnTo>
                  <a:lnTo>
                    <a:pt x="1134824" y="33575"/>
                  </a:lnTo>
                  <a:lnTo>
                    <a:pt x="1159392" y="70026"/>
                  </a:lnTo>
                  <a:lnTo>
                    <a:pt x="1168400" y="114681"/>
                  </a:lnTo>
                  <a:lnTo>
                    <a:pt x="1168400" y="573659"/>
                  </a:lnTo>
                  <a:lnTo>
                    <a:pt x="1159392" y="618313"/>
                  </a:lnTo>
                  <a:lnTo>
                    <a:pt x="1134824" y="654764"/>
                  </a:lnTo>
                  <a:lnTo>
                    <a:pt x="1098373" y="679332"/>
                  </a:lnTo>
                  <a:lnTo>
                    <a:pt x="1053719" y="688340"/>
                  </a:lnTo>
                  <a:lnTo>
                    <a:pt x="114680" y="688340"/>
                  </a:lnTo>
                  <a:lnTo>
                    <a:pt x="70026" y="679332"/>
                  </a:lnTo>
                  <a:lnTo>
                    <a:pt x="33575" y="654764"/>
                  </a:lnTo>
                  <a:lnTo>
                    <a:pt x="9007" y="618313"/>
                  </a:lnTo>
                  <a:lnTo>
                    <a:pt x="0" y="573659"/>
                  </a:lnTo>
                  <a:lnTo>
                    <a:pt x="0" y="114681"/>
                  </a:lnTo>
                  <a:close/>
                </a:path>
              </a:pathLst>
            </a:custGeom>
            <a:ln w="6350">
              <a:solidFill>
                <a:srgbClr val="006FC0"/>
              </a:solidFill>
            </a:ln>
          </p:spPr>
          <p:txBody>
            <a:bodyPr wrap="square" lIns="0" tIns="0" rIns="0" bIns="0" rtlCol="0"/>
            <a:lstStyle/>
            <a:p>
              <a:endParaRPr/>
            </a:p>
          </p:txBody>
        </p:sp>
      </p:grpSp>
      <p:sp>
        <p:nvSpPr>
          <p:cNvPr id="16" name="object 16"/>
          <p:cNvSpPr txBox="1"/>
          <p:nvPr/>
        </p:nvSpPr>
        <p:spPr>
          <a:xfrm>
            <a:off x="7556754" y="4559934"/>
            <a:ext cx="640080" cy="391160"/>
          </a:xfrm>
          <a:prstGeom prst="rect">
            <a:avLst/>
          </a:prstGeom>
        </p:spPr>
        <p:txBody>
          <a:bodyPr vert="horz" wrap="square" lIns="0" tIns="12700" rIns="0" bIns="0" rtlCol="0">
            <a:spAutoFit/>
          </a:bodyPr>
          <a:lstStyle/>
          <a:p>
            <a:pPr marL="49530" marR="5080" indent="-37465">
              <a:lnSpc>
                <a:spcPct val="100000"/>
              </a:lnSpc>
              <a:spcBef>
                <a:spcPts val="100"/>
              </a:spcBef>
            </a:pPr>
            <a:r>
              <a:rPr sz="1200" dirty="0">
                <a:latin typeface="Calibri" panose="020F0502020204030204"/>
                <a:cs typeface="Calibri" panose="020F0502020204030204"/>
              </a:rPr>
              <a:t>m</a:t>
            </a:r>
            <a:r>
              <a:rPr sz="1200" spc="-15" dirty="0">
                <a:latin typeface="Calibri" panose="020F0502020204030204"/>
                <a:cs typeface="Calibri" panose="020F0502020204030204"/>
              </a:rPr>
              <a:t>at</a:t>
            </a:r>
            <a:r>
              <a:rPr sz="1200" dirty="0">
                <a:latin typeface="Calibri" panose="020F0502020204030204"/>
                <a:cs typeface="Calibri" panose="020F0502020204030204"/>
              </a:rPr>
              <a:t>che</a:t>
            </a:r>
            <a:r>
              <a:rPr sz="1200" spc="-20" dirty="0">
                <a:latin typeface="Calibri" panose="020F0502020204030204"/>
                <a:cs typeface="Calibri" panose="020F0502020204030204"/>
              </a:rPr>
              <a:t>r</a:t>
            </a:r>
            <a:r>
              <a:rPr sz="1200" spc="-5" dirty="0">
                <a:latin typeface="Calibri" panose="020F0502020204030204"/>
                <a:cs typeface="Calibri" panose="020F0502020204030204"/>
              </a:rPr>
              <a:t>s:  receiver:</a:t>
            </a:r>
            <a:endParaRPr sz="1200">
              <a:latin typeface="Calibri" panose="020F0502020204030204"/>
              <a:cs typeface="Calibri" panose="020F0502020204030204"/>
            </a:endParaRPr>
          </a:p>
        </p:txBody>
      </p:sp>
      <p:sp>
        <p:nvSpPr>
          <p:cNvPr id="17" name="object 17"/>
          <p:cNvSpPr/>
          <p:nvPr/>
        </p:nvSpPr>
        <p:spPr>
          <a:xfrm>
            <a:off x="4932680" y="2908299"/>
            <a:ext cx="2359660" cy="1858010"/>
          </a:xfrm>
          <a:custGeom>
            <a:avLst/>
            <a:gdLst/>
            <a:ahLst/>
            <a:cxnLst/>
            <a:rect l="l" t="t" r="r" b="b"/>
            <a:pathLst>
              <a:path w="2359659" h="1858010">
                <a:moveTo>
                  <a:pt x="756285" y="871220"/>
                </a:moveTo>
                <a:lnTo>
                  <a:pt x="745388" y="864870"/>
                </a:lnTo>
                <a:lnTo>
                  <a:pt x="667639" y="819531"/>
                </a:lnTo>
                <a:lnTo>
                  <a:pt x="663829" y="820547"/>
                </a:lnTo>
                <a:lnTo>
                  <a:pt x="660273" y="826643"/>
                </a:lnTo>
                <a:lnTo>
                  <a:pt x="661289" y="830453"/>
                </a:lnTo>
                <a:lnTo>
                  <a:pt x="720267" y="864870"/>
                </a:lnTo>
                <a:lnTo>
                  <a:pt x="0" y="864870"/>
                </a:lnTo>
                <a:lnTo>
                  <a:pt x="0" y="877570"/>
                </a:lnTo>
                <a:lnTo>
                  <a:pt x="720267" y="877570"/>
                </a:lnTo>
                <a:lnTo>
                  <a:pt x="661289" y="911987"/>
                </a:lnTo>
                <a:lnTo>
                  <a:pt x="660273" y="915797"/>
                </a:lnTo>
                <a:lnTo>
                  <a:pt x="663829" y="921893"/>
                </a:lnTo>
                <a:lnTo>
                  <a:pt x="667639" y="922909"/>
                </a:lnTo>
                <a:lnTo>
                  <a:pt x="745388" y="877570"/>
                </a:lnTo>
                <a:lnTo>
                  <a:pt x="756285" y="871220"/>
                </a:lnTo>
                <a:close/>
              </a:path>
              <a:path w="2359659" h="1858010">
                <a:moveTo>
                  <a:pt x="2359660" y="0"/>
                </a:moveTo>
                <a:lnTo>
                  <a:pt x="2270633" y="43561"/>
                </a:lnTo>
                <a:lnTo>
                  <a:pt x="2267585" y="45085"/>
                </a:lnTo>
                <a:lnTo>
                  <a:pt x="2266188" y="48895"/>
                </a:lnTo>
                <a:lnTo>
                  <a:pt x="2267839" y="52070"/>
                </a:lnTo>
                <a:lnTo>
                  <a:pt x="2269363" y="55245"/>
                </a:lnTo>
                <a:lnTo>
                  <a:pt x="2273173" y="56515"/>
                </a:lnTo>
                <a:lnTo>
                  <a:pt x="2334552" y="26390"/>
                </a:lnTo>
                <a:lnTo>
                  <a:pt x="1775206" y="867029"/>
                </a:lnTo>
                <a:lnTo>
                  <a:pt x="1780590" y="870635"/>
                </a:lnTo>
                <a:lnTo>
                  <a:pt x="1780527" y="871232"/>
                </a:lnTo>
                <a:lnTo>
                  <a:pt x="1775079" y="874395"/>
                </a:lnTo>
                <a:lnTo>
                  <a:pt x="2335987" y="1830184"/>
                </a:lnTo>
                <a:lnTo>
                  <a:pt x="2279523" y="1798447"/>
                </a:lnTo>
                <a:lnTo>
                  <a:pt x="2276475" y="1796669"/>
                </a:lnTo>
                <a:lnTo>
                  <a:pt x="2272538" y="1797812"/>
                </a:lnTo>
                <a:lnTo>
                  <a:pt x="2270887" y="1800860"/>
                </a:lnTo>
                <a:lnTo>
                  <a:pt x="2269109" y="1803908"/>
                </a:lnTo>
                <a:lnTo>
                  <a:pt x="2270252" y="1807718"/>
                </a:lnTo>
                <a:lnTo>
                  <a:pt x="2273300" y="1809496"/>
                </a:lnTo>
                <a:lnTo>
                  <a:pt x="2359660" y="1858010"/>
                </a:lnTo>
                <a:lnTo>
                  <a:pt x="2359634" y="1850390"/>
                </a:lnTo>
                <a:lnTo>
                  <a:pt x="2359406" y="1755394"/>
                </a:lnTo>
                <a:lnTo>
                  <a:pt x="2356612" y="1752600"/>
                </a:lnTo>
                <a:lnTo>
                  <a:pt x="2349500" y="1752600"/>
                </a:lnTo>
                <a:lnTo>
                  <a:pt x="2346706" y="1755394"/>
                </a:lnTo>
                <a:lnTo>
                  <a:pt x="2346883" y="1823681"/>
                </a:lnTo>
                <a:lnTo>
                  <a:pt x="1792300" y="878801"/>
                </a:lnTo>
                <a:lnTo>
                  <a:pt x="2323198" y="931151"/>
                </a:lnTo>
                <a:lnTo>
                  <a:pt x="2264283" y="958088"/>
                </a:lnTo>
                <a:lnTo>
                  <a:pt x="2261108" y="959612"/>
                </a:lnTo>
                <a:lnTo>
                  <a:pt x="2259711" y="963295"/>
                </a:lnTo>
                <a:lnTo>
                  <a:pt x="2261235" y="966470"/>
                </a:lnTo>
                <a:lnTo>
                  <a:pt x="2262632" y="969772"/>
                </a:lnTo>
                <a:lnTo>
                  <a:pt x="2266442" y="971169"/>
                </a:lnTo>
                <a:lnTo>
                  <a:pt x="2269617" y="969645"/>
                </a:lnTo>
                <a:lnTo>
                  <a:pt x="2348573" y="933450"/>
                </a:lnTo>
                <a:lnTo>
                  <a:pt x="2359660" y="928370"/>
                </a:lnTo>
                <a:lnTo>
                  <a:pt x="2279396" y="870331"/>
                </a:lnTo>
                <a:lnTo>
                  <a:pt x="2276602" y="868172"/>
                </a:lnTo>
                <a:lnTo>
                  <a:pt x="2272538" y="868807"/>
                </a:lnTo>
                <a:lnTo>
                  <a:pt x="2270506" y="871728"/>
                </a:lnTo>
                <a:lnTo>
                  <a:pt x="2268474" y="874522"/>
                </a:lnTo>
                <a:lnTo>
                  <a:pt x="2269109" y="878459"/>
                </a:lnTo>
                <a:lnTo>
                  <a:pt x="2271903" y="880618"/>
                </a:lnTo>
                <a:lnTo>
                  <a:pt x="2324392" y="918578"/>
                </a:lnTo>
                <a:lnTo>
                  <a:pt x="1791360" y="865886"/>
                </a:lnTo>
                <a:lnTo>
                  <a:pt x="2344928" y="33642"/>
                </a:lnTo>
                <a:lnTo>
                  <a:pt x="2341118" y="98171"/>
                </a:lnTo>
                <a:lnTo>
                  <a:pt x="2340991" y="101600"/>
                </a:lnTo>
                <a:lnTo>
                  <a:pt x="2343658" y="104648"/>
                </a:lnTo>
                <a:lnTo>
                  <a:pt x="2347087" y="104902"/>
                </a:lnTo>
                <a:lnTo>
                  <a:pt x="2350643" y="105029"/>
                </a:lnTo>
                <a:lnTo>
                  <a:pt x="2353691" y="102362"/>
                </a:lnTo>
                <a:lnTo>
                  <a:pt x="2353818" y="98933"/>
                </a:lnTo>
                <a:lnTo>
                  <a:pt x="2359241" y="6985"/>
                </a:lnTo>
                <a:lnTo>
                  <a:pt x="2359660" y="0"/>
                </a:lnTo>
                <a:close/>
              </a:path>
            </a:pathLst>
          </a:custGeom>
          <a:solidFill>
            <a:srgbClr val="EC7C30"/>
          </a:solidFill>
        </p:spPr>
        <p:txBody>
          <a:bodyPr wrap="square" lIns="0" tIns="0" rIns="0" bIns="0" rtlCol="0"/>
          <a:lstStyle/>
          <a:p>
            <a:endParaRPr/>
          </a:p>
        </p:txBody>
      </p:sp>
      <p:graphicFrame>
        <p:nvGraphicFramePr>
          <p:cNvPr id="18" name="object 18"/>
          <p:cNvGraphicFramePr>
            <a:graphicFrameLocks noGrp="1"/>
          </p:cNvGraphicFramePr>
          <p:nvPr/>
        </p:nvGraphicFramePr>
        <p:xfrm>
          <a:off x="8938259" y="2562860"/>
          <a:ext cx="1167765" cy="685800"/>
        </p:xfrm>
        <a:graphic>
          <a:graphicData uri="http://schemas.openxmlformats.org/drawingml/2006/table">
            <a:tbl>
              <a:tblPr firstRow="1" bandRow="1">
                <a:tableStyleId>{2D5ABB26-0587-4C30-8999-92F81FD0307C}</a:tableStyleId>
              </a:tblPr>
              <a:tblGrid>
                <a:gridCol w="146050">
                  <a:extLst>
                    <a:ext uri="{9D8B030D-6E8A-4147-A177-3AD203B41FA5}">
                      <a16:colId xmlns:a16="http://schemas.microsoft.com/office/drawing/2014/main" val="20000"/>
                    </a:ext>
                  </a:extLst>
                </a:gridCol>
                <a:gridCol w="875665">
                  <a:extLst>
                    <a:ext uri="{9D8B030D-6E8A-4147-A177-3AD203B41FA5}">
                      <a16:colId xmlns:a16="http://schemas.microsoft.com/office/drawing/2014/main" val="20001"/>
                    </a:ext>
                  </a:extLst>
                </a:gridCol>
                <a:gridCol w="146050">
                  <a:extLst>
                    <a:ext uri="{9D8B030D-6E8A-4147-A177-3AD203B41FA5}">
                      <a16:colId xmlns:a16="http://schemas.microsoft.com/office/drawing/2014/main" val="20002"/>
                    </a:ext>
                  </a:extLst>
                </a:gridCol>
              </a:tblGrid>
              <a:tr h="685800">
                <a:tc>
                  <a:txBody>
                    <a:bodyPr/>
                    <a:lstStyle/>
                    <a:p>
                      <a:pPr>
                        <a:lnSpc>
                          <a:spcPct val="100000"/>
                        </a:lnSpc>
                      </a:pPr>
                      <a:endParaRPr sz="1700">
                        <a:latin typeface="Times New Roman" panose="02020603050405020304"/>
                        <a:cs typeface="Times New Roman" panose="02020603050405020304"/>
                      </a:endParaRPr>
                    </a:p>
                  </a:txBody>
                  <a:tcPr marL="0" marR="0" marT="0" marB="0">
                    <a:lnL w="6350">
                      <a:solidFill>
                        <a:srgbClr val="006FC0"/>
                      </a:solidFill>
                      <a:prstDash val="solid"/>
                    </a:lnL>
                    <a:lnR w="6350">
                      <a:solidFill>
                        <a:srgbClr val="006FC0"/>
                      </a:solidFill>
                      <a:prstDash val="solid"/>
                    </a:lnR>
                    <a:lnT w="6350">
                      <a:solidFill>
                        <a:srgbClr val="006FC0"/>
                      </a:solidFill>
                      <a:prstDash val="solid"/>
                    </a:lnT>
                    <a:lnB w="6350">
                      <a:solidFill>
                        <a:srgbClr val="006FC0"/>
                      </a:solidFill>
                      <a:prstDash val="solid"/>
                    </a:lnB>
                    <a:solidFill>
                      <a:srgbClr val="94E4FF"/>
                    </a:solidFill>
                  </a:tcPr>
                </a:tc>
                <a:tc>
                  <a:txBody>
                    <a:bodyPr/>
                    <a:lstStyle/>
                    <a:p>
                      <a:pPr>
                        <a:lnSpc>
                          <a:spcPct val="100000"/>
                        </a:lnSpc>
                      </a:pPr>
                      <a:endParaRPr sz="1650">
                        <a:latin typeface="Times New Roman" panose="02020603050405020304"/>
                        <a:cs typeface="Times New Roman" panose="02020603050405020304"/>
                      </a:endParaRPr>
                    </a:p>
                    <a:p>
                      <a:pPr marL="186690">
                        <a:lnSpc>
                          <a:spcPct val="100000"/>
                        </a:lnSpc>
                      </a:pPr>
                      <a:r>
                        <a:rPr sz="1200" spc="-5" dirty="0">
                          <a:latin typeface="Calibri" panose="020F0502020204030204"/>
                          <a:cs typeface="Calibri" panose="020F0502020204030204"/>
                        </a:rPr>
                        <a:t>receiver</a:t>
                      </a:r>
                      <a:endParaRPr sz="1200">
                        <a:latin typeface="Calibri" panose="020F0502020204030204"/>
                        <a:cs typeface="Calibri" panose="020F0502020204030204"/>
                      </a:endParaRPr>
                    </a:p>
                  </a:txBody>
                  <a:tcPr marL="0" marR="0" marT="0" marB="0">
                    <a:lnL w="6350">
                      <a:solidFill>
                        <a:srgbClr val="006FC0"/>
                      </a:solidFill>
                      <a:prstDash val="solid"/>
                    </a:lnL>
                    <a:lnR w="6350">
                      <a:solidFill>
                        <a:srgbClr val="006FC0"/>
                      </a:solidFill>
                      <a:prstDash val="solid"/>
                    </a:lnR>
                    <a:lnT w="6350">
                      <a:solidFill>
                        <a:srgbClr val="006FC0"/>
                      </a:solidFill>
                      <a:prstDash val="solid"/>
                    </a:lnT>
                    <a:lnB w="6350">
                      <a:solidFill>
                        <a:srgbClr val="006FC0"/>
                      </a:solidFill>
                      <a:prstDash val="solid"/>
                    </a:lnB>
                    <a:solidFill>
                      <a:srgbClr val="94E4FF"/>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6350">
                      <a:solidFill>
                        <a:srgbClr val="006FC0"/>
                      </a:solidFill>
                      <a:prstDash val="solid"/>
                    </a:lnL>
                    <a:lnR w="6350">
                      <a:solidFill>
                        <a:srgbClr val="006FC0"/>
                      </a:solidFill>
                      <a:prstDash val="solid"/>
                    </a:lnR>
                    <a:lnT w="6350">
                      <a:solidFill>
                        <a:srgbClr val="006FC0"/>
                      </a:solidFill>
                      <a:prstDash val="solid"/>
                    </a:lnT>
                    <a:lnB w="6350">
                      <a:solidFill>
                        <a:srgbClr val="006FC0"/>
                      </a:solidFill>
                      <a:prstDash val="solid"/>
                    </a:lnB>
                    <a:solidFill>
                      <a:srgbClr val="94E4FF"/>
                    </a:solidFill>
                  </a:tcPr>
                </a:tc>
                <a:extLst>
                  <a:ext uri="{0D108BD9-81ED-4DB2-BD59-A6C34878D82A}">
                    <a16:rowId xmlns:a16="http://schemas.microsoft.com/office/drawing/2014/main" val="10000"/>
                  </a:ext>
                </a:extLst>
              </a:tr>
            </a:tbl>
          </a:graphicData>
        </a:graphic>
      </p:graphicFrame>
      <p:graphicFrame>
        <p:nvGraphicFramePr>
          <p:cNvPr id="19" name="object 19"/>
          <p:cNvGraphicFramePr>
            <a:graphicFrameLocks noGrp="1"/>
          </p:cNvGraphicFramePr>
          <p:nvPr/>
        </p:nvGraphicFramePr>
        <p:xfrm>
          <a:off x="8938259" y="3487420"/>
          <a:ext cx="1167765" cy="685799"/>
        </p:xfrm>
        <a:graphic>
          <a:graphicData uri="http://schemas.openxmlformats.org/drawingml/2006/table">
            <a:tbl>
              <a:tblPr firstRow="1" bandRow="1">
                <a:tableStyleId>{2D5ABB26-0587-4C30-8999-92F81FD0307C}</a:tableStyleId>
              </a:tblPr>
              <a:tblGrid>
                <a:gridCol w="146050">
                  <a:extLst>
                    <a:ext uri="{9D8B030D-6E8A-4147-A177-3AD203B41FA5}">
                      <a16:colId xmlns:a16="http://schemas.microsoft.com/office/drawing/2014/main" val="20000"/>
                    </a:ext>
                  </a:extLst>
                </a:gridCol>
                <a:gridCol w="875665">
                  <a:extLst>
                    <a:ext uri="{9D8B030D-6E8A-4147-A177-3AD203B41FA5}">
                      <a16:colId xmlns:a16="http://schemas.microsoft.com/office/drawing/2014/main" val="20001"/>
                    </a:ext>
                  </a:extLst>
                </a:gridCol>
                <a:gridCol w="146050">
                  <a:extLst>
                    <a:ext uri="{9D8B030D-6E8A-4147-A177-3AD203B41FA5}">
                      <a16:colId xmlns:a16="http://schemas.microsoft.com/office/drawing/2014/main" val="20002"/>
                    </a:ext>
                  </a:extLst>
                </a:gridCol>
              </a:tblGrid>
              <a:tr h="685799">
                <a:tc>
                  <a:txBody>
                    <a:bodyPr/>
                    <a:lstStyle/>
                    <a:p>
                      <a:pPr>
                        <a:lnSpc>
                          <a:spcPct val="100000"/>
                        </a:lnSpc>
                      </a:pPr>
                      <a:endParaRPr sz="1700">
                        <a:latin typeface="Times New Roman" panose="02020603050405020304"/>
                        <a:cs typeface="Times New Roman" panose="02020603050405020304"/>
                      </a:endParaRPr>
                    </a:p>
                  </a:txBody>
                  <a:tcPr marL="0" marR="0" marT="0" marB="0">
                    <a:lnL w="6350">
                      <a:solidFill>
                        <a:srgbClr val="006FC0"/>
                      </a:solidFill>
                      <a:prstDash val="solid"/>
                    </a:lnL>
                    <a:lnR w="6350">
                      <a:solidFill>
                        <a:srgbClr val="006FC0"/>
                      </a:solidFill>
                      <a:prstDash val="solid"/>
                    </a:lnR>
                    <a:lnT w="6350">
                      <a:solidFill>
                        <a:srgbClr val="006FC0"/>
                      </a:solidFill>
                      <a:prstDash val="solid"/>
                    </a:lnT>
                    <a:lnB w="6350">
                      <a:solidFill>
                        <a:srgbClr val="006FC0"/>
                      </a:solidFill>
                      <a:prstDash val="solid"/>
                    </a:lnB>
                    <a:solidFill>
                      <a:srgbClr val="94E4FF"/>
                    </a:solidFill>
                  </a:tcPr>
                </a:tc>
                <a:tc>
                  <a:txBody>
                    <a:bodyPr/>
                    <a:lstStyle/>
                    <a:p>
                      <a:pPr>
                        <a:lnSpc>
                          <a:spcPct val="100000"/>
                        </a:lnSpc>
                      </a:pPr>
                      <a:endParaRPr sz="1650">
                        <a:latin typeface="Times New Roman" panose="02020603050405020304"/>
                        <a:cs typeface="Times New Roman" panose="02020603050405020304"/>
                      </a:endParaRPr>
                    </a:p>
                    <a:p>
                      <a:pPr marL="186690">
                        <a:lnSpc>
                          <a:spcPct val="100000"/>
                        </a:lnSpc>
                      </a:pPr>
                      <a:r>
                        <a:rPr sz="1200" spc="-5" dirty="0">
                          <a:latin typeface="Calibri" panose="020F0502020204030204"/>
                          <a:cs typeface="Calibri" panose="020F0502020204030204"/>
                        </a:rPr>
                        <a:t>receiver</a:t>
                      </a:r>
                      <a:endParaRPr sz="1200">
                        <a:latin typeface="Calibri" panose="020F0502020204030204"/>
                        <a:cs typeface="Calibri" panose="020F0502020204030204"/>
                      </a:endParaRPr>
                    </a:p>
                  </a:txBody>
                  <a:tcPr marL="0" marR="0" marT="0" marB="0">
                    <a:lnL w="6350">
                      <a:solidFill>
                        <a:srgbClr val="006FC0"/>
                      </a:solidFill>
                      <a:prstDash val="solid"/>
                    </a:lnL>
                    <a:lnR w="6350">
                      <a:solidFill>
                        <a:srgbClr val="006FC0"/>
                      </a:solidFill>
                      <a:prstDash val="solid"/>
                    </a:lnR>
                    <a:lnT w="6350">
                      <a:solidFill>
                        <a:srgbClr val="006FC0"/>
                      </a:solidFill>
                      <a:prstDash val="solid"/>
                    </a:lnT>
                    <a:lnB w="6350">
                      <a:solidFill>
                        <a:srgbClr val="006FC0"/>
                      </a:solidFill>
                      <a:prstDash val="solid"/>
                    </a:lnB>
                    <a:solidFill>
                      <a:srgbClr val="94E4FF"/>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6350">
                      <a:solidFill>
                        <a:srgbClr val="006FC0"/>
                      </a:solidFill>
                      <a:prstDash val="solid"/>
                    </a:lnL>
                    <a:lnR w="6350">
                      <a:solidFill>
                        <a:srgbClr val="006FC0"/>
                      </a:solidFill>
                      <a:prstDash val="solid"/>
                    </a:lnR>
                    <a:lnT w="6350">
                      <a:solidFill>
                        <a:srgbClr val="006FC0"/>
                      </a:solidFill>
                      <a:prstDash val="solid"/>
                    </a:lnT>
                    <a:lnB w="6350">
                      <a:solidFill>
                        <a:srgbClr val="006FC0"/>
                      </a:solidFill>
                      <a:prstDash val="solid"/>
                    </a:lnB>
                    <a:solidFill>
                      <a:srgbClr val="94E4FF"/>
                    </a:solidFill>
                  </a:tcPr>
                </a:tc>
                <a:extLst>
                  <a:ext uri="{0D108BD9-81ED-4DB2-BD59-A6C34878D82A}">
                    <a16:rowId xmlns:a16="http://schemas.microsoft.com/office/drawing/2014/main" val="10000"/>
                  </a:ext>
                </a:extLst>
              </a:tr>
            </a:tbl>
          </a:graphicData>
        </a:graphic>
      </p:graphicFrame>
      <p:graphicFrame>
        <p:nvGraphicFramePr>
          <p:cNvPr id="20" name="object 20"/>
          <p:cNvGraphicFramePr>
            <a:graphicFrameLocks noGrp="1"/>
          </p:cNvGraphicFramePr>
          <p:nvPr/>
        </p:nvGraphicFramePr>
        <p:xfrm>
          <a:off x="8938259" y="4414520"/>
          <a:ext cx="1167765" cy="688339"/>
        </p:xfrm>
        <a:graphic>
          <a:graphicData uri="http://schemas.openxmlformats.org/drawingml/2006/table">
            <a:tbl>
              <a:tblPr firstRow="1" bandRow="1">
                <a:tableStyleId>{2D5ABB26-0587-4C30-8999-92F81FD0307C}</a:tableStyleId>
              </a:tblPr>
              <a:tblGrid>
                <a:gridCol w="146050">
                  <a:extLst>
                    <a:ext uri="{9D8B030D-6E8A-4147-A177-3AD203B41FA5}">
                      <a16:colId xmlns:a16="http://schemas.microsoft.com/office/drawing/2014/main" val="20000"/>
                    </a:ext>
                  </a:extLst>
                </a:gridCol>
                <a:gridCol w="875665">
                  <a:extLst>
                    <a:ext uri="{9D8B030D-6E8A-4147-A177-3AD203B41FA5}">
                      <a16:colId xmlns:a16="http://schemas.microsoft.com/office/drawing/2014/main" val="20001"/>
                    </a:ext>
                  </a:extLst>
                </a:gridCol>
                <a:gridCol w="146050">
                  <a:extLst>
                    <a:ext uri="{9D8B030D-6E8A-4147-A177-3AD203B41FA5}">
                      <a16:colId xmlns:a16="http://schemas.microsoft.com/office/drawing/2014/main" val="20002"/>
                    </a:ext>
                  </a:extLst>
                </a:gridCol>
              </a:tblGrid>
              <a:tr h="688339">
                <a:tc>
                  <a:txBody>
                    <a:bodyPr/>
                    <a:lstStyle/>
                    <a:p>
                      <a:pPr>
                        <a:lnSpc>
                          <a:spcPct val="100000"/>
                        </a:lnSpc>
                      </a:pPr>
                      <a:endParaRPr sz="1700">
                        <a:latin typeface="Times New Roman" panose="02020603050405020304"/>
                        <a:cs typeface="Times New Roman" panose="02020603050405020304"/>
                      </a:endParaRPr>
                    </a:p>
                  </a:txBody>
                  <a:tcPr marL="0" marR="0" marT="0" marB="0">
                    <a:lnL w="6350">
                      <a:solidFill>
                        <a:srgbClr val="006FC0"/>
                      </a:solidFill>
                      <a:prstDash val="solid"/>
                    </a:lnL>
                    <a:lnR w="6350">
                      <a:solidFill>
                        <a:srgbClr val="006FC0"/>
                      </a:solidFill>
                      <a:prstDash val="solid"/>
                    </a:lnR>
                    <a:lnT w="6350">
                      <a:solidFill>
                        <a:srgbClr val="006FC0"/>
                      </a:solidFill>
                      <a:prstDash val="solid"/>
                    </a:lnT>
                    <a:lnB w="6350">
                      <a:solidFill>
                        <a:srgbClr val="006FC0"/>
                      </a:solidFill>
                      <a:prstDash val="solid"/>
                    </a:lnB>
                    <a:solidFill>
                      <a:srgbClr val="94E4FF"/>
                    </a:solidFill>
                  </a:tcPr>
                </a:tc>
                <a:tc>
                  <a:txBody>
                    <a:bodyPr/>
                    <a:lstStyle/>
                    <a:p>
                      <a:pPr>
                        <a:lnSpc>
                          <a:spcPct val="100000"/>
                        </a:lnSpc>
                        <a:spcBef>
                          <a:spcPts val="10"/>
                        </a:spcBef>
                      </a:pPr>
                      <a:endParaRPr sz="1650">
                        <a:latin typeface="Times New Roman" panose="02020603050405020304"/>
                        <a:cs typeface="Times New Roman" panose="02020603050405020304"/>
                      </a:endParaRPr>
                    </a:p>
                    <a:p>
                      <a:pPr marL="186690">
                        <a:lnSpc>
                          <a:spcPct val="100000"/>
                        </a:lnSpc>
                      </a:pPr>
                      <a:r>
                        <a:rPr sz="1200" spc="-5" dirty="0">
                          <a:latin typeface="Calibri" panose="020F0502020204030204"/>
                          <a:cs typeface="Calibri" panose="020F0502020204030204"/>
                        </a:rPr>
                        <a:t>receiver</a:t>
                      </a:r>
                      <a:endParaRPr sz="1200">
                        <a:latin typeface="Calibri" panose="020F0502020204030204"/>
                        <a:cs typeface="Calibri" panose="020F0502020204030204"/>
                      </a:endParaRPr>
                    </a:p>
                  </a:txBody>
                  <a:tcPr marL="0" marR="0" marT="1270" marB="0">
                    <a:lnL w="6350">
                      <a:solidFill>
                        <a:srgbClr val="006FC0"/>
                      </a:solidFill>
                      <a:prstDash val="solid"/>
                    </a:lnL>
                    <a:lnR w="6350">
                      <a:solidFill>
                        <a:srgbClr val="006FC0"/>
                      </a:solidFill>
                      <a:prstDash val="solid"/>
                    </a:lnR>
                    <a:lnT w="6350">
                      <a:solidFill>
                        <a:srgbClr val="006FC0"/>
                      </a:solidFill>
                      <a:prstDash val="solid"/>
                    </a:lnT>
                    <a:lnB w="6350">
                      <a:solidFill>
                        <a:srgbClr val="006FC0"/>
                      </a:solidFill>
                      <a:prstDash val="solid"/>
                    </a:lnB>
                    <a:solidFill>
                      <a:srgbClr val="94E4FF"/>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6350">
                      <a:solidFill>
                        <a:srgbClr val="006FC0"/>
                      </a:solidFill>
                      <a:prstDash val="solid"/>
                    </a:lnL>
                    <a:lnR w="6350">
                      <a:solidFill>
                        <a:srgbClr val="006FC0"/>
                      </a:solidFill>
                      <a:prstDash val="solid"/>
                    </a:lnR>
                    <a:lnT w="6350">
                      <a:solidFill>
                        <a:srgbClr val="006FC0"/>
                      </a:solidFill>
                      <a:prstDash val="solid"/>
                    </a:lnT>
                    <a:lnB w="6350">
                      <a:solidFill>
                        <a:srgbClr val="006FC0"/>
                      </a:solidFill>
                      <a:prstDash val="solid"/>
                    </a:lnB>
                    <a:solidFill>
                      <a:srgbClr val="94E4FF"/>
                    </a:solidFill>
                  </a:tcPr>
                </a:tc>
                <a:extLst>
                  <a:ext uri="{0D108BD9-81ED-4DB2-BD59-A6C34878D82A}">
                    <a16:rowId xmlns:a16="http://schemas.microsoft.com/office/drawing/2014/main" val="10000"/>
                  </a:ext>
                </a:extLst>
              </a:tr>
            </a:tbl>
          </a:graphicData>
        </a:graphic>
      </p:graphicFrame>
      <p:grpSp>
        <p:nvGrpSpPr>
          <p:cNvPr id="21" name="object 21"/>
          <p:cNvGrpSpPr/>
          <p:nvPr/>
        </p:nvGrpSpPr>
        <p:grpSpPr>
          <a:xfrm>
            <a:off x="1951989" y="2856610"/>
            <a:ext cx="6988809" cy="1956435"/>
            <a:chOff x="1951989" y="2856610"/>
            <a:chExt cx="6988809" cy="1956435"/>
          </a:xfrm>
        </p:grpSpPr>
        <p:sp>
          <p:nvSpPr>
            <p:cNvPr id="22" name="object 22"/>
            <p:cNvSpPr/>
            <p:nvPr/>
          </p:nvSpPr>
          <p:spPr>
            <a:xfrm>
              <a:off x="8460613" y="2856610"/>
              <a:ext cx="480695" cy="1956435"/>
            </a:xfrm>
            <a:custGeom>
              <a:avLst/>
              <a:gdLst/>
              <a:ahLst/>
              <a:cxnLst/>
              <a:rect l="l" t="t" r="r" b="b"/>
              <a:pathLst>
                <a:path w="480695" h="1956435">
                  <a:moveTo>
                    <a:pt x="480187" y="1903349"/>
                  </a:moveTo>
                  <a:lnTo>
                    <a:pt x="469226" y="1897126"/>
                  </a:lnTo>
                  <a:lnTo>
                    <a:pt x="394081" y="1854454"/>
                  </a:lnTo>
                  <a:lnTo>
                    <a:pt x="391033" y="1852676"/>
                  </a:lnTo>
                  <a:lnTo>
                    <a:pt x="387096" y="1853819"/>
                  </a:lnTo>
                  <a:lnTo>
                    <a:pt x="385318" y="1856867"/>
                  </a:lnTo>
                  <a:lnTo>
                    <a:pt x="383667" y="1859915"/>
                  </a:lnTo>
                  <a:lnTo>
                    <a:pt x="384683" y="1863725"/>
                  </a:lnTo>
                  <a:lnTo>
                    <a:pt x="387731" y="1865503"/>
                  </a:lnTo>
                  <a:lnTo>
                    <a:pt x="443903" y="1897418"/>
                  </a:lnTo>
                  <a:lnTo>
                    <a:pt x="0" y="1902714"/>
                  </a:lnTo>
                  <a:lnTo>
                    <a:pt x="254" y="1915414"/>
                  </a:lnTo>
                  <a:lnTo>
                    <a:pt x="444119" y="1910118"/>
                  </a:lnTo>
                  <a:lnTo>
                    <a:pt x="388620" y="1943354"/>
                  </a:lnTo>
                  <a:lnTo>
                    <a:pt x="385699" y="1945259"/>
                  </a:lnTo>
                  <a:lnTo>
                    <a:pt x="384683" y="1949069"/>
                  </a:lnTo>
                  <a:lnTo>
                    <a:pt x="388239" y="1955165"/>
                  </a:lnTo>
                  <a:lnTo>
                    <a:pt x="392176" y="1956054"/>
                  </a:lnTo>
                  <a:lnTo>
                    <a:pt x="395224" y="1954276"/>
                  </a:lnTo>
                  <a:lnTo>
                    <a:pt x="480187" y="1903349"/>
                  </a:lnTo>
                  <a:close/>
                </a:path>
                <a:path w="480695" h="1956435">
                  <a:moveTo>
                    <a:pt x="480187" y="976249"/>
                  </a:moveTo>
                  <a:lnTo>
                    <a:pt x="469328" y="970026"/>
                  </a:lnTo>
                  <a:lnTo>
                    <a:pt x="394208" y="926973"/>
                  </a:lnTo>
                  <a:lnTo>
                    <a:pt x="391160" y="925195"/>
                  </a:lnTo>
                  <a:lnTo>
                    <a:pt x="387350" y="926338"/>
                  </a:lnTo>
                  <a:lnTo>
                    <a:pt x="383794" y="932434"/>
                  </a:lnTo>
                  <a:lnTo>
                    <a:pt x="384810" y="936244"/>
                  </a:lnTo>
                  <a:lnTo>
                    <a:pt x="387858" y="938022"/>
                  </a:lnTo>
                  <a:lnTo>
                    <a:pt x="444106" y="970216"/>
                  </a:lnTo>
                  <a:lnTo>
                    <a:pt x="127" y="973709"/>
                  </a:lnTo>
                  <a:lnTo>
                    <a:pt x="127" y="986409"/>
                  </a:lnTo>
                  <a:lnTo>
                    <a:pt x="444131" y="982916"/>
                  </a:lnTo>
                  <a:lnTo>
                    <a:pt x="388493" y="1016000"/>
                  </a:lnTo>
                  <a:lnTo>
                    <a:pt x="385445" y="1017778"/>
                  </a:lnTo>
                  <a:lnTo>
                    <a:pt x="384556" y="1021588"/>
                  </a:lnTo>
                  <a:lnTo>
                    <a:pt x="388112" y="1027684"/>
                  </a:lnTo>
                  <a:lnTo>
                    <a:pt x="392049" y="1028700"/>
                  </a:lnTo>
                  <a:lnTo>
                    <a:pt x="394970" y="1026922"/>
                  </a:lnTo>
                  <a:lnTo>
                    <a:pt x="480187" y="976249"/>
                  </a:lnTo>
                  <a:close/>
                </a:path>
                <a:path w="480695" h="1956435">
                  <a:moveTo>
                    <a:pt x="480187" y="51689"/>
                  </a:moveTo>
                  <a:lnTo>
                    <a:pt x="469290" y="45339"/>
                  </a:lnTo>
                  <a:lnTo>
                    <a:pt x="391541" y="0"/>
                  </a:lnTo>
                  <a:lnTo>
                    <a:pt x="387731" y="1016"/>
                  </a:lnTo>
                  <a:lnTo>
                    <a:pt x="384175" y="7112"/>
                  </a:lnTo>
                  <a:lnTo>
                    <a:pt x="385191" y="10922"/>
                  </a:lnTo>
                  <a:lnTo>
                    <a:pt x="444169" y="45339"/>
                  </a:lnTo>
                  <a:lnTo>
                    <a:pt x="127" y="45339"/>
                  </a:lnTo>
                  <a:lnTo>
                    <a:pt x="127" y="58039"/>
                  </a:lnTo>
                  <a:lnTo>
                    <a:pt x="444169" y="58039"/>
                  </a:lnTo>
                  <a:lnTo>
                    <a:pt x="385191" y="92456"/>
                  </a:lnTo>
                  <a:lnTo>
                    <a:pt x="384175" y="96266"/>
                  </a:lnTo>
                  <a:lnTo>
                    <a:pt x="387731" y="102362"/>
                  </a:lnTo>
                  <a:lnTo>
                    <a:pt x="391541" y="103378"/>
                  </a:lnTo>
                  <a:lnTo>
                    <a:pt x="469290" y="58039"/>
                  </a:lnTo>
                  <a:lnTo>
                    <a:pt x="480187" y="51689"/>
                  </a:lnTo>
                  <a:close/>
                </a:path>
              </a:pathLst>
            </a:custGeom>
            <a:solidFill>
              <a:srgbClr val="EC7C30"/>
            </a:solidFill>
          </p:spPr>
          <p:txBody>
            <a:bodyPr wrap="square" lIns="0" tIns="0" rIns="0" bIns="0" rtlCol="0"/>
            <a:lstStyle/>
            <a:p>
              <a:endParaRPr/>
            </a:p>
          </p:txBody>
        </p:sp>
        <p:sp>
          <p:nvSpPr>
            <p:cNvPr id="23" name="object 23"/>
            <p:cNvSpPr/>
            <p:nvPr/>
          </p:nvSpPr>
          <p:spPr>
            <a:xfrm>
              <a:off x="1955164" y="2934334"/>
              <a:ext cx="1668780" cy="1207770"/>
            </a:xfrm>
            <a:custGeom>
              <a:avLst/>
              <a:gdLst/>
              <a:ahLst/>
              <a:cxnLst/>
              <a:rect l="l" t="t" r="r" b="b"/>
              <a:pathLst>
                <a:path w="1668779" h="1207770">
                  <a:moveTo>
                    <a:pt x="1668780" y="0"/>
                  </a:moveTo>
                  <a:lnTo>
                    <a:pt x="0" y="0"/>
                  </a:lnTo>
                  <a:lnTo>
                    <a:pt x="0" y="1207770"/>
                  </a:lnTo>
                  <a:lnTo>
                    <a:pt x="1668780" y="1207770"/>
                  </a:lnTo>
                  <a:lnTo>
                    <a:pt x="1668780" y="0"/>
                  </a:lnTo>
                  <a:close/>
                </a:path>
              </a:pathLst>
            </a:custGeom>
            <a:solidFill>
              <a:srgbClr val="94E4FF"/>
            </a:solidFill>
          </p:spPr>
          <p:txBody>
            <a:bodyPr wrap="square" lIns="0" tIns="0" rIns="0" bIns="0" rtlCol="0"/>
            <a:lstStyle/>
            <a:p>
              <a:endParaRPr/>
            </a:p>
          </p:txBody>
        </p:sp>
        <p:sp>
          <p:nvSpPr>
            <p:cNvPr id="24" name="object 24"/>
            <p:cNvSpPr/>
            <p:nvPr/>
          </p:nvSpPr>
          <p:spPr>
            <a:xfrm>
              <a:off x="1955164" y="2934334"/>
              <a:ext cx="1668780" cy="1207770"/>
            </a:xfrm>
            <a:custGeom>
              <a:avLst/>
              <a:gdLst/>
              <a:ahLst/>
              <a:cxnLst/>
              <a:rect l="l" t="t" r="r" b="b"/>
              <a:pathLst>
                <a:path w="1668779" h="1207770">
                  <a:moveTo>
                    <a:pt x="0" y="1207770"/>
                  </a:moveTo>
                  <a:lnTo>
                    <a:pt x="1668780" y="1207770"/>
                  </a:lnTo>
                  <a:lnTo>
                    <a:pt x="1668780" y="0"/>
                  </a:lnTo>
                  <a:lnTo>
                    <a:pt x="0" y="0"/>
                  </a:lnTo>
                  <a:lnTo>
                    <a:pt x="0" y="1207770"/>
                  </a:lnTo>
                  <a:close/>
                </a:path>
              </a:pathLst>
            </a:custGeom>
            <a:ln w="6350">
              <a:solidFill>
                <a:srgbClr val="006FC0"/>
              </a:solidFill>
            </a:ln>
          </p:spPr>
          <p:txBody>
            <a:bodyPr wrap="square" lIns="0" tIns="0" rIns="0" bIns="0" rtlCol="0"/>
            <a:lstStyle/>
            <a:p>
              <a:endParaRPr/>
            </a:p>
          </p:txBody>
        </p:sp>
        <p:sp>
          <p:nvSpPr>
            <p:cNvPr id="25" name="object 25"/>
            <p:cNvSpPr/>
            <p:nvPr/>
          </p:nvSpPr>
          <p:spPr>
            <a:xfrm>
              <a:off x="2191384" y="3536314"/>
              <a:ext cx="1196340" cy="480059"/>
            </a:xfrm>
            <a:custGeom>
              <a:avLst/>
              <a:gdLst/>
              <a:ahLst/>
              <a:cxnLst/>
              <a:rect l="l" t="t" r="r" b="b"/>
              <a:pathLst>
                <a:path w="1196339" h="480060">
                  <a:moveTo>
                    <a:pt x="1116329" y="0"/>
                  </a:moveTo>
                  <a:lnTo>
                    <a:pt x="80009" y="0"/>
                  </a:lnTo>
                  <a:lnTo>
                    <a:pt x="48863" y="6286"/>
                  </a:lnTo>
                  <a:lnTo>
                    <a:pt x="23431" y="23431"/>
                  </a:lnTo>
                  <a:lnTo>
                    <a:pt x="6286" y="48863"/>
                  </a:lnTo>
                  <a:lnTo>
                    <a:pt x="0" y="80010"/>
                  </a:lnTo>
                  <a:lnTo>
                    <a:pt x="0" y="400050"/>
                  </a:lnTo>
                  <a:lnTo>
                    <a:pt x="6286" y="431196"/>
                  </a:lnTo>
                  <a:lnTo>
                    <a:pt x="23431" y="456628"/>
                  </a:lnTo>
                  <a:lnTo>
                    <a:pt x="48863" y="473773"/>
                  </a:lnTo>
                  <a:lnTo>
                    <a:pt x="80009" y="480060"/>
                  </a:lnTo>
                  <a:lnTo>
                    <a:pt x="1116329" y="480060"/>
                  </a:lnTo>
                  <a:lnTo>
                    <a:pt x="1147476" y="473773"/>
                  </a:lnTo>
                  <a:lnTo>
                    <a:pt x="1172908" y="456628"/>
                  </a:lnTo>
                  <a:lnTo>
                    <a:pt x="1190053" y="431196"/>
                  </a:lnTo>
                  <a:lnTo>
                    <a:pt x="1196339" y="400050"/>
                  </a:lnTo>
                  <a:lnTo>
                    <a:pt x="1196339" y="80010"/>
                  </a:lnTo>
                  <a:lnTo>
                    <a:pt x="1190053" y="48863"/>
                  </a:lnTo>
                  <a:lnTo>
                    <a:pt x="1172908" y="23431"/>
                  </a:lnTo>
                  <a:lnTo>
                    <a:pt x="1147476" y="6286"/>
                  </a:lnTo>
                  <a:lnTo>
                    <a:pt x="1116329" y="0"/>
                  </a:lnTo>
                  <a:close/>
                </a:path>
              </a:pathLst>
            </a:custGeom>
            <a:solidFill>
              <a:srgbClr val="94E4FF"/>
            </a:solidFill>
          </p:spPr>
          <p:txBody>
            <a:bodyPr wrap="square" lIns="0" tIns="0" rIns="0" bIns="0" rtlCol="0"/>
            <a:lstStyle/>
            <a:p>
              <a:endParaRPr/>
            </a:p>
          </p:txBody>
        </p:sp>
        <p:sp>
          <p:nvSpPr>
            <p:cNvPr id="26" name="object 26"/>
            <p:cNvSpPr/>
            <p:nvPr/>
          </p:nvSpPr>
          <p:spPr>
            <a:xfrm>
              <a:off x="2191384" y="3536314"/>
              <a:ext cx="1196340" cy="480059"/>
            </a:xfrm>
            <a:custGeom>
              <a:avLst/>
              <a:gdLst/>
              <a:ahLst/>
              <a:cxnLst/>
              <a:rect l="l" t="t" r="r" b="b"/>
              <a:pathLst>
                <a:path w="1196339" h="480060">
                  <a:moveTo>
                    <a:pt x="0" y="80010"/>
                  </a:moveTo>
                  <a:lnTo>
                    <a:pt x="6286" y="48863"/>
                  </a:lnTo>
                  <a:lnTo>
                    <a:pt x="23431" y="23431"/>
                  </a:lnTo>
                  <a:lnTo>
                    <a:pt x="48863" y="6286"/>
                  </a:lnTo>
                  <a:lnTo>
                    <a:pt x="80009" y="0"/>
                  </a:lnTo>
                  <a:lnTo>
                    <a:pt x="1116329" y="0"/>
                  </a:lnTo>
                  <a:lnTo>
                    <a:pt x="1147476" y="6286"/>
                  </a:lnTo>
                  <a:lnTo>
                    <a:pt x="1172908" y="23431"/>
                  </a:lnTo>
                  <a:lnTo>
                    <a:pt x="1190053" y="48863"/>
                  </a:lnTo>
                  <a:lnTo>
                    <a:pt x="1196339" y="80010"/>
                  </a:lnTo>
                  <a:lnTo>
                    <a:pt x="1196339" y="400050"/>
                  </a:lnTo>
                  <a:lnTo>
                    <a:pt x="1190053" y="431196"/>
                  </a:lnTo>
                  <a:lnTo>
                    <a:pt x="1172908" y="456628"/>
                  </a:lnTo>
                  <a:lnTo>
                    <a:pt x="1147476" y="473773"/>
                  </a:lnTo>
                  <a:lnTo>
                    <a:pt x="1116329" y="480060"/>
                  </a:lnTo>
                  <a:lnTo>
                    <a:pt x="80009" y="480060"/>
                  </a:lnTo>
                  <a:lnTo>
                    <a:pt x="48863" y="473773"/>
                  </a:lnTo>
                  <a:lnTo>
                    <a:pt x="23431" y="456628"/>
                  </a:lnTo>
                  <a:lnTo>
                    <a:pt x="6286" y="431196"/>
                  </a:lnTo>
                  <a:lnTo>
                    <a:pt x="0" y="400050"/>
                  </a:lnTo>
                  <a:lnTo>
                    <a:pt x="0" y="80010"/>
                  </a:lnTo>
                  <a:close/>
                </a:path>
              </a:pathLst>
            </a:custGeom>
            <a:ln w="6350">
              <a:solidFill>
                <a:srgbClr val="006FC0"/>
              </a:solidFill>
            </a:ln>
          </p:spPr>
          <p:txBody>
            <a:bodyPr wrap="square" lIns="0" tIns="0" rIns="0" bIns="0" rtlCol="0"/>
            <a:lstStyle/>
            <a:p>
              <a:endParaRPr/>
            </a:p>
          </p:txBody>
        </p:sp>
      </p:grpSp>
      <p:sp>
        <p:nvSpPr>
          <p:cNvPr id="27" name="object 27"/>
          <p:cNvSpPr txBox="1"/>
          <p:nvPr/>
        </p:nvSpPr>
        <p:spPr>
          <a:xfrm>
            <a:off x="2492120" y="3661791"/>
            <a:ext cx="59245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panose="020F0502020204030204"/>
                <a:cs typeface="Calibri" panose="020F0502020204030204"/>
              </a:rPr>
              <a:t>alert</a:t>
            </a:r>
            <a:r>
              <a:rPr sz="1200" spc="-60" dirty="0">
                <a:latin typeface="Calibri" panose="020F0502020204030204"/>
                <a:cs typeface="Calibri" panose="020F0502020204030204"/>
              </a:rPr>
              <a:t> </a:t>
            </a:r>
            <a:r>
              <a:rPr sz="1200" dirty="0">
                <a:latin typeface="Calibri" panose="020F0502020204030204"/>
                <a:cs typeface="Calibri" panose="020F0502020204030204"/>
              </a:rPr>
              <a:t>rule</a:t>
            </a:r>
            <a:endParaRPr sz="1200">
              <a:latin typeface="Calibri" panose="020F0502020204030204"/>
              <a:cs typeface="Calibri" panose="020F0502020204030204"/>
            </a:endParaRPr>
          </a:p>
        </p:txBody>
      </p:sp>
      <p:grpSp>
        <p:nvGrpSpPr>
          <p:cNvPr id="28" name="object 28"/>
          <p:cNvGrpSpPr/>
          <p:nvPr/>
        </p:nvGrpSpPr>
        <p:grpSpPr>
          <a:xfrm>
            <a:off x="3387090" y="3487420"/>
            <a:ext cx="1755139" cy="577850"/>
            <a:chOff x="3387090" y="3487420"/>
            <a:chExt cx="1755139" cy="577850"/>
          </a:xfrm>
        </p:grpSpPr>
        <p:sp>
          <p:nvSpPr>
            <p:cNvPr id="29" name="object 29"/>
            <p:cNvSpPr/>
            <p:nvPr/>
          </p:nvSpPr>
          <p:spPr>
            <a:xfrm>
              <a:off x="3387090" y="3724021"/>
              <a:ext cx="721995" cy="103505"/>
            </a:xfrm>
            <a:custGeom>
              <a:avLst/>
              <a:gdLst/>
              <a:ahLst/>
              <a:cxnLst/>
              <a:rect l="l" t="t" r="r" b="b"/>
              <a:pathLst>
                <a:path w="721995" h="103504">
                  <a:moveTo>
                    <a:pt x="696885" y="51688"/>
                  </a:moveTo>
                  <a:lnTo>
                    <a:pt x="626999" y="92455"/>
                  </a:lnTo>
                  <a:lnTo>
                    <a:pt x="625983" y="96265"/>
                  </a:lnTo>
                  <a:lnTo>
                    <a:pt x="629538" y="102361"/>
                  </a:lnTo>
                  <a:lnTo>
                    <a:pt x="633349" y="103377"/>
                  </a:lnTo>
                  <a:lnTo>
                    <a:pt x="711104" y="58038"/>
                  </a:lnTo>
                  <a:lnTo>
                    <a:pt x="709422" y="58038"/>
                  </a:lnTo>
                  <a:lnTo>
                    <a:pt x="709422" y="57149"/>
                  </a:lnTo>
                  <a:lnTo>
                    <a:pt x="706247" y="57149"/>
                  </a:lnTo>
                  <a:lnTo>
                    <a:pt x="696885" y="51688"/>
                  </a:lnTo>
                  <a:close/>
                </a:path>
                <a:path w="721995" h="103504">
                  <a:moveTo>
                    <a:pt x="685999" y="45338"/>
                  </a:moveTo>
                  <a:lnTo>
                    <a:pt x="0" y="45338"/>
                  </a:lnTo>
                  <a:lnTo>
                    <a:pt x="0" y="58038"/>
                  </a:lnTo>
                  <a:lnTo>
                    <a:pt x="685999" y="58038"/>
                  </a:lnTo>
                  <a:lnTo>
                    <a:pt x="696885" y="51688"/>
                  </a:lnTo>
                  <a:lnTo>
                    <a:pt x="685999" y="45338"/>
                  </a:lnTo>
                  <a:close/>
                </a:path>
                <a:path w="721995" h="103504">
                  <a:moveTo>
                    <a:pt x="711104" y="45338"/>
                  </a:moveTo>
                  <a:lnTo>
                    <a:pt x="709422" y="45338"/>
                  </a:lnTo>
                  <a:lnTo>
                    <a:pt x="709422" y="58038"/>
                  </a:lnTo>
                  <a:lnTo>
                    <a:pt x="711104" y="58038"/>
                  </a:lnTo>
                  <a:lnTo>
                    <a:pt x="721995" y="51688"/>
                  </a:lnTo>
                  <a:lnTo>
                    <a:pt x="711104" y="45338"/>
                  </a:lnTo>
                  <a:close/>
                </a:path>
                <a:path w="721995" h="103504">
                  <a:moveTo>
                    <a:pt x="706247" y="46227"/>
                  </a:moveTo>
                  <a:lnTo>
                    <a:pt x="696885" y="51688"/>
                  </a:lnTo>
                  <a:lnTo>
                    <a:pt x="706247" y="57149"/>
                  </a:lnTo>
                  <a:lnTo>
                    <a:pt x="706247" y="46227"/>
                  </a:lnTo>
                  <a:close/>
                </a:path>
                <a:path w="721995" h="103504">
                  <a:moveTo>
                    <a:pt x="709422" y="46227"/>
                  </a:moveTo>
                  <a:lnTo>
                    <a:pt x="706247" y="46227"/>
                  </a:lnTo>
                  <a:lnTo>
                    <a:pt x="706247" y="57149"/>
                  </a:lnTo>
                  <a:lnTo>
                    <a:pt x="709422" y="57149"/>
                  </a:lnTo>
                  <a:lnTo>
                    <a:pt x="709422" y="46227"/>
                  </a:lnTo>
                  <a:close/>
                </a:path>
                <a:path w="721995" h="103504">
                  <a:moveTo>
                    <a:pt x="633349" y="0"/>
                  </a:moveTo>
                  <a:lnTo>
                    <a:pt x="629538" y="1015"/>
                  </a:lnTo>
                  <a:lnTo>
                    <a:pt x="625983" y="7111"/>
                  </a:lnTo>
                  <a:lnTo>
                    <a:pt x="626999" y="10921"/>
                  </a:lnTo>
                  <a:lnTo>
                    <a:pt x="696885" y="51688"/>
                  </a:lnTo>
                  <a:lnTo>
                    <a:pt x="706247" y="46227"/>
                  </a:lnTo>
                  <a:lnTo>
                    <a:pt x="709422" y="46227"/>
                  </a:lnTo>
                  <a:lnTo>
                    <a:pt x="709422" y="45338"/>
                  </a:lnTo>
                  <a:lnTo>
                    <a:pt x="711104" y="45338"/>
                  </a:lnTo>
                  <a:lnTo>
                    <a:pt x="633349" y="0"/>
                  </a:lnTo>
                  <a:close/>
                </a:path>
              </a:pathLst>
            </a:custGeom>
            <a:solidFill>
              <a:srgbClr val="EC7C30"/>
            </a:solidFill>
          </p:spPr>
          <p:txBody>
            <a:bodyPr wrap="square" lIns="0" tIns="0" rIns="0" bIns="0" rtlCol="0"/>
            <a:lstStyle/>
            <a:p>
              <a:endParaRPr/>
            </a:p>
          </p:txBody>
        </p:sp>
        <p:sp>
          <p:nvSpPr>
            <p:cNvPr id="30" name="object 30"/>
            <p:cNvSpPr/>
            <p:nvPr/>
          </p:nvSpPr>
          <p:spPr>
            <a:xfrm>
              <a:off x="4110355" y="3490595"/>
              <a:ext cx="1028700" cy="571500"/>
            </a:xfrm>
            <a:custGeom>
              <a:avLst/>
              <a:gdLst/>
              <a:ahLst/>
              <a:cxnLst/>
              <a:rect l="l" t="t" r="r" b="b"/>
              <a:pathLst>
                <a:path w="1028700" h="571500">
                  <a:moveTo>
                    <a:pt x="1028700" y="0"/>
                  </a:moveTo>
                  <a:lnTo>
                    <a:pt x="0" y="0"/>
                  </a:lnTo>
                  <a:lnTo>
                    <a:pt x="0" y="571499"/>
                  </a:lnTo>
                  <a:lnTo>
                    <a:pt x="933450" y="571499"/>
                  </a:lnTo>
                  <a:lnTo>
                    <a:pt x="1028700" y="476249"/>
                  </a:lnTo>
                  <a:lnTo>
                    <a:pt x="1028700" y="0"/>
                  </a:lnTo>
                  <a:close/>
                </a:path>
              </a:pathLst>
            </a:custGeom>
            <a:solidFill>
              <a:srgbClr val="94E4FF"/>
            </a:solidFill>
          </p:spPr>
          <p:txBody>
            <a:bodyPr wrap="square" lIns="0" tIns="0" rIns="0" bIns="0" rtlCol="0"/>
            <a:lstStyle/>
            <a:p>
              <a:endParaRPr/>
            </a:p>
          </p:txBody>
        </p:sp>
        <p:sp>
          <p:nvSpPr>
            <p:cNvPr id="31" name="object 31"/>
            <p:cNvSpPr/>
            <p:nvPr/>
          </p:nvSpPr>
          <p:spPr>
            <a:xfrm>
              <a:off x="5043805" y="3966845"/>
              <a:ext cx="95250" cy="95250"/>
            </a:xfrm>
            <a:custGeom>
              <a:avLst/>
              <a:gdLst/>
              <a:ahLst/>
              <a:cxnLst/>
              <a:rect l="l" t="t" r="r" b="b"/>
              <a:pathLst>
                <a:path w="95250" h="95250">
                  <a:moveTo>
                    <a:pt x="95250" y="0"/>
                  </a:moveTo>
                  <a:lnTo>
                    <a:pt x="19050" y="19049"/>
                  </a:lnTo>
                  <a:lnTo>
                    <a:pt x="0" y="95249"/>
                  </a:lnTo>
                  <a:lnTo>
                    <a:pt x="95250" y="0"/>
                  </a:lnTo>
                  <a:close/>
                </a:path>
              </a:pathLst>
            </a:custGeom>
            <a:solidFill>
              <a:srgbClr val="78B8CD"/>
            </a:solidFill>
          </p:spPr>
          <p:txBody>
            <a:bodyPr wrap="square" lIns="0" tIns="0" rIns="0" bIns="0" rtlCol="0"/>
            <a:lstStyle/>
            <a:p>
              <a:endParaRPr/>
            </a:p>
          </p:txBody>
        </p:sp>
        <p:sp>
          <p:nvSpPr>
            <p:cNvPr id="32" name="object 32"/>
            <p:cNvSpPr/>
            <p:nvPr/>
          </p:nvSpPr>
          <p:spPr>
            <a:xfrm>
              <a:off x="4110355" y="3490595"/>
              <a:ext cx="1028700" cy="571500"/>
            </a:xfrm>
            <a:custGeom>
              <a:avLst/>
              <a:gdLst/>
              <a:ahLst/>
              <a:cxnLst/>
              <a:rect l="l" t="t" r="r" b="b"/>
              <a:pathLst>
                <a:path w="1028700" h="571500">
                  <a:moveTo>
                    <a:pt x="933450" y="571499"/>
                  </a:moveTo>
                  <a:lnTo>
                    <a:pt x="952500" y="495299"/>
                  </a:lnTo>
                  <a:lnTo>
                    <a:pt x="1028700" y="476249"/>
                  </a:lnTo>
                  <a:lnTo>
                    <a:pt x="933450" y="571499"/>
                  </a:lnTo>
                  <a:lnTo>
                    <a:pt x="0" y="571499"/>
                  </a:lnTo>
                  <a:lnTo>
                    <a:pt x="0" y="0"/>
                  </a:lnTo>
                  <a:lnTo>
                    <a:pt x="1028700" y="0"/>
                  </a:lnTo>
                  <a:lnTo>
                    <a:pt x="1028700" y="476249"/>
                  </a:lnTo>
                </a:path>
              </a:pathLst>
            </a:custGeom>
            <a:ln w="6349">
              <a:solidFill>
                <a:srgbClr val="006FC0"/>
              </a:solidFill>
            </a:ln>
          </p:spPr>
          <p:txBody>
            <a:bodyPr wrap="square" lIns="0" tIns="0" rIns="0" bIns="0" rtlCol="0"/>
            <a:lstStyle/>
            <a:p>
              <a:endParaRPr/>
            </a:p>
          </p:txBody>
        </p:sp>
      </p:grpSp>
      <p:sp>
        <p:nvSpPr>
          <p:cNvPr id="33" name="object 33"/>
          <p:cNvSpPr txBox="1"/>
          <p:nvPr/>
        </p:nvSpPr>
        <p:spPr>
          <a:xfrm>
            <a:off x="4256404" y="3522598"/>
            <a:ext cx="735330" cy="391160"/>
          </a:xfrm>
          <a:prstGeom prst="rect">
            <a:avLst/>
          </a:prstGeom>
        </p:spPr>
        <p:txBody>
          <a:bodyPr vert="horz" wrap="square" lIns="0" tIns="12700" rIns="0" bIns="0" rtlCol="0">
            <a:spAutoFit/>
          </a:bodyPr>
          <a:lstStyle/>
          <a:p>
            <a:pPr marL="12700" marR="5080" indent="210820">
              <a:lnSpc>
                <a:spcPct val="100000"/>
              </a:lnSpc>
              <a:spcBef>
                <a:spcPts val="100"/>
              </a:spcBef>
            </a:pPr>
            <a:r>
              <a:rPr sz="1200" spc="-5" dirty="0">
                <a:latin typeface="Calibri" panose="020F0502020204030204"/>
                <a:cs typeface="Calibri" panose="020F0502020204030204"/>
              </a:rPr>
              <a:t>alert </a:t>
            </a:r>
            <a:r>
              <a:rPr sz="1200" dirty="0">
                <a:latin typeface="Calibri" panose="020F0502020204030204"/>
                <a:cs typeface="Calibri" panose="020F0502020204030204"/>
              </a:rPr>
              <a:t> </a:t>
            </a:r>
            <a:r>
              <a:rPr sz="1200" spc="-5" dirty="0">
                <a:latin typeface="Calibri" panose="020F0502020204030204"/>
                <a:cs typeface="Calibri" panose="020F0502020204030204"/>
              </a:rPr>
              <a:t>no</a:t>
            </a:r>
            <a:r>
              <a:rPr sz="1200" spc="-10" dirty="0">
                <a:latin typeface="Calibri" panose="020F0502020204030204"/>
                <a:cs typeface="Calibri" panose="020F0502020204030204"/>
              </a:rPr>
              <a:t>t</a:t>
            </a:r>
            <a:r>
              <a:rPr sz="1200" dirty="0">
                <a:latin typeface="Calibri" panose="020F0502020204030204"/>
                <a:cs typeface="Calibri" panose="020F0502020204030204"/>
              </a:rPr>
              <a:t>ifi</a:t>
            </a:r>
            <a:r>
              <a:rPr sz="1200" spc="-10" dirty="0">
                <a:latin typeface="Calibri" panose="020F0502020204030204"/>
                <a:cs typeface="Calibri" panose="020F0502020204030204"/>
              </a:rPr>
              <a:t>c</a:t>
            </a:r>
            <a:r>
              <a:rPr sz="1200" spc="-15" dirty="0">
                <a:latin typeface="Calibri" panose="020F0502020204030204"/>
                <a:cs typeface="Calibri" panose="020F0502020204030204"/>
              </a:rPr>
              <a:t>a</a:t>
            </a:r>
            <a:r>
              <a:rPr sz="1200" dirty="0">
                <a:latin typeface="Calibri" panose="020F0502020204030204"/>
                <a:cs typeface="Calibri" panose="020F0502020204030204"/>
              </a:rPr>
              <a:t>tion</a:t>
            </a:r>
            <a:endParaRPr sz="1200">
              <a:latin typeface="Calibri" panose="020F0502020204030204"/>
              <a:cs typeface="Calibri" panose="020F0502020204030204"/>
            </a:endParaRPr>
          </a:p>
        </p:txBody>
      </p:sp>
      <p:sp>
        <p:nvSpPr>
          <p:cNvPr id="34" name="object 34"/>
          <p:cNvSpPr txBox="1"/>
          <p:nvPr/>
        </p:nvSpPr>
        <p:spPr>
          <a:xfrm>
            <a:off x="368617" y="900048"/>
            <a:ext cx="11311255" cy="2418715"/>
          </a:xfrm>
          <a:prstGeom prst="rect">
            <a:avLst/>
          </a:prstGeom>
        </p:spPr>
        <p:txBody>
          <a:bodyPr vert="horz" wrap="square" lIns="0" tIns="46990" rIns="0" bIns="0" rtlCol="0">
            <a:spAutoFit/>
          </a:bodyPr>
          <a:lstStyle/>
          <a:p>
            <a:pPr marL="241300" marR="6985" indent="-228600">
              <a:lnSpc>
                <a:spcPts val="2160"/>
              </a:lnSpc>
              <a:spcBef>
                <a:spcPts val="370"/>
              </a:spcBef>
              <a:buClr>
                <a:srgbClr val="4770C4"/>
              </a:buClr>
              <a:buFont typeface="Wingdings" panose="05000000000000000000"/>
              <a:buChar char=""/>
              <a:tabLst>
                <a:tab pos="304800" algn="l"/>
              </a:tabLst>
            </a:pPr>
            <a:r>
              <a:rPr sz="2000" spc="-225" dirty="0">
                <a:latin typeface="宋体" panose="02010600030101010101" pitchFamily="2" charset="-122"/>
                <a:cs typeface="宋体" panose="02010600030101010101" pitchFamily="2" charset="-122"/>
              </a:rPr>
              <a:t>Aler</a:t>
            </a:r>
            <a:r>
              <a:rPr sz="2000" spc="-235" dirty="0">
                <a:latin typeface="宋体" panose="02010600030101010101" pitchFamily="2" charset="-122"/>
                <a:cs typeface="宋体" panose="02010600030101010101" pitchFamily="2" charset="-122"/>
              </a:rPr>
              <a:t>t</a:t>
            </a:r>
            <a:r>
              <a:rPr sz="2000" spc="45" dirty="0">
                <a:latin typeface="宋体" panose="02010600030101010101" pitchFamily="2" charset="-122"/>
                <a:cs typeface="宋体" panose="02010600030101010101" pitchFamily="2" charset="-122"/>
              </a:rPr>
              <a:t>man</a:t>
            </a:r>
            <a:r>
              <a:rPr sz="2000" spc="35" dirty="0">
                <a:latin typeface="宋体" panose="02010600030101010101" pitchFamily="2" charset="-122"/>
                <a:cs typeface="宋体" panose="02010600030101010101" pitchFamily="2" charset="-122"/>
              </a:rPr>
              <a:t>a</a:t>
            </a:r>
            <a:r>
              <a:rPr sz="2000" spc="-204" dirty="0">
                <a:latin typeface="宋体" panose="02010600030101010101" pitchFamily="2" charset="-122"/>
                <a:cs typeface="宋体" panose="02010600030101010101" pitchFamily="2" charset="-122"/>
              </a:rPr>
              <a:t>ger</a:t>
            </a:r>
            <a:r>
              <a:rPr sz="2000" dirty="0">
                <a:latin typeface="宋体" panose="02010600030101010101" pitchFamily="2" charset="-122"/>
                <a:cs typeface="宋体" panose="02010600030101010101" pitchFamily="2" charset="-122"/>
              </a:rPr>
              <a:t>的</a:t>
            </a:r>
            <a:r>
              <a:rPr sz="2000" spc="-160" dirty="0">
                <a:latin typeface="宋体" panose="02010600030101010101" pitchFamily="2" charset="-122"/>
                <a:cs typeface="宋体" panose="02010600030101010101" pitchFamily="2" charset="-122"/>
              </a:rPr>
              <a:t>ro</a:t>
            </a:r>
            <a:r>
              <a:rPr sz="2000" spc="-204" dirty="0">
                <a:latin typeface="宋体" panose="02010600030101010101" pitchFamily="2" charset="-122"/>
                <a:cs typeface="宋体" panose="02010600030101010101" pitchFamily="2" charset="-122"/>
              </a:rPr>
              <a:t>ut</a:t>
            </a:r>
            <a:r>
              <a:rPr sz="2000" spc="-215" dirty="0">
                <a:latin typeface="宋体" panose="02010600030101010101" pitchFamily="2" charset="-122"/>
                <a:cs typeface="宋体" panose="02010600030101010101" pitchFamily="2" charset="-122"/>
              </a:rPr>
              <a:t>e</a:t>
            </a:r>
            <a:r>
              <a:rPr sz="2000" dirty="0">
                <a:latin typeface="宋体" panose="02010600030101010101" pitchFamily="2" charset="-122"/>
                <a:cs typeface="宋体" panose="02010600030101010101" pitchFamily="2" charset="-122"/>
              </a:rPr>
              <a:t>配置段支持定义“树”状路由表，入口位置称为根节点，每个子节点可以基于匹 配条件定义出一个独立的路由分支；</a:t>
            </a:r>
            <a:endParaRPr sz="2000">
              <a:latin typeface="宋体" panose="02010600030101010101" pitchFamily="2" charset="-122"/>
              <a:cs typeface="宋体" panose="02010600030101010101" pitchFamily="2" charset="-122"/>
            </a:endParaRPr>
          </a:p>
          <a:p>
            <a:pPr marL="755650" lvl="1" indent="-285750">
              <a:lnSpc>
                <a:spcPct val="100000"/>
              </a:lnSpc>
              <a:spcBef>
                <a:spcPts val="27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所有告警都将进入路由根节点，而后进行子节点遍历；</a:t>
            </a:r>
            <a:endParaRPr sz="1800">
              <a:latin typeface="宋体" panose="02010600030101010101" pitchFamily="2" charset="-122"/>
              <a:cs typeface="宋体" panose="02010600030101010101" pitchFamily="2" charset="-122"/>
            </a:endParaRPr>
          </a:p>
          <a:p>
            <a:pPr marL="698500" marR="5080" lvl="1" indent="-228600">
              <a:lnSpc>
                <a:spcPts val="1950"/>
              </a:lnSpc>
              <a:spcBef>
                <a:spcPts val="520"/>
              </a:spcBef>
              <a:buClr>
                <a:srgbClr val="45B19B"/>
              </a:buClr>
              <a:buFont typeface="Wingdings" panose="05000000000000000000"/>
              <a:buChar char=""/>
              <a:tabLst>
                <a:tab pos="755650" algn="l"/>
              </a:tabLst>
            </a:pPr>
            <a:r>
              <a:rPr dirty="0"/>
              <a:t>	</a:t>
            </a:r>
            <a:r>
              <a:rPr sz="1800" dirty="0">
                <a:latin typeface="宋体" panose="02010600030101010101" pitchFamily="2" charset="-122"/>
                <a:cs typeface="宋体" panose="02010600030101010101" pitchFamily="2" charset="-122"/>
              </a:rPr>
              <a:t>若路由上</a:t>
            </a:r>
            <a:r>
              <a:rPr sz="1800" spc="-5" dirty="0">
                <a:latin typeface="宋体" panose="02010600030101010101" pitchFamily="2" charset="-122"/>
                <a:cs typeface="宋体" panose="02010600030101010101" pitchFamily="2" charset="-122"/>
              </a:rPr>
              <a:t>的</a:t>
            </a:r>
            <a:r>
              <a:rPr sz="1800" spc="-70" dirty="0">
                <a:latin typeface="宋体" panose="02010600030101010101" pitchFamily="2" charset="-122"/>
                <a:cs typeface="宋体" panose="02010600030101010101" pitchFamily="2" charset="-122"/>
              </a:rPr>
              <a:t>c</a:t>
            </a:r>
            <a:r>
              <a:rPr sz="1800" spc="-65" dirty="0">
                <a:latin typeface="宋体" panose="02010600030101010101" pitchFamily="2" charset="-122"/>
                <a:cs typeface="宋体" panose="02010600030101010101" pitchFamily="2" charset="-122"/>
              </a:rPr>
              <a:t>o</a:t>
            </a:r>
            <a:r>
              <a:rPr sz="1800" spc="-180" dirty="0">
                <a:latin typeface="宋体" panose="02010600030101010101" pitchFamily="2" charset="-122"/>
                <a:cs typeface="宋体" panose="02010600030101010101" pitchFamily="2" charset="-122"/>
              </a:rPr>
              <a:t>n</a:t>
            </a:r>
            <a:r>
              <a:rPr sz="1800" spc="-175" dirty="0">
                <a:latin typeface="宋体" panose="02010600030101010101" pitchFamily="2" charset="-122"/>
                <a:cs typeface="宋体" panose="02010600030101010101" pitchFamily="2" charset="-122"/>
              </a:rPr>
              <a:t>t</a:t>
            </a:r>
            <a:r>
              <a:rPr sz="1800" spc="-160" dirty="0">
                <a:latin typeface="宋体" panose="02010600030101010101" pitchFamily="2" charset="-122"/>
                <a:cs typeface="宋体" panose="02010600030101010101" pitchFamily="2" charset="-122"/>
              </a:rPr>
              <a:t>inu</a:t>
            </a:r>
            <a:r>
              <a:rPr sz="1800" spc="-165" dirty="0">
                <a:latin typeface="宋体" panose="02010600030101010101" pitchFamily="2" charset="-122"/>
                <a:cs typeface="宋体" panose="02010600030101010101" pitchFamily="2" charset="-122"/>
              </a:rPr>
              <a:t>e</a:t>
            </a:r>
            <a:r>
              <a:rPr sz="1800" dirty="0">
                <a:latin typeface="宋体" panose="02010600030101010101" pitchFamily="2" charset="-122"/>
                <a:cs typeface="宋体" panose="02010600030101010101" pitchFamily="2" charset="-122"/>
              </a:rPr>
              <a:t>字段的值为</a:t>
            </a:r>
            <a:r>
              <a:rPr sz="1800" spc="-275" dirty="0">
                <a:latin typeface="宋体" panose="02010600030101010101" pitchFamily="2" charset="-122"/>
                <a:cs typeface="宋体" panose="02010600030101010101" pitchFamily="2" charset="-122"/>
              </a:rPr>
              <a:t>fals</a:t>
            </a:r>
            <a:r>
              <a:rPr sz="1800" spc="-280" dirty="0">
                <a:latin typeface="宋体" panose="02010600030101010101" pitchFamily="2" charset="-122"/>
                <a:cs typeface="宋体" panose="02010600030101010101" pitchFamily="2" charset="-122"/>
              </a:rPr>
              <a:t>e</a:t>
            </a:r>
            <a:r>
              <a:rPr sz="1800" dirty="0">
                <a:latin typeface="宋体" panose="02010600030101010101" pitchFamily="2" charset="-122"/>
                <a:cs typeface="宋体" panose="02010600030101010101" pitchFamily="2" charset="-122"/>
              </a:rPr>
              <a:t>，则遇到第一个匹配的路由分支后即终止；否则，将继续匹配后续的子 节点；</a:t>
            </a:r>
            <a:endParaRPr sz="1800">
              <a:latin typeface="宋体" panose="02010600030101010101" pitchFamily="2" charset="-122"/>
              <a:cs typeface="宋体" panose="02010600030101010101" pitchFamily="2" charset="-122"/>
            </a:endParaRPr>
          </a:p>
          <a:p>
            <a:pPr marL="29845" algn="ctr">
              <a:lnSpc>
                <a:spcPct val="100000"/>
              </a:lnSpc>
              <a:spcBef>
                <a:spcPts val="975"/>
              </a:spcBef>
            </a:pPr>
            <a:r>
              <a:rPr sz="1300" spc="5" dirty="0">
                <a:latin typeface="Calibri" panose="020F0502020204030204"/>
                <a:cs typeface="Calibri" panose="020F0502020204030204"/>
              </a:rPr>
              <a:t>Alertmanager</a:t>
            </a:r>
            <a:endParaRPr sz="1300">
              <a:latin typeface="Calibri" panose="020F0502020204030204"/>
              <a:cs typeface="Calibri" panose="020F0502020204030204"/>
            </a:endParaRPr>
          </a:p>
          <a:p>
            <a:pPr marL="7200265" marR="3487420" algn="ctr">
              <a:lnSpc>
                <a:spcPct val="100000"/>
              </a:lnSpc>
              <a:spcBef>
                <a:spcPts val="220"/>
              </a:spcBef>
            </a:pPr>
            <a:r>
              <a:rPr sz="1200" dirty="0">
                <a:solidFill>
                  <a:srgbClr val="FF0000"/>
                </a:solidFill>
                <a:latin typeface="Calibri" panose="020F0502020204030204"/>
                <a:cs typeface="Calibri" panose="020F0502020204030204"/>
              </a:rPr>
              <a:t>m</a:t>
            </a:r>
            <a:r>
              <a:rPr sz="1200" spc="-15" dirty="0">
                <a:solidFill>
                  <a:srgbClr val="FF0000"/>
                </a:solidFill>
                <a:latin typeface="Calibri" panose="020F0502020204030204"/>
                <a:cs typeface="Calibri" panose="020F0502020204030204"/>
              </a:rPr>
              <a:t>at</a:t>
            </a:r>
            <a:r>
              <a:rPr sz="1200" dirty="0">
                <a:solidFill>
                  <a:srgbClr val="FF0000"/>
                </a:solidFill>
                <a:latin typeface="Calibri" panose="020F0502020204030204"/>
                <a:cs typeface="Calibri" panose="020F0502020204030204"/>
              </a:rPr>
              <a:t>che</a:t>
            </a:r>
            <a:r>
              <a:rPr sz="1200" spc="-20" dirty="0">
                <a:solidFill>
                  <a:srgbClr val="FF0000"/>
                </a:solidFill>
                <a:latin typeface="Calibri" panose="020F0502020204030204"/>
                <a:cs typeface="Calibri" panose="020F0502020204030204"/>
              </a:rPr>
              <a:t>r</a:t>
            </a:r>
            <a:r>
              <a:rPr sz="1200" dirty="0">
                <a:solidFill>
                  <a:srgbClr val="FF0000"/>
                </a:solidFill>
                <a:latin typeface="Calibri" panose="020F0502020204030204"/>
                <a:cs typeface="Calibri" panose="020F0502020204030204"/>
              </a:rPr>
              <a:t>s</a:t>
            </a:r>
            <a:r>
              <a:rPr sz="1200" dirty="0">
                <a:latin typeface="Calibri" panose="020F0502020204030204"/>
                <a:cs typeface="Calibri" panose="020F0502020204030204"/>
              </a:rPr>
              <a:t>:  </a:t>
            </a:r>
            <a:r>
              <a:rPr sz="1200" spc="-5" dirty="0">
                <a:latin typeface="Calibri" panose="020F0502020204030204"/>
                <a:cs typeface="Calibri" panose="020F0502020204030204"/>
              </a:rPr>
              <a:t>receiver:</a:t>
            </a:r>
            <a:endParaRPr sz="1200">
              <a:latin typeface="Calibri" panose="020F0502020204030204"/>
              <a:cs typeface="Calibri" panose="020F0502020204030204"/>
            </a:endParaRPr>
          </a:p>
          <a:p>
            <a:pPr marR="6563360" algn="ctr">
              <a:lnSpc>
                <a:spcPct val="100000"/>
              </a:lnSpc>
              <a:spcBef>
                <a:spcPts val="325"/>
              </a:spcBef>
            </a:pPr>
            <a:r>
              <a:rPr sz="1200" spc="-5" dirty="0">
                <a:latin typeface="Calibri" panose="020F0502020204030204"/>
                <a:cs typeface="Calibri" panose="020F0502020204030204"/>
              </a:rPr>
              <a:t>Prometheus</a:t>
            </a:r>
            <a:r>
              <a:rPr sz="1200" spc="-25" dirty="0">
                <a:latin typeface="Calibri" panose="020F0502020204030204"/>
                <a:cs typeface="Calibri" panose="020F0502020204030204"/>
              </a:rPr>
              <a:t> </a:t>
            </a:r>
            <a:r>
              <a:rPr sz="1200" spc="-5" dirty="0">
                <a:latin typeface="Calibri" panose="020F0502020204030204"/>
                <a:cs typeface="Calibri" panose="020F0502020204030204"/>
              </a:rPr>
              <a:t>Server</a:t>
            </a:r>
            <a:endParaRPr sz="1200">
              <a:latin typeface="Calibri" panose="020F0502020204030204"/>
              <a:cs typeface="Calibri" panose="020F0502020204030204"/>
            </a:endParaRPr>
          </a:p>
        </p:txBody>
      </p:sp>
      <p:grpSp>
        <p:nvGrpSpPr>
          <p:cNvPr id="35" name="object 35"/>
          <p:cNvGrpSpPr/>
          <p:nvPr/>
        </p:nvGrpSpPr>
        <p:grpSpPr>
          <a:xfrm>
            <a:off x="4030988" y="4100703"/>
            <a:ext cx="1809750" cy="1390650"/>
            <a:chOff x="4030988" y="4100703"/>
            <a:chExt cx="1809750" cy="1390650"/>
          </a:xfrm>
        </p:grpSpPr>
        <p:sp>
          <p:nvSpPr>
            <p:cNvPr id="36" name="object 36"/>
            <p:cNvSpPr/>
            <p:nvPr/>
          </p:nvSpPr>
          <p:spPr>
            <a:xfrm>
              <a:off x="4030980" y="4100703"/>
              <a:ext cx="1809750" cy="1390650"/>
            </a:xfrm>
            <a:custGeom>
              <a:avLst/>
              <a:gdLst/>
              <a:ahLst/>
              <a:cxnLst/>
              <a:rect l="l" t="t" r="r" b="b"/>
              <a:pathLst>
                <a:path w="1809750" h="1390650">
                  <a:moveTo>
                    <a:pt x="1250175" y="914298"/>
                  </a:moveTo>
                  <a:lnTo>
                    <a:pt x="1246365" y="870762"/>
                  </a:lnTo>
                  <a:lnTo>
                    <a:pt x="1232928" y="828497"/>
                  </a:lnTo>
                  <a:lnTo>
                    <a:pt x="1209675" y="789178"/>
                  </a:lnTo>
                  <a:lnTo>
                    <a:pt x="1212596" y="782447"/>
                  </a:lnTo>
                  <a:lnTo>
                    <a:pt x="1214882" y="775589"/>
                  </a:lnTo>
                  <a:lnTo>
                    <a:pt x="1216787" y="768604"/>
                  </a:lnTo>
                  <a:lnTo>
                    <a:pt x="1221981" y="718693"/>
                  </a:lnTo>
                  <a:lnTo>
                    <a:pt x="1211973" y="671334"/>
                  </a:lnTo>
                  <a:lnTo>
                    <a:pt x="1188516" y="629691"/>
                  </a:lnTo>
                  <a:lnTo>
                    <a:pt x="1153414" y="596925"/>
                  </a:lnTo>
                  <a:lnTo>
                    <a:pt x="1108456" y="576199"/>
                  </a:lnTo>
                  <a:lnTo>
                    <a:pt x="1102067" y="552488"/>
                  </a:lnTo>
                  <a:lnTo>
                    <a:pt x="1078103" y="510451"/>
                  </a:lnTo>
                  <a:lnTo>
                    <a:pt x="1022515" y="469493"/>
                  </a:lnTo>
                  <a:lnTo>
                    <a:pt x="980160" y="459663"/>
                  </a:lnTo>
                  <a:lnTo>
                    <a:pt x="937285" y="463245"/>
                  </a:lnTo>
                  <a:lnTo>
                    <a:pt x="897128" y="479971"/>
                  </a:lnTo>
                  <a:lnTo>
                    <a:pt x="862965" y="509524"/>
                  </a:lnTo>
                  <a:lnTo>
                    <a:pt x="853567" y="498398"/>
                  </a:lnTo>
                  <a:lnTo>
                    <a:pt x="843026" y="488480"/>
                  </a:lnTo>
                  <a:lnTo>
                    <a:pt x="831418" y="479844"/>
                  </a:lnTo>
                  <a:lnTo>
                    <a:pt x="818896" y="472567"/>
                  </a:lnTo>
                  <a:lnTo>
                    <a:pt x="770509" y="459308"/>
                  </a:lnTo>
                  <a:lnTo>
                    <a:pt x="722528" y="465696"/>
                  </a:lnTo>
                  <a:lnTo>
                    <a:pt x="680402" y="489877"/>
                  </a:lnTo>
                  <a:lnTo>
                    <a:pt x="649605" y="529971"/>
                  </a:lnTo>
                  <a:lnTo>
                    <a:pt x="641337" y="522363"/>
                  </a:lnTo>
                  <a:lnTo>
                    <a:pt x="567004" y="487159"/>
                  </a:lnTo>
                  <a:lnTo>
                    <a:pt x="519328" y="486625"/>
                  </a:lnTo>
                  <a:lnTo>
                    <a:pt x="474167" y="500659"/>
                  </a:lnTo>
                  <a:lnTo>
                    <a:pt x="434962" y="528205"/>
                  </a:lnTo>
                  <a:lnTo>
                    <a:pt x="405130" y="568198"/>
                  </a:lnTo>
                  <a:lnTo>
                    <a:pt x="375754" y="553910"/>
                  </a:lnTo>
                  <a:lnTo>
                    <a:pt x="344665" y="544842"/>
                  </a:lnTo>
                  <a:lnTo>
                    <a:pt x="312547" y="541096"/>
                  </a:lnTo>
                  <a:lnTo>
                    <a:pt x="280035" y="542798"/>
                  </a:lnTo>
                  <a:lnTo>
                    <a:pt x="236334" y="554101"/>
                  </a:lnTo>
                  <a:lnTo>
                    <a:pt x="197573" y="574484"/>
                  </a:lnTo>
                  <a:lnTo>
                    <a:pt x="164744" y="602602"/>
                  </a:lnTo>
                  <a:lnTo>
                    <a:pt x="138849" y="637120"/>
                  </a:lnTo>
                  <a:lnTo>
                    <a:pt x="120891" y="676706"/>
                  </a:lnTo>
                  <a:lnTo>
                    <a:pt x="111861" y="720001"/>
                  </a:lnTo>
                  <a:lnTo>
                    <a:pt x="112776" y="765683"/>
                  </a:lnTo>
                  <a:lnTo>
                    <a:pt x="111760" y="768604"/>
                  </a:lnTo>
                  <a:lnTo>
                    <a:pt x="56616" y="788314"/>
                  </a:lnTo>
                  <a:lnTo>
                    <a:pt x="16256" y="831342"/>
                  </a:lnTo>
                  <a:lnTo>
                    <a:pt x="0" y="879411"/>
                  </a:lnTo>
                  <a:lnTo>
                    <a:pt x="3048" y="928408"/>
                  </a:lnTo>
                  <a:lnTo>
                    <a:pt x="23888" y="972693"/>
                  </a:lnTo>
                  <a:lnTo>
                    <a:pt x="61087" y="1006602"/>
                  </a:lnTo>
                  <a:lnTo>
                    <a:pt x="44627" y="1028877"/>
                  </a:lnTo>
                  <a:lnTo>
                    <a:pt x="33413" y="1053934"/>
                  </a:lnTo>
                  <a:lnTo>
                    <a:pt x="27736" y="1080808"/>
                  </a:lnTo>
                  <a:lnTo>
                    <a:pt x="27940" y="1108583"/>
                  </a:lnTo>
                  <a:lnTo>
                    <a:pt x="43497" y="1156728"/>
                  </a:lnTo>
                  <a:lnTo>
                    <a:pt x="75006" y="1193800"/>
                  </a:lnTo>
                  <a:lnTo>
                    <a:pt x="117957" y="1216215"/>
                  </a:lnTo>
                  <a:lnTo>
                    <a:pt x="167894" y="1220343"/>
                  </a:lnTo>
                  <a:lnTo>
                    <a:pt x="170307" y="1224534"/>
                  </a:lnTo>
                  <a:lnTo>
                    <a:pt x="197370" y="1261376"/>
                  </a:lnTo>
                  <a:lnTo>
                    <a:pt x="230111" y="1291082"/>
                  </a:lnTo>
                  <a:lnTo>
                    <a:pt x="267309" y="1313357"/>
                  </a:lnTo>
                  <a:lnTo>
                    <a:pt x="307721" y="1327873"/>
                  </a:lnTo>
                  <a:lnTo>
                    <a:pt x="350100" y="1334325"/>
                  </a:lnTo>
                  <a:lnTo>
                    <a:pt x="393217" y="1332395"/>
                  </a:lnTo>
                  <a:lnTo>
                    <a:pt x="435851" y="1321765"/>
                  </a:lnTo>
                  <a:lnTo>
                    <a:pt x="476758" y="1302131"/>
                  </a:lnTo>
                  <a:lnTo>
                    <a:pt x="497801" y="1328851"/>
                  </a:lnTo>
                  <a:lnTo>
                    <a:pt x="522833" y="1351356"/>
                  </a:lnTo>
                  <a:lnTo>
                    <a:pt x="551281" y="1369187"/>
                  </a:lnTo>
                  <a:lnTo>
                    <a:pt x="582549" y="1381887"/>
                  </a:lnTo>
                  <a:lnTo>
                    <a:pt x="626897" y="1390053"/>
                  </a:lnTo>
                  <a:lnTo>
                    <a:pt x="670496" y="1387868"/>
                  </a:lnTo>
                  <a:lnTo>
                    <a:pt x="711873" y="1376108"/>
                  </a:lnTo>
                  <a:lnTo>
                    <a:pt x="749579" y="1355585"/>
                  </a:lnTo>
                  <a:lnTo>
                    <a:pt x="782129" y="1327073"/>
                  </a:lnTo>
                  <a:lnTo>
                    <a:pt x="808101" y="1291386"/>
                  </a:lnTo>
                  <a:lnTo>
                    <a:pt x="826008" y="1249299"/>
                  </a:lnTo>
                  <a:lnTo>
                    <a:pt x="846404" y="1260322"/>
                  </a:lnTo>
                  <a:lnTo>
                    <a:pt x="867981" y="1268336"/>
                  </a:lnTo>
                  <a:lnTo>
                    <a:pt x="890397" y="1273289"/>
                  </a:lnTo>
                  <a:lnTo>
                    <a:pt x="913384" y="1275080"/>
                  </a:lnTo>
                  <a:lnTo>
                    <a:pt x="957872" y="1269390"/>
                  </a:lnTo>
                  <a:lnTo>
                    <a:pt x="997966" y="1252626"/>
                  </a:lnTo>
                  <a:lnTo>
                    <a:pt x="1032040" y="1226400"/>
                  </a:lnTo>
                  <a:lnTo>
                    <a:pt x="1058481" y="1192301"/>
                  </a:lnTo>
                  <a:lnTo>
                    <a:pt x="1075690" y="1151940"/>
                  </a:lnTo>
                  <a:lnTo>
                    <a:pt x="1082040" y="1106944"/>
                  </a:lnTo>
                  <a:lnTo>
                    <a:pt x="1106678" y="1101725"/>
                  </a:lnTo>
                  <a:lnTo>
                    <a:pt x="1152740" y="1082040"/>
                  </a:lnTo>
                  <a:lnTo>
                    <a:pt x="1206093" y="1035875"/>
                  </a:lnTo>
                  <a:lnTo>
                    <a:pt x="1229829" y="998524"/>
                  </a:lnTo>
                  <a:lnTo>
                    <a:pt x="1244587" y="957453"/>
                  </a:lnTo>
                  <a:lnTo>
                    <a:pt x="1250175" y="914298"/>
                  </a:lnTo>
                  <a:close/>
                </a:path>
                <a:path w="1809750" h="1390650">
                  <a:moveTo>
                    <a:pt x="1809623" y="25781"/>
                  </a:moveTo>
                  <a:lnTo>
                    <a:pt x="1807591" y="15760"/>
                  </a:lnTo>
                  <a:lnTo>
                    <a:pt x="1802066" y="7556"/>
                  </a:lnTo>
                  <a:lnTo>
                    <a:pt x="1793862" y="2032"/>
                  </a:lnTo>
                  <a:lnTo>
                    <a:pt x="1783842" y="0"/>
                  </a:lnTo>
                  <a:lnTo>
                    <a:pt x="1773732" y="2032"/>
                  </a:lnTo>
                  <a:lnTo>
                    <a:pt x="1765503" y="7556"/>
                  </a:lnTo>
                  <a:lnTo>
                    <a:pt x="1759953" y="15760"/>
                  </a:lnTo>
                  <a:lnTo>
                    <a:pt x="1757934" y="25781"/>
                  </a:lnTo>
                  <a:lnTo>
                    <a:pt x="1759953" y="35890"/>
                  </a:lnTo>
                  <a:lnTo>
                    <a:pt x="1765503" y="44119"/>
                  </a:lnTo>
                  <a:lnTo>
                    <a:pt x="1773732" y="49669"/>
                  </a:lnTo>
                  <a:lnTo>
                    <a:pt x="1783842" y="51689"/>
                  </a:lnTo>
                  <a:lnTo>
                    <a:pt x="1793862" y="49669"/>
                  </a:lnTo>
                  <a:lnTo>
                    <a:pt x="1802053" y="44119"/>
                  </a:lnTo>
                  <a:lnTo>
                    <a:pt x="1807591" y="35890"/>
                  </a:lnTo>
                  <a:lnTo>
                    <a:pt x="1809623" y="25781"/>
                  </a:lnTo>
                  <a:close/>
                </a:path>
              </a:pathLst>
            </a:custGeom>
            <a:solidFill>
              <a:srgbClr val="FFFF2E">
                <a:alpha val="49803"/>
              </a:srgbClr>
            </a:solidFill>
          </p:spPr>
          <p:txBody>
            <a:bodyPr wrap="square" lIns="0" tIns="0" rIns="0" bIns="0" rtlCol="0"/>
            <a:lstStyle/>
            <a:p>
              <a:endParaRPr/>
            </a:p>
          </p:txBody>
        </p:sp>
        <p:pic>
          <p:nvPicPr>
            <p:cNvPr id="37" name="object 37"/>
            <p:cNvPicPr/>
            <p:nvPr/>
          </p:nvPicPr>
          <p:blipFill>
            <a:blip r:embed="rId5" cstate="print"/>
            <a:stretch>
              <a:fillRect/>
            </a:stretch>
          </p:blipFill>
          <p:spPr>
            <a:xfrm>
              <a:off x="5534914" y="4251071"/>
              <a:ext cx="103377" cy="103505"/>
            </a:xfrm>
            <a:prstGeom prst="rect">
              <a:avLst/>
            </a:prstGeom>
          </p:spPr>
        </p:pic>
        <p:pic>
          <p:nvPicPr>
            <p:cNvPr id="38" name="object 38"/>
            <p:cNvPicPr/>
            <p:nvPr/>
          </p:nvPicPr>
          <p:blipFill>
            <a:blip r:embed="rId6" cstate="print"/>
            <a:stretch>
              <a:fillRect/>
            </a:stretch>
          </p:blipFill>
          <p:spPr>
            <a:xfrm>
              <a:off x="5240020" y="4433189"/>
              <a:ext cx="155193" cy="155194"/>
            </a:xfrm>
            <a:prstGeom prst="rect">
              <a:avLst/>
            </a:prstGeom>
          </p:spPr>
        </p:pic>
      </p:grpSp>
      <p:sp>
        <p:nvSpPr>
          <p:cNvPr id="39" name="object 39"/>
          <p:cNvSpPr txBox="1"/>
          <p:nvPr/>
        </p:nvSpPr>
        <p:spPr>
          <a:xfrm>
            <a:off x="4370070" y="4888229"/>
            <a:ext cx="482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微软雅黑" panose="020B0503020204020204" charset="-122"/>
                <a:cs typeface="微软雅黑" panose="020B0503020204020204" charset="-122"/>
              </a:rPr>
              <a:t>根节点</a:t>
            </a:r>
            <a:endParaRPr sz="1200">
              <a:latin typeface="微软雅黑" panose="020B0503020204020204" charset="-122"/>
              <a:cs typeface="微软雅黑" panose="020B0503020204020204" charset="-122"/>
            </a:endParaRPr>
          </a:p>
        </p:txBody>
      </p:sp>
      <p:grpSp>
        <p:nvGrpSpPr>
          <p:cNvPr id="40" name="object 40"/>
          <p:cNvGrpSpPr/>
          <p:nvPr/>
        </p:nvGrpSpPr>
        <p:grpSpPr>
          <a:xfrm>
            <a:off x="5452117" y="5045202"/>
            <a:ext cx="1854835" cy="1153160"/>
            <a:chOff x="5452117" y="5045202"/>
            <a:chExt cx="1854835" cy="1153160"/>
          </a:xfrm>
        </p:grpSpPr>
        <p:sp>
          <p:nvSpPr>
            <p:cNvPr id="41" name="object 41"/>
            <p:cNvSpPr/>
            <p:nvPr/>
          </p:nvSpPr>
          <p:spPr>
            <a:xfrm>
              <a:off x="5452110" y="5045202"/>
              <a:ext cx="1854835" cy="1153160"/>
            </a:xfrm>
            <a:custGeom>
              <a:avLst/>
              <a:gdLst/>
              <a:ahLst/>
              <a:cxnLst/>
              <a:rect l="l" t="t" r="r" b="b"/>
              <a:pathLst>
                <a:path w="1854834" h="1153160">
                  <a:moveTo>
                    <a:pt x="1250175" y="675944"/>
                  </a:moveTo>
                  <a:lnTo>
                    <a:pt x="1246365" y="632282"/>
                  </a:lnTo>
                  <a:lnTo>
                    <a:pt x="1232928" y="589889"/>
                  </a:lnTo>
                  <a:lnTo>
                    <a:pt x="1209675" y="550456"/>
                  </a:lnTo>
                  <a:lnTo>
                    <a:pt x="1212596" y="543750"/>
                  </a:lnTo>
                  <a:lnTo>
                    <a:pt x="1214882" y="536829"/>
                  </a:lnTo>
                  <a:lnTo>
                    <a:pt x="1216787" y="529844"/>
                  </a:lnTo>
                  <a:lnTo>
                    <a:pt x="1221981" y="479780"/>
                  </a:lnTo>
                  <a:lnTo>
                    <a:pt x="1211973" y="432282"/>
                  </a:lnTo>
                  <a:lnTo>
                    <a:pt x="1188516" y="390525"/>
                  </a:lnTo>
                  <a:lnTo>
                    <a:pt x="1153414" y="357682"/>
                  </a:lnTo>
                  <a:lnTo>
                    <a:pt x="1108456" y="336931"/>
                  </a:lnTo>
                  <a:lnTo>
                    <a:pt x="1102067" y="313131"/>
                  </a:lnTo>
                  <a:lnTo>
                    <a:pt x="1078103" y="270941"/>
                  </a:lnTo>
                  <a:lnTo>
                    <a:pt x="1022515" y="229895"/>
                  </a:lnTo>
                  <a:lnTo>
                    <a:pt x="980160" y="220014"/>
                  </a:lnTo>
                  <a:lnTo>
                    <a:pt x="937285" y="223583"/>
                  </a:lnTo>
                  <a:lnTo>
                    <a:pt x="897128" y="240334"/>
                  </a:lnTo>
                  <a:lnTo>
                    <a:pt x="862965" y="270002"/>
                  </a:lnTo>
                  <a:lnTo>
                    <a:pt x="853567" y="258851"/>
                  </a:lnTo>
                  <a:lnTo>
                    <a:pt x="843013" y="248894"/>
                  </a:lnTo>
                  <a:lnTo>
                    <a:pt x="831418" y="240220"/>
                  </a:lnTo>
                  <a:lnTo>
                    <a:pt x="818896" y="232918"/>
                  </a:lnTo>
                  <a:lnTo>
                    <a:pt x="770509" y="219659"/>
                  </a:lnTo>
                  <a:lnTo>
                    <a:pt x="722528" y="226085"/>
                  </a:lnTo>
                  <a:lnTo>
                    <a:pt x="680402" y="250342"/>
                  </a:lnTo>
                  <a:lnTo>
                    <a:pt x="649605" y="290576"/>
                  </a:lnTo>
                  <a:lnTo>
                    <a:pt x="641337" y="282892"/>
                  </a:lnTo>
                  <a:lnTo>
                    <a:pt x="567004" y="247586"/>
                  </a:lnTo>
                  <a:lnTo>
                    <a:pt x="519328" y="247065"/>
                  </a:lnTo>
                  <a:lnTo>
                    <a:pt x="474167" y="261137"/>
                  </a:lnTo>
                  <a:lnTo>
                    <a:pt x="434962" y="288734"/>
                  </a:lnTo>
                  <a:lnTo>
                    <a:pt x="405130" y="328803"/>
                  </a:lnTo>
                  <a:lnTo>
                    <a:pt x="375754" y="314515"/>
                  </a:lnTo>
                  <a:lnTo>
                    <a:pt x="344678" y="305435"/>
                  </a:lnTo>
                  <a:lnTo>
                    <a:pt x="312547" y="301701"/>
                  </a:lnTo>
                  <a:lnTo>
                    <a:pt x="280035" y="303403"/>
                  </a:lnTo>
                  <a:lnTo>
                    <a:pt x="236334" y="314718"/>
                  </a:lnTo>
                  <a:lnTo>
                    <a:pt x="197573" y="335153"/>
                  </a:lnTo>
                  <a:lnTo>
                    <a:pt x="164744" y="363334"/>
                  </a:lnTo>
                  <a:lnTo>
                    <a:pt x="138849" y="397954"/>
                  </a:lnTo>
                  <a:lnTo>
                    <a:pt x="120891" y="437654"/>
                  </a:lnTo>
                  <a:lnTo>
                    <a:pt x="111861" y="481088"/>
                  </a:lnTo>
                  <a:lnTo>
                    <a:pt x="112776" y="526923"/>
                  </a:lnTo>
                  <a:lnTo>
                    <a:pt x="111760" y="529844"/>
                  </a:lnTo>
                  <a:lnTo>
                    <a:pt x="56616" y="549592"/>
                  </a:lnTo>
                  <a:lnTo>
                    <a:pt x="16256" y="592683"/>
                  </a:lnTo>
                  <a:lnTo>
                    <a:pt x="0" y="640930"/>
                  </a:lnTo>
                  <a:lnTo>
                    <a:pt x="3035" y="690079"/>
                  </a:lnTo>
                  <a:lnTo>
                    <a:pt x="23888" y="734466"/>
                  </a:lnTo>
                  <a:lnTo>
                    <a:pt x="61087" y="768438"/>
                  </a:lnTo>
                  <a:lnTo>
                    <a:pt x="44627" y="790765"/>
                  </a:lnTo>
                  <a:lnTo>
                    <a:pt x="33413" y="815886"/>
                  </a:lnTo>
                  <a:lnTo>
                    <a:pt x="27736" y="842848"/>
                  </a:lnTo>
                  <a:lnTo>
                    <a:pt x="27940" y="870737"/>
                  </a:lnTo>
                  <a:lnTo>
                    <a:pt x="43497" y="919010"/>
                  </a:lnTo>
                  <a:lnTo>
                    <a:pt x="75006" y="956183"/>
                  </a:lnTo>
                  <a:lnTo>
                    <a:pt x="117957" y="978662"/>
                  </a:lnTo>
                  <a:lnTo>
                    <a:pt x="167894" y="982827"/>
                  </a:lnTo>
                  <a:lnTo>
                    <a:pt x="170307" y="986929"/>
                  </a:lnTo>
                  <a:lnTo>
                    <a:pt x="197370" y="1023899"/>
                  </a:lnTo>
                  <a:lnTo>
                    <a:pt x="230111" y="1053719"/>
                  </a:lnTo>
                  <a:lnTo>
                    <a:pt x="267309" y="1076058"/>
                  </a:lnTo>
                  <a:lnTo>
                    <a:pt x="307721" y="1090625"/>
                  </a:lnTo>
                  <a:lnTo>
                    <a:pt x="350100" y="1097102"/>
                  </a:lnTo>
                  <a:lnTo>
                    <a:pt x="393217" y="1095171"/>
                  </a:lnTo>
                  <a:lnTo>
                    <a:pt x="435851" y="1084516"/>
                  </a:lnTo>
                  <a:lnTo>
                    <a:pt x="476758" y="1064818"/>
                  </a:lnTo>
                  <a:lnTo>
                    <a:pt x="497801" y="1091590"/>
                  </a:lnTo>
                  <a:lnTo>
                    <a:pt x="522833" y="1114132"/>
                  </a:lnTo>
                  <a:lnTo>
                    <a:pt x="551281" y="1132001"/>
                  </a:lnTo>
                  <a:lnTo>
                    <a:pt x="582549" y="1144727"/>
                  </a:lnTo>
                  <a:lnTo>
                    <a:pt x="626897" y="1152931"/>
                  </a:lnTo>
                  <a:lnTo>
                    <a:pt x="670496" y="1150734"/>
                  </a:lnTo>
                  <a:lnTo>
                    <a:pt x="711873" y="1138948"/>
                  </a:lnTo>
                  <a:lnTo>
                    <a:pt x="749579" y="1118374"/>
                  </a:lnTo>
                  <a:lnTo>
                    <a:pt x="782129" y="1089812"/>
                  </a:lnTo>
                  <a:lnTo>
                    <a:pt x="808101" y="1054036"/>
                  </a:lnTo>
                  <a:lnTo>
                    <a:pt x="826008" y="1011859"/>
                  </a:lnTo>
                  <a:lnTo>
                    <a:pt x="846404" y="1022870"/>
                  </a:lnTo>
                  <a:lnTo>
                    <a:pt x="867981" y="1030884"/>
                  </a:lnTo>
                  <a:lnTo>
                    <a:pt x="890397" y="1035850"/>
                  </a:lnTo>
                  <a:lnTo>
                    <a:pt x="913384" y="1037640"/>
                  </a:lnTo>
                  <a:lnTo>
                    <a:pt x="957872" y="1031938"/>
                  </a:lnTo>
                  <a:lnTo>
                    <a:pt x="997966" y="1015123"/>
                  </a:lnTo>
                  <a:lnTo>
                    <a:pt x="1032040" y="988822"/>
                  </a:lnTo>
                  <a:lnTo>
                    <a:pt x="1058481" y="954633"/>
                  </a:lnTo>
                  <a:lnTo>
                    <a:pt x="1075690" y="914171"/>
                  </a:lnTo>
                  <a:lnTo>
                    <a:pt x="1082040" y="869022"/>
                  </a:lnTo>
                  <a:lnTo>
                    <a:pt x="1106678" y="863790"/>
                  </a:lnTo>
                  <a:lnTo>
                    <a:pt x="1152740" y="844054"/>
                  </a:lnTo>
                  <a:lnTo>
                    <a:pt x="1206093" y="797814"/>
                  </a:lnTo>
                  <a:lnTo>
                    <a:pt x="1229829" y="760387"/>
                  </a:lnTo>
                  <a:lnTo>
                    <a:pt x="1244587" y="719201"/>
                  </a:lnTo>
                  <a:lnTo>
                    <a:pt x="1250175" y="675944"/>
                  </a:lnTo>
                  <a:close/>
                </a:path>
                <a:path w="1854834" h="1153160">
                  <a:moveTo>
                    <a:pt x="1854327" y="26035"/>
                  </a:moveTo>
                  <a:lnTo>
                    <a:pt x="1852295" y="15913"/>
                  </a:lnTo>
                  <a:lnTo>
                    <a:pt x="1846745" y="7645"/>
                  </a:lnTo>
                  <a:lnTo>
                    <a:pt x="1838515" y="2057"/>
                  </a:lnTo>
                  <a:lnTo>
                    <a:pt x="1828419" y="0"/>
                  </a:lnTo>
                  <a:lnTo>
                    <a:pt x="1818309" y="2057"/>
                  </a:lnTo>
                  <a:lnTo>
                    <a:pt x="1810080" y="7645"/>
                  </a:lnTo>
                  <a:lnTo>
                    <a:pt x="1804530" y="15913"/>
                  </a:lnTo>
                  <a:lnTo>
                    <a:pt x="1802511" y="26035"/>
                  </a:lnTo>
                  <a:lnTo>
                    <a:pt x="1804530" y="36093"/>
                  </a:lnTo>
                  <a:lnTo>
                    <a:pt x="1810080" y="44323"/>
                  </a:lnTo>
                  <a:lnTo>
                    <a:pt x="1818309" y="49898"/>
                  </a:lnTo>
                  <a:lnTo>
                    <a:pt x="1828419" y="51943"/>
                  </a:lnTo>
                  <a:lnTo>
                    <a:pt x="1838515" y="49898"/>
                  </a:lnTo>
                  <a:lnTo>
                    <a:pt x="1846745" y="44323"/>
                  </a:lnTo>
                  <a:lnTo>
                    <a:pt x="1852295" y="36093"/>
                  </a:lnTo>
                  <a:lnTo>
                    <a:pt x="1854327" y="26035"/>
                  </a:lnTo>
                  <a:close/>
                </a:path>
              </a:pathLst>
            </a:custGeom>
            <a:solidFill>
              <a:srgbClr val="FFFF2E">
                <a:alpha val="49803"/>
              </a:srgbClr>
            </a:solidFill>
          </p:spPr>
          <p:txBody>
            <a:bodyPr wrap="square" lIns="0" tIns="0" rIns="0" bIns="0" rtlCol="0"/>
            <a:lstStyle/>
            <a:p>
              <a:endParaRPr/>
            </a:p>
          </p:txBody>
        </p:sp>
        <p:pic>
          <p:nvPicPr>
            <p:cNvPr id="42" name="object 42"/>
            <p:cNvPicPr/>
            <p:nvPr/>
          </p:nvPicPr>
          <p:blipFill>
            <a:blip r:embed="rId7" cstate="print"/>
            <a:stretch>
              <a:fillRect/>
            </a:stretch>
          </p:blipFill>
          <p:spPr>
            <a:xfrm>
              <a:off x="7010781" y="5138293"/>
              <a:ext cx="103759" cy="103759"/>
            </a:xfrm>
            <a:prstGeom prst="rect">
              <a:avLst/>
            </a:prstGeom>
          </p:spPr>
        </p:pic>
        <p:pic>
          <p:nvPicPr>
            <p:cNvPr id="43" name="object 43"/>
            <p:cNvPicPr/>
            <p:nvPr/>
          </p:nvPicPr>
          <p:blipFill>
            <a:blip r:embed="rId8" cstate="print"/>
            <a:stretch>
              <a:fillRect/>
            </a:stretch>
          </p:blipFill>
          <p:spPr>
            <a:xfrm>
              <a:off x="6721475" y="5256149"/>
              <a:ext cx="155575" cy="155575"/>
            </a:xfrm>
            <a:prstGeom prst="rect">
              <a:avLst/>
            </a:prstGeom>
          </p:spPr>
        </p:pic>
      </p:grpSp>
      <p:sp>
        <p:nvSpPr>
          <p:cNvPr id="44" name="object 44"/>
          <p:cNvSpPr txBox="1"/>
          <p:nvPr/>
        </p:nvSpPr>
        <p:spPr>
          <a:xfrm>
            <a:off x="5791453" y="5594350"/>
            <a:ext cx="482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微软雅黑" panose="020B0503020204020204" charset="-122"/>
                <a:cs typeface="微软雅黑" panose="020B0503020204020204" charset="-122"/>
              </a:rPr>
              <a:t>子节点</a:t>
            </a:r>
            <a:endParaRPr sz="1200">
              <a:latin typeface="微软雅黑" panose="020B0503020204020204" charset="-122"/>
              <a:cs typeface="微软雅黑" panose="020B0503020204020204" charset="-122"/>
            </a:endParaRPr>
          </a:p>
        </p:txBody>
      </p:sp>
      <p:pic>
        <p:nvPicPr>
          <p:cNvPr id="48" name="object 4"/>
          <p:cNvPicPr/>
          <p:nvPr>
            <p:custDataLst>
              <p:tags r:id="rId1"/>
            </p:custDataLst>
          </p:nvPr>
        </p:nvPicPr>
        <p:blipFill>
          <a:blip r:embed="rId9" cstate="print"/>
          <a:stretch>
            <a:fillRect/>
          </a:stretch>
        </p:blipFill>
        <p:spPr>
          <a:xfrm>
            <a:off x="0" y="6436359"/>
            <a:ext cx="12190729" cy="421640"/>
          </a:xfrm>
          <a:prstGeom prst="rect">
            <a:avLst/>
          </a:prstGeom>
        </p:spPr>
      </p:pic>
      <p:sp>
        <p:nvSpPr>
          <p:cNvPr id="49"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50" name="图片 49"/>
          <p:cNvPicPr>
            <a:picLocks noChangeAspect="1"/>
          </p:cNvPicPr>
          <p:nvPr>
            <p:custDataLst>
              <p:tags r:id="rId3"/>
            </p:custDataLst>
          </p:nvPr>
        </p:nvPicPr>
        <p:blipFill>
          <a:blip r:embed="rId10"/>
          <a:stretch>
            <a:fillRect/>
          </a:stretch>
        </p:blipFill>
        <p:spPr>
          <a:xfrm>
            <a:off x="8537699" y="209863"/>
            <a:ext cx="2565911" cy="618240"/>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16510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告警路由</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3375660" cy="330200"/>
          </a:xfrm>
          <a:prstGeom prst="rect">
            <a:avLst/>
          </a:prstGeom>
        </p:spPr>
        <p:txBody>
          <a:bodyPr vert="horz" wrap="square" lIns="0" tIns="12700" rIns="0" bIns="0" rtlCol="0">
            <a:spAutoFit/>
          </a:bodyPr>
          <a:lstStyle/>
          <a:p>
            <a:pPr marL="304800" indent="-292100">
              <a:lnSpc>
                <a:spcPct val="100000"/>
              </a:lnSpc>
              <a:spcBef>
                <a:spcPts val="100"/>
              </a:spcBef>
              <a:buClr>
                <a:srgbClr val="4770C4"/>
              </a:buClr>
              <a:buFont typeface="Wingdings" panose="05000000000000000000"/>
              <a:buChar char=""/>
              <a:tabLst>
                <a:tab pos="304800" algn="l"/>
              </a:tabLst>
            </a:pPr>
            <a:r>
              <a:rPr sz="2000" spc="-185" dirty="0">
                <a:latin typeface="宋体" panose="02010600030101010101" pitchFamily="2" charset="-122"/>
                <a:cs typeface="宋体" panose="02010600030101010101" pitchFamily="2" charset="-122"/>
              </a:rPr>
              <a:t>rout</a:t>
            </a:r>
            <a:r>
              <a:rPr sz="2000" spc="-190" dirty="0">
                <a:latin typeface="宋体" panose="02010600030101010101" pitchFamily="2" charset="-122"/>
                <a:cs typeface="宋体" panose="02010600030101010101" pitchFamily="2" charset="-122"/>
              </a:rPr>
              <a:t>e</a:t>
            </a:r>
            <a:r>
              <a:rPr sz="2000" dirty="0">
                <a:latin typeface="宋体" panose="02010600030101010101" pitchFamily="2" charset="-122"/>
                <a:cs typeface="宋体" panose="02010600030101010101" pitchFamily="2" charset="-122"/>
              </a:rPr>
              <a:t>配置段的可用配置参数</a:t>
            </a:r>
            <a:endParaRPr sz="20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1328420" y="1304289"/>
            <a:ext cx="9561322" cy="4533392"/>
          </a:xfrm>
          <a:prstGeom prst="rect">
            <a:avLst/>
          </a:prstGeom>
        </p:spPr>
      </p:pic>
      <p:sp>
        <p:nvSpPr>
          <p:cNvPr id="5" name="object 5"/>
          <p:cNvSpPr txBox="1"/>
          <p:nvPr/>
        </p:nvSpPr>
        <p:spPr>
          <a:xfrm>
            <a:off x="1485900" y="1412239"/>
            <a:ext cx="9253220" cy="4324350"/>
          </a:xfrm>
          <a:prstGeom prst="rect">
            <a:avLst/>
          </a:prstGeom>
          <a:solidFill>
            <a:srgbClr val="D7EFEB"/>
          </a:solidFill>
        </p:spPr>
        <p:txBody>
          <a:bodyPr vert="horz" wrap="square" lIns="0" tIns="36830" rIns="0" bIns="0" rtlCol="0">
            <a:spAutoFit/>
          </a:bodyPr>
          <a:lstStyle/>
          <a:p>
            <a:pPr marL="92075">
              <a:lnSpc>
                <a:spcPct val="100000"/>
              </a:lnSpc>
              <a:spcBef>
                <a:spcPts val="290"/>
              </a:spcBef>
            </a:pP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185" dirty="0">
                <a:latin typeface="宋体" panose="02010600030101010101" pitchFamily="2" charset="-122"/>
                <a:cs typeface="宋体" panose="02010600030101010101" pitchFamily="2" charset="-122"/>
              </a:rPr>
              <a:t>r</a:t>
            </a:r>
            <a:r>
              <a:rPr sz="1100" spc="15" dirty="0">
                <a:latin typeface="宋体" panose="02010600030101010101" pitchFamily="2" charset="-122"/>
                <a:cs typeface="宋体" panose="02010600030101010101" pitchFamily="2" charset="-122"/>
              </a:rPr>
              <a:t>e</a:t>
            </a:r>
            <a:r>
              <a:rPr sz="1100" spc="-20" dirty="0">
                <a:latin typeface="宋体" panose="02010600030101010101" pitchFamily="2" charset="-122"/>
                <a:cs typeface="宋体" panose="02010600030101010101" pitchFamily="2" charset="-122"/>
              </a:rPr>
              <a:t>ce</a:t>
            </a:r>
            <a:r>
              <a:rPr sz="1100" spc="-165" dirty="0">
                <a:latin typeface="宋体" panose="02010600030101010101" pitchFamily="2" charset="-122"/>
                <a:cs typeface="宋体" panose="02010600030101010101" pitchFamily="2" charset="-122"/>
              </a:rPr>
              <a:t>iver:</a:t>
            </a:r>
            <a:r>
              <a:rPr sz="1100" spc="-275" dirty="0">
                <a:latin typeface="宋体" panose="02010600030101010101" pitchFamily="2" charset="-122"/>
                <a:cs typeface="宋体" panose="02010600030101010101" pitchFamily="2" charset="-122"/>
              </a:rPr>
              <a:t> </a:t>
            </a:r>
            <a:r>
              <a:rPr sz="1100" spc="175" dirty="0">
                <a:latin typeface="宋体" panose="02010600030101010101" pitchFamily="2" charset="-122"/>
                <a:cs typeface="宋体" panose="02010600030101010101" pitchFamily="2" charset="-122"/>
              </a:rPr>
              <a:t>&lt;</a:t>
            </a:r>
            <a:r>
              <a:rPr sz="1100" spc="-150" dirty="0">
                <a:latin typeface="宋体" panose="02010600030101010101" pitchFamily="2" charset="-122"/>
                <a:cs typeface="宋体" panose="02010600030101010101" pitchFamily="2" charset="-122"/>
              </a:rPr>
              <a:t>stri</a:t>
            </a:r>
            <a:r>
              <a:rPr sz="1100" spc="-145" dirty="0">
                <a:latin typeface="宋体" panose="02010600030101010101" pitchFamily="2" charset="-122"/>
                <a:cs typeface="宋体" panose="02010600030101010101" pitchFamily="2" charset="-122"/>
              </a:rPr>
              <a:t>n</a:t>
            </a:r>
            <a:r>
              <a:rPr sz="1100" spc="125" dirty="0">
                <a:latin typeface="宋体" panose="02010600030101010101" pitchFamily="2" charset="-122"/>
                <a:cs typeface="宋体" panose="02010600030101010101" pitchFamily="2" charset="-122"/>
              </a:rPr>
              <a:t>g</a:t>
            </a:r>
            <a:r>
              <a:rPr sz="1100" spc="130" dirty="0">
                <a:latin typeface="宋体" panose="02010600030101010101" pitchFamily="2" charset="-122"/>
                <a:cs typeface="宋体" panose="02010600030101010101" pitchFamily="2" charset="-122"/>
              </a:rPr>
              <a:t>&gt;</a:t>
            </a:r>
            <a:r>
              <a:rPr sz="1100" spc="-240"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endParaRPr sz="1100" dirty="0">
              <a:latin typeface="宋体" panose="02010600030101010101" pitchFamily="2" charset="-122"/>
              <a:cs typeface="宋体" panose="02010600030101010101" pitchFamily="2" charset="-122"/>
            </a:endParaRPr>
          </a:p>
          <a:p>
            <a:pPr marL="92075">
              <a:lnSpc>
                <a:spcPct val="100000"/>
              </a:lnSpc>
            </a:pP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dirty="0">
                <a:latin typeface="宋体" panose="02010600030101010101" pitchFamily="2" charset="-122"/>
                <a:cs typeface="宋体" panose="02010600030101010101" pitchFamily="2" charset="-122"/>
              </a:rPr>
              <a:t>分组时使用的标签，默认情况下，所有的告警都组织在一起，而一旦指定分组标签，</a:t>
            </a:r>
            <a:r>
              <a:rPr sz="1100" spc="5" dirty="0">
                <a:latin typeface="宋体" panose="02010600030101010101" pitchFamily="2" charset="-122"/>
                <a:cs typeface="宋体" panose="02010600030101010101" pitchFamily="2" charset="-122"/>
              </a:rPr>
              <a:t>则</a:t>
            </a:r>
            <a:r>
              <a:rPr sz="1100" spc="-85" dirty="0">
                <a:latin typeface="宋体" panose="02010600030101010101" pitchFamily="2" charset="-122"/>
                <a:cs typeface="宋体" panose="02010600030101010101" pitchFamily="2" charset="-122"/>
              </a:rPr>
              <a:t>A</a:t>
            </a:r>
            <a:r>
              <a:rPr sz="1100" spc="-80" dirty="0">
                <a:latin typeface="宋体" panose="02010600030101010101" pitchFamily="2" charset="-122"/>
                <a:cs typeface="宋体" panose="02010600030101010101" pitchFamily="2" charset="-122"/>
              </a:rPr>
              <a:t>l</a:t>
            </a:r>
            <a:r>
              <a:rPr sz="1100" spc="15" dirty="0">
                <a:latin typeface="宋体" panose="02010600030101010101" pitchFamily="2" charset="-122"/>
                <a:cs typeface="宋体" panose="02010600030101010101" pitchFamily="2" charset="-122"/>
              </a:rPr>
              <a:t>e</a:t>
            </a:r>
            <a:r>
              <a:rPr sz="1100" spc="10" dirty="0">
                <a:latin typeface="宋体" panose="02010600030101010101" pitchFamily="2" charset="-122"/>
                <a:cs typeface="宋体" panose="02010600030101010101" pitchFamily="2" charset="-122"/>
              </a:rPr>
              <a:t>rtma</a:t>
            </a:r>
            <a:r>
              <a:rPr sz="1100" spc="15" dirty="0">
                <a:latin typeface="宋体" panose="02010600030101010101" pitchFamily="2" charset="-122"/>
                <a:cs typeface="宋体" panose="02010600030101010101" pitchFamily="2" charset="-122"/>
              </a:rPr>
              <a:t>n</a:t>
            </a:r>
            <a:r>
              <a:rPr sz="1100" spc="-20" dirty="0">
                <a:latin typeface="宋体" panose="02010600030101010101" pitchFamily="2" charset="-122"/>
                <a:cs typeface="宋体" panose="02010600030101010101" pitchFamily="2" charset="-122"/>
              </a:rPr>
              <a:t>ager</a:t>
            </a:r>
            <a:r>
              <a:rPr sz="1100" dirty="0">
                <a:latin typeface="宋体" panose="02010600030101010101" pitchFamily="2" charset="-122"/>
                <a:cs typeface="宋体" panose="02010600030101010101" pitchFamily="2" charset="-122"/>
              </a:rPr>
              <a:t>将按这些标签进行分组；</a:t>
            </a:r>
          </a:p>
          <a:p>
            <a:pPr marL="92075">
              <a:lnSpc>
                <a:spcPct val="100000"/>
              </a:lnSpc>
            </a:pP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30" dirty="0">
                <a:latin typeface="宋体" panose="02010600030101010101" pitchFamily="2" charset="-122"/>
                <a:cs typeface="宋体" panose="02010600030101010101" pitchFamily="2" charset="-122"/>
              </a:rPr>
              <a:t>group_by:</a:t>
            </a:r>
            <a:r>
              <a:rPr sz="1100" spc="-275" dirty="0">
                <a:latin typeface="宋体" panose="02010600030101010101" pitchFamily="2" charset="-122"/>
                <a:cs typeface="宋体" panose="02010600030101010101" pitchFamily="2" charset="-122"/>
              </a:rPr>
              <a:t> </a:t>
            </a:r>
            <a:r>
              <a:rPr sz="1100" spc="-285" dirty="0">
                <a:latin typeface="宋体" panose="02010600030101010101" pitchFamily="2" charset="-122"/>
                <a:cs typeface="宋体" panose="02010600030101010101" pitchFamily="2" charset="-122"/>
              </a:rPr>
              <a:t>'['</a:t>
            </a:r>
            <a:r>
              <a:rPr sz="1100" spc="-240" dirty="0">
                <a:latin typeface="宋体" panose="02010600030101010101" pitchFamily="2" charset="-122"/>
                <a:cs typeface="宋体" panose="02010600030101010101" pitchFamily="2" charset="-122"/>
              </a:rPr>
              <a:t> </a:t>
            </a:r>
            <a:r>
              <a:rPr sz="1100" spc="-5" dirty="0">
                <a:latin typeface="宋体" panose="02010600030101010101" pitchFamily="2" charset="-122"/>
                <a:cs typeface="宋体" panose="02010600030101010101" pitchFamily="2" charset="-122"/>
              </a:rPr>
              <a:t>&lt;labelname&gt;,</a:t>
            </a:r>
            <a:r>
              <a:rPr sz="1100" spc="-270" dirty="0">
                <a:latin typeface="宋体" panose="02010600030101010101" pitchFamily="2" charset="-122"/>
                <a:cs typeface="宋体" panose="02010600030101010101" pitchFamily="2" charset="-122"/>
              </a:rPr>
              <a:t> </a:t>
            </a:r>
            <a:r>
              <a:rPr sz="1100" spc="-315" dirty="0">
                <a:latin typeface="宋体" panose="02010600030101010101" pitchFamily="2" charset="-122"/>
                <a:cs typeface="宋体" panose="02010600030101010101" pitchFamily="2" charset="-122"/>
              </a:rPr>
              <a:t>...</a:t>
            </a:r>
            <a:r>
              <a:rPr sz="1100" spc="-265" dirty="0">
                <a:latin typeface="宋体" panose="02010600030101010101" pitchFamily="2" charset="-122"/>
                <a:cs typeface="宋体" panose="02010600030101010101" pitchFamily="2" charset="-122"/>
              </a:rPr>
              <a:t> </a:t>
            </a:r>
            <a:r>
              <a:rPr sz="1100" spc="-285" dirty="0">
                <a:latin typeface="宋体" panose="02010600030101010101" pitchFamily="2" charset="-122"/>
                <a:cs typeface="宋体" panose="02010600030101010101" pitchFamily="2" charset="-122"/>
              </a:rPr>
              <a:t>']'</a:t>
            </a:r>
            <a:r>
              <a:rPr sz="1100" spc="-229" dirty="0">
                <a:latin typeface="宋体" panose="02010600030101010101" pitchFamily="2" charset="-122"/>
                <a:cs typeface="宋体" panose="02010600030101010101" pitchFamily="2" charset="-122"/>
              </a:rPr>
              <a:t> ]</a:t>
            </a:r>
            <a:endParaRPr sz="1100" dirty="0">
              <a:latin typeface="宋体" panose="02010600030101010101" pitchFamily="2" charset="-122"/>
              <a:cs typeface="宋体" panose="02010600030101010101" pitchFamily="2" charset="-122"/>
            </a:endParaRPr>
          </a:p>
          <a:p>
            <a:pPr>
              <a:lnSpc>
                <a:spcPct val="100000"/>
              </a:lnSpc>
              <a:spcBef>
                <a:spcPts val="40"/>
              </a:spcBef>
            </a:pPr>
            <a:endParaRPr sz="1000" dirty="0">
              <a:latin typeface="宋体" panose="02010600030101010101" pitchFamily="2" charset="-122"/>
              <a:cs typeface="宋体" panose="02010600030101010101" pitchFamily="2" charset="-122"/>
            </a:endParaRPr>
          </a:p>
          <a:p>
            <a:pPr marL="92075" marR="4846955">
              <a:lnSpc>
                <a:spcPct val="100000"/>
              </a:lnSpc>
            </a:pPr>
            <a:r>
              <a:rPr sz="1100" spc="105"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30" dirty="0">
                <a:latin typeface="宋体" panose="02010600030101010101" pitchFamily="2" charset="-122"/>
                <a:cs typeface="宋体" panose="02010600030101010101" pitchFamily="2" charset="-122"/>
              </a:rPr>
              <a:t>Whether</a:t>
            </a:r>
            <a:r>
              <a:rPr sz="1100" spc="-280"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an</a:t>
            </a:r>
            <a:r>
              <a:rPr sz="1100" spc="-254" dirty="0">
                <a:latin typeface="宋体" panose="02010600030101010101" pitchFamily="2" charset="-122"/>
                <a:cs typeface="宋体" panose="02010600030101010101" pitchFamily="2" charset="-122"/>
              </a:rPr>
              <a:t> </a:t>
            </a:r>
            <a:r>
              <a:rPr sz="1100" spc="-135" dirty="0">
                <a:latin typeface="宋体" panose="02010600030101010101" pitchFamily="2" charset="-122"/>
                <a:cs typeface="宋体" panose="02010600030101010101" pitchFamily="2" charset="-122"/>
              </a:rPr>
              <a:t>alert</a:t>
            </a:r>
            <a:r>
              <a:rPr sz="1100" spc="-250"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should</a:t>
            </a:r>
            <a:r>
              <a:rPr sz="1100" spc="-270" dirty="0">
                <a:latin typeface="宋体" panose="02010600030101010101" pitchFamily="2" charset="-122"/>
                <a:cs typeface="宋体" panose="02010600030101010101" pitchFamily="2" charset="-122"/>
              </a:rPr>
              <a:t> </a:t>
            </a:r>
            <a:r>
              <a:rPr sz="1100" spc="-40" dirty="0">
                <a:latin typeface="宋体" panose="02010600030101010101" pitchFamily="2" charset="-122"/>
                <a:cs typeface="宋体" panose="02010600030101010101" pitchFamily="2" charset="-122"/>
              </a:rPr>
              <a:t>continue</a:t>
            </a:r>
            <a:r>
              <a:rPr sz="1100" spc="-285" dirty="0">
                <a:latin typeface="宋体" panose="02010600030101010101" pitchFamily="2" charset="-122"/>
                <a:cs typeface="宋体" panose="02010600030101010101" pitchFamily="2" charset="-122"/>
              </a:rPr>
              <a:t> </a:t>
            </a:r>
            <a:r>
              <a:rPr sz="1100" dirty="0">
                <a:latin typeface="宋体" panose="02010600030101010101" pitchFamily="2" charset="-122"/>
                <a:cs typeface="宋体" panose="02010600030101010101" pitchFamily="2" charset="-122"/>
              </a:rPr>
              <a:t>matching</a:t>
            </a:r>
            <a:r>
              <a:rPr sz="1100" spc="-270" dirty="0">
                <a:latin typeface="宋体" panose="02010600030101010101" pitchFamily="2" charset="-122"/>
                <a:cs typeface="宋体" panose="02010600030101010101" pitchFamily="2" charset="-122"/>
              </a:rPr>
              <a:t> </a:t>
            </a:r>
            <a:r>
              <a:rPr sz="1100" spc="-10" dirty="0">
                <a:latin typeface="宋体" panose="02010600030101010101" pitchFamily="2" charset="-122"/>
                <a:cs typeface="宋体" panose="02010600030101010101" pitchFamily="2" charset="-122"/>
              </a:rPr>
              <a:t>subsequent</a:t>
            </a:r>
            <a:r>
              <a:rPr sz="1100" spc="-275" dirty="0">
                <a:latin typeface="宋体" panose="02010600030101010101" pitchFamily="2" charset="-122"/>
                <a:cs typeface="宋体" panose="02010600030101010101" pitchFamily="2" charset="-122"/>
              </a:rPr>
              <a:t> </a:t>
            </a:r>
            <a:r>
              <a:rPr sz="1100" spc="-114" dirty="0">
                <a:latin typeface="宋体" panose="02010600030101010101" pitchFamily="2" charset="-122"/>
                <a:cs typeface="宋体" panose="02010600030101010101" pitchFamily="2" charset="-122"/>
              </a:rPr>
              <a:t>sibling</a:t>
            </a:r>
            <a:r>
              <a:rPr sz="1100" spc="-254" dirty="0">
                <a:latin typeface="宋体" panose="02010600030101010101" pitchFamily="2" charset="-122"/>
                <a:cs typeface="宋体" panose="02010600030101010101" pitchFamily="2" charset="-122"/>
              </a:rPr>
              <a:t> </a:t>
            </a:r>
            <a:r>
              <a:rPr sz="1100" spc="-35" dirty="0">
                <a:latin typeface="宋体" panose="02010600030101010101" pitchFamily="2" charset="-122"/>
                <a:cs typeface="宋体" panose="02010600030101010101" pitchFamily="2" charset="-122"/>
              </a:rPr>
              <a:t>nodes. </a:t>
            </a:r>
            <a:r>
              <a:rPr sz="1100" spc="-535"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co</a:t>
            </a:r>
            <a:r>
              <a:rPr sz="1100" spc="30" dirty="0">
                <a:latin typeface="宋体" panose="02010600030101010101" pitchFamily="2" charset="-122"/>
                <a:cs typeface="宋体" panose="02010600030101010101" pitchFamily="2" charset="-122"/>
              </a:rPr>
              <a:t>n</a:t>
            </a:r>
            <a:r>
              <a:rPr sz="1100" spc="-254" dirty="0">
                <a:latin typeface="宋体" panose="02010600030101010101" pitchFamily="2" charset="-122"/>
                <a:cs typeface="宋体" panose="02010600030101010101" pitchFamily="2" charset="-122"/>
              </a:rPr>
              <a:t>ti</a:t>
            </a:r>
            <a:r>
              <a:rPr sz="1100" spc="55" dirty="0">
                <a:latin typeface="宋体" panose="02010600030101010101" pitchFamily="2" charset="-122"/>
                <a:cs typeface="宋体" panose="02010600030101010101" pitchFamily="2" charset="-122"/>
              </a:rPr>
              <a:t>n</a:t>
            </a:r>
            <a:r>
              <a:rPr sz="1100" spc="45" dirty="0">
                <a:latin typeface="宋体" panose="02010600030101010101" pitchFamily="2" charset="-122"/>
                <a:cs typeface="宋体" panose="02010600030101010101" pitchFamily="2" charset="-122"/>
              </a:rPr>
              <a:t>u</a:t>
            </a:r>
            <a:r>
              <a:rPr sz="1100" spc="5" dirty="0">
                <a:latin typeface="宋体" panose="02010600030101010101" pitchFamily="2" charset="-122"/>
                <a:cs typeface="宋体" panose="02010600030101010101" pitchFamily="2" charset="-122"/>
              </a:rPr>
              <a:t>e</a:t>
            </a:r>
            <a:r>
              <a:rPr sz="1100" spc="-310" dirty="0">
                <a:latin typeface="宋体" panose="02010600030101010101" pitchFamily="2" charset="-122"/>
                <a:cs typeface="宋体" panose="02010600030101010101" pitchFamily="2" charset="-122"/>
              </a:rPr>
              <a:t>:</a:t>
            </a:r>
            <a:r>
              <a:rPr sz="1100" spc="-285" dirty="0">
                <a:latin typeface="宋体" panose="02010600030101010101" pitchFamily="2" charset="-122"/>
                <a:cs typeface="宋体" panose="02010600030101010101" pitchFamily="2" charset="-122"/>
              </a:rPr>
              <a:t> </a:t>
            </a:r>
            <a:r>
              <a:rPr sz="1100" spc="175" dirty="0">
                <a:latin typeface="宋体" panose="02010600030101010101" pitchFamily="2" charset="-122"/>
                <a:cs typeface="宋体" panose="02010600030101010101" pitchFamily="2" charset="-122"/>
              </a:rPr>
              <a:t>&lt;</a:t>
            </a:r>
            <a:r>
              <a:rPr sz="1100" spc="-10" dirty="0">
                <a:latin typeface="宋体" panose="02010600030101010101" pitchFamily="2" charset="-122"/>
                <a:cs typeface="宋体" panose="02010600030101010101" pitchFamily="2" charset="-122"/>
              </a:rPr>
              <a:t>bool</a:t>
            </a:r>
            <a:r>
              <a:rPr sz="1100" spc="-5" dirty="0">
                <a:latin typeface="宋体" panose="02010600030101010101" pitchFamily="2" charset="-122"/>
                <a:cs typeface="宋体" panose="02010600030101010101" pitchFamily="2" charset="-122"/>
              </a:rPr>
              <a:t>e</a:t>
            </a:r>
            <a:r>
              <a:rPr sz="1100" spc="25" dirty="0">
                <a:latin typeface="宋体" panose="02010600030101010101" pitchFamily="2" charset="-122"/>
                <a:cs typeface="宋体" panose="02010600030101010101" pitchFamily="2" charset="-122"/>
              </a:rPr>
              <a:t>an</a:t>
            </a:r>
            <a:r>
              <a:rPr sz="1100" spc="180" dirty="0">
                <a:latin typeface="宋体" panose="02010600030101010101" pitchFamily="2" charset="-122"/>
                <a:cs typeface="宋体" panose="02010600030101010101" pitchFamily="2" charset="-122"/>
              </a:rPr>
              <a:t>&gt;</a:t>
            </a:r>
            <a:r>
              <a:rPr sz="1100" spc="-275" dirty="0">
                <a:latin typeface="宋体" panose="02010600030101010101" pitchFamily="2" charset="-122"/>
                <a:cs typeface="宋体" panose="02010600030101010101" pitchFamily="2" charset="-122"/>
              </a:rPr>
              <a:t> </a:t>
            </a:r>
            <a:r>
              <a:rPr sz="1100" spc="-295" dirty="0">
                <a:latin typeface="宋体" panose="02010600030101010101" pitchFamily="2" charset="-122"/>
                <a:cs typeface="宋体" panose="02010600030101010101" pitchFamily="2" charset="-122"/>
              </a:rPr>
              <a:t>|</a:t>
            </a:r>
            <a:r>
              <a:rPr sz="1100" spc="-260" dirty="0">
                <a:latin typeface="宋体" panose="02010600030101010101" pitchFamily="2" charset="-122"/>
                <a:cs typeface="宋体" panose="02010600030101010101" pitchFamily="2" charset="-122"/>
              </a:rPr>
              <a:t> </a:t>
            </a:r>
            <a:r>
              <a:rPr sz="1100" spc="-70" dirty="0">
                <a:latin typeface="宋体" panose="02010600030101010101" pitchFamily="2" charset="-122"/>
                <a:cs typeface="宋体" panose="02010600030101010101" pitchFamily="2" charset="-122"/>
              </a:rPr>
              <a:t>defau</a:t>
            </a:r>
            <a:r>
              <a:rPr sz="1100" spc="-60" dirty="0">
                <a:latin typeface="宋体" panose="02010600030101010101" pitchFamily="2" charset="-122"/>
                <a:cs typeface="宋体" panose="02010600030101010101" pitchFamily="2" charset="-122"/>
              </a:rPr>
              <a:t>l</a:t>
            </a:r>
            <a:r>
              <a:rPr sz="1100" spc="-204" dirty="0">
                <a:latin typeface="宋体" panose="02010600030101010101" pitchFamily="2" charset="-122"/>
                <a:cs typeface="宋体" panose="02010600030101010101" pitchFamily="2" charset="-122"/>
              </a:rPr>
              <a:t>t</a:t>
            </a:r>
            <a:r>
              <a:rPr sz="1100" spc="-250" dirty="0">
                <a:latin typeface="宋体" panose="02010600030101010101" pitchFamily="2" charset="-122"/>
                <a:cs typeface="宋体" panose="02010600030101010101" pitchFamily="2" charset="-122"/>
              </a:rPr>
              <a:t> </a:t>
            </a:r>
            <a:r>
              <a:rPr sz="1100" spc="18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235" dirty="0">
                <a:latin typeface="宋体" panose="02010600030101010101" pitchFamily="2" charset="-122"/>
                <a:cs typeface="宋体" panose="02010600030101010101" pitchFamily="2" charset="-122"/>
              </a:rPr>
              <a:t>f</a:t>
            </a:r>
            <a:r>
              <a:rPr sz="1100" spc="-140" dirty="0">
                <a:latin typeface="宋体" panose="02010600030101010101" pitchFamily="2" charset="-122"/>
                <a:cs typeface="宋体" panose="02010600030101010101" pitchFamily="2" charset="-122"/>
              </a:rPr>
              <a:t>als</a:t>
            </a:r>
            <a:r>
              <a:rPr sz="1100" spc="15" dirty="0">
                <a:latin typeface="宋体" panose="02010600030101010101" pitchFamily="2" charset="-122"/>
                <a:cs typeface="宋体" panose="02010600030101010101" pitchFamily="2" charset="-122"/>
              </a:rPr>
              <a:t>e</a:t>
            </a:r>
            <a:r>
              <a:rPr sz="1100" spc="-260"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endParaRPr sz="1100" dirty="0">
              <a:latin typeface="宋体" panose="02010600030101010101" pitchFamily="2" charset="-122"/>
              <a:cs typeface="宋体" panose="02010600030101010101" pitchFamily="2" charset="-122"/>
            </a:endParaRPr>
          </a:p>
          <a:p>
            <a:pPr>
              <a:lnSpc>
                <a:spcPct val="100000"/>
              </a:lnSpc>
              <a:spcBef>
                <a:spcPts val="40"/>
              </a:spcBef>
            </a:pPr>
            <a:endParaRPr sz="1000" dirty="0">
              <a:latin typeface="宋体" panose="02010600030101010101" pitchFamily="2" charset="-122"/>
              <a:cs typeface="宋体" panose="02010600030101010101" pitchFamily="2" charset="-122"/>
            </a:endParaRPr>
          </a:p>
          <a:p>
            <a:pPr marL="92075">
              <a:lnSpc>
                <a:spcPct val="100000"/>
              </a:lnSpc>
            </a:pP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145" dirty="0">
                <a:latin typeface="宋体" panose="02010600030101010101" pitchFamily="2" charset="-122"/>
                <a:cs typeface="宋体" panose="02010600030101010101" pitchFamily="2" charset="-122"/>
              </a:rPr>
              <a:t>A</a:t>
            </a:r>
            <a:r>
              <a:rPr sz="1100" spc="-245" dirty="0">
                <a:latin typeface="宋体" panose="02010600030101010101" pitchFamily="2" charset="-122"/>
                <a:cs typeface="宋体" panose="02010600030101010101" pitchFamily="2" charset="-122"/>
              </a:rPr>
              <a:t> </a:t>
            </a:r>
            <a:r>
              <a:rPr sz="1100" spc="-100" dirty="0">
                <a:latin typeface="宋体" panose="02010600030101010101" pitchFamily="2" charset="-122"/>
                <a:cs typeface="宋体" panose="02010600030101010101" pitchFamily="2" charset="-122"/>
              </a:rPr>
              <a:t>set</a:t>
            </a:r>
            <a:r>
              <a:rPr sz="1100" spc="-245" dirty="0">
                <a:latin typeface="宋体" panose="02010600030101010101" pitchFamily="2" charset="-122"/>
                <a:cs typeface="宋体" panose="02010600030101010101" pitchFamily="2" charset="-122"/>
              </a:rPr>
              <a:t> </a:t>
            </a:r>
            <a:r>
              <a:rPr sz="1100" spc="-80" dirty="0">
                <a:latin typeface="宋体" panose="02010600030101010101" pitchFamily="2" charset="-122"/>
                <a:cs typeface="宋体" panose="02010600030101010101" pitchFamily="2" charset="-122"/>
              </a:rPr>
              <a:t>of</a:t>
            </a:r>
            <a:r>
              <a:rPr sz="1100" spc="-250" dirty="0">
                <a:latin typeface="宋体" panose="02010600030101010101" pitchFamily="2" charset="-122"/>
                <a:cs typeface="宋体" panose="02010600030101010101" pitchFamily="2" charset="-122"/>
              </a:rPr>
              <a:t> </a:t>
            </a:r>
            <a:r>
              <a:rPr sz="1100" spc="-90" dirty="0">
                <a:latin typeface="宋体" panose="02010600030101010101" pitchFamily="2" charset="-122"/>
                <a:cs typeface="宋体" panose="02010600030101010101" pitchFamily="2" charset="-122"/>
              </a:rPr>
              <a:t>equality</a:t>
            </a:r>
            <a:r>
              <a:rPr sz="1100" spc="-260" dirty="0">
                <a:latin typeface="宋体" panose="02010600030101010101" pitchFamily="2" charset="-122"/>
                <a:cs typeface="宋体" panose="02010600030101010101" pitchFamily="2" charset="-122"/>
              </a:rPr>
              <a:t> </a:t>
            </a:r>
            <a:r>
              <a:rPr sz="1100" spc="-15" dirty="0">
                <a:latin typeface="宋体" panose="02010600030101010101" pitchFamily="2" charset="-122"/>
                <a:cs typeface="宋体" panose="02010600030101010101" pitchFamily="2" charset="-122"/>
              </a:rPr>
              <a:t>matchers</a:t>
            </a:r>
            <a:r>
              <a:rPr sz="1100" spc="-265"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an</a:t>
            </a:r>
            <a:r>
              <a:rPr sz="1100" spc="-254" dirty="0">
                <a:latin typeface="宋体" panose="02010600030101010101" pitchFamily="2" charset="-122"/>
                <a:cs typeface="宋体" panose="02010600030101010101" pitchFamily="2" charset="-122"/>
              </a:rPr>
              <a:t> </a:t>
            </a:r>
            <a:r>
              <a:rPr sz="1100" spc="-135" dirty="0">
                <a:latin typeface="宋体" panose="02010600030101010101" pitchFamily="2" charset="-122"/>
                <a:cs typeface="宋体" panose="02010600030101010101" pitchFamily="2" charset="-122"/>
              </a:rPr>
              <a:t>alert</a:t>
            </a:r>
            <a:r>
              <a:rPr sz="1100" spc="-250"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has</a:t>
            </a:r>
            <a:r>
              <a:rPr sz="1100" spc="-260" dirty="0">
                <a:latin typeface="宋体" panose="02010600030101010101" pitchFamily="2" charset="-122"/>
                <a:cs typeface="宋体" panose="02010600030101010101" pitchFamily="2" charset="-122"/>
              </a:rPr>
              <a:t> </a:t>
            </a:r>
            <a:r>
              <a:rPr sz="1100" spc="-60" dirty="0">
                <a:latin typeface="宋体" panose="02010600030101010101" pitchFamily="2" charset="-122"/>
                <a:cs typeface="宋体" panose="02010600030101010101" pitchFamily="2" charset="-122"/>
              </a:rPr>
              <a:t>to</a:t>
            </a:r>
            <a:r>
              <a:rPr sz="1100" spc="-254" dirty="0">
                <a:latin typeface="宋体" panose="02010600030101010101" pitchFamily="2" charset="-122"/>
                <a:cs typeface="宋体" panose="02010600030101010101" pitchFamily="2" charset="-122"/>
              </a:rPr>
              <a:t> </a:t>
            </a:r>
            <a:r>
              <a:rPr sz="1100" spc="-235" dirty="0">
                <a:latin typeface="宋体" panose="02010600030101010101" pitchFamily="2" charset="-122"/>
                <a:cs typeface="宋体" panose="02010600030101010101" pitchFamily="2" charset="-122"/>
              </a:rPr>
              <a:t>fulfill</a:t>
            </a:r>
            <a:r>
              <a:rPr sz="1100" spc="-245" dirty="0">
                <a:latin typeface="宋体" panose="02010600030101010101" pitchFamily="2" charset="-122"/>
                <a:cs typeface="宋体" panose="02010600030101010101" pitchFamily="2" charset="-122"/>
              </a:rPr>
              <a:t> </a:t>
            </a:r>
            <a:r>
              <a:rPr sz="1100" spc="-60" dirty="0">
                <a:latin typeface="宋体" panose="02010600030101010101" pitchFamily="2" charset="-122"/>
                <a:cs typeface="宋体" panose="02010600030101010101" pitchFamily="2" charset="-122"/>
              </a:rPr>
              <a:t>to</a:t>
            </a:r>
            <a:r>
              <a:rPr sz="1100" spc="-245" dirty="0">
                <a:latin typeface="宋体" panose="02010600030101010101" pitchFamily="2" charset="-122"/>
                <a:cs typeface="宋体" panose="02010600030101010101" pitchFamily="2" charset="-122"/>
              </a:rPr>
              <a:t> </a:t>
            </a:r>
            <a:r>
              <a:rPr sz="1100" spc="30" dirty="0">
                <a:latin typeface="宋体" panose="02010600030101010101" pitchFamily="2" charset="-122"/>
                <a:cs typeface="宋体" panose="02010600030101010101" pitchFamily="2" charset="-122"/>
              </a:rPr>
              <a:t>match</a:t>
            </a:r>
            <a:r>
              <a:rPr sz="1100" spc="-260"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the</a:t>
            </a:r>
            <a:r>
              <a:rPr sz="1100" spc="-254"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node.</a:t>
            </a:r>
            <a:endParaRPr sz="1100" dirty="0">
              <a:latin typeface="宋体" panose="02010600030101010101" pitchFamily="2" charset="-122"/>
              <a:cs typeface="宋体" panose="02010600030101010101" pitchFamily="2" charset="-122"/>
            </a:endParaRPr>
          </a:p>
          <a:p>
            <a:pPr marL="92075" marR="571500">
              <a:lnSpc>
                <a:spcPct val="100000"/>
              </a:lnSpc>
            </a:pPr>
            <a:r>
              <a:rPr sz="1100" spc="105"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15" dirty="0">
                <a:latin typeface="宋体" panose="02010600030101010101" pitchFamily="2" charset="-122"/>
                <a:cs typeface="宋体" panose="02010600030101010101" pitchFamily="2" charset="-122"/>
              </a:rPr>
              <a:t>Three</a:t>
            </a:r>
            <a:r>
              <a:rPr sz="1100" spc="-250" dirty="0">
                <a:latin typeface="宋体" panose="02010600030101010101" pitchFamily="2" charset="-122"/>
                <a:cs typeface="宋体" panose="02010600030101010101" pitchFamily="2" charset="-122"/>
              </a:rPr>
              <a:t> </a:t>
            </a:r>
            <a:r>
              <a:rPr sz="1100" spc="-70" dirty="0">
                <a:latin typeface="宋体" panose="02010600030101010101" pitchFamily="2" charset="-122"/>
                <a:cs typeface="宋体" panose="02010600030101010101" pitchFamily="2" charset="-122"/>
              </a:rPr>
              <a:t>tokens:</a:t>
            </a:r>
            <a:r>
              <a:rPr sz="1100" spc="-280" dirty="0">
                <a:latin typeface="宋体" panose="02010600030101010101" pitchFamily="2" charset="-122"/>
                <a:cs typeface="宋体" panose="02010600030101010101" pitchFamily="2" charset="-122"/>
              </a:rPr>
              <a:t> </a:t>
            </a:r>
            <a:r>
              <a:rPr sz="1100" spc="145" dirty="0">
                <a:latin typeface="宋体" panose="02010600030101010101" pitchFamily="2" charset="-122"/>
                <a:cs typeface="宋体" panose="02010600030101010101" pitchFamily="2" charset="-122"/>
              </a:rPr>
              <a:t>A</a:t>
            </a:r>
            <a:r>
              <a:rPr sz="1100" spc="-240" dirty="0">
                <a:latin typeface="宋体" panose="02010600030101010101" pitchFamily="2" charset="-122"/>
                <a:cs typeface="宋体" panose="02010600030101010101" pitchFamily="2" charset="-122"/>
              </a:rPr>
              <a:t> </a:t>
            </a:r>
            <a:r>
              <a:rPr sz="1100" spc="-114" dirty="0">
                <a:latin typeface="宋体" panose="02010600030101010101" pitchFamily="2" charset="-122"/>
                <a:cs typeface="宋体" panose="02010600030101010101" pitchFamily="2" charset="-122"/>
              </a:rPr>
              <a:t>valid</a:t>
            </a:r>
            <a:r>
              <a:rPr sz="1100" spc="-240" dirty="0">
                <a:latin typeface="宋体" panose="02010600030101010101" pitchFamily="2" charset="-122"/>
                <a:cs typeface="宋体" panose="02010600030101010101" pitchFamily="2" charset="-122"/>
              </a:rPr>
              <a:t> </a:t>
            </a:r>
            <a:r>
              <a:rPr sz="1100" spc="15" dirty="0">
                <a:latin typeface="宋体" panose="02010600030101010101" pitchFamily="2" charset="-122"/>
                <a:cs typeface="宋体" panose="02010600030101010101" pitchFamily="2" charset="-122"/>
              </a:rPr>
              <a:t>Prometheus</a:t>
            </a:r>
            <a:r>
              <a:rPr sz="1100" spc="-275"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label</a:t>
            </a:r>
            <a:r>
              <a:rPr sz="1100" spc="-254"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name.</a:t>
            </a:r>
            <a:r>
              <a:rPr sz="1100" spc="35" dirty="0">
                <a:latin typeface="宋体" panose="02010600030101010101" pitchFamily="2" charset="-122"/>
                <a:cs typeface="宋体" panose="02010600030101010101" pitchFamily="2" charset="-122"/>
              </a:rPr>
              <a:t> </a:t>
            </a:r>
            <a:r>
              <a:rPr sz="1100" spc="100" dirty="0">
                <a:latin typeface="宋体" panose="02010600030101010101" pitchFamily="2" charset="-122"/>
                <a:cs typeface="宋体" panose="02010600030101010101" pitchFamily="2" charset="-122"/>
              </a:rPr>
              <a:t>An</a:t>
            </a:r>
            <a:r>
              <a:rPr sz="1100" spc="-254" dirty="0">
                <a:latin typeface="宋体" panose="02010600030101010101" pitchFamily="2" charset="-122"/>
                <a:cs typeface="宋体" panose="02010600030101010101" pitchFamily="2" charset="-122"/>
              </a:rPr>
              <a:t> </a:t>
            </a:r>
            <a:r>
              <a:rPr sz="1100" spc="-75" dirty="0">
                <a:latin typeface="宋体" panose="02010600030101010101" pitchFamily="2" charset="-122"/>
                <a:cs typeface="宋体" panose="02010600030101010101" pitchFamily="2" charset="-122"/>
              </a:rPr>
              <a:t>operator:</a:t>
            </a:r>
            <a:r>
              <a:rPr sz="1100" spc="-254" dirty="0">
                <a:latin typeface="宋体" panose="02010600030101010101" pitchFamily="2" charset="-122"/>
                <a:cs typeface="宋体" panose="02010600030101010101" pitchFamily="2" charset="-122"/>
              </a:rPr>
              <a:t> </a:t>
            </a:r>
            <a:r>
              <a:rPr sz="1100" spc="110" dirty="0">
                <a:latin typeface="宋体" panose="02010600030101010101" pitchFamily="2" charset="-122"/>
                <a:cs typeface="宋体" panose="02010600030101010101" pitchFamily="2" charset="-122"/>
              </a:rPr>
              <a:t>One</a:t>
            </a:r>
            <a:r>
              <a:rPr sz="1100" spc="-250" dirty="0">
                <a:latin typeface="宋体" panose="02010600030101010101" pitchFamily="2" charset="-122"/>
                <a:cs typeface="宋体" panose="02010600030101010101" pitchFamily="2" charset="-122"/>
              </a:rPr>
              <a:t> </a:t>
            </a:r>
            <a:r>
              <a:rPr sz="1100" spc="-80" dirty="0">
                <a:latin typeface="宋体" panose="02010600030101010101" pitchFamily="2" charset="-122"/>
                <a:cs typeface="宋体" panose="02010600030101010101" pitchFamily="2" charset="-122"/>
              </a:rPr>
              <a:t>of</a:t>
            </a:r>
            <a:r>
              <a:rPr sz="1100" spc="-250" dirty="0">
                <a:latin typeface="宋体" panose="02010600030101010101" pitchFamily="2" charset="-122"/>
                <a:cs typeface="宋体" panose="02010600030101010101" pitchFamily="2" charset="-122"/>
              </a:rPr>
              <a:t> </a:t>
            </a:r>
            <a:r>
              <a:rPr sz="1100" spc="-70"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125" dirty="0">
                <a:latin typeface="宋体" panose="02010600030101010101" pitchFamily="2" charset="-122"/>
                <a:cs typeface="宋体" panose="02010600030101010101" pitchFamily="2" charset="-122"/>
              </a:rPr>
              <a:t>!=,</a:t>
            </a:r>
            <a:r>
              <a:rPr sz="1100" spc="-235" dirty="0">
                <a:latin typeface="宋体" panose="02010600030101010101" pitchFamily="2" charset="-122"/>
                <a:cs typeface="宋体" panose="02010600030101010101" pitchFamily="2" charset="-122"/>
              </a:rPr>
              <a:t> </a:t>
            </a:r>
            <a:r>
              <a:rPr sz="1100" spc="15" dirty="0">
                <a:latin typeface="宋体" panose="02010600030101010101" pitchFamily="2" charset="-122"/>
                <a:cs typeface="宋体" panose="02010600030101010101" pitchFamily="2" charset="-122"/>
              </a:rPr>
              <a:t>=~,</a:t>
            </a:r>
            <a:r>
              <a:rPr sz="1100" spc="-240"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or</a:t>
            </a:r>
            <a:r>
              <a:rPr sz="1100" spc="-250" dirty="0">
                <a:latin typeface="宋体" panose="02010600030101010101" pitchFamily="2" charset="-122"/>
                <a:cs typeface="宋体" panose="02010600030101010101" pitchFamily="2" charset="-122"/>
              </a:rPr>
              <a:t> </a:t>
            </a:r>
            <a:r>
              <a:rPr sz="1100" spc="-130" dirty="0">
                <a:latin typeface="宋体" panose="02010600030101010101" pitchFamily="2" charset="-122"/>
                <a:cs typeface="宋体" panose="02010600030101010101" pitchFamily="2" charset="-122"/>
              </a:rPr>
              <a:t>!~.</a:t>
            </a:r>
            <a:r>
              <a:rPr sz="1100" spc="-235" dirty="0">
                <a:latin typeface="宋体" panose="02010600030101010101" pitchFamily="2" charset="-122"/>
                <a:cs typeface="宋体" panose="02010600030101010101" pitchFamily="2" charset="-122"/>
              </a:rPr>
              <a:t> </a:t>
            </a:r>
            <a:r>
              <a:rPr sz="1100" spc="145" dirty="0">
                <a:latin typeface="宋体" panose="02010600030101010101" pitchFamily="2" charset="-122"/>
                <a:cs typeface="宋体" panose="02010600030101010101" pitchFamily="2" charset="-122"/>
              </a:rPr>
              <a:t>A</a:t>
            </a:r>
            <a:r>
              <a:rPr sz="1100" spc="-245"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UTF-8</a:t>
            </a:r>
            <a:r>
              <a:rPr sz="1100" spc="-240" dirty="0">
                <a:latin typeface="宋体" panose="02010600030101010101" pitchFamily="2" charset="-122"/>
                <a:cs typeface="宋体" panose="02010600030101010101" pitchFamily="2" charset="-122"/>
              </a:rPr>
              <a:t> </a:t>
            </a:r>
            <a:r>
              <a:rPr sz="1100" spc="-140" dirty="0">
                <a:latin typeface="宋体" panose="02010600030101010101" pitchFamily="2" charset="-122"/>
                <a:cs typeface="宋体" panose="02010600030101010101" pitchFamily="2" charset="-122"/>
              </a:rPr>
              <a:t>string,</a:t>
            </a:r>
            <a:r>
              <a:rPr sz="1100" spc="-245" dirty="0">
                <a:latin typeface="宋体" panose="02010600030101010101" pitchFamily="2" charset="-122"/>
                <a:cs typeface="宋体" panose="02010600030101010101" pitchFamily="2" charset="-122"/>
              </a:rPr>
              <a:t> </a:t>
            </a:r>
            <a:r>
              <a:rPr sz="1100" spc="-10" dirty="0">
                <a:latin typeface="宋体" panose="02010600030101010101" pitchFamily="2" charset="-122"/>
                <a:cs typeface="宋体" panose="02010600030101010101" pitchFamily="2" charset="-122"/>
              </a:rPr>
              <a:t>which</a:t>
            </a:r>
            <a:r>
              <a:rPr sz="1100" spc="-250" dirty="0">
                <a:latin typeface="宋体" panose="02010600030101010101" pitchFamily="2" charset="-122"/>
                <a:cs typeface="宋体" panose="02010600030101010101" pitchFamily="2" charset="-122"/>
              </a:rPr>
              <a:t> </a:t>
            </a:r>
            <a:r>
              <a:rPr sz="1100" spc="110" dirty="0">
                <a:latin typeface="宋体" panose="02010600030101010101" pitchFamily="2" charset="-122"/>
                <a:cs typeface="宋体" panose="02010600030101010101" pitchFamily="2" charset="-122"/>
              </a:rPr>
              <a:t>may</a:t>
            </a:r>
            <a:r>
              <a:rPr sz="1100" spc="-265"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be</a:t>
            </a:r>
            <a:r>
              <a:rPr sz="1100" spc="-250" dirty="0">
                <a:latin typeface="宋体" panose="02010600030101010101" pitchFamily="2" charset="-122"/>
                <a:cs typeface="宋体" panose="02010600030101010101" pitchFamily="2" charset="-122"/>
              </a:rPr>
              <a:t> </a:t>
            </a:r>
            <a:r>
              <a:rPr sz="1100" spc="-30" dirty="0">
                <a:latin typeface="宋体" panose="02010600030101010101" pitchFamily="2" charset="-122"/>
                <a:cs typeface="宋体" panose="02010600030101010101" pitchFamily="2" charset="-122"/>
              </a:rPr>
              <a:t>enclosed</a:t>
            </a:r>
            <a:r>
              <a:rPr sz="1100" spc="-270" dirty="0">
                <a:latin typeface="宋体" panose="02010600030101010101" pitchFamily="2" charset="-122"/>
                <a:cs typeface="宋体" panose="02010600030101010101" pitchFamily="2" charset="-122"/>
              </a:rPr>
              <a:t> </a:t>
            </a:r>
            <a:r>
              <a:rPr sz="1100" spc="-125" dirty="0">
                <a:latin typeface="宋体" panose="02010600030101010101" pitchFamily="2" charset="-122"/>
                <a:cs typeface="宋体" panose="02010600030101010101" pitchFamily="2" charset="-122"/>
              </a:rPr>
              <a:t>in</a:t>
            </a:r>
            <a:r>
              <a:rPr sz="1100" spc="-254" dirty="0">
                <a:latin typeface="宋体" panose="02010600030101010101" pitchFamily="2" charset="-122"/>
                <a:cs typeface="宋体" panose="02010600030101010101" pitchFamily="2" charset="-122"/>
              </a:rPr>
              <a:t> </a:t>
            </a:r>
            <a:r>
              <a:rPr sz="1100" dirty="0">
                <a:latin typeface="宋体" panose="02010600030101010101" pitchFamily="2" charset="-122"/>
                <a:cs typeface="宋体" panose="02010600030101010101" pitchFamily="2" charset="-122"/>
              </a:rPr>
              <a:t>double</a:t>
            </a:r>
            <a:r>
              <a:rPr sz="1100" spc="-260" dirty="0">
                <a:latin typeface="宋体" panose="02010600030101010101" pitchFamily="2" charset="-122"/>
                <a:cs typeface="宋体" panose="02010600030101010101" pitchFamily="2" charset="-122"/>
              </a:rPr>
              <a:t> </a:t>
            </a:r>
            <a:r>
              <a:rPr sz="1100" spc="-60" dirty="0">
                <a:latin typeface="宋体" panose="02010600030101010101" pitchFamily="2" charset="-122"/>
                <a:cs typeface="宋体" panose="02010600030101010101" pitchFamily="2" charset="-122"/>
              </a:rPr>
              <a:t>quotes. </a:t>
            </a:r>
            <a:r>
              <a:rPr sz="1100" spc="-535"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a:t>
            </a:r>
            <a:r>
              <a:rPr sz="1100" spc="-254"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matchers:</a:t>
            </a:r>
            <a:r>
              <a:rPr sz="1100" spc="-275"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60" dirty="0">
                <a:latin typeface="宋体" panose="02010600030101010101" pitchFamily="2" charset="-122"/>
                <a:cs typeface="宋体" panose="02010600030101010101" pitchFamily="2" charset="-122"/>
              </a:rPr>
              <a:t>"foo</a:t>
            </a:r>
            <a:r>
              <a:rPr sz="1100" spc="-265" dirty="0">
                <a:latin typeface="宋体" panose="02010600030101010101" pitchFamily="2" charset="-122"/>
                <a:cs typeface="宋体" panose="02010600030101010101" pitchFamily="2" charset="-122"/>
              </a:rPr>
              <a:t> </a:t>
            </a:r>
            <a:r>
              <a:rPr sz="1100" spc="180" dirty="0">
                <a:latin typeface="宋体" panose="02010600030101010101" pitchFamily="2" charset="-122"/>
                <a:cs typeface="宋体" panose="02010600030101010101" pitchFamily="2" charset="-122"/>
              </a:rPr>
              <a:t>=</a:t>
            </a:r>
            <a:r>
              <a:rPr sz="1100" spc="-240" dirty="0">
                <a:latin typeface="宋体" panose="02010600030101010101" pitchFamily="2" charset="-122"/>
                <a:cs typeface="宋体" panose="02010600030101010101" pitchFamily="2" charset="-122"/>
              </a:rPr>
              <a:t> </a:t>
            </a:r>
            <a:r>
              <a:rPr sz="1100" spc="-100" dirty="0">
                <a:latin typeface="宋体" panose="02010600030101010101" pitchFamily="2" charset="-122"/>
                <a:cs typeface="宋体" panose="02010600030101010101" pitchFamily="2" charset="-122"/>
              </a:rPr>
              <a:t>bar,baz",</a:t>
            </a:r>
            <a:r>
              <a:rPr sz="1100" spc="-265" dirty="0">
                <a:latin typeface="宋体" panose="02010600030101010101" pitchFamily="2" charset="-122"/>
                <a:cs typeface="宋体" panose="02010600030101010101" pitchFamily="2" charset="-122"/>
              </a:rPr>
              <a:t> </a:t>
            </a:r>
            <a:r>
              <a:rPr sz="1100" spc="-60" dirty="0">
                <a:latin typeface="宋体" panose="02010600030101010101" pitchFamily="2" charset="-122"/>
                <a:cs typeface="宋体" panose="02010600030101010101" pitchFamily="2" charset="-122"/>
              </a:rPr>
              <a:t>"dings</a:t>
            </a:r>
            <a:r>
              <a:rPr sz="1100" spc="-240" dirty="0">
                <a:latin typeface="宋体" panose="02010600030101010101" pitchFamily="2" charset="-122"/>
                <a:cs typeface="宋体" panose="02010600030101010101" pitchFamily="2" charset="-122"/>
              </a:rPr>
              <a:t> </a:t>
            </a:r>
            <a:r>
              <a:rPr sz="1100" spc="-30"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50" dirty="0">
                <a:latin typeface="宋体" panose="02010600030101010101" pitchFamily="2" charset="-122"/>
                <a:cs typeface="宋体" panose="02010600030101010101" pitchFamily="2" charset="-122"/>
              </a:rPr>
              <a:t>bums"</a:t>
            </a:r>
            <a:r>
              <a:rPr sz="1100" spc="-275"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endParaRPr sz="1100" dirty="0">
              <a:latin typeface="宋体" panose="02010600030101010101" pitchFamily="2" charset="-122"/>
              <a:cs typeface="宋体" panose="02010600030101010101" pitchFamily="2" charset="-122"/>
            </a:endParaRPr>
          </a:p>
          <a:p>
            <a:pPr marL="92075">
              <a:lnSpc>
                <a:spcPct val="100000"/>
              </a:lnSpc>
            </a:pPr>
            <a:r>
              <a:rPr sz="1100" spc="-45" dirty="0">
                <a:latin typeface="宋体" panose="02010600030101010101" pitchFamily="2" charset="-122"/>
                <a:cs typeface="宋体" panose="02010600030101010101" pitchFamily="2" charset="-122"/>
              </a:rPr>
              <a:t>matchers:</a:t>
            </a:r>
            <a:endParaRPr sz="1100" dirty="0">
              <a:latin typeface="宋体" panose="02010600030101010101" pitchFamily="2" charset="-122"/>
              <a:cs typeface="宋体" panose="02010600030101010101" pitchFamily="2" charset="-122"/>
            </a:endParaRPr>
          </a:p>
          <a:p>
            <a:pPr marL="130175">
              <a:lnSpc>
                <a:spcPct val="100000"/>
              </a:lnSpc>
            </a:pP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dirty="0">
                <a:latin typeface="宋体" panose="02010600030101010101" pitchFamily="2" charset="-122"/>
                <a:cs typeface="宋体" panose="02010600030101010101" pitchFamily="2" charset="-122"/>
              </a:rPr>
              <a:t>-</a:t>
            </a:r>
            <a:r>
              <a:rPr sz="1100" spc="-254" dirty="0">
                <a:latin typeface="宋体" panose="02010600030101010101" pitchFamily="2" charset="-122"/>
                <a:cs typeface="宋体" panose="02010600030101010101" pitchFamily="2" charset="-122"/>
              </a:rPr>
              <a:t> </a:t>
            </a:r>
            <a:r>
              <a:rPr sz="1100" spc="175" dirty="0">
                <a:latin typeface="宋体" panose="02010600030101010101" pitchFamily="2" charset="-122"/>
                <a:cs typeface="宋体" panose="02010600030101010101" pitchFamily="2" charset="-122"/>
              </a:rPr>
              <a:t>&lt;</a:t>
            </a:r>
            <a:r>
              <a:rPr sz="1100" spc="30" dirty="0">
                <a:latin typeface="宋体" panose="02010600030101010101" pitchFamily="2" charset="-122"/>
                <a:cs typeface="宋体" panose="02010600030101010101" pitchFamily="2" charset="-122"/>
              </a:rPr>
              <a:t>matc</a:t>
            </a:r>
            <a:r>
              <a:rPr sz="1100" spc="35" dirty="0">
                <a:latin typeface="宋体" panose="02010600030101010101" pitchFamily="2" charset="-122"/>
                <a:cs typeface="宋体" panose="02010600030101010101" pitchFamily="2" charset="-122"/>
              </a:rPr>
              <a:t>h</a:t>
            </a:r>
            <a:r>
              <a:rPr sz="1100" spc="15" dirty="0">
                <a:latin typeface="宋体" panose="02010600030101010101" pitchFamily="2" charset="-122"/>
                <a:cs typeface="宋体" panose="02010600030101010101" pitchFamily="2" charset="-122"/>
              </a:rPr>
              <a:t>e</a:t>
            </a:r>
            <a:r>
              <a:rPr sz="1100" spc="-185" dirty="0">
                <a:latin typeface="宋体" panose="02010600030101010101" pitchFamily="2" charset="-122"/>
                <a:cs typeface="宋体" panose="02010600030101010101" pitchFamily="2" charset="-122"/>
              </a:rPr>
              <a:t>r</a:t>
            </a:r>
            <a:r>
              <a:rPr sz="1100" spc="185" dirty="0">
                <a:latin typeface="宋体" panose="02010600030101010101" pitchFamily="2" charset="-122"/>
                <a:cs typeface="宋体" panose="02010600030101010101" pitchFamily="2" charset="-122"/>
              </a:rPr>
              <a:t>&gt;</a:t>
            </a:r>
            <a:r>
              <a:rPr sz="1100" spc="-270" dirty="0">
                <a:latin typeface="宋体" panose="02010600030101010101" pitchFamily="2" charset="-122"/>
                <a:cs typeface="宋体" panose="02010600030101010101" pitchFamily="2" charset="-122"/>
              </a:rPr>
              <a:t> </a:t>
            </a:r>
            <a:r>
              <a:rPr sz="1100" spc="-315" dirty="0">
                <a:latin typeface="宋体" panose="02010600030101010101" pitchFamily="2" charset="-122"/>
                <a:cs typeface="宋体" panose="02010600030101010101" pitchFamily="2" charset="-122"/>
              </a:rPr>
              <a:t>..</a:t>
            </a:r>
            <a:r>
              <a:rPr sz="1100" spc="-310" dirty="0">
                <a:latin typeface="宋体" panose="02010600030101010101" pitchFamily="2" charset="-122"/>
                <a:cs typeface="宋体" panose="02010600030101010101" pitchFamily="2" charset="-122"/>
              </a:rPr>
              <a:t>.</a:t>
            </a:r>
            <a:r>
              <a:rPr sz="1100" spc="-254"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endParaRPr sz="1100" dirty="0">
              <a:latin typeface="宋体" panose="02010600030101010101" pitchFamily="2" charset="-122"/>
              <a:cs typeface="宋体" panose="02010600030101010101" pitchFamily="2" charset="-122"/>
            </a:endParaRPr>
          </a:p>
          <a:p>
            <a:pPr>
              <a:lnSpc>
                <a:spcPct val="100000"/>
              </a:lnSpc>
              <a:spcBef>
                <a:spcPts val="40"/>
              </a:spcBef>
            </a:pPr>
            <a:endParaRPr sz="1000" dirty="0">
              <a:latin typeface="宋体" panose="02010600030101010101" pitchFamily="2" charset="-122"/>
              <a:cs typeface="宋体" panose="02010600030101010101" pitchFamily="2" charset="-122"/>
            </a:endParaRPr>
          </a:p>
          <a:p>
            <a:pPr marL="92075">
              <a:lnSpc>
                <a:spcPct val="100000"/>
              </a:lnSpc>
            </a:pP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dirty="0">
                <a:latin typeface="宋体" panose="02010600030101010101" pitchFamily="2" charset="-122"/>
                <a:cs typeface="宋体" panose="02010600030101010101" pitchFamily="2" charset="-122"/>
              </a:rPr>
              <a:t>发</a:t>
            </a:r>
            <a:r>
              <a:rPr lang="zh-CN" altLang="en-US" sz="1100" dirty="0">
                <a:latin typeface="宋体" panose="02010600030101010101" pitchFamily="2" charset="-122"/>
                <a:cs typeface="宋体" panose="02010600030101010101" pitchFamily="2" charset="-122"/>
              </a:rPr>
              <a:t>送</a:t>
            </a:r>
            <a:r>
              <a:rPr sz="1100" dirty="0">
                <a:latin typeface="宋体" panose="02010600030101010101" pitchFamily="2" charset="-122"/>
                <a:cs typeface="宋体" panose="02010600030101010101" pitchFamily="2" charset="-122"/>
              </a:rPr>
              <a:t>一组告警通知的初始等待时长；允许等待一个抑制告警到达或收集属于同一组的更多初始告警，通常</a:t>
            </a:r>
            <a:r>
              <a:rPr sz="1100" spc="5" dirty="0">
                <a:latin typeface="宋体" panose="02010600030101010101" pitchFamily="2" charset="-122"/>
                <a:cs typeface="宋体" panose="02010600030101010101" pitchFamily="2" charset="-122"/>
              </a:rPr>
              <a:t>是</a:t>
            </a:r>
            <a:r>
              <a:rPr sz="1100" spc="25" dirty="0">
                <a:latin typeface="宋体" panose="02010600030101010101" pitchFamily="2" charset="-122"/>
                <a:cs typeface="宋体" panose="02010600030101010101" pitchFamily="2" charset="-122"/>
              </a:rPr>
              <a:t>0</a:t>
            </a:r>
            <a:r>
              <a:rPr sz="1100" dirty="0">
                <a:latin typeface="宋体" panose="02010600030101010101" pitchFamily="2" charset="-122"/>
                <a:cs typeface="宋体" panose="02010600030101010101" pitchFamily="2" charset="-122"/>
              </a:rPr>
              <a:t>到数分钟；</a:t>
            </a:r>
          </a:p>
          <a:p>
            <a:pPr marL="92075">
              <a:lnSpc>
                <a:spcPct val="100000"/>
              </a:lnSpc>
            </a:pP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gr</a:t>
            </a:r>
            <a:r>
              <a:rPr sz="1100" spc="60" dirty="0">
                <a:latin typeface="宋体" panose="02010600030101010101" pitchFamily="2" charset="-122"/>
                <a:cs typeface="宋体" panose="02010600030101010101" pitchFamily="2" charset="-122"/>
              </a:rPr>
              <a:t>o</a:t>
            </a:r>
            <a:r>
              <a:rPr sz="1100" spc="65" dirty="0">
                <a:latin typeface="宋体" panose="02010600030101010101" pitchFamily="2" charset="-122"/>
                <a:cs typeface="宋体" panose="02010600030101010101" pitchFamily="2" charset="-122"/>
              </a:rPr>
              <a:t>u</a:t>
            </a:r>
            <a:r>
              <a:rPr sz="1100" spc="-20" dirty="0">
                <a:latin typeface="宋体" panose="02010600030101010101" pitchFamily="2" charset="-122"/>
                <a:cs typeface="宋体" panose="02010600030101010101" pitchFamily="2" charset="-122"/>
              </a:rPr>
              <a:t>p_wai</a:t>
            </a:r>
            <a:r>
              <a:rPr sz="1100" spc="-204" dirty="0">
                <a:latin typeface="宋体" panose="02010600030101010101" pitchFamily="2" charset="-122"/>
                <a:cs typeface="宋体" panose="02010600030101010101" pitchFamily="2" charset="-122"/>
              </a:rPr>
              <a:t>t</a:t>
            </a:r>
            <a:r>
              <a:rPr sz="1100" spc="-310" dirty="0">
                <a:latin typeface="宋体" panose="02010600030101010101" pitchFamily="2" charset="-122"/>
                <a:cs typeface="宋体" panose="02010600030101010101" pitchFamily="2" charset="-122"/>
              </a:rPr>
              <a:t>:</a:t>
            </a:r>
            <a:r>
              <a:rPr sz="1100" spc="-265" dirty="0">
                <a:latin typeface="宋体" panose="02010600030101010101" pitchFamily="2" charset="-122"/>
                <a:cs typeface="宋体" panose="02010600030101010101" pitchFamily="2" charset="-122"/>
              </a:rPr>
              <a:t> </a:t>
            </a:r>
            <a:r>
              <a:rPr sz="1100" spc="175" dirty="0">
                <a:latin typeface="宋体" panose="02010600030101010101" pitchFamily="2" charset="-122"/>
                <a:cs typeface="宋体" panose="02010600030101010101" pitchFamily="2" charset="-122"/>
              </a:rPr>
              <a:t>&lt;</a:t>
            </a:r>
            <a:r>
              <a:rPr sz="1100" spc="-60" dirty="0">
                <a:latin typeface="宋体" panose="02010600030101010101" pitchFamily="2" charset="-122"/>
                <a:cs typeface="宋体" panose="02010600030101010101" pitchFamily="2" charset="-122"/>
              </a:rPr>
              <a:t>duratio</a:t>
            </a:r>
            <a:r>
              <a:rPr sz="1100" spc="-50" dirty="0">
                <a:latin typeface="宋体" panose="02010600030101010101" pitchFamily="2" charset="-122"/>
                <a:cs typeface="宋体" panose="02010600030101010101" pitchFamily="2" charset="-122"/>
              </a:rPr>
              <a:t>n</a:t>
            </a:r>
            <a:r>
              <a:rPr sz="1100" spc="180" dirty="0">
                <a:latin typeface="宋体" panose="02010600030101010101" pitchFamily="2" charset="-122"/>
                <a:cs typeface="宋体" panose="02010600030101010101" pitchFamily="2" charset="-122"/>
              </a:rPr>
              <a:t>&gt;</a:t>
            </a:r>
            <a:r>
              <a:rPr sz="1100" spc="-245" dirty="0">
                <a:latin typeface="宋体" panose="02010600030101010101" pitchFamily="2" charset="-122"/>
                <a:cs typeface="宋体" panose="02010600030101010101" pitchFamily="2" charset="-122"/>
              </a:rPr>
              <a:t> </a:t>
            </a:r>
            <a:r>
              <a:rPr sz="1100" spc="-295" dirty="0">
                <a:latin typeface="宋体" panose="02010600030101010101" pitchFamily="2" charset="-122"/>
                <a:cs typeface="宋体" panose="02010600030101010101" pitchFamily="2" charset="-122"/>
              </a:rPr>
              <a:t>|</a:t>
            </a:r>
            <a:r>
              <a:rPr sz="1100" spc="-260" dirty="0">
                <a:latin typeface="宋体" panose="02010600030101010101" pitchFamily="2" charset="-122"/>
                <a:cs typeface="宋体" panose="02010600030101010101" pitchFamily="2" charset="-122"/>
              </a:rPr>
              <a:t> </a:t>
            </a:r>
            <a:r>
              <a:rPr sz="1100" spc="-70" dirty="0">
                <a:latin typeface="宋体" panose="02010600030101010101" pitchFamily="2" charset="-122"/>
                <a:cs typeface="宋体" panose="02010600030101010101" pitchFamily="2" charset="-122"/>
              </a:rPr>
              <a:t>defau</a:t>
            </a:r>
            <a:r>
              <a:rPr sz="1100" spc="-60" dirty="0">
                <a:latin typeface="宋体" panose="02010600030101010101" pitchFamily="2" charset="-122"/>
                <a:cs typeface="宋体" panose="02010600030101010101" pitchFamily="2" charset="-122"/>
              </a:rPr>
              <a:t>l</a:t>
            </a:r>
            <a:r>
              <a:rPr sz="1100" spc="-204" dirty="0">
                <a:latin typeface="宋体" panose="02010600030101010101" pitchFamily="2" charset="-122"/>
                <a:cs typeface="宋体" panose="02010600030101010101" pitchFamily="2" charset="-122"/>
              </a:rPr>
              <a:t>t</a:t>
            </a:r>
            <a:r>
              <a:rPr sz="1100" spc="-260" dirty="0">
                <a:latin typeface="宋体" panose="02010600030101010101" pitchFamily="2" charset="-122"/>
                <a:cs typeface="宋体" panose="02010600030101010101" pitchFamily="2" charset="-122"/>
              </a:rPr>
              <a:t> </a:t>
            </a:r>
            <a:r>
              <a:rPr sz="1100" spc="180"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15" dirty="0">
                <a:latin typeface="宋体" panose="02010600030101010101" pitchFamily="2" charset="-122"/>
                <a:cs typeface="宋体" panose="02010600030101010101" pitchFamily="2" charset="-122"/>
              </a:rPr>
              <a:t>30s</a:t>
            </a:r>
            <a:r>
              <a:rPr sz="1100" spc="-260"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endParaRPr sz="1100" dirty="0">
              <a:latin typeface="宋体" panose="02010600030101010101" pitchFamily="2" charset="-122"/>
              <a:cs typeface="宋体" panose="02010600030101010101" pitchFamily="2" charset="-122"/>
            </a:endParaRPr>
          </a:p>
          <a:p>
            <a:pPr>
              <a:lnSpc>
                <a:spcPct val="100000"/>
              </a:lnSpc>
              <a:spcBef>
                <a:spcPts val="40"/>
              </a:spcBef>
            </a:pPr>
            <a:endParaRPr sz="1000" dirty="0">
              <a:latin typeface="宋体" panose="02010600030101010101" pitchFamily="2" charset="-122"/>
              <a:cs typeface="宋体" panose="02010600030101010101" pitchFamily="2" charset="-122"/>
            </a:endParaRPr>
          </a:p>
          <a:p>
            <a:pPr marL="92075">
              <a:lnSpc>
                <a:spcPct val="100000"/>
              </a:lnSpc>
            </a:pP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dirty="0">
                <a:latin typeface="宋体" panose="02010600030101010101" pitchFamily="2" charset="-122"/>
                <a:cs typeface="宋体" panose="02010600030101010101" pitchFamily="2" charset="-122"/>
              </a:rPr>
              <a:t>发送关于新告警的消息之前，需要等待多久；新告警将被添加到已经发送了初始通知的告警组中；一般</a:t>
            </a:r>
            <a:r>
              <a:rPr sz="1100" spc="5" dirty="0">
                <a:latin typeface="宋体" panose="02010600030101010101" pitchFamily="2" charset="-122"/>
                <a:cs typeface="宋体" panose="02010600030101010101" pitchFamily="2" charset="-122"/>
              </a:rPr>
              <a:t>在</a:t>
            </a:r>
            <a:r>
              <a:rPr sz="1100" spc="25" dirty="0">
                <a:latin typeface="宋体" panose="02010600030101010101" pitchFamily="2" charset="-122"/>
                <a:cs typeface="宋体" panose="02010600030101010101" pitchFamily="2" charset="-122"/>
              </a:rPr>
              <a:t>5</a:t>
            </a:r>
            <a:r>
              <a:rPr sz="1100" dirty="0">
                <a:latin typeface="宋体" panose="02010600030101010101" pitchFamily="2" charset="-122"/>
                <a:cs typeface="宋体" panose="02010600030101010101" pitchFamily="2" charset="-122"/>
              </a:rPr>
              <a:t>分钟或以上；</a:t>
            </a:r>
          </a:p>
          <a:p>
            <a:pPr marL="92075">
              <a:lnSpc>
                <a:spcPct val="100000"/>
              </a:lnSpc>
            </a:pP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gr</a:t>
            </a:r>
            <a:r>
              <a:rPr sz="1100" spc="60" dirty="0">
                <a:latin typeface="宋体" panose="02010600030101010101" pitchFamily="2" charset="-122"/>
                <a:cs typeface="宋体" panose="02010600030101010101" pitchFamily="2" charset="-122"/>
              </a:rPr>
              <a:t>o</a:t>
            </a:r>
            <a:r>
              <a:rPr sz="1100" spc="65" dirty="0">
                <a:latin typeface="宋体" panose="02010600030101010101" pitchFamily="2" charset="-122"/>
                <a:cs typeface="宋体" panose="02010600030101010101" pitchFamily="2" charset="-122"/>
              </a:rPr>
              <a:t>u</a:t>
            </a:r>
            <a:r>
              <a:rPr sz="1100" spc="-110" dirty="0">
                <a:latin typeface="宋体" panose="02010600030101010101" pitchFamily="2" charset="-122"/>
                <a:cs typeface="宋体" panose="02010600030101010101" pitchFamily="2" charset="-122"/>
              </a:rPr>
              <a:t>p_i</a:t>
            </a:r>
            <a:r>
              <a:rPr sz="1100" spc="55" dirty="0">
                <a:latin typeface="宋体" panose="02010600030101010101" pitchFamily="2" charset="-122"/>
                <a:cs typeface="宋体" panose="02010600030101010101" pitchFamily="2" charset="-122"/>
              </a:rPr>
              <a:t>n</a:t>
            </a:r>
            <a:r>
              <a:rPr sz="1100" spc="-95" dirty="0">
                <a:latin typeface="宋体" panose="02010600030101010101" pitchFamily="2" charset="-122"/>
                <a:cs typeface="宋体" panose="02010600030101010101" pitchFamily="2" charset="-122"/>
              </a:rPr>
              <a:t>te</a:t>
            </a:r>
            <a:r>
              <a:rPr sz="1100" spc="-110" dirty="0">
                <a:latin typeface="宋体" panose="02010600030101010101" pitchFamily="2" charset="-122"/>
                <a:cs typeface="宋体" panose="02010600030101010101" pitchFamily="2" charset="-122"/>
              </a:rPr>
              <a:t>r</a:t>
            </a:r>
            <a:r>
              <a:rPr sz="1100" spc="-120" dirty="0">
                <a:latin typeface="宋体" panose="02010600030101010101" pitchFamily="2" charset="-122"/>
                <a:cs typeface="宋体" panose="02010600030101010101" pitchFamily="2" charset="-122"/>
              </a:rPr>
              <a:t>v</a:t>
            </a:r>
            <a:r>
              <a:rPr sz="1100" spc="-155" dirty="0">
                <a:latin typeface="宋体" panose="02010600030101010101" pitchFamily="2" charset="-122"/>
                <a:cs typeface="宋体" panose="02010600030101010101" pitchFamily="2" charset="-122"/>
              </a:rPr>
              <a:t>a</a:t>
            </a:r>
            <a:r>
              <a:rPr sz="1100" spc="-150" dirty="0">
                <a:latin typeface="宋体" panose="02010600030101010101" pitchFamily="2" charset="-122"/>
                <a:cs typeface="宋体" panose="02010600030101010101" pitchFamily="2" charset="-122"/>
              </a:rPr>
              <a:t>l</a:t>
            </a:r>
            <a:r>
              <a:rPr sz="1100" spc="-310" dirty="0">
                <a:latin typeface="宋体" panose="02010600030101010101" pitchFamily="2" charset="-122"/>
                <a:cs typeface="宋体" panose="02010600030101010101" pitchFamily="2" charset="-122"/>
              </a:rPr>
              <a:t>:</a:t>
            </a:r>
            <a:r>
              <a:rPr sz="1100" spc="-275" dirty="0">
                <a:latin typeface="宋体" panose="02010600030101010101" pitchFamily="2" charset="-122"/>
                <a:cs typeface="宋体" panose="02010600030101010101" pitchFamily="2" charset="-122"/>
              </a:rPr>
              <a:t> </a:t>
            </a:r>
            <a:r>
              <a:rPr sz="1100" spc="175" dirty="0">
                <a:latin typeface="宋体" panose="02010600030101010101" pitchFamily="2" charset="-122"/>
                <a:cs typeface="宋体" panose="02010600030101010101" pitchFamily="2" charset="-122"/>
              </a:rPr>
              <a:t>&lt;</a:t>
            </a:r>
            <a:r>
              <a:rPr sz="1100" spc="-60" dirty="0">
                <a:latin typeface="宋体" panose="02010600030101010101" pitchFamily="2" charset="-122"/>
                <a:cs typeface="宋体" panose="02010600030101010101" pitchFamily="2" charset="-122"/>
              </a:rPr>
              <a:t>duratio</a:t>
            </a:r>
            <a:r>
              <a:rPr sz="1100" spc="-50" dirty="0">
                <a:latin typeface="宋体" panose="02010600030101010101" pitchFamily="2" charset="-122"/>
                <a:cs typeface="宋体" panose="02010600030101010101" pitchFamily="2" charset="-122"/>
              </a:rPr>
              <a:t>n</a:t>
            </a:r>
            <a:r>
              <a:rPr sz="1100" spc="180" dirty="0">
                <a:latin typeface="宋体" panose="02010600030101010101" pitchFamily="2" charset="-122"/>
                <a:cs typeface="宋体" panose="02010600030101010101" pitchFamily="2" charset="-122"/>
              </a:rPr>
              <a:t>&gt;</a:t>
            </a:r>
            <a:r>
              <a:rPr sz="1100" spc="-254" dirty="0">
                <a:latin typeface="宋体" panose="02010600030101010101" pitchFamily="2" charset="-122"/>
                <a:cs typeface="宋体" panose="02010600030101010101" pitchFamily="2" charset="-122"/>
              </a:rPr>
              <a:t> </a:t>
            </a:r>
            <a:r>
              <a:rPr sz="1100" spc="-295" dirty="0">
                <a:latin typeface="宋体" panose="02010600030101010101" pitchFamily="2" charset="-122"/>
                <a:cs typeface="宋体" panose="02010600030101010101" pitchFamily="2" charset="-122"/>
              </a:rPr>
              <a:t>|</a:t>
            </a:r>
            <a:r>
              <a:rPr sz="1100" spc="-260" dirty="0">
                <a:latin typeface="宋体" panose="02010600030101010101" pitchFamily="2" charset="-122"/>
                <a:cs typeface="宋体" panose="02010600030101010101" pitchFamily="2" charset="-122"/>
              </a:rPr>
              <a:t> </a:t>
            </a:r>
            <a:r>
              <a:rPr sz="1100" spc="-70" dirty="0">
                <a:latin typeface="宋体" panose="02010600030101010101" pitchFamily="2" charset="-122"/>
                <a:cs typeface="宋体" panose="02010600030101010101" pitchFamily="2" charset="-122"/>
              </a:rPr>
              <a:t>defau</a:t>
            </a:r>
            <a:r>
              <a:rPr sz="1100" spc="-60" dirty="0">
                <a:latin typeface="宋体" panose="02010600030101010101" pitchFamily="2" charset="-122"/>
                <a:cs typeface="宋体" panose="02010600030101010101" pitchFamily="2" charset="-122"/>
              </a:rPr>
              <a:t>l</a:t>
            </a:r>
            <a:r>
              <a:rPr sz="1100" spc="-204" dirty="0">
                <a:latin typeface="宋体" panose="02010600030101010101" pitchFamily="2" charset="-122"/>
                <a:cs typeface="宋体" panose="02010600030101010101" pitchFamily="2" charset="-122"/>
              </a:rPr>
              <a:t>t</a:t>
            </a:r>
            <a:r>
              <a:rPr sz="1100" spc="-250" dirty="0">
                <a:latin typeface="宋体" panose="02010600030101010101" pitchFamily="2" charset="-122"/>
                <a:cs typeface="宋体" panose="02010600030101010101" pitchFamily="2" charset="-122"/>
              </a:rPr>
              <a:t> </a:t>
            </a:r>
            <a:r>
              <a:rPr sz="1100" spc="180" dirty="0">
                <a:latin typeface="宋体" panose="02010600030101010101" pitchFamily="2" charset="-122"/>
                <a:cs typeface="宋体" panose="02010600030101010101" pitchFamily="2" charset="-122"/>
              </a:rPr>
              <a:t>=</a:t>
            </a:r>
            <a:r>
              <a:rPr sz="1100" spc="-254" dirty="0">
                <a:latin typeface="宋体" panose="02010600030101010101" pitchFamily="2" charset="-122"/>
                <a:cs typeface="宋体" panose="02010600030101010101" pitchFamily="2" charset="-122"/>
              </a:rPr>
              <a:t> </a:t>
            </a:r>
            <a:r>
              <a:rPr sz="1100" spc="200" dirty="0">
                <a:latin typeface="宋体" panose="02010600030101010101" pitchFamily="2" charset="-122"/>
                <a:cs typeface="宋体" panose="02010600030101010101" pitchFamily="2" charset="-122"/>
              </a:rPr>
              <a:t>5m</a:t>
            </a:r>
            <a:r>
              <a:rPr sz="1100" spc="-260"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endParaRPr sz="1100" dirty="0">
              <a:latin typeface="宋体" panose="02010600030101010101" pitchFamily="2" charset="-122"/>
              <a:cs typeface="宋体" panose="02010600030101010101" pitchFamily="2" charset="-122"/>
            </a:endParaRPr>
          </a:p>
          <a:p>
            <a:pPr>
              <a:lnSpc>
                <a:spcPct val="100000"/>
              </a:lnSpc>
              <a:spcBef>
                <a:spcPts val="35"/>
              </a:spcBef>
            </a:pPr>
            <a:endParaRPr sz="1000" dirty="0">
              <a:latin typeface="宋体" panose="02010600030101010101" pitchFamily="2" charset="-122"/>
              <a:cs typeface="宋体" panose="02010600030101010101" pitchFamily="2" charset="-122"/>
            </a:endParaRPr>
          </a:p>
          <a:p>
            <a:pPr marL="92075">
              <a:lnSpc>
                <a:spcPct val="100000"/>
              </a:lnSpc>
            </a:pP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dirty="0">
                <a:latin typeface="宋体" panose="02010600030101010101" pitchFamily="2" charset="-122"/>
                <a:cs typeface="宋体" panose="02010600030101010101" pitchFamily="2" charset="-122"/>
              </a:rPr>
              <a:t>成功发送了告警后再次发送告警信息需要等待的时长，一般至少为</a:t>
            </a:r>
            <a:r>
              <a:rPr sz="1100" spc="25" dirty="0">
                <a:latin typeface="宋体" panose="02010600030101010101" pitchFamily="2" charset="-122"/>
                <a:cs typeface="宋体" panose="02010600030101010101" pitchFamily="2" charset="-122"/>
              </a:rPr>
              <a:t>3</a:t>
            </a:r>
            <a:r>
              <a:rPr sz="1100" dirty="0">
                <a:latin typeface="宋体" panose="02010600030101010101" pitchFamily="2" charset="-122"/>
                <a:cs typeface="宋体" panose="02010600030101010101" pitchFamily="2" charset="-122"/>
              </a:rPr>
              <a:t>个小时；</a:t>
            </a:r>
          </a:p>
          <a:p>
            <a:pPr marL="92075">
              <a:lnSpc>
                <a:spcPct val="100000"/>
              </a:lnSpc>
            </a:pP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repeat_interval:</a:t>
            </a:r>
            <a:r>
              <a:rPr sz="1100" spc="-280" dirty="0">
                <a:latin typeface="宋体" panose="02010600030101010101" pitchFamily="2" charset="-122"/>
                <a:cs typeface="宋体" panose="02010600030101010101" pitchFamily="2" charset="-122"/>
              </a:rPr>
              <a:t> </a:t>
            </a:r>
            <a:r>
              <a:rPr sz="1100" spc="-10" dirty="0">
                <a:latin typeface="宋体" panose="02010600030101010101" pitchFamily="2" charset="-122"/>
                <a:cs typeface="宋体" panose="02010600030101010101" pitchFamily="2" charset="-122"/>
              </a:rPr>
              <a:t>&lt;duration&gt;</a:t>
            </a:r>
            <a:r>
              <a:rPr sz="1100" spc="-250" dirty="0">
                <a:latin typeface="宋体" panose="02010600030101010101" pitchFamily="2" charset="-122"/>
                <a:cs typeface="宋体" panose="02010600030101010101" pitchFamily="2" charset="-122"/>
              </a:rPr>
              <a:t> </a:t>
            </a:r>
            <a:r>
              <a:rPr sz="1100" spc="-295" dirty="0">
                <a:latin typeface="宋体" panose="02010600030101010101" pitchFamily="2" charset="-122"/>
                <a:cs typeface="宋体" panose="02010600030101010101" pitchFamily="2" charset="-122"/>
              </a:rPr>
              <a:t>|</a:t>
            </a:r>
            <a:r>
              <a:rPr sz="1100" spc="-260" dirty="0">
                <a:latin typeface="宋体" panose="02010600030101010101" pitchFamily="2" charset="-122"/>
                <a:cs typeface="宋体" panose="02010600030101010101" pitchFamily="2" charset="-122"/>
              </a:rPr>
              <a:t> </a:t>
            </a:r>
            <a:r>
              <a:rPr sz="1100" spc="-90" dirty="0">
                <a:latin typeface="宋体" panose="02010600030101010101" pitchFamily="2" charset="-122"/>
                <a:cs typeface="宋体" panose="02010600030101010101" pitchFamily="2" charset="-122"/>
              </a:rPr>
              <a:t>default</a:t>
            </a:r>
            <a:r>
              <a:rPr sz="1100" spc="-245" dirty="0">
                <a:latin typeface="宋体" panose="02010600030101010101" pitchFamily="2" charset="-122"/>
                <a:cs typeface="宋体" panose="02010600030101010101" pitchFamily="2" charset="-122"/>
              </a:rPr>
              <a:t> </a:t>
            </a:r>
            <a:r>
              <a:rPr sz="1100" spc="180"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40" dirty="0">
                <a:latin typeface="宋体" panose="02010600030101010101" pitchFamily="2" charset="-122"/>
                <a:cs typeface="宋体" panose="02010600030101010101" pitchFamily="2" charset="-122"/>
              </a:rPr>
              <a:t>4h</a:t>
            </a:r>
            <a:r>
              <a:rPr sz="1100" spc="-260"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endParaRPr sz="1100" dirty="0">
              <a:latin typeface="宋体" panose="02010600030101010101" pitchFamily="2" charset="-122"/>
              <a:cs typeface="宋体" panose="02010600030101010101" pitchFamily="2" charset="-122"/>
            </a:endParaRPr>
          </a:p>
          <a:p>
            <a:pPr>
              <a:lnSpc>
                <a:spcPct val="100000"/>
              </a:lnSpc>
              <a:spcBef>
                <a:spcPts val="40"/>
              </a:spcBef>
            </a:pPr>
            <a:endParaRPr sz="1000" dirty="0">
              <a:latin typeface="宋体" panose="02010600030101010101" pitchFamily="2" charset="-122"/>
              <a:cs typeface="宋体" panose="02010600030101010101" pitchFamily="2" charset="-122"/>
            </a:endParaRPr>
          </a:p>
          <a:p>
            <a:pPr marL="92075">
              <a:lnSpc>
                <a:spcPct val="100000"/>
              </a:lnSpc>
            </a:pP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5" dirty="0">
                <a:latin typeface="宋体" panose="02010600030101010101" pitchFamily="2" charset="-122"/>
                <a:cs typeface="宋体" panose="02010600030101010101" pitchFamily="2" charset="-122"/>
              </a:rPr>
              <a:t>子路由配置</a:t>
            </a:r>
            <a:endParaRPr sz="1100" dirty="0">
              <a:latin typeface="宋体" panose="02010600030101010101" pitchFamily="2" charset="-122"/>
              <a:cs typeface="宋体" panose="02010600030101010101" pitchFamily="2" charset="-122"/>
            </a:endParaRPr>
          </a:p>
          <a:p>
            <a:pPr marL="92075">
              <a:lnSpc>
                <a:spcPct val="100000"/>
              </a:lnSpc>
              <a:spcBef>
                <a:spcPts val="5"/>
              </a:spcBef>
            </a:pPr>
            <a:r>
              <a:rPr sz="1100" spc="-95" dirty="0">
                <a:latin typeface="宋体" panose="02010600030101010101" pitchFamily="2" charset="-122"/>
                <a:cs typeface="宋体" panose="02010600030101010101" pitchFamily="2" charset="-122"/>
              </a:rPr>
              <a:t>routes:</a:t>
            </a:r>
            <a:endParaRPr sz="1100" dirty="0">
              <a:latin typeface="宋体" panose="02010600030101010101" pitchFamily="2" charset="-122"/>
              <a:cs typeface="宋体" panose="02010600030101010101" pitchFamily="2" charset="-122"/>
            </a:endParaRPr>
          </a:p>
          <a:p>
            <a:pPr marL="168275">
              <a:lnSpc>
                <a:spcPct val="100000"/>
              </a:lnSpc>
            </a:pP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175" dirty="0">
                <a:latin typeface="宋体" panose="02010600030101010101" pitchFamily="2" charset="-122"/>
                <a:cs typeface="宋体" panose="02010600030101010101" pitchFamily="2" charset="-122"/>
              </a:rPr>
              <a:t>&lt;</a:t>
            </a:r>
            <a:r>
              <a:rPr sz="1100" spc="-50" dirty="0">
                <a:latin typeface="宋体" panose="02010600030101010101" pitchFamily="2" charset="-122"/>
                <a:cs typeface="宋体" panose="02010600030101010101" pitchFamily="2" charset="-122"/>
              </a:rPr>
              <a:t>route</a:t>
            </a:r>
            <a:r>
              <a:rPr sz="1100" spc="180" dirty="0">
                <a:latin typeface="宋体" panose="02010600030101010101" pitchFamily="2" charset="-122"/>
                <a:cs typeface="宋体" panose="02010600030101010101" pitchFamily="2" charset="-122"/>
              </a:rPr>
              <a:t>&gt;</a:t>
            </a:r>
            <a:r>
              <a:rPr sz="1100" spc="-265" dirty="0">
                <a:latin typeface="宋体" panose="02010600030101010101" pitchFamily="2" charset="-122"/>
                <a:cs typeface="宋体" panose="02010600030101010101" pitchFamily="2" charset="-122"/>
              </a:rPr>
              <a:t> </a:t>
            </a:r>
            <a:r>
              <a:rPr sz="1100" spc="-315" dirty="0">
                <a:latin typeface="宋体" panose="02010600030101010101" pitchFamily="2" charset="-122"/>
                <a:cs typeface="宋体" panose="02010600030101010101" pitchFamily="2" charset="-122"/>
              </a:rPr>
              <a:t>..</a:t>
            </a:r>
            <a:r>
              <a:rPr sz="1100" spc="-310" dirty="0">
                <a:latin typeface="宋体" panose="02010600030101010101" pitchFamily="2" charset="-122"/>
                <a:cs typeface="宋体" panose="02010600030101010101" pitchFamily="2" charset="-122"/>
              </a:rPr>
              <a:t>.</a:t>
            </a:r>
            <a:r>
              <a:rPr sz="1100" spc="-254"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endParaRPr sz="1100" dirty="0">
              <a:latin typeface="宋体" panose="02010600030101010101" pitchFamily="2" charset="-122"/>
              <a:cs typeface="宋体" panose="02010600030101010101" pitchFamily="2" charset="-122"/>
            </a:endParaRPr>
          </a:p>
        </p:txBody>
      </p:sp>
      <p:pic>
        <p:nvPicPr>
          <p:cNvPr id="9"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10"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1" name="图片 10"/>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0894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告警路由：告警接收者</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8289"/>
            <a:ext cx="11479530" cy="3908425"/>
          </a:xfrm>
          <a:prstGeom prst="rect">
            <a:avLst/>
          </a:prstGeom>
        </p:spPr>
        <p:txBody>
          <a:bodyPr vert="horz" wrap="square" lIns="0" tIns="55244" rIns="0" bIns="0" rtlCol="0">
            <a:spAutoFit/>
          </a:bodyPr>
          <a:lstStyle/>
          <a:p>
            <a:pPr marL="304800" indent="-292100">
              <a:lnSpc>
                <a:spcPct val="100000"/>
              </a:lnSpc>
              <a:spcBef>
                <a:spcPts val="43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告警媒介及告警接收者</a:t>
            </a:r>
          </a:p>
          <a:p>
            <a:pPr marL="698500" lvl="1" indent="-228600">
              <a:lnSpc>
                <a:spcPct val="100000"/>
              </a:lnSpc>
              <a:spcBef>
                <a:spcPts val="30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告警媒介：可用于发送告警信息的媒介，例如某个特定</a:t>
            </a:r>
            <a:r>
              <a:rPr sz="1800" spc="5" dirty="0">
                <a:latin typeface="宋体" panose="02010600030101010101" pitchFamily="2" charset="-122"/>
                <a:cs typeface="宋体" panose="02010600030101010101" pitchFamily="2" charset="-122"/>
              </a:rPr>
              <a:t>的</a:t>
            </a:r>
            <a:r>
              <a:rPr sz="1800" spc="254" dirty="0">
                <a:latin typeface="宋体" panose="02010600030101010101" pitchFamily="2" charset="-122"/>
                <a:cs typeface="宋体" panose="02010600030101010101" pitchFamily="2" charset="-122"/>
              </a:rPr>
              <a:t>SM</a:t>
            </a:r>
            <a:r>
              <a:rPr sz="1800" spc="260" dirty="0">
                <a:latin typeface="宋体" panose="02010600030101010101" pitchFamily="2" charset="-122"/>
                <a:cs typeface="宋体" panose="02010600030101010101" pitchFamily="2" charset="-122"/>
              </a:rPr>
              <a:t>T</a:t>
            </a:r>
            <a:r>
              <a:rPr sz="1800" spc="110" dirty="0">
                <a:latin typeface="宋体" panose="02010600030101010101" pitchFamily="2" charset="-122"/>
                <a:cs typeface="宋体" panose="02010600030101010101" pitchFamily="2" charset="-122"/>
              </a:rPr>
              <a:t>P</a:t>
            </a:r>
            <a:r>
              <a:rPr sz="1800" spc="-445" dirty="0">
                <a:latin typeface="宋体" panose="02010600030101010101" pitchFamily="2" charset="-122"/>
                <a:cs typeface="宋体" panose="02010600030101010101" pitchFamily="2" charset="-122"/>
              </a:rPr>
              <a:t> </a:t>
            </a:r>
            <a:r>
              <a:rPr sz="1800" spc="-170" dirty="0">
                <a:latin typeface="宋体" panose="02010600030101010101" pitchFamily="2" charset="-122"/>
                <a:cs typeface="宋体" panose="02010600030101010101" pitchFamily="2" charset="-122"/>
              </a:rPr>
              <a:t>Serve</a:t>
            </a:r>
            <a:r>
              <a:rPr sz="1800" spc="-185" dirty="0">
                <a:latin typeface="宋体" panose="02010600030101010101" pitchFamily="2" charset="-122"/>
                <a:cs typeface="宋体" panose="02010600030101010101" pitchFamily="2" charset="-122"/>
              </a:rPr>
              <a:t>r</a:t>
            </a:r>
            <a:r>
              <a:rPr sz="1800" dirty="0">
                <a:latin typeface="宋体" panose="02010600030101010101" pitchFamily="2" charset="-122"/>
                <a:cs typeface="宋体" panose="02010600030101010101" pitchFamily="2" charset="-122"/>
              </a:rPr>
              <a:t>、</a:t>
            </a:r>
            <a:r>
              <a:rPr sz="1800" spc="170" dirty="0">
                <a:latin typeface="宋体" panose="02010600030101010101" pitchFamily="2" charset="-122"/>
                <a:cs typeface="宋体" panose="02010600030101010101" pitchFamily="2" charset="-122"/>
              </a:rPr>
              <a:t>SM</a:t>
            </a:r>
            <a:r>
              <a:rPr sz="1800" spc="165" dirty="0">
                <a:latin typeface="宋体" panose="02010600030101010101" pitchFamily="2" charset="-122"/>
                <a:cs typeface="宋体" panose="02010600030101010101" pitchFamily="2" charset="-122"/>
              </a:rPr>
              <a:t>S</a:t>
            </a:r>
            <a:r>
              <a:rPr sz="1800" dirty="0">
                <a:latin typeface="宋体" panose="02010600030101010101" pitchFamily="2" charset="-122"/>
                <a:cs typeface="宋体" panose="02010600030101010101" pitchFamily="2" charset="-122"/>
              </a:rPr>
              <a:t>、企业微信、钉钉等</a:t>
            </a:r>
          </a:p>
          <a:p>
            <a:pPr marL="698500" marR="5080" lvl="1" indent="-228600">
              <a:lnSpc>
                <a:spcPts val="1950"/>
              </a:lnSpc>
              <a:spcBef>
                <a:spcPts val="52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告警接收者：特定告警媒介上的一个信息目的，例</a:t>
            </a:r>
            <a:r>
              <a:rPr sz="1800" spc="5" dirty="0">
                <a:latin typeface="宋体" panose="02010600030101010101" pitchFamily="2" charset="-122"/>
                <a:cs typeface="宋体" panose="02010600030101010101" pitchFamily="2" charset="-122"/>
              </a:rPr>
              <a:t>如</a:t>
            </a:r>
            <a:r>
              <a:rPr sz="1800" spc="220" dirty="0">
                <a:latin typeface="宋体" panose="02010600030101010101" pitchFamily="2" charset="-122"/>
                <a:cs typeface="宋体" panose="02010600030101010101" pitchFamily="2" charset="-122"/>
              </a:rPr>
              <a:t>SMTP</a:t>
            </a:r>
            <a:r>
              <a:rPr sz="1800" spc="-445" dirty="0">
                <a:latin typeface="宋体" panose="02010600030101010101" pitchFamily="2" charset="-122"/>
                <a:cs typeface="宋体" panose="02010600030101010101" pitchFamily="2" charset="-122"/>
              </a:rPr>
              <a:t> </a:t>
            </a:r>
            <a:r>
              <a:rPr spc="220" dirty="0" err="1">
                <a:latin typeface="宋体" panose="02010600030101010101" pitchFamily="2" charset="-122"/>
              </a:rPr>
              <a:t>Server场景中的邮件地址</a:t>
            </a:r>
            <a:r>
              <a:rPr lang="zh-CN" altLang="en-US" spc="220" dirty="0">
                <a:latin typeface="宋体" panose="02010600030101010101" pitchFamily="2" charset="-122"/>
              </a:rPr>
              <a:t>为</a:t>
            </a:r>
            <a:r>
              <a:rPr lang="en-US" sz="1800" spc="215" dirty="0">
                <a:latin typeface="宋体" panose="02010600030101010101" pitchFamily="2" charset="-122"/>
                <a:cs typeface="宋体" panose="02010600030101010101" pitchFamily="2" charset="-122"/>
              </a:rPr>
              <a:t>126.</a:t>
            </a:r>
            <a:r>
              <a:rPr lang="en-US" altLang="zh-CN" sz="1800" spc="215" dirty="0">
                <a:latin typeface="宋体" panose="02010600030101010101" pitchFamily="2" charset="-122"/>
                <a:cs typeface="宋体" panose="02010600030101010101" pitchFamily="2" charset="-122"/>
              </a:rPr>
              <a:t>com</a:t>
            </a:r>
            <a:r>
              <a:rPr sz="1800" dirty="0">
                <a:latin typeface="宋体" panose="02010600030101010101" pitchFamily="2" charset="-122"/>
                <a:cs typeface="宋体" panose="02010600030101010101" pitchFamily="2" charset="-122"/>
              </a:rPr>
              <a:t>、企业 微信场景中的某个微信号等；</a:t>
            </a:r>
          </a:p>
          <a:p>
            <a:pPr marL="304800" indent="-292100">
              <a:lnSpc>
                <a:spcPct val="100000"/>
              </a:lnSpc>
              <a:spcBef>
                <a:spcPts val="710"/>
              </a:spcBef>
              <a:buClr>
                <a:srgbClr val="4770C4"/>
              </a:buClr>
              <a:buFont typeface="Wingdings" panose="05000000000000000000"/>
              <a:buChar char=""/>
              <a:tabLst>
                <a:tab pos="304800" algn="l"/>
              </a:tabLst>
            </a:pPr>
            <a:r>
              <a:rPr sz="2000" spc="-120" dirty="0">
                <a:latin typeface="宋体" panose="02010600030101010101" pitchFamily="2" charset="-122"/>
                <a:cs typeface="宋体" panose="02010600030101010101" pitchFamily="2" charset="-122"/>
              </a:rPr>
              <a:t>AlertManager</a:t>
            </a:r>
            <a:r>
              <a:rPr sz="2000" dirty="0">
                <a:latin typeface="宋体" panose="02010600030101010101" pitchFamily="2" charset="-122"/>
                <a:cs typeface="宋体" panose="02010600030101010101" pitchFamily="2" charset="-122"/>
              </a:rPr>
              <a:t>支持多种告警媒介</a:t>
            </a:r>
          </a:p>
          <a:p>
            <a:pPr marL="698500" lvl="1" indent="-228600">
              <a:lnSpc>
                <a:spcPct val="100000"/>
              </a:lnSpc>
              <a:spcBef>
                <a:spcPts val="300"/>
              </a:spcBef>
              <a:buClr>
                <a:srgbClr val="45B19B"/>
              </a:buClr>
              <a:buFont typeface="Wingdings" panose="05000000000000000000"/>
              <a:buChar char=""/>
              <a:tabLst>
                <a:tab pos="698500" algn="l"/>
              </a:tabLst>
            </a:pPr>
            <a:r>
              <a:rPr sz="1800" spc="-150" dirty="0">
                <a:latin typeface="宋体" panose="02010600030101010101" pitchFamily="2" charset="-122"/>
                <a:cs typeface="宋体" panose="02010600030101010101" pitchFamily="2" charset="-122"/>
              </a:rPr>
              <a:t>Email:</a:t>
            </a:r>
            <a:r>
              <a:rPr sz="1800" spc="-459" dirty="0">
                <a:latin typeface="宋体" panose="02010600030101010101" pitchFamily="2" charset="-122"/>
                <a:cs typeface="宋体" panose="02010600030101010101" pitchFamily="2" charset="-122"/>
              </a:rPr>
              <a:t> </a:t>
            </a:r>
            <a:r>
              <a:rPr sz="1800" spc="300" dirty="0">
                <a:latin typeface="宋体" panose="02010600030101010101" pitchFamily="2" charset="-122"/>
                <a:cs typeface="宋体" panose="02010600030101010101" pitchFamily="2" charset="-122"/>
              </a:rPr>
              <a:t>&lt;</a:t>
            </a:r>
            <a:r>
              <a:rPr sz="1800" spc="-155" dirty="0">
                <a:latin typeface="宋体" panose="02010600030101010101" pitchFamily="2" charset="-122"/>
                <a:cs typeface="宋体" panose="02010600030101010101" pitchFamily="2" charset="-122"/>
              </a:rPr>
              <a:t>email_confi</a:t>
            </a:r>
            <a:r>
              <a:rPr sz="1800" spc="-160" dirty="0">
                <a:latin typeface="宋体" panose="02010600030101010101" pitchFamily="2" charset="-122"/>
                <a:cs typeface="宋体" panose="02010600030101010101" pitchFamily="2" charset="-122"/>
              </a:rPr>
              <a:t>g</a:t>
            </a:r>
            <a:r>
              <a:rPr sz="1800" spc="300" dirty="0">
                <a:latin typeface="宋体" panose="02010600030101010101" pitchFamily="2" charset="-122"/>
                <a:cs typeface="宋体" panose="02010600030101010101" pitchFamily="2" charset="-122"/>
              </a:rPr>
              <a:t>&gt;</a:t>
            </a:r>
            <a:endParaRPr sz="1800" dirty="0">
              <a:latin typeface="宋体" panose="02010600030101010101" pitchFamily="2" charset="-122"/>
              <a:cs typeface="宋体" panose="02010600030101010101" pitchFamily="2" charset="-122"/>
            </a:endParaRPr>
          </a:p>
          <a:p>
            <a:pPr marL="698500" lvl="1" indent="-228600">
              <a:lnSpc>
                <a:spcPct val="100000"/>
              </a:lnSpc>
              <a:spcBef>
                <a:spcPts val="280"/>
              </a:spcBef>
              <a:buClr>
                <a:srgbClr val="45B19B"/>
              </a:buClr>
              <a:buFont typeface="Wingdings" panose="05000000000000000000"/>
              <a:buChar char=""/>
              <a:tabLst>
                <a:tab pos="698500" algn="l"/>
              </a:tabLst>
            </a:pPr>
            <a:r>
              <a:rPr sz="1800" spc="-40" dirty="0">
                <a:latin typeface="宋体" panose="02010600030101010101" pitchFamily="2" charset="-122"/>
                <a:cs typeface="宋体" panose="02010600030101010101" pitchFamily="2" charset="-122"/>
              </a:rPr>
              <a:t>WeChat:</a:t>
            </a:r>
            <a:r>
              <a:rPr sz="1800" spc="-35" dirty="0">
                <a:latin typeface="宋体" panose="02010600030101010101" pitchFamily="2" charset="-122"/>
                <a:cs typeface="宋体" panose="02010600030101010101" pitchFamily="2" charset="-122"/>
              </a:rPr>
              <a:t> </a:t>
            </a:r>
            <a:r>
              <a:rPr sz="1800" spc="-65" dirty="0">
                <a:latin typeface="宋体" panose="02010600030101010101" pitchFamily="2" charset="-122"/>
                <a:cs typeface="宋体" panose="02010600030101010101" pitchFamily="2" charset="-122"/>
              </a:rPr>
              <a:t>&lt;wechat_config&gt;</a:t>
            </a:r>
            <a:endParaRPr sz="1800" dirty="0">
              <a:latin typeface="宋体" panose="02010600030101010101" pitchFamily="2" charset="-122"/>
              <a:cs typeface="宋体" panose="02010600030101010101" pitchFamily="2" charset="-122"/>
            </a:endParaRPr>
          </a:p>
          <a:p>
            <a:pPr marL="698500" lvl="1" indent="-228600">
              <a:lnSpc>
                <a:spcPct val="100000"/>
              </a:lnSpc>
              <a:spcBef>
                <a:spcPts val="295"/>
              </a:spcBef>
              <a:buClr>
                <a:srgbClr val="45B19B"/>
              </a:buClr>
              <a:buFont typeface="Wingdings" panose="05000000000000000000"/>
              <a:buChar char=""/>
              <a:tabLst>
                <a:tab pos="698500" algn="l"/>
              </a:tabLst>
            </a:pPr>
            <a:r>
              <a:rPr sz="1800" spc="140" dirty="0">
                <a:latin typeface="宋体" panose="02010600030101010101" pitchFamily="2" charset="-122"/>
                <a:cs typeface="宋体" panose="02010600030101010101" pitchFamily="2" charset="-122"/>
              </a:rPr>
              <a:t>WebHook</a:t>
            </a:r>
            <a:r>
              <a:rPr sz="1800" spc="-509" dirty="0">
                <a:latin typeface="宋体" panose="02010600030101010101" pitchFamily="2" charset="-122"/>
                <a:cs typeface="宋体" panose="02010600030101010101" pitchFamily="2" charset="-122"/>
              </a:rPr>
              <a:t>:</a:t>
            </a:r>
            <a:r>
              <a:rPr sz="1800" spc="-465" dirty="0">
                <a:latin typeface="宋体" panose="02010600030101010101" pitchFamily="2" charset="-122"/>
                <a:cs typeface="宋体" panose="02010600030101010101" pitchFamily="2" charset="-122"/>
              </a:rPr>
              <a:t> </a:t>
            </a:r>
            <a:r>
              <a:rPr sz="1800" spc="295" dirty="0">
                <a:latin typeface="宋体" panose="02010600030101010101" pitchFamily="2" charset="-122"/>
                <a:cs typeface="宋体" panose="02010600030101010101" pitchFamily="2" charset="-122"/>
              </a:rPr>
              <a:t>&lt;</a:t>
            </a:r>
            <a:r>
              <a:rPr sz="1800" spc="35" dirty="0">
                <a:latin typeface="宋体" panose="02010600030101010101" pitchFamily="2" charset="-122"/>
                <a:cs typeface="宋体" panose="02010600030101010101" pitchFamily="2" charset="-122"/>
              </a:rPr>
              <a:t>webho</a:t>
            </a:r>
            <a:r>
              <a:rPr sz="1800" spc="40" dirty="0">
                <a:latin typeface="宋体" panose="02010600030101010101" pitchFamily="2" charset="-122"/>
                <a:cs typeface="宋体" panose="02010600030101010101" pitchFamily="2" charset="-122"/>
              </a:rPr>
              <a:t>o</a:t>
            </a:r>
            <a:r>
              <a:rPr sz="1800" spc="-35" dirty="0">
                <a:latin typeface="宋体" panose="02010600030101010101" pitchFamily="2" charset="-122"/>
                <a:cs typeface="宋体" panose="02010600030101010101" pitchFamily="2" charset="-122"/>
              </a:rPr>
              <a:t>k_co</a:t>
            </a:r>
            <a:r>
              <a:rPr sz="1800" spc="-50" dirty="0">
                <a:latin typeface="宋体" panose="02010600030101010101" pitchFamily="2" charset="-122"/>
                <a:cs typeface="宋体" panose="02010600030101010101" pitchFamily="2" charset="-122"/>
              </a:rPr>
              <a:t>n</a:t>
            </a:r>
            <a:r>
              <a:rPr sz="1800" spc="-300" dirty="0">
                <a:latin typeface="宋体" panose="02010600030101010101" pitchFamily="2" charset="-122"/>
                <a:cs typeface="宋体" panose="02010600030101010101" pitchFamily="2" charset="-122"/>
              </a:rPr>
              <a:t>fig</a:t>
            </a:r>
            <a:r>
              <a:rPr sz="1800" spc="300" dirty="0">
                <a:latin typeface="宋体" panose="02010600030101010101" pitchFamily="2" charset="-122"/>
                <a:cs typeface="宋体" panose="02010600030101010101" pitchFamily="2" charset="-122"/>
              </a:rPr>
              <a:t>&gt;</a:t>
            </a:r>
            <a:endParaRPr sz="1800" dirty="0">
              <a:latin typeface="宋体" panose="02010600030101010101" pitchFamily="2" charset="-122"/>
              <a:cs typeface="宋体" panose="02010600030101010101" pitchFamily="2" charset="-122"/>
            </a:endParaRPr>
          </a:p>
          <a:p>
            <a:pPr marL="698500" lvl="1" indent="-228600">
              <a:lnSpc>
                <a:spcPct val="100000"/>
              </a:lnSpc>
              <a:spcBef>
                <a:spcPts val="280"/>
              </a:spcBef>
              <a:buClr>
                <a:srgbClr val="45B19B"/>
              </a:buClr>
              <a:buFont typeface="Wingdings" panose="05000000000000000000"/>
              <a:buChar char=""/>
              <a:tabLst>
                <a:tab pos="698500" algn="l"/>
              </a:tabLst>
            </a:pPr>
            <a:r>
              <a:rPr sz="1800" spc="-215" dirty="0">
                <a:latin typeface="宋体" panose="02010600030101010101" pitchFamily="2" charset="-122"/>
                <a:cs typeface="宋体" panose="02010600030101010101" pitchFamily="2" charset="-122"/>
              </a:rPr>
              <a:t>Sla</a:t>
            </a:r>
            <a:r>
              <a:rPr sz="1800" spc="-225" dirty="0">
                <a:latin typeface="宋体" panose="02010600030101010101" pitchFamily="2" charset="-122"/>
                <a:cs typeface="宋体" panose="02010600030101010101" pitchFamily="2" charset="-122"/>
              </a:rPr>
              <a:t>c</a:t>
            </a:r>
            <a:r>
              <a:rPr sz="1800" spc="-285" dirty="0">
                <a:latin typeface="宋体" panose="02010600030101010101" pitchFamily="2" charset="-122"/>
                <a:cs typeface="宋体" panose="02010600030101010101" pitchFamily="2" charset="-122"/>
              </a:rPr>
              <a:t>k:</a:t>
            </a:r>
            <a:r>
              <a:rPr sz="1800" spc="-445" dirty="0">
                <a:latin typeface="宋体" panose="02010600030101010101" pitchFamily="2" charset="-122"/>
                <a:cs typeface="宋体" panose="02010600030101010101" pitchFamily="2" charset="-122"/>
              </a:rPr>
              <a:t> </a:t>
            </a:r>
            <a:r>
              <a:rPr sz="1800" spc="300" dirty="0">
                <a:latin typeface="宋体" panose="02010600030101010101" pitchFamily="2" charset="-122"/>
                <a:cs typeface="宋体" panose="02010600030101010101" pitchFamily="2" charset="-122"/>
              </a:rPr>
              <a:t>&lt;</a:t>
            </a:r>
            <a:r>
              <a:rPr sz="1800" spc="-180" dirty="0">
                <a:latin typeface="宋体" panose="02010600030101010101" pitchFamily="2" charset="-122"/>
                <a:cs typeface="宋体" panose="02010600030101010101" pitchFamily="2" charset="-122"/>
              </a:rPr>
              <a:t>slack_</a:t>
            </a:r>
            <a:r>
              <a:rPr sz="1800" spc="-190" dirty="0">
                <a:latin typeface="宋体" panose="02010600030101010101" pitchFamily="2" charset="-122"/>
                <a:cs typeface="宋体" panose="02010600030101010101" pitchFamily="2" charset="-122"/>
              </a:rPr>
              <a:t>c</a:t>
            </a:r>
            <a:r>
              <a:rPr sz="1800" spc="-175" dirty="0">
                <a:latin typeface="宋体" panose="02010600030101010101" pitchFamily="2" charset="-122"/>
                <a:cs typeface="宋体" panose="02010600030101010101" pitchFamily="2" charset="-122"/>
              </a:rPr>
              <a:t>onfig</a:t>
            </a:r>
            <a:r>
              <a:rPr sz="1800" spc="300" dirty="0">
                <a:latin typeface="宋体" panose="02010600030101010101" pitchFamily="2" charset="-122"/>
                <a:cs typeface="宋体" panose="02010600030101010101" pitchFamily="2" charset="-122"/>
              </a:rPr>
              <a:t>&gt;</a:t>
            </a:r>
            <a:endParaRPr sz="1800" dirty="0">
              <a:latin typeface="宋体" panose="02010600030101010101" pitchFamily="2" charset="-122"/>
              <a:cs typeface="宋体" panose="02010600030101010101" pitchFamily="2" charset="-122"/>
            </a:endParaRPr>
          </a:p>
          <a:p>
            <a:pPr marL="698500" lvl="1" indent="-228600">
              <a:lnSpc>
                <a:spcPct val="100000"/>
              </a:lnSpc>
              <a:spcBef>
                <a:spcPts val="290"/>
              </a:spcBef>
              <a:buClr>
                <a:srgbClr val="45B19B"/>
              </a:buClr>
              <a:buFont typeface="Wingdings" panose="05000000000000000000"/>
              <a:buChar char=""/>
              <a:tabLst>
                <a:tab pos="698500" algn="l"/>
              </a:tabLst>
            </a:pPr>
            <a:r>
              <a:rPr sz="1800" spc="-120" dirty="0">
                <a:latin typeface="宋体" panose="02010600030101010101" pitchFamily="2" charset="-122"/>
                <a:cs typeface="宋体" panose="02010600030101010101" pitchFamily="2" charset="-122"/>
              </a:rPr>
              <a:t>PagerDuty:</a:t>
            </a:r>
            <a:r>
              <a:rPr sz="1800" spc="-445" dirty="0">
                <a:latin typeface="宋体" panose="02010600030101010101" pitchFamily="2" charset="-122"/>
                <a:cs typeface="宋体" panose="02010600030101010101" pitchFamily="2" charset="-122"/>
              </a:rPr>
              <a:t> </a:t>
            </a:r>
            <a:r>
              <a:rPr sz="1800" spc="-95" dirty="0">
                <a:latin typeface="宋体" panose="02010600030101010101" pitchFamily="2" charset="-122"/>
                <a:cs typeface="宋体" panose="02010600030101010101" pitchFamily="2" charset="-122"/>
              </a:rPr>
              <a:t>&lt;pagerduty_config&gt;</a:t>
            </a:r>
            <a:endParaRPr sz="1800" dirty="0">
              <a:latin typeface="宋体" panose="02010600030101010101" pitchFamily="2" charset="-122"/>
              <a:cs typeface="宋体" panose="02010600030101010101" pitchFamily="2" charset="-122"/>
            </a:endParaRPr>
          </a:p>
          <a:p>
            <a:pPr marL="304800" indent="-292100">
              <a:lnSpc>
                <a:spcPct val="100000"/>
              </a:lnSpc>
              <a:spcBef>
                <a:spcPts val="74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也支持在故障恢复时，自动发送信息通知给用户</a:t>
            </a:r>
          </a:p>
          <a:p>
            <a:pPr marL="698500" lvl="1" indent="-228600">
              <a:lnSpc>
                <a:spcPct val="100000"/>
              </a:lnSpc>
              <a:spcBef>
                <a:spcPts val="300"/>
              </a:spcBef>
              <a:buClr>
                <a:srgbClr val="45B19B"/>
              </a:buClr>
              <a:buFont typeface="Wingdings" panose="05000000000000000000"/>
              <a:buChar char=""/>
              <a:tabLst>
                <a:tab pos="698500" algn="l"/>
              </a:tabLst>
            </a:pPr>
            <a:r>
              <a:rPr sz="1800" spc="-75" dirty="0">
                <a:latin typeface="宋体" panose="02010600030101010101" pitchFamily="2" charset="-122"/>
                <a:cs typeface="宋体" panose="02010600030101010101" pitchFamily="2" charset="-122"/>
              </a:rPr>
              <a:t>&lt;sns_config&gt;</a:t>
            </a:r>
            <a:endParaRPr sz="1800" dirty="0">
              <a:latin typeface="宋体" panose="02010600030101010101" pitchFamily="2" charset="-122"/>
              <a:cs typeface="宋体" panose="02010600030101010101" pitchFamily="2" charset="-122"/>
            </a:endParaRPr>
          </a:p>
        </p:txBody>
      </p:sp>
      <p:pic>
        <p:nvPicPr>
          <p:cNvPr id="7"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8"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9" name="图片 8"/>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96289"/>
            <a:ext cx="12190730" cy="6061710"/>
            <a:chOff x="0" y="796289"/>
            <a:chExt cx="12190730" cy="6061710"/>
          </a:xfrm>
        </p:grpSpPr>
        <p:pic>
          <p:nvPicPr>
            <p:cNvPr id="3" name="object 3"/>
            <p:cNvPicPr/>
            <p:nvPr/>
          </p:nvPicPr>
          <p:blipFill>
            <a:blip r:embed="rId5" cstate="print"/>
            <a:stretch>
              <a:fillRect/>
            </a:stretch>
          </p:blipFill>
          <p:spPr>
            <a:xfrm>
              <a:off x="1092200" y="796289"/>
              <a:ext cx="9561322" cy="5741161"/>
            </a:xfrm>
            <a:prstGeom prst="rect">
              <a:avLst/>
            </a:prstGeom>
          </p:spPr>
        </p:pic>
        <p:sp>
          <p:nvSpPr>
            <p:cNvPr id="4" name="object 4"/>
            <p:cNvSpPr/>
            <p:nvPr/>
          </p:nvSpPr>
          <p:spPr>
            <a:xfrm>
              <a:off x="1249680" y="915670"/>
              <a:ext cx="9253220" cy="5509260"/>
            </a:xfrm>
            <a:custGeom>
              <a:avLst/>
              <a:gdLst/>
              <a:ahLst/>
              <a:cxnLst/>
              <a:rect l="l" t="t" r="r" b="b"/>
              <a:pathLst>
                <a:path w="9253220" h="5509260">
                  <a:moveTo>
                    <a:pt x="9253220" y="0"/>
                  </a:moveTo>
                  <a:lnTo>
                    <a:pt x="0" y="0"/>
                  </a:lnTo>
                  <a:lnTo>
                    <a:pt x="0" y="5509260"/>
                  </a:lnTo>
                  <a:lnTo>
                    <a:pt x="9253220" y="5509260"/>
                  </a:lnTo>
                  <a:lnTo>
                    <a:pt x="9253220" y="0"/>
                  </a:lnTo>
                  <a:close/>
                </a:path>
              </a:pathLst>
            </a:custGeom>
            <a:solidFill>
              <a:srgbClr val="D7EFEB"/>
            </a:solidFill>
          </p:spPr>
          <p:txBody>
            <a:bodyPr wrap="square" lIns="0" tIns="0" rIns="0" bIns="0" rtlCol="0"/>
            <a:lstStyle/>
            <a:p>
              <a:endParaRPr/>
            </a:p>
          </p:txBody>
        </p:sp>
      </p:grpSp>
      <p:sp>
        <p:nvSpPr>
          <p:cNvPr id="5" name="object 5"/>
          <p:cNvSpPr txBox="1">
            <a:spLocks noGrp="1"/>
          </p:cNvSpPr>
          <p:nvPr>
            <p:ph type="title"/>
          </p:nvPr>
        </p:nvSpPr>
        <p:spPr>
          <a:xfrm>
            <a:off x="350202" y="161925"/>
            <a:ext cx="16510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邮件告警</a:t>
            </a:r>
            <a:endParaRPr sz="3200">
              <a:latin typeface="宋体" panose="02010600030101010101" pitchFamily="2" charset="-122"/>
              <a:cs typeface="宋体" panose="02010600030101010101" pitchFamily="2" charset="-122"/>
            </a:endParaRPr>
          </a:p>
        </p:txBody>
      </p:sp>
      <p:sp>
        <p:nvSpPr>
          <p:cNvPr id="6" name="object 6"/>
          <p:cNvSpPr txBox="1"/>
          <p:nvPr/>
        </p:nvSpPr>
        <p:spPr>
          <a:xfrm>
            <a:off x="1328674" y="939546"/>
            <a:ext cx="7231380" cy="5391150"/>
          </a:xfrm>
          <a:prstGeom prst="rect">
            <a:avLst/>
          </a:prstGeom>
        </p:spPr>
        <p:txBody>
          <a:bodyPr vert="horz" wrap="square" lIns="0" tIns="12700" rIns="0" bIns="0" rtlCol="0">
            <a:spAutoFit/>
          </a:bodyPr>
          <a:lstStyle/>
          <a:p>
            <a:pPr marL="12700">
              <a:lnSpc>
                <a:spcPct val="100000"/>
              </a:lnSpc>
              <a:spcBef>
                <a:spcPts val="100"/>
              </a:spcBef>
            </a:pP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dirty="0">
                <a:latin typeface="宋体" panose="02010600030101010101" pitchFamily="2" charset="-122"/>
                <a:cs typeface="宋体" panose="02010600030101010101" pitchFamily="2" charset="-122"/>
              </a:rPr>
              <a:t>故障恢复后，是否发送通知；</a:t>
            </a:r>
            <a:endParaRPr sz="1100">
              <a:latin typeface="宋体" panose="02010600030101010101" pitchFamily="2" charset="-122"/>
              <a:cs typeface="宋体" panose="02010600030101010101" pitchFamily="2" charset="-122"/>
            </a:endParaRPr>
          </a:p>
          <a:p>
            <a:pPr marL="12700">
              <a:lnSpc>
                <a:spcPct val="100000"/>
              </a:lnSpc>
            </a:pP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s</a:t>
            </a:r>
            <a:r>
              <a:rPr sz="1100" spc="15" dirty="0">
                <a:latin typeface="宋体" panose="02010600030101010101" pitchFamily="2" charset="-122"/>
                <a:cs typeface="宋体" panose="02010600030101010101" pitchFamily="2" charset="-122"/>
              </a:rPr>
              <a:t>e</a:t>
            </a:r>
            <a:r>
              <a:rPr sz="1100" spc="55" dirty="0">
                <a:latin typeface="宋体" panose="02010600030101010101" pitchFamily="2" charset="-122"/>
                <a:cs typeface="宋体" panose="02010600030101010101" pitchFamily="2" charset="-122"/>
              </a:rPr>
              <a:t>n</a:t>
            </a:r>
            <a:r>
              <a:rPr sz="1100" spc="-50" dirty="0">
                <a:latin typeface="宋体" panose="02010600030101010101" pitchFamily="2" charset="-122"/>
                <a:cs typeface="宋体" panose="02010600030101010101" pitchFamily="2" charset="-122"/>
              </a:rPr>
              <a:t>d_r</a:t>
            </a:r>
            <a:r>
              <a:rPr sz="1100" spc="-45" dirty="0">
                <a:latin typeface="宋体" panose="02010600030101010101" pitchFamily="2" charset="-122"/>
                <a:cs typeface="宋体" panose="02010600030101010101" pitchFamily="2" charset="-122"/>
              </a:rPr>
              <a:t>e</a:t>
            </a:r>
            <a:r>
              <a:rPr sz="1100" spc="-105" dirty="0">
                <a:latin typeface="宋体" panose="02010600030101010101" pitchFamily="2" charset="-122"/>
                <a:cs typeface="宋体" panose="02010600030101010101" pitchFamily="2" charset="-122"/>
              </a:rPr>
              <a:t>s</a:t>
            </a:r>
            <a:r>
              <a:rPr sz="1100" spc="-70" dirty="0">
                <a:latin typeface="宋体" panose="02010600030101010101" pitchFamily="2" charset="-122"/>
                <a:cs typeface="宋体" panose="02010600030101010101" pitchFamily="2" charset="-122"/>
              </a:rPr>
              <a:t>olv</a:t>
            </a:r>
            <a:r>
              <a:rPr sz="1100" spc="-65" dirty="0">
                <a:latin typeface="宋体" panose="02010600030101010101" pitchFamily="2" charset="-122"/>
                <a:cs typeface="宋体" panose="02010600030101010101" pitchFamily="2" charset="-122"/>
              </a:rPr>
              <a:t>e</a:t>
            </a:r>
            <a:r>
              <a:rPr sz="1100" spc="85" dirty="0">
                <a:latin typeface="宋体" panose="02010600030101010101" pitchFamily="2" charset="-122"/>
                <a:cs typeface="宋体" panose="02010600030101010101" pitchFamily="2" charset="-122"/>
              </a:rPr>
              <a:t>d</a:t>
            </a:r>
            <a:r>
              <a:rPr sz="1100" spc="-310" dirty="0">
                <a:latin typeface="宋体" panose="02010600030101010101" pitchFamily="2" charset="-122"/>
                <a:cs typeface="宋体" panose="02010600030101010101" pitchFamily="2" charset="-122"/>
              </a:rPr>
              <a:t>:</a:t>
            </a:r>
            <a:r>
              <a:rPr sz="1100" spc="-275" dirty="0">
                <a:latin typeface="宋体" panose="02010600030101010101" pitchFamily="2" charset="-122"/>
                <a:cs typeface="宋体" panose="02010600030101010101" pitchFamily="2" charset="-122"/>
              </a:rPr>
              <a:t> </a:t>
            </a:r>
            <a:r>
              <a:rPr sz="1100" spc="175" dirty="0">
                <a:latin typeface="宋体" panose="02010600030101010101" pitchFamily="2" charset="-122"/>
                <a:cs typeface="宋体" panose="02010600030101010101" pitchFamily="2" charset="-122"/>
              </a:rPr>
              <a:t>&lt;</a:t>
            </a:r>
            <a:r>
              <a:rPr sz="1100" spc="-10" dirty="0">
                <a:latin typeface="宋体" panose="02010600030101010101" pitchFamily="2" charset="-122"/>
                <a:cs typeface="宋体" panose="02010600030101010101" pitchFamily="2" charset="-122"/>
              </a:rPr>
              <a:t>bool</a:t>
            </a:r>
            <a:r>
              <a:rPr sz="1100" spc="-5" dirty="0">
                <a:latin typeface="宋体" panose="02010600030101010101" pitchFamily="2" charset="-122"/>
                <a:cs typeface="宋体" panose="02010600030101010101" pitchFamily="2" charset="-122"/>
              </a:rPr>
              <a:t>e</a:t>
            </a:r>
            <a:r>
              <a:rPr sz="1100" spc="25" dirty="0">
                <a:latin typeface="宋体" panose="02010600030101010101" pitchFamily="2" charset="-122"/>
                <a:cs typeface="宋体" panose="02010600030101010101" pitchFamily="2" charset="-122"/>
              </a:rPr>
              <a:t>an</a:t>
            </a:r>
            <a:r>
              <a:rPr sz="1100" spc="180" dirty="0">
                <a:latin typeface="宋体" panose="02010600030101010101" pitchFamily="2" charset="-122"/>
                <a:cs typeface="宋体" panose="02010600030101010101" pitchFamily="2" charset="-122"/>
              </a:rPr>
              <a:t>&gt;</a:t>
            </a:r>
            <a:r>
              <a:rPr sz="1100" spc="-275" dirty="0">
                <a:latin typeface="宋体" panose="02010600030101010101" pitchFamily="2" charset="-122"/>
                <a:cs typeface="宋体" panose="02010600030101010101" pitchFamily="2" charset="-122"/>
              </a:rPr>
              <a:t> </a:t>
            </a:r>
            <a:r>
              <a:rPr sz="1100" spc="-295" dirty="0">
                <a:latin typeface="宋体" panose="02010600030101010101" pitchFamily="2" charset="-122"/>
                <a:cs typeface="宋体" panose="02010600030101010101" pitchFamily="2" charset="-122"/>
              </a:rPr>
              <a:t>|</a:t>
            </a:r>
            <a:r>
              <a:rPr sz="1100" spc="-260" dirty="0">
                <a:latin typeface="宋体" panose="02010600030101010101" pitchFamily="2" charset="-122"/>
                <a:cs typeface="宋体" panose="02010600030101010101" pitchFamily="2" charset="-122"/>
              </a:rPr>
              <a:t> </a:t>
            </a:r>
            <a:r>
              <a:rPr sz="1100" spc="-70" dirty="0">
                <a:latin typeface="宋体" panose="02010600030101010101" pitchFamily="2" charset="-122"/>
                <a:cs typeface="宋体" panose="02010600030101010101" pitchFamily="2" charset="-122"/>
              </a:rPr>
              <a:t>defau</a:t>
            </a:r>
            <a:r>
              <a:rPr sz="1100" spc="-60" dirty="0">
                <a:latin typeface="宋体" panose="02010600030101010101" pitchFamily="2" charset="-122"/>
                <a:cs typeface="宋体" panose="02010600030101010101" pitchFamily="2" charset="-122"/>
              </a:rPr>
              <a:t>l</a:t>
            </a:r>
            <a:r>
              <a:rPr sz="1100" spc="-204" dirty="0">
                <a:latin typeface="宋体" panose="02010600030101010101" pitchFamily="2" charset="-122"/>
                <a:cs typeface="宋体" panose="02010600030101010101" pitchFamily="2" charset="-122"/>
              </a:rPr>
              <a:t>t</a:t>
            </a:r>
            <a:r>
              <a:rPr sz="1100" spc="-250" dirty="0">
                <a:latin typeface="宋体" panose="02010600030101010101" pitchFamily="2" charset="-122"/>
                <a:cs typeface="宋体" panose="02010600030101010101" pitchFamily="2" charset="-122"/>
              </a:rPr>
              <a:t> </a:t>
            </a:r>
            <a:r>
              <a:rPr sz="1100" spc="18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235" dirty="0">
                <a:latin typeface="宋体" panose="02010600030101010101" pitchFamily="2" charset="-122"/>
                <a:cs typeface="宋体" panose="02010600030101010101" pitchFamily="2" charset="-122"/>
              </a:rPr>
              <a:t>f</a:t>
            </a:r>
            <a:r>
              <a:rPr sz="1100" spc="-140" dirty="0">
                <a:latin typeface="宋体" panose="02010600030101010101" pitchFamily="2" charset="-122"/>
                <a:cs typeface="宋体" panose="02010600030101010101" pitchFamily="2" charset="-122"/>
              </a:rPr>
              <a:t>als</a:t>
            </a:r>
            <a:r>
              <a:rPr sz="1100" spc="15" dirty="0">
                <a:latin typeface="宋体" panose="02010600030101010101" pitchFamily="2" charset="-122"/>
                <a:cs typeface="宋体" panose="02010600030101010101" pitchFamily="2" charset="-122"/>
              </a:rPr>
              <a:t>e</a:t>
            </a:r>
            <a:r>
              <a:rPr sz="1100" spc="-260"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a:lnSpc>
                <a:spcPct val="100000"/>
              </a:lnSpc>
              <a:spcBef>
                <a:spcPts val="35"/>
              </a:spcBef>
            </a:pPr>
            <a:endParaRPr sz="1000">
              <a:latin typeface="宋体" panose="02010600030101010101" pitchFamily="2" charset="-122"/>
              <a:cs typeface="宋体" panose="02010600030101010101" pitchFamily="2" charset="-122"/>
            </a:endParaRPr>
          </a:p>
          <a:p>
            <a:pPr marL="12700">
              <a:lnSpc>
                <a:spcPct val="100000"/>
              </a:lnSpc>
            </a:pP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dirty="0">
                <a:latin typeface="宋体" panose="02010600030101010101" pitchFamily="2" charset="-122"/>
                <a:cs typeface="宋体" panose="02010600030101010101" pitchFamily="2" charset="-122"/>
              </a:rPr>
              <a:t>邮件接收人，支持使用模板字串；</a:t>
            </a:r>
            <a:endParaRPr sz="1100">
              <a:latin typeface="宋体" panose="02010600030101010101" pitchFamily="2" charset="-122"/>
              <a:cs typeface="宋体" panose="02010600030101010101" pitchFamily="2" charset="-122"/>
            </a:endParaRPr>
          </a:p>
          <a:p>
            <a:pPr marL="12700">
              <a:lnSpc>
                <a:spcPct val="100000"/>
              </a:lnSpc>
            </a:pPr>
            <a:r>
              <a:rPr sz="1100" spc="-145" dirty="0">
                <a:latin typeface="宋体" panose="02010600030101010101" pitchFamily="2" charset="-122"/>
                <a:cs typeface="宋体" panose="02010600030101010101" pitchFamily="2" charset="-122"/>
              </a:rPr>
              <a:t>to:</a:t>
            </a:r>
            <a:r>
              <a:rPr sz="1100" spc="-265" dirty="0">
                <a:latin typeface="宋体" panose="02010600030101010101" pitchFamily="2" charset="-122"/>
                <a:cs typeface="宋体" panose="02010600030101010101" pitchFamily="2" charset="-122"/>
              </a:rPr>
              <a:t> </a:t>
            </a:r>
            <a:r>
              <a:rPr sz="1100" spc="175" dirty="0">
                <a:latin typeface="宋体" panose="02010600030101010101" pitchFamily="2" charset="-122"/>
                <a:cs typeface="宋体" panose="02010600030101010101" pitchFamily="2" charset="-122"/>
              </a:rPr>
              <a:t>&lt;</a:t>
            </a:r>
            <a:r>
              <a:rPr sz="1100" spc="85" dirty="0">
                <a:latin typeface="宋体" panose="02010600030101010101" pitchFamily="2" charset="-122"/>
                <a:cs typeface="宋体" panose="02010600030101010101" pitchFamily="2" charset="-122"/>
              </a:rPr>
              <a:t>tm</a:t>
            </a:r>
            <a:r>
              <a:rPr sz="1100" spc="-110" dirty="0">
                <a:latin typeface="宋体" panose="02010600030101010101" pitchFamily="2" charset="-122"/>
                <a:cs typeface="宋体" panose="02010600030101010101" pitchFamily="2" charset="-122"/>
              </a:rPr>
              <a:t>pl_</a:t>
            </a:r>
            <a:r>
              <a:rPr sz="1100" spc="-105" dirty="0">
                <a:latin typeface="宋体" panose="02010600030101010101" pitchFamily="2" charset="-122"/>
                <a:cs typeface="宋体" panose="02010600030101010101" pitchFamily="2" charset="-122"/>
              </a:rPr>
              <a:t>s</a:t>
            </a:r>
            <a:r>
              <a:rPr sz="1100" spc="-160" dirty="0">
                <a:latin typeface="宋体" panose="02010600030101010101" pitchFamily="2" charset="-122"/>
                <a:cs typeface="宋体" panose="02010600030101010101" pitchFamily="2" charset="-122"/>
              </a:rPr>
              <a:t>trin</a:t>
            </a:r>
            <a:r>
              <a:rPr sz="1100" spc="80" dirty="0">
                <a:latin typeface="宋体" panose="02010600030101010101" pitchFamily="2" charset="-122"/>
                <a:cs typeface="宋体" panose="02010600030101010101" pitchFamily="2" charset="-122"/>
              </a:rPr>
              <a:t>g</a:t>
            </a:r>
            <a:r>
              <a:rPr sz="1100" spc="180" dirty="0">
                <a:latin typeface="宋体" panose="02010600030101010101" pitchFamily="2" charset="-122"/>
                <a:cs typeface="宋体" panose="02010600030101010101" pitchFamily="2" charset="-122"/>
              </a:rPr>
              <a:t>&gt;</a:t>
            </a:r>
            <a:endParaRPr sz="1100">
              <a:latin typeface="宋体" panose="02010600030101010101" pitchFamily="2" charset="-122"/>
              <a:cs typeface="宋体" panose="02010600030101010101" pitchFamily="2" charset="-122"/>
            </a:endParaRPr>
          </a:p>
          <a:p>
            <a:pPr marL="12700">
              <a:lnSpc>
                <a:spcPct val="100000"/>
              </a:lnSpc>
            </a:pP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dirty="0">
                <a:latin typeface="宋体" panose="02010600030101010101" pitchFamily="2" charset="-122"/>
                <a:cs typeface="宋体" panose="02010600030101010101" pitchFamily="2" charset="-122"/>
              </a:rPr>
              <a:t>告警邮件中使用的发件人</a:t>
            </a:r>
            <a:endParaRPr sz="1100">
              <a:latin typeface="宋体" panose="02010600030101010101" pitchFamily="2" charset="-122"/>
              <a:cs typeface="宋体" panose="02010600030101010101" pitchFamily="2" charset="-122"/>
            </a:endParaRPr>
          </a:p>
          <a:p>
            <a:pPr marL="12700">
              <a:lnSpc>
                <a:spcPct val="100000"/>
              </a:lnSpc>
            </a:pP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from:</a:t>
            </a:r>
            <a:r>
              <a:rPr sz="1100" spc="-265" dirty="0">
                <a:latin typeface="宋体" panose="02010600030101010101" pitchFamily="2" charset="-122"/>
                <a:cs typeface="宋体" panose="02010600030101010101" pitchFamily="2" charset="-122"/>
              </a:rPr>
              <a:t> </a:t>
            </a:r>
            <a:r>
              <a:rPr sz="1100" spc="-35" dirty="0">
                <a:latin typeface="宋体" panose="02010600030101010101" pitchFamily="2" charset="-122"/>
                <a:cs typeface="宋体" panose="02010600030101010101" pitchFamily="2" charset="-122"/>
              </a:rPr>
              <a:t>&lt;tmpl_string&gt;</a:t>
            </a:r>
            <a:r>
              <a:rPr sz="1100" spc="-250" dirty="0">
                <a:latin typeface="宋体" panose="02010600030101010101" pitchFamily="2" charset="-122"/>
                <a:cs typeface="宋体" panose="02010600030101010101" pitchFamily="2" charset="-122"/>
              </a:rPr>
              <a:t> </a:t>
            </a:r>
            <a:r>
              <a:rPr sz="1100" spc="-295" dirty="0">
                <a:latin typeface="宋体" panose="02010600030101010101" pitchFamily="2" charset="-122"/>
                <a:cs typeface="宋体" panose="02010600030101010101" pitchFamily="2" charset="-122"/>
              </a:rPr>
              <a:t>|</a:t>
            </a:r>
            <a:r>
              <a:rPr sz="1100" spc="-260" dirty="0">
                <a:latin typeface="宋体" panose="02010600030101010101" pitchFamily="2" charset="-122"/>
                <a:cs typeface="宋体" panose="02010600030101010101" pitchFamily="2" charset="-122"/>
              </a:rPr>
              <a:t> </a:t>
            </a:r>
            <a:r>
              <a:rPr sz="1100" spc="-85" dirty="0">
                <a:latin typeface="宋体" panose="02010600030101010101" pitchFamily="2" charset="-122"/>
                <a:cs typeface="宋体" panose="02010600030101010101" pitchFamily="2" charset="-122"/>
              </a:rPr>
              <a:t>default</a:t>
            </a:r>
            <a:r>
              <a:rPr sz="1100" spc="-250" dirty="0">
                <a:latin typeface="宋体" panose="02010600030101010101" pitchFamily="2" charset="-122"/>
                <a:cs typeface="宋体" panose="02010600030101010101" pitchFamily="2" charset="-122"/>
              </a:rPr>
              <a:t> </a:t>
            </a:r>
            <a:r>
              <a:rPr sz="1100" spc="185"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40" dirty="0">
                <a:latin typeface="宋体" panose="02010600030101010101" pitchFamily="2" charset="-122"/>
                <a:cs typeface="宋体" panose="02010600030101010101" pitchFamily="2" charset="-122"/>
              </a:rPr>
              <a:t>global.smtp_from</a:t>
            </a:r>
            <a:r>
              <a:rPr sz="1100" spc="-265"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a:lnSpc>
                <a:spcPct val="100000"/>
              </a:lnSpc>
              <a:spcBef>
                <a:spcPts val="40"/>
              </a:spcBef>
            </a:pPr>
            <a:endParaRPr sz="1000">
              <a:latin typeface="宋体" panose="02010600030101010101" pitchFamily="2" charset="-122"/>
              <a:cs typeface="宋体" panose="02010600030101010101" pitchFamily="2" charset="-122"/>
            </a:endParaRPr>
          </a:p>
          <a:p>
            <a:pPr marL="12700">
              <a:lnSpc>
                <a:spcPct val="100000"/>
              </a:lnSpc>
              <a:spcBef>
                <a:spcPts val="5"/>
              </a:spcBef>
            </a:pP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114" dirty="0">
                <a:latin typeface="宋体" panose="02010600030101010101" pitchFamily="2" charset="-122"/>
                <a:cs typeface="宋体" panose="02010600030101010101" pitchFamily="2" charset="-122"/>
              </a:rPr>
              <a:t>SMT</a:t>
            </a:r>
            <a:r>
              <a:rPr sz="1100" spc="120" dirty="0">
                <a:latin typeface="宋体" panose="02010600030101010101" pitchFamily="2" charset="-122"/>
                <a:cs typeface="宋体" panose="02010600030101010101" pitchFamily="2" charset="-122"/>
              </a:rPr>
              <a:t>P</a:t>
            </a:r>
            <a:r>
              <a:rPr sz="1100" spc="-245" dirty="0">
                <a:latin typeface="宋体" panose="02010600030101010101" pitchFamily="2" charset="-122"/>
                <a:cs typeface="宋体" panose="02010600030101010101" pitchFamily="2" charset="-122"/>
              </a:rPr>
              <a:t> </a:t>
            </a:r>
            <a:r>
              <a:rPr sz="1100" dirty="0">
                <a:latin typeface="宋体" panose="02010600030101010101" pitchFamily="2" charset="-122"/>
                <a:cs typeface="宋体" panose="02010600030101010101" pitchFamily="2" charset="-122"/>
              </a:rPr>
              <a:t>服务器</a:t>
            </a:r>
            <a:endParaRPr sz="1100">
              <a:latin typeface="宋体" panose="02010600030101010101" pitchFamily="2" charset="-122"/>
              <a:cs typeface="宋体" panose="02010600030101010101" pitchFamily="2" charset="-122"/>
            </a:endParaRPr>
          </a:p>
          <a:p>
            <a:pPr marL="12700" marR="3816350">
              <a:lnSpc>
                <a:spcPct val="100000"/>
              </a:lnSpc>
            </a:pP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s</a:t>
            </a:r>
            <a:r>
              <a:rPr sz="1100" spc="375" dirty="0">
                <a:latin typeface="宋体" panose="02010600030101010101" pitchFamily="2" charset="-122"/>
                <a:cs typeface="宋体" panose="02010600030101010101" pitchFamily="2" charset="-122"/>
              </a:rPr>
              <a:t>m</a:t>
            </a:r>
            <a:r>
              <a:rPr sz="1100" spc="-90" dirty="0">
                <a:latin typeface="宋体" panose="02010600030101010101" pitchFamily="2" charset="-122"/>
                <a:cs typeface="宋体" panose="02010600030101010101" pitchFamily="2" charset="-122"/>
              </a:rPr>
              <a:t>a</a:t>
            </a:r>
            <a:r>
              <a:rPr sz="1100" spc="-95" dirty="0">
                <a:latin typeface="宋体" panose="02010600030101010101" pitchFamily="2" charset="-122"/>
                <a:cs typeface="宋体" panose="02010600030101010101" pitchFamily="2" charset="-122"/>
              </a:rPr>
              <a:t>r</a:t>
            </a:r>
            <a:r>
              <a:rPr sz="1100" spc="-75" dirty="0">
                <a:latin typeface="宋体" panose="02010600030101010101" pitchFamily="2" charset="-122"/>
                <a:cs typeface="宋体" panose="02010600030101010101" pitchFamily="2" charset="-122"/>
              </a:rPr>
              <a:t>th</a:t>
            </a:r>
            <a:r>
              <a:rPr sz="1100" spc="-80" dirty="0">
                <a:latin typeface="宋体" panose="02010600030101010101" pitchFamily="2" charset="-122"/>
                <a:cs typeface="宋体" panose="02010600030101010101" pitchFamily="2" charset="-122"/>
              </a:rPr>
              <a:t>os</a:t>
            </a:r>
            <a:r>
              <a:rPr sz="1100" spc="-70" dirty="0">
                <a:latin typeface="宋体" panose="02010600030101010101" pitchFamily="2" charset="-122"/>
                <a:cs typeface="宋体" panose="02010600030101010101" pitchFamily="2" charset="-122"/>
              </a:rPr>
              <a:t>t</a:t>
            </a:r>
            <a:r>
              <a:rPr sz="1100" spc="-310" dirty="0">
                <a:latin typeface="宋体" panose="02010600030101010101" pitchFamily="2" charset="-122"/>
                <a:cs typeface="宋体" panose="02010600030101010101" pitchFamily="2" charset="-122"/>
              </a:rPr>
              <a:t>:</a:t>
            </a:r>
            <a:r>
              <a:rPr sz="1100" spc="-275" dirty="0">
                <a:latin typeface="宋体" panose="02010600030101010101" pitchFamily="2" charset="-122"/>
                <a:cs typeface="宋体" panose="02010600030101010101" pitchFamily="2" charset="-122"/>
              </a:rPr>
              <a:t> </a:t>
            </a:r>
            <a:r>
              <a:rPr sz="1100" spc="175" dirty="0">
                <a:latin typeface="宋体" panose="02010600030101010101" pitchFamily="2" charset="-122"/>
                <a:cs typeface="宋体" panose="02010600030101010101" pitchFamily="2" charset="-122"/>
              </a:rPr>
              <a:t>&lt;</a:t>
            </a:r>
            <a:r>
              <a:rPr sz="1100" spc="-105" dirty="0">
                <a:latin typeface="宋体" panose="02010600030101010101" pitchFamily="2" charset="-122"/>
                <a:cs typeface="宋体" panose="02010600030101010101" pitchFamily="2" charset="-122"/>
              </a:rPr>
              <a:t>s</a:t>
            </a:r>
            <a:r>
              <a:rPr sz="1100" spc="-160" dirty="0">
                <a:latin typeface="宋体" panose="02010600030101010101" pitchFamily="2" charset="-122"/>
                <a:cs typeface="宋体" panose="02010600030101010101" pitchFamily="2" charset="-122"/>
              </a:rPr>
              <a:t>trin</a:t>
            </a:r>
            <a:r>
              <a:rPr sz="1100" spc="125" dirty="0">
                <a:latin typeface="宋体" panose="02010600030101010101" pitchFamily="2" charset="-122"/>
                <a:cs typeface="宋体" panose="02010600030101010101" pitchFamily="2" charset="-122"/>
              </a:rPr>
              <a:t>g</a:t>
            </a:r>
            <a:r>
              <a:rPr sz="1100" spc="130" dirty="0">
                <a:latin typeface="宋体" panose="02010600030101010101" pitchFamily="2" charset="-122"/>
                <a:cs typeface="宋体" panose="02010600030101010101" pitchFamily="2" charset="-122"/>
              </a:rPr>
              <a:t>&gt;</a:t>
            </a:r>
            <a:r>
              <a:rPr sz="1100" spc="-240" dirty="0">
                <a:latin typeface="宋体" panose="02010600030101010101" pitchFamily="2" charset="-122"/>
                <a:cs typeface="宋体" panose="02010600030101010101" pitchFamily="2" charset="-122"/>
              </a:rPr>
              <a:t> </a:t>
            </a:r>
            <a:r>
              <a:rPr sz="1100" spc="-295" dirty="0">
                <a:latin typeface="宋体" panose="02010600030101010101" pitchFamily="2" charset="-122"/>
                <a:cs typeface="宋体" panose="02010600030101010101" pitchFamily="2" charset="-122"/>
              </a:rPr>
              <a:t>|</a:t>
            </a:r>
            <a:r>
              <a:rPr sz="1100" spc="-260" dirty="0">
                <a:latin typeface="宋体" panose="02010600030101010101" pitchFamily="2" charset="-122"/>
                <a:cs typeface="宋体" panose="02010600030101010101" pitchFamily="2" charset="-122"/>
              </a:rPr>
              <a:t> </a:t>
            </a:r>
            <a:r>
              <a:rPr sz="1100" spc="-70" dirty="0">
                <a:latin typeface="宋体" panose="02010600030101010101" pitchFamily="2" charset="-122"/>
                <a:cs typeface="宋体" panose="02010600030101010101" pitchFamily="2" charset="-122"/>
              </a:rPr>
              <a:t>defau</a:t>
            </a:r>
            <a:r>
              <a:rPr sz="1100" spc="-60" dirty="0">
                <a:latin typeface="宋体" panose="02010600030101010101" pitchFamily="2" charset="-122"/>
                <a:cs typeface="宋体" panose="02010600030101010101" pitchFamily="2" charset="-122"/>
              </a:rPr>
              <a:t>l</a:t>
            </a:r>
            <a:r>
              <a:rPr sz="1100" spc="-204" dirty="0">
                <a:latin typeface="宋体" panose="02010600030101010101" pitchFamily="2" charset="-122"/>
                <a:cs typeface="宋体" panose="02010600030101010101" pitchFamily="2" charset="-122"/>
              </a:rPr>
              <a:t>t</a:t>
            </a:r>
            <a:r>
              <a:rPr sz="1100" spc="-260" dirty="0">
                <a:latin typeface="宋体" panose="02010600030101010101" pitchFamily="2" charset="-122"/>
                <a:cs typeface="宋体" panose="02010600030101010101" pitchFamily="2" charset="-122"/>
              </a:rPr>
              <a:t> </a:t>
            </a:r>
            <a:r>
              <a:rPr sz="1100" spc="180" dirty="0">
                <a:latin typeface="宋体" panose="02010600030101010101" pitchFamily="2" charset="-122"/>
                <a:cs typeface="宋体" panose="02010600030101010101" pitchFamily="2" charset="-122"/>
              </a:rPr>
              <a:t>=</a:t>
            </a:r>
            <a:r>
              <a:rPr sz="1100" spc="-240"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global.</a:t>
            </a:r>
            <a:r>
              <a:rPr sz="1100" spc="-100" dirty="0">
                <a:latin typeface="宋体" panose="02010600030101010101" pitchFamily="2" charset="-122"/>
                <a:cs typeface="宋体" panose="02010600030101010101" pitchFamily="2" charset="-122"/>
              </a:rPr>
              <a:t>s</a:t>
            </a:r>
            <a:r>
              <a:rPr sz="1100" spc="375" dirty="0">
                <a:latin typeface="宋体" panose="02010600030101010101" pitchFamily="2" charset="-122"/>
                <a:cs typeface="宋体" panose="02010600030101010101" pitchFamily="2" charset="-122"/>
              </a:rPr>
              <a:t>m</a:t>
            </a:r>
            <a:r>
              <a:rPr sz="1100" spc="-80" dirty="0">
                <a:latin typeface="宋体" panose="02010600030101010101" pitchFamily="2" charset="-122"/>
                <a:cs typeface="宋体" panose="02010600030101010101" pitchFamily="2" charset="-122"/>
              </a:rPr>
              <a:t>tp_s</a:t>
            </a:r>
            <a:r>
              <a:rPr sz="1100" spc="375" dirty="0">
                <a:latin typeface="宋体" panose="02010600030101010101" pitchFamily="2" charset="-122"/>
                <a:cs typeface="宋体" panose="02010600030101010101" pitchFamily="2" charset="-122"/>
              </a:rPr>
              <a:t>m</a:t>
            </a:r>
            <a:r>
              <a:rPr sz="1100" spc="-90" dirty="0">
                <a:latin typeface="宋体" panose="02010600030101010101" pitchFamily="2" charset="-122"/>
                <a:cs typeface="宋体" panose="02010600030101010101" pitchFamily="2" charset="-122"/>
              </a:rPr>
              <a:t>a</a:t>
            </a:r>
            <a:r>
              <a:rPr sz="1100" spc="-95" dirty="0">
                <a:latin typeface="宋体" panose="02010600030101010101" pitchFamily="2" charset="-122"/>
                <a:cs typeface="宋体" panose="02010600030101010101" pitchFamily="2" charset="-122"/>
              </a:rPr>
              <a:t>r</a:t>
            </a:r>
            <a:r>
              <a:rPr sz="1100" spc="-75" dirty="0">
                <a:latin typeface="宋体" panose="02010600030101010101" pitchFamily="2" charset="-122"/>
                <a:cs typeface="宋体" panose="02010600030101010101" pitchFamily="2" charset="-122"/>
              </a:rPr>
              <a:t>th</a:t>
            </a:r>
            <a:r>
              <a:rPr sz="1100" spc="-80" dirty="0">
                <a:latin typeface="宋体" panose="02010600030101010101" pitchFamily="2" charset="-122"/>
                <a:cs typeface="宋体" panose="02010600030101010101" pitchFamily="2" charset="-122"/>
              </a:rPr>
              <a:t>os</a:t>
            </a:r>
            <a:r>
              <a:rPr sz="1100" spc="-75" dirty="0">
                <a:latin typeface="宋体" panose="02010600030101010101" pitchFamily="2" charset="-122"/>
                <a:cs typeface="宋体" panose="02010600030101010101" pitchFamily="2" charset="-122"/>
              </a:rPr>
              <a:t>t</a:t>
            </a:r>
            <a:r>
              <a:rPr sz="1100" spc="-270"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dirty="0">
                <a:latin typeface="宋体" panose="02010600030101010101" pitchFamily="2" charset="-122"/>
                <a:cs typeface="宋体" panose="02010600030101010101" pitchFamily="2" charset="-122"/>
              </a:rPr>
              <a:t>发送邮件时</a:t>
            </a:r>
            <a:r>
              <a:rPr sz="1100" spc="-5" dirty="0">
                <a:latin typeface="宋体" panose="02010600030101010101" pitchFamily="2" charset="-122"/>
                <a:cs typeface="宋体" panose="02010600030101010101" pitchFamily="2" charset="-122"/>
              </a:rPr>
              <a:t>将</a:t>
            </a:r>
            <a:r>
              <a:rPr sz="1100" spc="55" dirty="0">
                <a:latin typeface="宋体" panose="02010600030101010101" pitchFamily="2" charset="-122"/>
                <a:cs typeface="宋体" panose="02010600030101010101" pitchFamily="2" charset="-122"/>
              </a:rPr>
              <a:t>h</a:t>
            </a:r>
            <a:r>
              <a:rPr sz="1100" spc="15" dirty="0">
                <a:latin typeface="宋体" panose="02010600030101010101" pitchFamily="2" charset="-122"/>
                <a:cs typeface="宋体" panose="02010600030101010101" pitchFamily="2" charset="-122"/>
              </a:rPr>
              <a:t>e</a:t>
            </a:r>
            <a:r>
              <a:rPr sz="1100" spc="-305" dirty="0">
                <a:latin typeface="宋体" panose="02010600030101010101" pitchFamily="2" charset="-122"/>
                <a:cs typeface="宋体" panose="02010600030101010101" pitchFamily="2" charset="-122"/>
              </a:rPr>
              <a:t>ll</a:t>
            </a:r>
            <a:r>
              <a:rPr sz="1100" spc="85" dirty="0">
                <a:latin typeface="宋体" panose="02010600030101010101" pitchFamily="2" charset="-122"/>
                <a:cs typeface="宋体" panose="02010600030101010101" pitchFamily="2" charset="-122"/>
              </a:rPr>
              <a:t>o</a:t>
            </a:r>
            <a:r>
              <a:rPr sz="1100" dirty="0">
                <a:latin typeface="宋体" panose="02010600030101010101" pitchFamily="2" charset="-122"/>
                <a:cs typeface="宋体" panose="02010600030101010101" pitchFamily="2" charset="-122"/>
              </a:rPr>
              <a:t>信息发往的目标</a:t>
            </a:r>
            <a:r>
              <a:rPr sz="1100" spc="15" dirty="0">
                <a:latin typeface="宋体" panose="02010600030101010101" pitchFamily="2" charset="-122"/>
                <a:cs typeface="宋体" panose="02010600030101010101" pitchFamily="2" charset="-122"/>
              </a:rPr>
              <a:t>S</a:t>
            </a:r>
            <a:r>
              <a:rPr sz="1100" spc="150" dirty="0">
                <a:latin typeface="宋体" panose="02010600030101010101" pitchFamily="2" charset="-122"/>
                <a:cs typeface="宋体" panose="02010600030101010101" pitchFamily="2" charset="-122"/>
              </a:rPr>
              <a:t>MT</a:t>
            </a:r>
            <a:r>
              <a:rPr sz="1100" spc="155" dirty="0">
                <a:latin typeface="宋体" panose="02010600030101010101" pitchFamily="2" charset="-122"/>
                <a:cs typeface="宋体" panose="02010600030101010101" pitchFamily="2" charset="-122"/>
              </a:rPr>
              <a:t>P</a:t>
            </a:r>
            <a:r>
              <a:rPr sz="1100" spc="-270" dirty="0">
                <a:latin typeface="宋体" panose="02010600030101010101" pitchFamily="2" charset="-122"/>
                <a:cs typeface="宋体" panose="02010600030101010101" pitchFamily="2" charset="-122"/>
              </a:rPr>
              <a:t> </a:t>
            </a:r>
            <a:r>
              <a:rPr sz="1100" spc="15" dirty="0">
                <a:latin typeface="宋体" panose="02010600030101010101" pitchFamily="2" charset="-122"/>
                <a:cs typeface="宋体" panose="02010600030101010101" pitchFamily="2" charset="-122"/>
              </a:rPr>
              <a:t>Se</a:t>
            </a:r>
            <a:r>
              <a:rPr sz="1100" spc="-110" dirty="0">
                <a:latin typeface="宋体" panose="02010600030101010101" pitchFamily="2" charset="-122"/>
                <a:cs typeface="宋体" panose="02010600030101010101" pitchFamily="2" charset="-122"/>
              </a:rPr>
              <a:t>r</a:t>
            </a:r>
            <a:r>
              <a:rPr sz="1100" spc="-120" dirty="0">
                <a:latin typeface="宋体" panose="02010600030101010101" pitchFamily="2" charset="-122"/>
                <a:cs typeface="宋体" panose="02010600030101010101" pitchFamily="2" charset="-122"/>
              </a:rPr>
              <a:t>v</a:t>
            </a:r>
            <a:r>
              <a:rPr sz="1100" spc="15" dirty="0">
                <a:latin typeface="宋体" panose="02010600030101010101" pitchFamily="2" charset="-122"/>
                <a:cs typeface="宋体" panose="02010600030101010101" pitchFamily="2" charset="-122"/>
              </a:rPr>
              <a:t>e</a:t>
            </a:r>
            <a:r>
              <a:rPr sz="1100" spc="-180" dirty="0">
                <a:latin typeface="宋体" panose="02010600030101010101" pitchFamily="2" charset="-122"/>
                <a:cs typeface="宋体" panose="02010600030101010101" pitchFamily="2" charset="-122"/>
              </a:rPr>
              <a:t>r</a:t>
            </a:r>
            <a:r>
              <a:rPr sz="1100"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marL="12700">
              <a:lnSpc>
                <a:spcPct val="100000"/>
              </a:lnSpc>
            </a:pP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h</a:t>
            </a:r>
            <a:r>
              <a:rPr sz="1100" spc="15" dirty="0">
                <a:latin typeface="宋体" panose="02010600030101010101" pitchFamily="2" charset="-122"/>
                <a:cs typeface="宋体" panose="02010600030101010101" pitchFamily="2" charset="-122"/>
              </a:rPr>
              <a:t>e</a:t>
            </a:r>
            <a:r>
              <a:rPr sz="1100" spc="-305" dirty="0">
                <a:latin typeface="宋体" panose="02010600030101010101" pitchFamily="2" charset="-122"/>
                <a:cs typeface="宋体" panose="02010600030101010101" pitchFamily="2" charset="-122"/>
              </a:rPr>
              <a:t>ll</a:t>
            </a:r>
            <a:r>
              <a:rPr sz="1100" spc="-120" dirty="0">
                <a:latin typeface="宋体" panose="02010600030101010101" pitchFamily="2" charset="-122"/>
                <a:cs typeface="宋体" panose="02010600030101010101" pitchFamily="2" charset="-122"/>
              </a:rPr>
              <a:t>o</a:t>
            </a:r>
            <a:r>
              <a:rPr sz="1100" spc="-114" dirty="0">
                <a:latin typeface="宋体" panose="02010600030101010101" pitchFamily="2" charset="-122"/>
                <a:cs typeface="宋体" panose="02010600030101010101" pitchFamily="2" charset="-122"/>
              </a:rPr>
              <a:t>:</a:t>
            </a:r>
            <a:r>
              <a:rPr sz="1100" spc="-285" dirty="0">
                <a:latin typeface="宋体" panose="02010600030101010101" pitchFamily="2" charset="-122"/>
                <a:cs typeface="宋体" panose="02010600030101010101" pitchFamily="2" charset="-122"/>
              </a:rPr>
              <a:t> </a:t>
            </a:r>
            <a:r>
              <a:rPr sz="1100" spc="175" dirty="0">
                <a:latin typeface="宋体" panose="02010600030101010101" pitchFamily="2" charset="-122"/>
                <a:cs typeface="宋体" panose="02010600030101010101" pitchFamily="2" charset="-122"/>
              </a:rPr>
              <a:t>&lt;</a:t>
            </a:r>
            <a:r>
              <a:rPr sz="1100" spc="-105" dirty="0">
                <a:latin typeface="宋体" panose="02010600030101010101" pitchFamily="2" charset="-122"/>
                <a:cs typeface="宋体" panose="02010600030101010101" pitchFamily="2" charset="-122"/>
              </a:rPr>
              <a:t>s</a:t>
            </a:r>
            <a:r>
              <a:rPr sz="1100" spc="-160" dirty="0">
                <a:latin typeface="宋体" panose="02010600030101010101" pitchFamily="2" charset="-122"/>
                <a:cs typeface="宋体" panose="02010600030101010101" pitchFamily="2" charset="-122"/>
              </a:rPr>
              <a:t>trin</a:t>
            </a:r>
            <a:r>
              <a:rPr sz="1100" spc="125" dirty="0">
                <a:latin typeface="宋体" panose="02010600030101010101" pitchFamily="2" charset="-122"/>
                <a:cs typeface="宋体" panose="02010600030101010101" pitchFamily="2" charset="-122"/>
              </a:rPr>
              <a:t>g</a:t>
            </a:r>
            <a:r>
              <a:rPr sz="1100" spc="130" dirty="0">
                <a:latin typeface="宋体" panose="02010600030101010101" pitchFamily="2" charset="-122"/>
                <a:cs typeface="宋体" panose="02010600030101010101" pitchFamily="2" charset="-122"/>
              </a:rPr>
              <a:t>&gt;</a:t>
            </a:r>
            <a:r>
              <a:rPr sz="1100" spc="-240" dirty="0">
                <a:latin typeface="宋体" panose="02010600030101010101" pitchFamily="2" charset="-122"/>
                <a:cs typeface="宋体" panose="02010600030101010101" pitchFamily="2" charset="-122"/>
              </a:rPr>
              <a:t> </a:t>
            </a:r>
            <a:r>
              <a:rPr sz="1100" spc="-295" dirty="0">
                <a:latin typeface="宋体" panose="02010600030101010101" pitchFamily="2" charset="-122"/>
                <a:cs typeface="宋体" panose="02010600030101010101" pitchFamily="2" charset="-122"/>
              </a:rPr>
              <a:t>|</a:t>
            </a:r>
            <a:r>
              <a:rPr sz="1100" spc="-260" dirty="0">
                <a:latin typeface="宋体" panose="02010600030101010101" pitchFamily="2" charset="-122"/>
                <a:cs typeface="宋体" panose="02010600030101010101" pitchFamily="2" charset="-122"/>
              </a:rPr>
              <a:t> </a:t>
            </a:r>
            <a:r>
              <a:rPr sz="1100" spc="-70" dirty="0">
                <a:latin typeface="宋体" panose="02010600030101010101" pitchFamily="2" charset="-122"/>
                <a:cs typeface="宋体" panose="02010600030101010101" pitchFamily="2" charset="-122"/>
              </a:rPr>
              <a:t>defau</a:t>
            </a:r>
            <a:r>
              <a:rPr sz="1100" spc="-60" dirty="0">
                <a:latin typeface="宋体" panose="02010600030101010101" pitchFamily="2" charset="-122"/>
                <a:cs typeface="宋体" panose="02010600030101010101" pitchFamily="2" charset="-122"/>
              </a:rPr>
              <a:t>l</a:t>
            </a:r>
            <a:r>
              <a:rPr sz="1100" spc="-204" dirty="0">
                <a:latin typeface="宋体" panose="02010600030101010101" pitchFamily="2" charset="-122"/>
                <a:cs typeface="宋体" panose="02010600030101010101" pitchFamily="2" charset="-122"/>
              </a:rPr>
              <a:t>t</a:t>
            </a:r>
            <a:r>
              <a:rPr sz="1100" spc="-260" dirty="0">
                <a:latin typeface="宋体" panose="02010600030101010101" pitchFamily="2" charset="-122"/>
                <a:cs typeface="宋体" panose="02010600030101010101" pitchFamily="2" charset="-122"/>
              </a:rPr>
              <a:t> </a:t>
            </a:r>
            <a:r>
              <a:rPr sz="1100" spc="180" dirty="0">
                <a:latin typeface="宋体" panose="02010600030101010101" pitchFamily="2" charset="-122"/>
                <a:cs typeface="宋体" panose="02010600030101010101" pitchFamily="2" charset="-122"/>
              </a:rPr>
              <a:t>=</a:t>
            </a:r>
            <a:r>
              <a:rPr sz="1100" spc="-229"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global.</a:t>
            </a:r>
            <a:r>
              <a:rPr sz="1100" spc="-100" dirty="0">
                <a:latin typeface="宋体" panose="02010600030101010101" pitchFamily="2" charset="-122"/>
                <a:cs typeface="宋体" panose="02010600030101010101" pitchFamily="2" charset="-122"/>
              </a:rPr>
              <a:t>s</a:t>
            </a:r>
            <a:r>
              <a:rPr sz="1100" spc="375" dirty="0">
                <a:latin typeface="宋体" panose="02010600030101010101" pitchFamily="2" charset="-122"/>
                <a:cs typeface="宋体" panose="02010600030101010101" pitchFamily="2" charset="-122"/>
              </a:rPr>
              <a:t>m</a:t>
            </a:r>
            <a:r>
              <a:rPr sz="1100" spc="-40" dirty="0">
                <a:latin typeface="宋体" panose="02010600030101010101" pitchFamily="2" charset="-122"/>
                <a:cs typeface="宋体" panose="02010600030101010101" pitchFamily="2" charset="-122"/>
              </a:rPr>
              <a:t>tp_</a:t>
            </a:r>
            <a:r>
              <a:rPr sz="1100" spc="-35" dirty="0">
                <a:latin typeface="宋体" panose="02010600030101010101" pitchFamily="2" charset="-122"/>
                <a:cs typeface="宋体" panose="02010600030101010101" pitchFamily="2" charset="-122"/>
              </a:rPr>
              <a:t>h</a:t>
            </a:r>
            <a:r>
              <a:rPr sz="1100" spc="15" dirty="0">
                <a:latin typeface="宋体" panose="02010600030101010101" pitchFamily="2" charset="-122"/>
                <a:cs typeface="宋体" panose="02010600030101010101" pitchFamily="2" charset="-122"/>
              </a:rPr>
              <a:t>e</a:t>
            </a:r>
            <a:r>
              <a:rPr sz="1100" spc="-305" dirty="0">
                <a:latin typeface="宋体" panose="02010600030101010101" pitchFamily="2" charset="-122"/>
                <a:cs typeface="宋体" panose="02010600030101010101" pitchFamily="2" charset="-122"/>
              </a:rPr>
              <a:t>ll</a:t>
            </a:r>
            <a:r>
              <a:rPr sz="1100" spc="80" dirty="0">
                <a:latin typeface="宋体" panose="02010600030101010101" pitchFamily="2" charset="-122"/>
                <a:cs typeface="宋体" panose="02010600030101010101" pitchFamily="2" charset="-122"/>
              </a:rPr>
              <a:t>o</a:t>
            </a:r>
            <a:r>
              <a:rPr sz="1100" spc="-270"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a:lnSpc>
                <a:spcPct val="100000"/>
              </a:lnSpc>
              <a:spcBef>
                <a:spcPts val="35"/>
              </a:spcBef>
            </a:pPr>
            <a:endParaRPr sz="1000">
              <a:latin typeface="宋体" panose="02010600030101010101" pitchFamily="2" charset="-122"/>
              <a:cs typeface="宋体" panose="02010600030101010101" pitchFamily="2" charset="-122"/>
            </a:endParaRPr>
          </a:p>
          <a:p>
            <a:pPr marL="12700" algn="just">
              <a:lnSpc>
                <a:spcPct val="100000"/>
              </a:lnSpc>
            </a:pP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114" dirty="0">
                <a:latin typeface="宋体" panose="02010600030101010101" pitchFamily="2" charset="-122"/>
                <a:cs typeface="宋体" panose="02010600030101010101" pitchFamily="2" charset="-122"/>
              </a:rPr>
              <a:t>SMTP</a:t>
            </a:r>
            <a:r>
              <a:rPr sz="1100" spc="-250" dirty="0">
                <a:latin typeface="宋体" panose="02010600030101010101" pitchFamily="2" charset="-122"/>
                <a:cs typeface="宋体" panose="02010600030101010101" pitchFamily="2" charset="-122"/>
              </a:rPr>
              <a:t> </a:t>
            </a:r>
            <a:r>
              <a:rPr sz="1100" spc="-70" dirty="0">
                <a:latin typeface="宋体" panose="02010600030101010101" pitchFamily="2" charset="-122"/>
                <a:cs typeface="宋体" panose="02010600030101010101" pitchFamily="2" charset="-122"/>
              </a:rPr>
              <a:t>authentication</a:t>
            </a:r>
            <a:r>
              <a:rPr sz="1100" spc="-290" dirty="0">
                <a:latin typeface="宋体" panose="02010600030101010101" pitchFamily="2" charset="-122"/>
                <a:cs typeface="宋体" panose="02010600030101010101" pitchFamily="2" charset="-122"/>
              </a:rPr>
              <a:t> </a:t>
            </a:r>
            <a:r>
              <a:rPr sz="1100" spc="-80" dirty="0">
                <a:latin typeface="宋体" panose="02010600030101010101" pitchFamily="2" charset="-122"/>
                <a:cs typeface="宋体" panose="02010600030101010101" pitchFamily="2" charset="-122"/>
              </a:rPr>
              <a:t>information.</a:t>
            </a:r>
            <a:endParaRPr sz="1100">
              <a:latin typeface="宋体" panose="02010600030101010101" pitchFamily="2" charset="-122"/>
              <a:cs typeface="宋体" panose="02010600030101010101" pitchFamily="2" charset="-122"/>
            </a:endParaRPr>
          </a:p>
          <a:p>
            <a:pPr marL="12700" marR="3177540" algn="just">
              <a:lnSpc>
                <a:spcPct val="100000"/>
              </a:lnSpc>
            </a:pP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aut</a:t>
            </a:r>
            <a:r>
              <a:rPr sz="1100" spc="-20" dirty="0">
                <a:latin typeface="宋体" panose="02010600030101010101" pitchFamily="2" charset="-122"/>
                <a:cs typeface="宋体" panose="02010600030101010101" pitchFamily="2" charset="-122"/>
              </a:rPr>
              <a:t>h</a:t>
            </a:r>
            <a:r>
              <a:rPr sz="1100" spc="-95" dirty="0">
                <a:latin typeface="宋体" panose="02010600030101010101" pitchFamily="2" charset="-122"/>
                <a:cs typeface="宋体" panose="02010600030101010101" pitchFamily="2" charset="-122"/>
              </a:rPr>
              <a:t>_</a:t>
            </a:r>
            <a:r>
              <a:rPr sz="1100" spc="55" dirty="0">
                <a:latin typeface="宋体" panose="02010600030101010101" pitchFamily="2" charset="-122"/>
                <a:cs typeface="宋体" panose="02010600030101010101" pitchFamily="2" charset="-122"/>
              </a:rPr>
              <a:t>u</a:t>
            </a:r>
            <a:r>
              <a:rPr sz="1100" spc="-105" dirty="0">
                <a:latin typeface="宋体" panose="02010600030101010101" pitchFamily="2" charset="-122"/>
                <a:cs typeface="宋体" panose="02010600030101010101" pitchFamily="2" charset="-122"/>
              </a:rPr>
              <a:t>s</a:t>
            </a:r>
            <a:r>
              <a:rPr sz="1100" spc="5" dirty="0">
                <a:latin typeface="宋体" panose="02010600030101010101" pitchFamily="2" charset="-122"/>
                <a:cs typeface="宋体" panose="02010600030101010101" pitchFamily="2" charset="-122"/>
              </a:rPr>
              <a:t>e</a:t>
            </a:r>
            <a:r>
              <a:rPr sz="1100" spc="60" dirty="0">
                <a:latin typeface="宋体" panose="02010600030101010101" pitchFamily="2" charset="-122"/>
                <a:cs typeface="宋体" panose="02010600030101010101" pitchFamily="2" charset="-122"/>
              </a:rPr>
              <a:t>rna</a:t>
            </a:r>
            <a:r>
              <a:rPr sz="1100" spc="55" dirty="0">
                <a:latin typeface="宋体" panose="02010600030101010101" pitchFamily="2" charset="-122"/>
                <a:cs typeface="宋体" panose="02010600030101010101" pitchFamily="2" charset="-122"/>
              </a:rPr>
              <a:t>m</a:t>
            </a:r>
            <a:r>
              <a:rPr sz="1100" spc="10" dirty="0">
                <a:latin typeface="宋体" panose="02010600030101010101" pitchFamily="2" charset="-122"/>
                <a:cs typeface="宋体" panose="02010600030101010101" pitchFamily="2" charset="-122"/>
              </a:rPr>
              <a:t>e</a:t>
            </a:r>
            <a:r>
              <a:rPr sz="1100" spc="-310" dirty="0">
                <a:latin typeface="宋体" panose="02010600030101010101" pitchFamily="2" charset="-122"/>
                <a:cs typeface="宋体" panose="02010600030101010101" pitchFamily="2" charset="-122"/>
              </a:rPr>
              <a:t>:</a:t>
            </a:r>
            <a:r>
              <a:rPr sz="1100" spc="-285" dirty="0">
                <a:latin typeface="宋体" panose="02010600030101010101" pitchFamily="2" charset="-122"/>
                <a:cs typeface="宋体" panose="02010600030101010101" pitchFamily="2" charset="-122"/>
              </a:rPr>
              <a:t> </a:t>
            </a:r>
            <a:r>
              <a:rPr sz="1100" spc="175" dirty="0">
                <a:latin typeface="宋体" panose="02010600030101010101" pitchFamily="2" charset="-122"/>
                <a:cs typeface="宋体" panose="02010600030101010101" pitchFamily="2" charset="-122"/>
              </a:rPr>
              <a:t>&lt;</a:t>
            </a:r>
            <a:r>
              <a:rPr sz="1100" spc="-105" dirty="0">
                <a:latin typeface="宋体" panose="02010600030101010101" pitchFamily="2" charset="-122"/>
                <a:cs typeface="宋体" panose="02010600030101010101" pitchFamily="2" charset="-122"/>
              </a:rPr>
              <a:t>s</a:t>
            </a:r>
            <a:r>
              <a:rPr sz="1100" spc="-160" dirty="0">
                <a:latin typeface="宋体" panose="02010600030101010101" pitchFamily="2" charset="-122"/>
                <a:cs typeface="宋体" panose="02010600030101010101" pitchFamily="2" charset="-122"/>
              </a:rPr>
              <a:t>trin</a:t>
            </a:r>
            <a:r>
              <a:rPr sz="1100" spc="125" dirty="0">
                <a:latin typeface="宋体" panose="02010600030101010101" pitchFamily="2" charset="-122"/>
                <a:cs typeface="宋体" panose="02010600030101010101" pitchFamily="2" charset="-122"/>
              </a:rPr>
              <a:t>g</a:t>
            </a:r>
            <a:r>
              <a:rPr sz="1100" spc="130" dirty="0">
                <a:latin typeface="宋体" panose="02010600030101010101" pitchFamily="2" charset="-122"/>
                <a:cs typeface="宋体" panose="02010600030101010101" pitchFamily="2" charset="-122"/>
              </a:rPr>
              <a:t>&gt;</a:t>
            </a:r>
            <a:r>
              <a:rPr sz="1100" spc="-240" dirty="0">
                <a:latin typeface="宋体" panose="02010600030101010101" pitchFamily="2" charset="-122"/>
                <a:cs typeface="宋体" panose="02010600030101010101" pitchFamily="2" charset="-122"/>
              </a:rPr>
              <a:t> </a:t>
            </a:r>
            <a:r>
              <a:rPr sz="1100" spc="-295" dirty="0">
                <a:latin typeface="宋体" panose="02010600030101010101" pitchFamily="2" charset="-122"/>
                <a:cs typeface="宋体" panose="02010600030101010101" pitchFamily="2" charset="-122"/>
              </a:rPr>
              <a:t>|</a:t>
            </a:r>
            <a:r>
              <a:rPr sz="1100" spc="-260" dirty="0">
                <a:latin typeface="宋体" panose="02010600030101010101" pitchFamily="2" charset="-122"/>
                <a:cs typeface="宋体" panose="02010600030101010101" pitchFamily="2" charset="-122"/>
              </a:rPr>
              <a:t> </a:t>
            </a:r>
            <a:r>
              <a:rPr sz="1100" spc="-70" dirty="0">
                <a:latin typeface="宋体" panose="02010600030101010101" pitchFamily="2" charset="-122"/>
                <a:cs typeface="宋体" panose="02010600030101010101" pitchFamily="2" charset="-122"/>
              </a:rPr>
              <a:t>defau</a:t>
            </a:r>
            <a:r>
              <a:rPr sz="1100" spc="-60" dirty="0">
                <a:latin typeface="宋体" panose="02010600030101010101" pitchFamily="2" charset="-122"/>
                <a:cs typeface="宋体" panose="02010600030101010101" pitchFamily="2" charset="-122"/>
              </a:rPr>
              <a:t>l</a:t>
            </a:r>
            <a:r>
              <a:rPr sz="1100" spc="-204" dirty="0">
                <a:latin typeface="宋体" panose="02010600030101010101" pitchFamily="2" charset="-122"/>
                <a:cs typeface="宋体" panose="02010600030101010101" pitchFamily="2" charset="-122"/>
              </a:rPr>
              <a:t>t</a:t>
            </a:r>
            <a:r>
              <a:rPr sz="1100" spc="-260" dirty="0">
                <a:latin typeface="宋体" panose="02010600030101010101" pitchFamily="2" charset="-122"/>
                <a:cs typeface="宋体" panose="02010600030101010101" pitchFamily="2" charset="-122"/>
              </a:rPr>
              <a:t> </a:t>
            </a:r>
            <a:r>
              <a:rPr sz="1100" spc="180" dirty="0">
                <a:latin typeface="宋体" panose="02010600030101010101" pitchFamily="2" charset="-122"/>
                <a:cs typeface="宋体" panose="02010600030101010101" pitchFamily="2" charset="-122"/>
              </a:rPr>
              <a:t>=</a:t>
            </a:r>
            <a:r>
              <a:rPr sz="1100" spc="-240"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global.</a:t>
            </a:r>
            <a:r>
              <a:rPr sz="1100" spc="-100" dirty="0">
                <a:latin typeface="宋体" panose="02010600030101010101" pitchFamily="2" charset="-122"/>
                <a:cs typeface="宋体" panose="02010600030101010101" pitchFamily="2" charset="-122"/>
              </a:rPr>
              <a:t>s</a:t>
            </a:r>
            <a:r>
              <a:rPr sz="1100" spc="380" dirty="0">
                <a:latin typeface="宋体" panose="02010600030101010101" pitchFamily="2" charset="-122"/>
                <a:cs typeface="宋体" panose="02010600030101010101" pitchFamily="2" charset="-122"/>
              </a:rPr>
              <a:t>m</a:t>
            </a:r>
            <a:r>
              <a:rPr sz="1100" spc="-35" dirty="0">
                <a:latin typeface="宋体" panose="02010600030101010101" pitchFamily="2" charset="-122"/>
                <a:cs typeface="宋体" panose="02010600030101010101" pitchFamily="2" charset="-122"/>
              </a:rPr>
              <a:t>tp_au</a:t>
            </a:r>
            <a:r>
              <a:rPr sz="1100" spc="-75" dirty="0">
                <a:latin typeface="宋体" panose="02010600030101010101" pitchFamily="2" charset="-122"/>
                <a:cs typeface="宋体" panose="02010600030101010101" pitchFamily="2" charset="-122"/>
              </a:rPr>
              <a:t>th</a:t>
            </a:r>
            <a:r>
              <a:rPr sz="1100" spc="-95" dirty="0">
                <a:latin typeface="宋体" panose="02010600030101010101" pitchFamily="2" charset="-122"/>
                <a:cs typeface="宋体" panose="02010600030101010101" pitchFamily="2" charset="-122"/>
              </a:rPr>
              <a:t>_</a:t>
            </a:r>
            <a:r>
              <a:rPr sz="1100" spc="45" dirty="0">
                <a:latin typeface="宋体" panose="02010600030101010101" pitchFamily="2" charset="-122"/>
                <a:cs typeface="宋体" panose="02010600030101010101" pitchFamily="2" charset="-122"/>
              </a:rPr>
              <a:t>u</a:t>
            </a:r>
            <a:r>
              <a:rPr sz="1100" spc="-105" dirty="0">
                <a:latin typeface="宋体" panose="02010600030101010101" pitchFamily="2" charset="-122"/>
                <a:cs typeface="宋体" panose="02010600030101010101" pitchFamily="2" charset="-122"/>
              </a:rPr>
              <a:t>s</a:t>
            </a:r>
            <a:r>
              <a:rPr sz="1100" spc="5" dirty="0">
                <a:latin typeface="宋体" panose="02010600030101010101" pitchFamily="2" charset="-122"/>
                <a:cs typeface="宋体" panose="02010600030101010101" pitchFamily="2" charset="-122"/>
              </a:rPr>
              <a:t>e</a:t>
            </a:r>
            <a:r>
              <a:rPr sz="1100" spc="50" dirty="0">
                <a:latin typeface="宋体" panose="02010600030101010101" pitchFamily="2" charset="-122"/>
                <a:cs typeface="宋体" panose="02010600030101010101" pitchFamily="2" charset="-122"/>
              </a:rPr>
              <a:t>rname</a:t>
            </a:r>
            <a:r>
              <a:rPr sz="1100" spc="-275"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  [</a:t>
            </a:r>
            <a:r>
              <a:rPr sz="1100" spc="-245"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aut</a:t>
            </a:r>
            <a:r>
              <a:rPr sz="1100" spc="-20" dirty="0">
                <a:latin typeface="宋体" panose="02010600030101010101" pitchFamily="2" charset="-122"/>
                <a:cs typeface="宋体" panose="02010600030101010101" pitchFamily="2" charset="-122"/>
              </a:rPr>
              <a:t>h</a:t>
            </a:r>
            <a:r>
              <a:rPr sz="1100" spc="-95" dirty="0">
                <a:latin typeface="宋体" panose="02010600030101010101" pitchFamily="2" charset="-122"/>
                <a:cs typeface="宋体" panose="02010600030101010101" pitchFamily="2" charset="-122"/>
              </a:rPr>
              <a:t>_</a:t>
            </a:r>
            <a:r>
              <a:rPr sz="1100" spc="-35" dirty="0">
                <a:latin typeface="宋体" panose="02010600030101010101" pitchFamily="2" charset="-122"/>
                <a:cs typeface="宋体" panose="02010600030101010101" pitchFamily="2" charset="-122"/>
              </a:rPr>
              <a:t>pass</a:t>
            </a:r>
            <a:r>
              <a:rPr sz="1100" spc="50" dirty="0">
                <a:latin typeface="宋体" panose="02010600030101010101" pitchFamily="2" charset="-122"/>
                <a:cs typeface="宋体" panose="02010600030101010101" pitchFamily="2" charset="-122"/>
              </a:rPr>
              <a:t>wor</a:t>
            </a:r>
            <a:r>
              <a:rPr sz="1100" spc="45" dirty="0">
                <a:latin typeface="宋体" panose="02010600030101010101" pitchFamily="2" charset="-122"/>
                <a:cs typeface="宋体" panose="02010600030101010101" pitchFamily="2" charset="-122"/>
              </a:rPr>
              <a:t>d</a:t>
            </a:r>
            <a:r>
              <a:rPr sz="1100" spc="-310" dirty="0">
                <a:latin typeface="宋体" panose="02010600030101010101" pitchFamily="2" charset="-122"/>
                <a:cs typeface="宋体" panose="02010600030101010101" pitchFamily="2" charset="-122"/>
              </a:rPr>
              <a:t>:</a:t>
            </a:r>
            <a:r>
              <a:rPr sz="1100" spc="-275" dirty="0">
                <a:latin typeface="宋体" panose="02010600030101010101" pitchFamily="2" charset="-122"/>
                <a:cs typeface="宋体" panose="02010600030101010101" pitchFamily="2" charset="-122"/>
              </a:rPr>
              <a:t> </a:t>
            </a:r>
            <a:r>
              <a:rPr sz="1100" spc="175" dirty="0">
                <a:latin typeface="宋体" panose="02010600030101010101" pitchFamily="2" charset="-122"/>
                <a:cs typeface="宋体" panose="02010600030101010101" pitchFamily="2" charset="-122"/>
              </a:rPr>
              <a:t>&lt;</a:t>
            </a:r>
            <a:r>
              <a:rPr sz="1100" spc="-105" dirty="0">
                <a:latin typeface="宋体" panose="02010600030101010101" pitchFamily="2" charset="-122"/>
                <a:cs typeface="宋体" panose="02010600030101010101" pitchFamily="2" charset="-122"/>
              </a:rPr>
              <a:t>s</a:t>
            </a:r>
            <a:r>
              <a:rPr sz="1100" spc="15" dirty="0">
                <a:latin typeface="宋体" panose="02010600030101010101" pitchFamily="2" charset="-122"/>
                <a:cs typeface="宋体" panose="02010600030101010101" pitchFamily="2" charset="-122"/>
              </a:rPr>
              <a:t>e</a:t>
            </a:r>
            <a:r>
              <a:rPr sz="1100" spc="-75" dirty="0">
                <a:latin typeface="宋体" panose="02010600030101010101" pitchFamily="2" charset="-122"/>
                <a:cs typeface="宋体" panose="02010600030101010101" pitchFamily="2" charset="-122"/>
              </a:rPr>
              <a:t>cre</a:t>
            </a:r>
            <a:r>
              <a:rPr sz="1100" spc="-10" dirty="0">
                <a:latin typeface="宋体" panose="02010600030101010101" pitchFamily="2" charset="-122"/>
                <a:cs typeface="宋体" panose="02010600030101010101" pitchFamily="2" charset="-122"/>
              </a:rPr>
              <a:t>t&gt;</a:t>
            </a:r>
            <a:r>
              <a:rPr sz="1100" spc="-245" dirty="0">
                <a:latin typeface="宋体" panose="02010600030101010101" pitchFamily="2" charset="-122"/>
                <a:cs typeface="宋体" panose="02010600030101010101" pitchFamily="2" charset="-122"/>
              </a:rPr>
              <a:t> </a:t>
            </a:r>
            <a:r>
              <a:rPr sz="1100" spc="-295" dirty="0">
                <a:latin typeface="宋体" panose="02010600030101010101" pitchFamily="2" charset="-122"/>
                <a:cs typeface="宋体" panose="02010600030101010101" pitchFamily="2" charset="-122"/>
              </a:rPr>
              <a:t>|</a:t>
            </a:r>
            <a:r>
              <a:rPr sz="1100" spc="-260" dirty="0">
                <a:latin typeface="宋体" panose="02010600030101010101" pitchFamily="2" charset="-122"/>
                <a:cs typeface="宋体" panose="02010600030101010101" pitchFamily="2" charset="-122"/>
              </a:rPr>
              <a:t> </a:t>
            </a:r>
            <a:r>
              <a:rPr sz="1100" spc="-70" dirty="0">
                <a:latin typeface="宋体" panose="02010600030101010101" pitchFamily="2" charset="-122"/>
                <a:cs typeface="宋体" panose="02010600030101010101" pitchFamily="2" charset="-122"/>
              </a:rPr>
              <a:t>defau</a:t>
            </a:r>
            <a:r>
              <a:rPr sz="1100" spc="-60" dirty="0">
                <a:latin typeface="宋体" panose="02010600030101010101" pitchFamily="2" charset="-122"/>
                <a:cs typeface="宋体" panose="02010600030101010101" pitchFamily="2" charset="-122"/>
              </a:rPr>
              <a:t>l</a:t>
            </a:r>
            <a:r>
              <a:rPr sz="1100" spc="-204" dirty="0">
                <a:latin typeface="宋体" panose="02010600030101010101" pitchFamily="2" charset="-122"/>
                <a:cs typeface="宋体" panose="02010600030101010101" pitchFamily="2" charset="-122"/>
              </a:rPr>
              <a:t>t</a:t>
            </a:r>
            <a:r>
              <a:rPr sz="1100" spc="-260" dirty="0">
                <a:latin typeface="宋体" panose="02010600030101010101" pitchFamily="2" charset="-122"/>
                <a:cs typeface="宋体" panose="02010600030101010101" pitchFamily="2" charset="-122"/>
              </a:rPr>
              <a:t> </a:t>
            </a:r>
            <a:r>
              <a:rPr sz="1100" spc="180" dirty="0">
                <a:latin typeface="宋体" panose="02010600030101010101" pitchFamily="2" charset="-122"/>
                <a:cs typeface="宋体" panose="02010600030101010101" pitchFamily="2" charset="-122"/>
              </a:rPr>
              <a:t>=</a:t>
            </a:r>
            <a:r>
              <a:rPr sz="1100" spc="-240"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global.</a:t>
            </a:r>
            <a:r>
              <a:rPr sz="1100" spc="-100" dirty="0">
                <a:latin typeface="宋体" panose="02010600030101010101" pitchFamily="2" charset="-122"/>
                <a:cs typeface="宋体" panose="02010600030101010101" pitchFamily="2" charset="-122"/>
              </a:rPr>
              <a:t>s</a:t>
            </a:r>
            <a:r>
              <a:rPr sz="1100" spc="380" dirty="0">
                <a:latin typeface="宋体" panose="02010600030101010101" pitchFamily="2" charset="-122"/>
                <a:cs typeface="宋体" panose="02010600030101010101" pitchFamily="2" charset="-122"/>
              </a:rPr>
              <a:t>m</a:t>
            </a:r>
            <a:r>
              <a:rPr sz="1100" spc="-35" dirty="0">
                <a:latin typeface="宋体" panose="02010600030101010101" pitchFamily="2" charset="-122"/>
                <a:cs typeface="宋体" panose="02010600030101010101" pitchFamily="2" charset="-122"/>
              </a:rPr>
              <a:t>tp_au</a:t>
            </a:r>
            <a:r>
              <a:rPr sz="1100" spc="-75" dirty="0">
                <a:latin typeface="宋体" panose="02010600030101010101" pitchFamily="2" charset="-122"/>
                <a:cs typeface="宋体" panose="02010600030101010101" pitchFamily="2" charset="-122"/>
              </a:rPr>
              <a:t>th</a:t>
            </a:r>
            <a:r>
              <a:rPr sz="1100" spc="-95" dirty="0">
                <a:latin typeface="宋体" panose="02010600030101010101" pitchFamily="2" charset="-122"/>
                <a:cs typeface="宋体" panose="02010600030101010101" pitchFamily="2" charset="-122"/>
              </a:rPr>
              <a:t>_</a:t>
            </a:r>
            <a:r>
              <a:rPr sz="1100" spc="-35" dirty="0">
                <a:latin typeface="宋体" panose="02010600030101010101" pitchFamily="2" charset="-122"/>
                <a:cs typeface="宋体" panose="02010600030101010101" pitchFamily="2" charset="-122"/>
              </a:rPr>
              <a:t>pass</a:t>
            </a:r>
            <a:r>
              <a:rPr sz="1100" spc="50" dirty="0">
                <a:latin typeface="宋体" panose="02010600030101010101" pitchFamily="2" charset="-122"/>
                <a:cs typeface="宋体" panose="02010600030101010101" pitchFamily="2" charset="-122"/>
              </a:rPr>
              <a:t>word</a:t>
            </a:r>
            <a:r>
              <a:rPr sz="1100" spc="-275"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  [</a:t>
            </a:r>
            <a:r>
              <a:rPr sz="1100" spc="-245" dirty="0">
                <a:latin typeface="宋体" panose="02010600030101010101" pitchFamily="2" charset="-122"/>
                <a:cs typeface="宋体" panose="02010600030101010101" pitchFamily="2" charset="-122"/>
              </a:rPr>
              <a:t> </a:t>
            </a:r>
            <a:r>
              <a:rPr sz="1100" spc="-85" dirty="0">
                <a:latin typeface="宋体" panose="02010600030101010101" pitchFamily="2" charset="-122"/>
                <a:cs typeface="宋体" panose="02010600030101010101" pitchFamily="2" charset="-122"/>
              </a:rPr>
              <a:t>auth_secret:</a:t>
            </a:r>
            <a:r>
              <a:rPr sz="1100" spc="-285"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&lt;secret&gt;</a:t>
            </a:r>
            <a:r>
              <a:rPr sz="1100" spc="-250" dirty="0">
                <a:latin typeface="宋体" panose="02010600030101010101" pitchFamily="2" charset="-122"/>
                <a:cs typeface="宋体" panose="02010600030101010101" pitchFamily="2" charset="-122"/>
              </a:rPr>
              <a:t> </a:t>
            </a:r>
            <a:r>
              <a:rPr sz="1100" spc="-295" dirty="0">
                <a:latin typeface="宋体" panose="02010600030101010101" pitchFamily="2" charset="-122"/>
                <a:cs typeface="宋体" panose="02010600030101010101" pitchFamily="2" charset="-122"/>
              </a:rPr>
              <a:t>|</a:t>
            </a:r>
            <a:r>
              <a:rPr sz="1100" spc="-260" dirty="0">
                <a:latin typeface="宋体" panose="02010600030101010101" pitchFamily="2" charset="-122"/>
                <a:cs typeface="宋体" panose="02010600030101010101" pitchFamily="2" charset="-122"/>
              </a:rPr>
              <a:t> </a:t>
            </a:r>
            <a:r>
              <a:rPr sz="1100" spc="-90" dirty="0">
                <a:latin typeface="宋体" panose="02010600030101010101" pitchFamily="2" charset="-122"/>
                <a:cs typeface="宋体" panose="02010600030101010101" pitchFamily="2" charset="-122"/>
              </a:rPr>
              <a:t>default</a:t>
            </a:r>
            <a:r>
              <a:rPr sz="1100" spc="-250" dirty="0">
                <a:latin typeface="宋体" panose="02010600030101010101" pitchFamily="2" charset="-122"/>
                <a:cs typeface="宋体" panose="02010600030101010101" pitchFamily="2" charset="-122"/>
              </a:rPr>
              <a:t> </a:t>
            </a:r>
            <a:r>
              <a:rPr sz="1100" spc="180"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60" dirty="0">
                <a:latin typeface="宋体" panose="02010600030101010101" pitchFamily="2" charset="-122"/>
                <a:cs typeface="宋体" panose="02010600030101010101" pitchFamily="2" charset="-122"/>
              </a:rPr>
              <a:t>global.smtp_auth_secret</a:t>
            </a:r>
            <a:r>
              <a:rPr sz="1100" spc="-270"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marL="12700" algn="just">
              <a:lnSpc>
                <a:spcPct val="100000"/>
              </a:lnSpc>
            </a:pP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100" dirty="0">
                <a:latin typeface="宋体" panose="02010600030101010101" pitchFamily="2" charset="-122"/>
                <a:cs typeface="宋体" panose="02010600030101010101" pitchFamily="2" charset="-122"/>
              </a:rPr>
              <a:t>auth_identity:</a:t>
            </a:r>
            <a:r>
              <a:rPr sz="1100" spc="-285" dirty="0">
                <a:latin typeface="宋体" panose="02010600030101010101" pitchFamily="2" charset="-122"/>
                <a:cs typeface="宋体" panose="02010600030101010101" pitchFamily="2" charset="-122"/>
              </a:rPr>
              <a:t> </a:t>
            </a:r>
            <a:r>
              <a:rPr sz="1100" spc="-40" dirty="0">
                <a:latin typeface="宋体" panose="02010600030101010101" pitchFamily="2" charset="-122"/>
                <a:cs typeface="宋体" panose="02010600030101010101" pitchFamily="2" charset="-122"/>
              </a:rPr>
              <a:t>&lt;string&gt;</a:t>
            </a:r>
            <a:r>
              <a:rPr sz="1100" spc="-240" dirty="0">
                <a:latin typeface="宋体" panose="02010600030101010101" pitchFamily="2" charset="-122"/>
                <a:cs typeface="宋体" panose="02010600030101010101" pitchFamily="2" charset="-122"/>
              </a:rPr>
              <a:t> </a:t>
            </a:r>
            <a:r>
              <a:rPr sz="1100" spc="-295" dirty="0">
                <a:latin typeface="宋体" panose="02010600030101010101" pitchFamily="2" charset="-122"/>
                <a:cs typeface="宋体" panose="02010600030101010101" pitchFamily="2" charset="-122"/>
              </a:rPr>
              <a:t>|</a:t>
            </a:r>
            <a:r>
              <a:rPr sz="1100" spc="-260" dirty="0">
                <a:latin typeface="宋体" panose="02010600030101010101" pitchFamily="2" charset="-122"/>
                <a:cs typeface="宋体" panose="02010600030101010101" pitchFamily="2" charset="-122"/>
              </a:rPr>
              <a:t> </a:t>
            </a:r>
            <a:r>
              <a:rPr sz="1100" spc="-85" dirty="0">
                <a:latin typeface="宋体" panose="02010600030101010101" pitchFamily="2" charset="-122"/>
                <a:cs typeface="宋体" panose="02010600030101010101" pitchFamily="2" charset="-122"/>
              </a:rPr>
              <a:t>default</a:t>
            </a:r>
            <a:r>
              <a:rPr sz="1100" spc="-254" dirty="0">
                <a:latin typeface="宋体" panose="02010600030101010101" pitchFamily="2" charset="-122"/>
                <a:cs typeface="宋体" panose="02010600030101010101" pitchFamily="2" charset="-122"/>
              </a:rPr>
              <a:t> </a:t>
            </a:r>
            <a:r>
              <a:rPr sz="1100" spc="185" dirty="0">
                <a:latin typeface="宋体" panose="02010600030101010101" pitchFamily="2" charset="-122"/>
                <a:cs typeface="宋体" panose="02010600030101010101" pitchFamily="2" charset="-122"/>
              </a:rPr>
              <a:t>=</a:t>
            </a:r>
            <a:r>
              <a:rPr sz="1100" spc="-240" dirty="0">
                <a:latin typeface="宋体" panose="02010600030101010101" pitchFamily="2" charset="-122"/>
                <a:cs typeface="宋体" panose="02010600030101010101" pitchFamily="2" charset="-122"/>
              </a:rPr>
              <a:t> </a:t>
            </a:r>
            <a:r>
              <a:rPr sz="1100" spc="-70" dirty="0">
                <a:latin typeface="宋体" panose="02010600030101010101" pitchFamily="2" charset="-122"/>
                <a:cs typeface="宋体" panose="02010600030101010101" pitchFamily="2" charset="-122"/>
              </a:rPr>
              <a:t>global.smtp_auth_identity</a:t>
            </a:r>
            <a:r>
              <a:rPr sz="1100" spc="-280"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a:lnSpc>
                <a:spcPct val="100000"/>
              </a:lnSpc>
              <a:spcBef>
                <a:spcPts val="40"/>
              </a:spcBef>
            </a:pPr>
            <a:endParaRPr sz="1000">
              <a:latin typeface="宋体" panose="02010600030101010101" pitchFamily="2" charset="-122"/>
              <a:cs typeface="宋体" panose="02010600030101010101" pitchFamily="2" charset="-122"/>
            </a:endParaRPr>
          </a:p>
          <a:p>
            <a:pPr marL="12700" marR="320675">
              <a:lnSpc>
                <a:spcPct val="100000"/>
              </a:lnSpc>
            </a:pPr>
            <a:r>
              <a:rPr sz="1100" spc="105" dirty="0">
                <a:latin typeface="宋体" panose="02010600030101010101" pitchFamily="2" charset="-122"/>
                <a:cs typeface="宋体" panose="02010600030101010101" pitchFamily="2" charset="-122"/>
              </a:rPr>
              <a:t>#</a:t>
            </a:r>
            <a:r>
              <a:rPr sz="1100" spc="-240"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The</a:t>
            </a:r>
            <a:r>
              <a:rPr sz="1100" spc="-250" dirty="0">
                <a:latin typeface="宋体" panose="02010600030101010101" pitchFamily="2" charset="-122"/>
                <a:cs typeface="宋体" panose="02010600030101010101" pitchFamily="2" charset="-122"/>
              </a:rPr>
              <a:t> </a:t>
            </a:r>
            <a:r>
              <a:rPr sz="1100" spc="120" dirty="0">
                <a:latin typeface="宋体" panose="02010600030101010101" pitchFamily="2" charset="-122"/>
                <a:cs typeface="宋体" panose="02010600030101010101" pitchFamily="2" charset="-122"/>
              </a:rPr>
              <a:t>SMTP</a:t>
            </a:r>
            <a:r>
              <a:rPr sz="1100" spc="-240" dirty="0">
                <a:latin typeface="宋体" panose="02010600030101010101" pitchFamily="2" charset="-122"/>
                <a:cs typeface="宋体" panose="02010600030101010101" pitchFamily="2" charset="-122"/>
              </a:rPr>
              <a:t> </a:t>
            </a:r>
            <a:r>
              <a:rPr sz="1100" spc="-5" dirty="0">
                <a:latin typeface="宋体" panose="02010600030101010101" pitchFamily="2" charset="-122"/>
                <a:cs typeface="宋体" panose="02010600030101010101" pitchFamily="2" charset="-122"/>
              </a:rPr>
              <a:t>TLS</a:t>
            </a:r>
            <a:r>
              <a:rPr sz="1100" spc="-235" dirty="0">
                <a:latin typeface="宋体" panose="02010600030101010101" pitchFamily="2" charset="-122"/>
                <a:cs typeface="宋体" panose="02010600030101010101" pitchFamily="2" charset="-122"/>
              </a:rPr>
              <a:t> </a:t>
            </a:r>
            <a:r>
              <a:rPr sz="1100" spc="-50" dirty="0">
                <a:latin typeface="宋体" panose="02010600030101010101" pitchFamily="2" charset="-122"/>
                <a:cs typeface="宋体" panose="02010600030101010101" pitchFamily="2" charset="-122"/>
              </a:rPr>
              <a:t>requirement.</a:t>
            </a:r>
            <a:r>
              <a:rPr sz="1100" spc="-270" dirty="0">
                <a:latin typeface="宋体" panose="02010600030101010101" pitchFamily="2" charset="-122"/>
                <a:cs typeface="宋体" panose="02010600030101010101" pitchFamily="2" charset="-122"/>
              </a:rPr>
              <a:t> </a:t>
            </a:r>
            <a:r>
              <a:rPr sz="1100" spc="35" dirty="0">
                <a:latin typeface="宋体" panose="02010600030101010101" pitchFamily="2" charset="-122"/>
                <a:cs typeface="宋体" panose="02010600030101010101" pitchFamily="2" charset="-122"/>
              </a:rPr>
              <a:t>Note</a:t>
            </a:r>
            <a:r>
              <a:rPr sz="1100" spc="-250" dirty="0">
                <a:latin typeface="宋体" panose="02010600030101010101" pitchFamily="2" charset="-122"/>
                <a:cs typeface="宋体" panose="02010600030101010101" pitchFamily="2" charset="-122"/>
              </a:rPr>
              <a:t> </a:t>
            </a:r>
            <a:r>
              <a:rPr sz="1100" spc="-90" dirty="0">
                <a:latin typeface="宋体" panose="02010600030101010101" pitchFamily="2" charset="-122"/>
                <a:cs typeface="宋体" panose="02010600030101010101" pitchFamily="2" charset="-122"/>
              </a:rPr>
              <a:t>that</a:t>
            </a:r>
            <a:r>
              <a:rPr sz="1100" spc="-254" dirty="0">
                <a:latin typeface="宋体" panose="02010600030101010101" pitchFamily="2" charset="-122"/>
                <a:cs typeface="宋体" panose="02010600030101010101" pitchFamily="2" charset="-122"/>
              </a:rPr>
              <a:t> </a:t>
            </a:r>
            <a:r>
              <a:rPr sz="1100" spc="135" dirty="0">
                <a:latin typeface="宋体" panose="02010600030101010101" pitchFamily="2" charset="-122"/>
                <a:cs typeface="宋体" panose="02010600030101010101" pitchFamily="2" charset="-122"/>
              </a:rPr>
              <a:t>Go</a:t>
            </a:r>
            <a:r>
              <a:rPr sz="1100" spc="-240" dirty="0">
                <a:latin typeface="宋体" panose="02010600030101010101" pitchFamily="2" charset="-122"/>
                <a:cs typeface="宋体" panose="02010600030101010101" pitchFamily="2" charset="-122"/>
              </a:rPr>
              <a:t> </a:t>
            </a:r>
            <a:r>
              <a:rPr sz="1100" spc="15" dirty="0">
                <a:latin typeface="宋体" panose="02010600030101010101" pitchFamily="2" charset="-122"/>
                <a:cs typeface="宋体" panose="02010600030101010101" pitchFamily="2" charset="-122"/>
              </a:rPr>
              <a:t>does</a:t>
            </a:r>
            <a:r>
              <a:rPr sz="1100" spc="-240"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not</a:t>
            </a:r>
            <a:r>
              <a:rPr sz="1100" spc="-265" dirty="0">
                <a:latin typeface="宋体" panose="02010600030101010101" pitchFamily="2" charset="-122"/>
                <a:cs typeface="宋体" panose="02010600030101010101" pitchFamily="2" charset="-122"/>
              </a:rPr>
              <a:t> </a:t>
            </a:r>
            <a:r>
              <a:rPr sz="1100" spc="-30" dirty="0">
                <a:latin typeface="宋体" panose="02010600030101010101" pitchFamily="2" charset="-122"/>
                <a:cs typeface="宋体" panose="02010600030101010101" pitchFamily="2" charset="-122"/>
              </a:rPr>
              <a:t>support</a:t>
            </a:r>
            <a:r>
              <a:rPr sz="1100" spc="-254" dirty="0">
                <a:latin typeface="宋体" panose="02010600030101010101" pitchFamily="2" charset="-122"/>
                <a:cs typeface="宋体" panose="02010600030101010101" pitchFamily="2" charset="-122"/>
              </a:rPr>
              <a:t> </a:t>
            </a:r>
            <a:r>
              <a:rPr sz="1100" spc="-15" dirty="0">
                <a:latin typeface="宋体" panose="02010600030101010101" pitchFamily="2" charset="-122"/>
                <a:cs typeface="宋体" panose="02010600030101010101" pitchFamily="2" charset="-122"/>
              </a:rPr>
              <a:t>unencrypted</a:t>
            </a:r>
            <a:r>
              <a:rPr sz="1100" spc="-265" dirty="0">
                <a:latin typeface="宋体" panose="02010600030101010101" pitchFamily="2" charset="-122"/>
                <a:cs typeface="宋体" panose="02010600030101010101" pitchFamily="2" charset="-122"/>
              </a:rPr>
              <a:t> </a:t>
            </a:r>
            <a:r>
              <a:rPr sz="1100" spc="-40" dirty="0">
                <a:latin typeface="宋体" panose="02010600030101010101" pitchFamily="2" charset="-122"/>
                <a:cs typeface="宋体" panose="02010600030101010101" pitchFamily="2" charset="-122"/>
              </a:rPr>
              <a:t>connections</a:t>
            </a:r>
            <a:r>
              <a:rPr sz="1100" spc="-270" dirty="0">
                <a:latin typeface="宋体" panose="02010600030101010101" pitchFamily="2" charset="-122"/>
                <a:cs typeface="宋体" panose="02010600030101010101" pitchFamily="2" charset="-122"/>
              </a:rPr>
              <a:t> </a:t>
            </a:r>
            <a:r>
              <a:rPr sz="1100" spc="-60" dirty="0">
                <a:latin typeface="宋体" panose="02010600030101010101" pitchFamily="2" charset="-122"/>
                <a:cs typeface="宋体" panose="02010600030101010101" pitchFamily="2" charset="-122"/>
              </a:rPr>
              <a:t>to</a:t>
            </a:r>
            <a:r>
              <a:rPr sz="1100" spc="-250" dirty="0">
                <a:latin typeface="宋体" panose="02010600030101010101" pitchFamily="2" charset="-122"/>
                <a:cs typeface="宋体" panose="02010600030101010101" pitchFamily="2" charset="-122"/>
              </a:rPr>
              <a:t> </a:t>
            </a:r>
            <a:r>
              <a:rPr sz="1100" spc="15" dirty="0">
                <a:latin typeface="宋体" panose="02010600030101010101" pitchFamily="2" charset="-122"/>
                <a:cs typeface="宋体" panose="02010600030101010101" pitchFamily="2" charset="-122"/>
              </a:rPr>
              <a:t>remote</a:t>
            </a:r>
            <a:r>
              <a:rPr sz="1100" spc="-260" dirty="0">
                <a:latin typeface="宋体" panose="02010600030101010101" pitchFamily="2" charset="-122"/>
                <a:cs typeface="宋体" panose="02010600030101010101" pitchFamily="2" charset="-122"/>
              </a:rPr>
              <a:t> </a:t>
            </a:r>
            <a:r>
              <a:rPr sz="1100" spc="120" dirty="0">
                <a:latin typeface="宋体" panose="02010600030101010101" pitchFamily="2" charset="-122"/>
                <a:cs typeface="宋体" panose="02010600030101010101" pitchFamily="2" charset="-122"/>
              </a:rPr>
              <a:t>SMTP</a:t>
            </a:r>
            <a:r>
              <a:rPr sz="1100" spc="-240" dirty="0">
                <a:latin typeface="宋体" panose="02010600030101010101" pitchFamily="2" charset="-122"/>
                <a:cs typeface="宋体" panose="02010600030101010101" pitchFamily="2" charset="-122"/>
              </a:rPr>
              <a:t> </a:t>
            </a:r>
            <a:r>
              <a:rPr sz="1100" spc="-60" dirty="0">
                <a:latin typeface="宋体" panose="02010600030101010101" pitchFamily="2" charset="-122"/>
                <a:cs typeface="宋体" panose="02010600030101010101" pitchFamily="2" charset="-122"/>
              </a:rPr>
              <a:t>endpoints. </a:t>
            </a:r>
            <a:r>
              <a:rPr sz="1100" spc="-535"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125" dirty="0">
                <a:latin typeface="宋体" panose="02010600030101010101" pitchFamily="2" charset="-122"/>
                <a:cs typeface="宋体" panose="02010600030101010101" pitchFamily="2" charset="-122"/>
              </a:rPr>
              <a:t>require_tls:</a:t>
            </a:r>
            <a:r>
              <a:rPr sz="1100" spc="-265" dirty="0">
                <a:latin typeface="宋体" panose="02010600030101010101" pitchFamily="2" charset="-122"/>
                <a:cs typeface="宋体" panose="02010600030101010101" pitchFamily="2" charset="-122"/>
              </a:rPr>
              <a:t> </a:t>
            </a:r>
            <a:r>
              <a:rPr sz="1100" spc="50" dirty="0">
                <a:latin typeface="宋体" panose="02010600030101010101" pitchFamily="2" charset="-122"/>
                <a:cs typeface="宋体" panose="02010600030101010101" pitchFamily="2" charset="-122"/>
              </a:rPr>
              <a:t>&lt;bool&gt;</a:t>
            </a:r>
            <a:r>
              <a:rPr sz="1100" spc="-254" dirty="0">
                <a:latin typeface="宋体" panose="02010600030101010101" pitchFamily="2" charset="-122"/>
                <a:cs typeface="宋体" panose="02010600030101010101" pitchFamily="2" charset="-122"/>
              </a:rPr>
              <a:t> </a:t>
            </a:r>
            <a:r>
              <a:rPr sz="1100" spc="-295" dirty="0">
                <a:latin typeface="宋体" panose="02010600030101010101" pitchFamily="2" charset="-122"/>
                <a:cs typeface="宋体" panose="02010600030101010101" pitchFamily="2" charset="-122"/>
              </a:rPr>
              <a:t>|</a:t>
            </a:r>
            <a:r>
              <a:rPr sz="1100" spc="-260" dirty="0">
                <a:latin typeface="宋体" panose="02010600030101010101" pitchFamily="2" charset="-122"/>
                <a:cs typeface="宋体" panose="02010600030101010101" pitchFamily="2" charset="-122"/>
              </a:rPr>
              <a:t> </a:t>
            </a:r>
            <a:r>
              <a:rPr sz="1100" spc="-90" dirty="0">
                <a:latin typeface="宋体" panose="02010600030101010101" pitchFamily="2" charset="-122"/>
                <a:cs typeface="宋体" panose="02010600030101010101" pitchFamily="2" charset="-122"/>
              </a:rPr>
              <a:t>default</a:t>
            </a:r>
            <a:r>
              <a:rPr sz="1100" spc="-260" dirty="0">
                <a:latin typeface="宋体" panose="02010600030101010101" pitchFamily="2" charset="-122"/>
                <a:cs typeface="宋体" panose="02010600030101010101" pitchFamily="2" charset="-122"/>
              </a:rPr>
              <a:t> </a:t>
            </a:r>
            <a:r>
              <a:rPr sz="1100" spc="180"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85" dirty="0">
                <a:latin typeface="宋体" panose="02010600030101010101" pitchFamily="2" charset="-122"/>
                <a:cs typeface="宋体" panose="02010600030101010101" pitchFamily="2" charset="-122"/>
              </a:rPr>
              <a:t>global.smtp_require_tls</a:t>
            </a:r>
            <a:r>
              <a:rPr sz="1100" spc="-254"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marL="12700" marR="6009640">
              <a:lnSpc>
                <a:spcPct val="100000"/>
              </a:lnSpc>
              <a:spcBef>
                <a:spcPts val="5"/>
              </a:spcBef>
            </a:pP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5" dirty="0">
                <a:latin typeface="宋体" panose="02010600030101010101" pitchFamily="2" charset="-122"/>
                <a:cs typeface="宋体" panose="02010600030101010101" pitchFamily="2" charset="-122"/>
              </a:rPr>
              <a:t>TLS</a:t>
            </a:r>
            <a:r>
              <a:rPr sz="1100" spc="-250"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c</a:t>
            </a:r>
            <a:r>
              <a:rPr sz="1100" spc="60" dirty="0">
                <a:latin typeface="宋体" panose="02010600030101010101" pitchFamily="2" charset="-122"/>
                <a:cs typeface="宋体" panose="02010600030101010101" pitchFamily="2" charset="-122"/>
              </a:rPr>
              <a:t>o</a:t>
            </a:r>
            <a:r>
              <a:rPr sz="1100" spc="65" dirty="0">
                <a:latin typeface="宋体" panose="02010600030101010101" pitchFamily="2" charset="-122"/>
                <a:cs typeface="宋体" panose="02010600030101010101" pitchFamily="2" charset="-122"/>
              </a:rPr>
              <a:t>n</a:t>
            </a:r>
            <a:r>
              <a:rPr sz="1100" spc="-235" dirty="0">
                <a:latin typeface="宋体" panose="02010600030101010101" pitchFamily="2" charset="-122"/>
                <a:cs typeface="宋体" panose="02010600030101010101" pitchFamily="2" charset="-122"/>
              </a:rPr>
              <a:t>f</a:t>
            </a:r>
            <a:r>
              <a:rPr sz="1100" spc="-305" dirty="0">
                <a:latin typeface="宋体" panose="02010600030101010101" pitchFamily="2" charset="-122"/>
                <a:cs typeface="宋体" panose="02010600030101010101" pitchFamily="2" charset="-122"/>
              </a:rPr>
              <a:t>i</a:t>
            </a:r>
            <a:r>
              <a:rPr sz="1100" spc="-60" dirty="0">
                <a:latin typeface="宋体" panose="02010600030101010101" pitchFamily="2" charset="-122"/>
                <a:cs typeface="宋体" panose="02010600030101010101" pitchFamily="2" charset="-122"/>
              </a:rPr>
              <a:t>guratio</a:t>
            </a:r>
            <a:r>
              <a:rPr sz="1100" spc="-50" dirty="0">
                <a:latin typeface="宋体" panose="02010600030101010101" pitchFamily="2" charset="-122"/>
                <a:cs typeface="宋体" panose="02010600030101010101" pitchFamily="2" charset="-122"/>
              </a:rPr>
              <a:t>n</a:t>
            </a:r>
            <a:r>
              <a:rPr sz="1100" spc="-310" dirty="0">
                <a:latin typeface="宋体" panose="02010600030101010101" pitchFamily="2" charset="-122"/>
                <a:cs typeface="宋体" panose="02010600030101010101" pitchFamily="2" charset="-122"/>
              </a:rPr>
              <a:t>.  </a:t>
            </a:r>
            <a:r>
              <a:rPr sz="1100" spc="-125" dirty="0">
                <a:latin typeface="宋体" panose="02010600030101010101" pitchFamily="2" charset="-122"/>
                <a:cs typeface="宋体" panose="02010600030101010101" pitchFamily="2" charset="-122"/>
              </a:rPr>
              <a:t>tls_config:</a:t>
            </a:r>
            <a:endParaRPr sz="1100">
              <a:latin typeface="宋体" panose="02010600030101010101" pitchFamily="2" charset="-122"/>
              <a:cs typeface="宋体" panose="02010600030101010101" pitchFamily="2" charset="-122"/>
            </a:endParaRPr>
          </a:p>
          <a:p>
            <a:pPr marL="88900">
              <a:lnSpc>
                <a:spcPts val="1320"/>
              </a:lnSpc>
            </a:pP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175" dirty="0">
                <a:latin typeface="宋体" panose="02010600030101010101" pitchFamily="2" charset="-122"/>
                <a:cs typeface="宋体" panose="02010600030101010101" pitchFamily="2" charset="-122"/>
              </a:rPr>
              <a:t>&lt;</a:t>
            </a:r>
            <a:r>
              <a:rPr sz="1100" spc="-254" dirty="0">
                <a:latin typeface="宋体" panose="02010600030101010101" pitchFamily="2" charset="-122"/>
                <a:cs typeface="宋体" panose="02010600030101010101" pitchFamily="2" charset="-122"/>
              </a:rPr>
              <a:t>tl</a:t>
            </a:r>
            <a:r>
              <a:rPr sz="1100" spc="-105" dirty="0">
                <a:latin typeface="宋体" panose="02010600030101010101" pitchFamily="2" charset="-122"/>
                <a:cs typeface="宋体" panose="02010600030101010101" pitchFamily="2" charset="-122"/>
              </a:rPr>
              <a:t>s</a:t>
            </a:r>
            <a:r>
              <a:rPr sz="1100" spc="-95" dirty="0">
                <a:latin typeface="宋体" panose="02010600030101010101" pitchFamily="2" charset="-122"/>
                <a:cs typeface="宋体" panose="02010600030101010101" pitchFamily="2" charset="-122"/>
              </a:rPr>
              <a:t>_</a:t>
            </a:r>
            <a:r>
              <a:rPr sz="1100" spc="25" dirty="0">
                <a:latin typeface="宋体" panose="02010600030101010101" pitchFamily="2" charset="-122"/>
                <a:cs typeface="宋体" panose="02010600030101010101" pitchFamily="2" charset="-122"/>
              </a:rPr>
              <a:t>co</a:t>
            </a:r>
            <a:r>
              <a:rPr sz="1100" spc="30" dirty="0">
                <a:latin typeface="宋体" panose="02010600030101010101" pitchFamily="2" charset="-122"/>
                <a:cs typeface="宋体" panose="02010600030101010101" pitchFamily="2" charset="-122"/>
              </a:rPr>
              <a:t>n</a:t>
            </a:r>
            <a:r>
              <a:rPr sz="1100" spc="-235" dirty="0">
                <a:latin typeface="宋体" panose="02010600030101010101" pitchFamily="2" charset="-122"/>
                <a:cs typeface="宋体" panose="02010600030101010101" pitchFamily="2" charset="-122"/>
              </a:rPr>
              <a:t>f</a:t>
            </a:r>
            <a:r>
              <a:rPr sz="1100" spc="-305" dirty="0">
                <a:latin typeface="宋体" panose="02010600030101010101" pitchFamily="2" charset="-122"/>
                <a:cs typeface="宋体" panose="02010600030101010101" pitchFamily="2" charset="-122"/>
              </a:rPr>
              <a:t>i</a:t>
            </a:r>
            <a:r>
              <a:rPr sz="1100" spc="80" dirty="0">
                <a:latin typeface="宋体" panose="02010600030101010101" pitchFamily="2" charset="-122"/>
                <a:cs typeface="宋体" panose="02010600030101010101" pitchFamily="2" charset="-122"/>
              </a:rPr>
              <a:t>g</a:t>
            </a:r>
            <a:r>
              <a:rPr sz="1100" spc="180" dirty="0">
                <a:latin typeface="宋体" panose="02010600030101010101" pitchFamily="2" charset="-122"/>
                <a:cs typeface="宋体" panose="02010600030101010101" pitchFamily="2" charset="-122"/>
              </a:rPr>
              <a:t>&gt;</a:t>
            </a:r>
            <a:r>
              <a:rPr sz="1100" spc="-245"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a:lnSpc>
                <a:spcPct val="100000"/>
              </a:lnSpc>
              <a:spcBef>
                <a:spcPts val="35"/>
              </a:spcBef>
            </a:pPr>
            <a:endParaRPr sz="1000">
              <a:latin typeface="宋体" panose="02010600030101010101" pitchFamily="2" charset="-122"/>
              <a:cs typeface="宋体" panose="02010600030101010101" pitchFamily="2" charset="-122"/>
            </a:endParaRPr>
          </a:p>
          <a:p>
            <a:pPr marL="12700" marR="2168525">
              <a:lnSpc>
                <a:spcPct val="100000"/>
              </a:lnSpc>
            </a:pP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204" dirty="0">
                <a:latin typeface="宋体" panose="02010600030101010101" pitchFamily="2" charset="-122"/>
                <a:cs typeface="宋体" panose="02010600030101010101" pitchFamily="2" charset="-122"/>
              </a:rPr>
              <a:t>H</a:t>
            </a:r>
            <a:r>
              <a:rPr sz="1100" spc="125" dirty="0">
                <a:latin typeface="宋体" panose="02010600030101010101" pitchFamily="2" charset="-122"/>
                <a:cs typeface="宋体" panose="02010600030101010101" pitchFamily="2" charset="-122"/>
              </a:rPr>
              <a:t>TM</a:t>
            </a:r>
            <a:r>
              <a:rPr sz="1100" spc="120" dirty="0">
                <a:latin typeface="宋体" panose="02010600030101010101" pitchFamily="2" charset="-122"/>
                <a:cs typeface="宋体" panose="02010600030101010101" pitchFamily="2" charset="-122"/>
              </a:rPr>
              <a:t>L</a:t>
            </a:r>
            <a:r>
              <a:rPr sz="1100" dirty="0">
                <a:latin typeface="宋体" panose="02010600030101010101" pitchFamily="2" charset="-122"/>
                <a:cs typeface="宋体" panose="02010600030101010101" pitchFamily="2" charset="-122"/>
              </a:rPr>
              <a:t>格式的邮件内容，支持使用模板，默认将引用名为</a:t>
            </a:r>
            <a:r>
              <a:rPr sz="1100" spc="15" dirty="0">
                <a:latin typeface="宋体" panose="02010600030101010101" pitchFamily="2" charset="-122"/>
                <a:cs typeface="宋体" panose="02010600030101010101" pitchFamily="2" charset="-122"/>
              </a:rPr>
              <a:t>e</a:t>
            </a:r>
            <a:r>
              <a:rPr sz="1100" spc="375" dirty="0">
                <a:latin typeface="宋体" panose="02010600030101010101" pitchFamily="2" charset="-122"/>
                <a:cs typeface="宋体" panose="02010600030101010101" pitchFamily="2" charset="-122"/>
              </a:rPr>
              <a:t>m</a:t>
            </a:r>
            <a:r>
              <a:rPr sz="1100" spc="-204" dirty="0">
                <a:latin typeface="宋体" panose="02010600030101010101" pitchFamily="2" charset="-122"/>
                <a:cs typeface="宋体" panose="02010600030101010101" pitchFamily="2" charset="-122"/>
              </a:rPr>
              <a:t>ai</a:t>
            </a:r>
            <a:r>
              <a:rPr sz="1100" spc="-200" dirty="0">
                <a:latin typeface="宋体" panose="02010600030101010101" pitchFamily="2" charset="-122"/>
                <a:cs typeface="宋体" panose="02010600030101010101" pitchFamily="2" charset="-122"/>
              </a:rPr>
              <a:t>l</a:t>
            </a:r>
            <a:r>
              <a:rPr sz="1100" spc="-105" dirty="0">
                <a:latin typeface="宋体" panose="02010600030101010101" pitchFamily="2" charset="-122"/>
                <a:cs typeface="宋体" panose="02010600030101010101" pitchFamily="2" charset="-122"/>
              </a:rPr>
              <a:t>.defau</a:t>
            </a:r>
            <a:r>
              <a:rPr sz="1100" spc="-100" dirty="0">
                <a:latin typeface="宋体" panose="02010600030101010101" pitchFamily="2" charset="-122"/>
                <a:cs typeface="宋体" panose="02010600030101010101" pitchFamily="2" charset="-122"/>
              </a:rPr>
              <a:t>l</a:t>
            </a:r>
            <a:r>
              <a:rPr sz="1100" spc="-155" dirty="0">
                <a:latin typeface="宋体" panose="02010600030101010101" pitchFamily="2" charset="-122"/>
                <a:cs typeface="宋体" panose="02010600030101010101" pitchFamily="2" charset="-122"/>
              </a:rPr>
              <a:t>t.h</a:t>
            </a:r>
            <a:r>
              <a:rPr sz="1100" spc="85" dirty="0">
                <a:latin typeface="宋体" panose="02010600030101010101" pitchFamily="2" charset="-122"/>
                <a:cs typeface="宋体" panose="02010600030101010101" pitchFamily="2" charset="-122"/>
              </a:rPr>
              <a:t>tm</a:t>
            </a:r>
            <a:r>
              <a:rPr sz="1100" spc="-295" dirty="0">
                <a:latin typeface="宋体" panose="02010600030101010101" pitchFamily="2" charset="-122"/>
                <a:cs typeface="宋体" panose="02010600030101010101" pitchFamily="2" charset="-122"/>
              </a:rPr>
              <a:t>l</a:t>
            </a:r>
            <a:r>
              <a:rPr sz="1100" dirty="0">
                <a:latin typeface="宋体" panose="02010600030101010101" pitchFamily="2" charset="-122"/>
                <a:cs typeface="宋体" panose="02010600030101010101" pitchFamily="2" charset="-122"/>
              </a:rPr>
              <a:t>的模板   </a:t>
            </a: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80" dirty="0">
                <a:latin typeface="宋体" panose="02010600030101010101" pitchFamily="2" charset="-122"/>
                <a:cs typeface="宋体" panose="02010600030101010101" pitchFamily="2" charset="-122"/>
              </a:rPr>
              <a:t>html:</a:t>
            </a:r>
            <a:r>
              <a:rPr sz="1100" spc="-275" dirty="0">
                <a:latin typeface="宋体" panose="02010600030101010101" pitchFamily="2" charset="-122"/>
                <a:cs typeface="宋体" panose="02010600030101010101" pitchFamily="2" charset="-122"/>
              </a:rPr>
              <a:t> </a:t>
            </a:r>
            <a:r>
              <a:rPr sz="1100" spc="-35" dirty="0">
                <a:latin typeface="宋体" panose="02010600030101010101" pitchFamily="2" charset="-122"/>
                <a:cs typeface="宋体" panose="02010600030101010101" pitchFamily="2" charset="-122"/>
              </a:rPr>
              <a:t>&lt;tmpl_string&gt;</a:t>
            </a:r>
            <a:r>
              <a:rPr sz="1100" spc="-245" dirty="0">
                <a:latin typeface="宋体" panose="02010600030101010101" pitchFamily="2" charset="-122"/>
                <a:cs typeface="宋体" panose="02010600030101010101" pitchFamily="2" charset="-122"/>
              </a:rPr>
              <a:t> </a:t>
            </a:r>
            <a:r>
              <a:rPr sz="1100" spc="-295" dirty="0">
                <a:latin typeface="宋体" panose="02010600030101010101" pitchFamily="2" charset="-122"/>
                <a:cs typeface="宋体" panose="02010600030101010101" pitchFamily="2" charset="-122"/>
              </a:rPr>
              <a:t>|</a:t>
            </a:r>
            <a:r>
              <a:rPr sz="1100" spc="-260" dirty="0">
                <a:latin typeface="宋体" panose="02010600030101010101" pitchFamily="2" charset="-122"/>
                <a:cs typeface="宋体" panose="02010600030101010101" pitchFamily="2" charset="-122"/>
              </a:rPr>
              <a:t> </a:t>
            </a:r>
            <a:r>
              <a:rPr sz="1100" spc="-90" dirty="0">
                <a:latin typeface="宋体" panose="02010600030101010101" pitchFamily="2" charset="-122"/>
                <a:cs typeface="宋体" panose="02010600030101010101" pitchFamily="2" charset="-122"/>
              </a:rPr>
              <a:t>default</a:t>
            </a:r>
            <a:r>
              <a:rPr sz="1100" spc="-254" dirty="0">
                <a:latin typeface="宋体" panose="02010600030101010101" pitchFamily="2" charset="-122"/>
                <a:cs typeface="宋体" panose="02010600030101010101" pitchFamily="2" charset="-122"/>
              </a:rPr>
              <a:t> </a:t>
            </a:r>
            <a:r>
              <a:rPr sz="1100" spc="180"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260" dirty="0">
                <a:latin typeface="宋体" panose="02010600030101010101" pitchFamily="2" charset="-122"/>
                <a:cs typeface="宋体" panose="02010600030101010101" pitchFamily="2" charset="-122"/>
              </a:rPr>
              <a:t>'{{</a:t>
            </a:r>
            <a:r>
              <a:rPr sz="1100" spc="-235" dirty="0">
                <a:latin typeface="宋体" panose="02010600030101010101" pitchFamily="2" charset="-122"/>
                <a:cs typeface="宋体" panose="02010600030101010101" pitchFamily="2" charset="-122"/>
              </a:rPr>
              <a:t> </a:t>
            </a:r>
            <a:r>
              <a:rPr sz="1100" spc="-30" dirty="0">
                <a:latin typeface="宋体" panose="02010600030101010101" pitchFamily="2" charset="-122"/>
                <a:cs typeface="宋体" panose="02010600030101010101" pitchFamily="2" charset="-122"/>
              </a:rPr>
              <a:t>template</a:t>
            </a:r>
            <a:r>
              <a:rPr sz="1100" spc="-265" dirty="0">
                <a:latin typeface="宋体" panose="02010600030101010101" pitchFamily="2" charset="-122"/>
                <a:cs typeface="宋体" panose="02010600030101010101" pitchFamily="2" charset="-122"/>
              </a:rPr>
              <a:t> </a:t>
            </a:r>
            <a:r>
              <a:rPr sz="1100" spc="-90" dirty="0">
                <a:latin typeface="宋体" panose="02010600030101010101" pitchFamily="2" charset="-122"/>
                <a:cs typeface="宋体" panose="02010600030101010101" pitchFamily="2" charset="-122"/>
              </a:rPr>
              <a:t>"</a:t>
            </a:r>
            <a:r>
              <a:rPr sz="1100" spc="-90" dirty="0">
                <a:solidFill>
                  <a:srgbClr val="FF0000"/>
                </a:solidFill>
                <a:latin typeface="宋体" panose="02010600030101010101" pitchFamily="2" charset="-122"/>
                <a:cs typeface="宋体" panose="02010600030101010101" pitchFamily="2" charset="-122"/>
              </a:rPr>
              <a:t>email.default.html</a:t>
            </a:r>
            <a:r>
              <a:rPr sz="1100" spc="-90" dirty="0">
                <a:latin typeface="宋体" panose="02010600030101010101" pitchFamily="2" charset="-122"/>
                <a:cs typeface="宋体" panose="02010600030101010101" pitchFamily="2" charset="-122"/>
              </a:rPr>
              <a:t>"</a:t>
            </a:r>
            <a:r>
              <a:rPr sz="1100" spc="-280" dirty="0">
                <a:latin typeface="宋体" panose="02010600030101010101" pitchFamily="2" charset="-122"/>
                <a:cs typeface="宋体" panose="02010600030101010101" pitchFamily="2" charset="-122"/>
              </a:rPr>
              <a:t> </a:t>
            </a:r>
            <a:r>
              <a:rPr sz="1100" spc="-310"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260" dirty="0">
                <a:latin typeface="宋体" panose="02010600030101010101" pitchFamily="2" charset="-122"/>
                <a:cs typeface="宋体" panose="02010600030101010101" pitchFamily="2" charset="-122"/>
              </a:rPr>
              <a:t>}}'</a:t>
            </a:r>
            <a:r>
              <a:rPr sz="1100" spc="-240"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marL="12700">
              <a:lnSpc>
                <a:spcPct val="100000"/>
              </a:lnSpc>
              <a:spcBef>
                <a:spcPts val="5"/>
              </a:spcBef>
            </a:pP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dirty="0">
                <a:latin typeface="宋体" panose="02010600030101010101" pitchFamily="2" charset="-122"/>
                <a:cs typeface="宋体" panose="02010600030101010101" pitchFamily="2" charset="-122"/>
              </a:rPr>
              <a:t>纯文本格式的邮件，支持使用模板字串</a:t>
            </a:r>
            <a:endParaRPr sz="1100">
              <a:latin typeface="宋体" panose="02010600030101010101" pitchFamily="2" charset="-122"/>
              <a:cs typeface="宋体" panose="02010600030101010101" pitchFamily="2" charset="-122"/>
            </a:endParaRPr>
          </a:p>
          <a:p>
            <a:pPr marL="12700">
              <a:lnSpc>
                <a:spcPct val="100000"/>
              </a:lnSpc>
            </a:pP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155" dirty="0">
                <a:latin typeface="宋体" panose="02010600030101010101" pitchFamily="2" charset="-122"/>
                <a:cs typeface="宋体" panose="02010600030101010101" pitchFamily="2" charset="-122"/>
              </a:rPr>
              <a:t>text:</a:t>
            </a:r>
            <a:r>
              <a:rPr sz="1100" spc="-265" dirty="0">
                <a:latin typeface="宋体" panose="02010600030101010101" pitchFamily="2" charset="-122"/>
                <a:cs typeface="宋体" panose="02010600030101010101" pitchFamily="2" charset="-122"/>
              </a:rPr>
              <a:t> </a:t>
            </a:r>
            <a:r>
              <a:rPr sz="1100" spc="180" dirty="0">
                <a:latin typeface="宋体" panose="02010600030101010101" pitchFamily="2" charset="-122"/>
                <a:cs typeface="宋体" panose="02010600030101010101" pitchFamily="2" charset="-122"/>
              </a:rPr>
              <a:t>&lt;</a:t>
            </a:r>
            <a:r>
              <a:rPr sz="1100" spc="-30" dirty="0">
                <a:latin typeface="宋体" panose="02010600030101010101" pitchFamily="2" charset="-122"/>
                <a:cs typeface="宋体" panose="02010600030101010101" pitchFamily="2" charset="-122"/>
              </a:rPr>
              <a:t>tmpl_</a:t>
            </a:r>
            <a:r>
              <a:rPr sz="1100" spc="-150" dirty="0">
                <a:latin typeface="宋体" panose="02010600030101010101" pitchFamily="2" charset="-122"/>
                <a:cs typeface="宋体" panose="02010600030101010101" pitchFamily="2" charset="-122"/>
              </a:rPr>
              <a:t>stri</a:t>
            </a:r>
            <a:r>
              <a:rPr sz="1100" spc="-145" dirty="0">
                <a:latin typeface="宋体" panose="02010600030101010101" pitchFamily="2" charset="-122"/>
                <a:cs typeface="宋体" panose="02010600030101010101" pitchFamily="2" charset="-122"/>
              </a:rPr>
              <a:t>n</a:t>
            </a:r>
            <a:r>
              <a:rPr sz="1100" spc="80" dirty="0">
                <a:latin typeface="宋体" panose="02010600030101010101" pitchFamily="2" charset="-122"/>
                <a:cs typeface="宋体" panose="02010600030101010101" pitchFamily="2" charset="-122"/>
              </a:rPr>
              <a:t>g</a:t>
            </a:r>
            <a:r>
              <a:rPr sz="1100" spc="185" dirty="0">
                <a:latin typeface="宋体" panose="02010600030101010101" pitchFamily="2" charset="-122"/>
                <a:cs typeface="宋体" panose="02010600030101010101" pitchFamily="2" charset="-122"/>
              </a:rPr>
              <a:t>&gt;</a:t>
            </a:r>
            <a:r>
              <a:rPr sz="1100" spc="-250"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a:lnSpc>
                <a:spcPct val="100000"/>
              </a:lnSpc>
              <a:spcBef>
                <a:spcPts val="40"/>
              </a:spcBef>
            </a:pPr>
            <a:endParaRPr sz="1000">
              <a:latin typeface="宋体" panose="02010600030101010101" pitchFamily="2" charset="-122"/>
              <a:cs typeface="宋体" panose="02010600030101010101" pitchFamily="2" charset="-122"/>
            </a:endParaRPr>
          </a:p>
          <a:p>
            <a:pPr marL="12700" marR="5080">
              <a:lnSpc>
                <a:spcPct val="100000"/>
              </a:lnSpc>
            </a:pPr>
            <a:r>
              <a:rPr sz="1100" spc="105" dirty="0">
                <a:latin typeface="宋体" panose="02010600030101010101" pitchFamily="2" charset="-122"/>
                <a:cs typeface="宋体" panose="02010600030101010101" pitchFamily="2" charset="-122"/>
              </a:rPr>
              <a:t>#</a:t>
            </a:r>
            <a:r>
              <a:rPr sz="1100" spc="-240" dirty="0">
                <a:latin typeface="宋体" panose="02010600030101010101" pitchFamily="2" charset="-122"/>
                <a:cs typeface="宋体" panose="02010600030101010101" pitchFamily="2" charset="-122"/>
              </a:rPr>
              <a:t> </a:t>
            </a:r>
            <a:r>
              <a:rPr sz="1100" spc="-70" dirty="0">
                <a:latin typeface="宋体" panose="02010600030101010101" pitchFamily="2" charset="-122"/>
                <a:cs typeface="宋体" panose="02010600030101010101" pitchFamily="2" charset="-122"/>
              </a:rPr>
              <a:t>Further</a:t>
            </a:r>
            <a:r>
              <a:rPr sz="1100" spc="-250"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headers</a:t>
            </a:r>
            <a:r>
              <a:rPr sz="1100" spc="-245"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email</a:t>
            </a:r>
            <a:r>
              <a:rPr sz="1100" spc="-245" dirty="0">
                <a:latin typeface="宋体" panose="02010600030101010101" pitchFamily="2" charset="-122"/>
                <a:cs typeface="宋体" panose="02010600030101010101" pitchFamily="2" charset="-122"/>
              </a:rPr>
              <a:t> </a:t>
            </a:r>
            <a:r>
              <a:rPr sz="1100" spc="-5" dirty="0">
                <a:latin typeface="宋体" panose="02010600030101010101" pitchFamily="2" charset="-122"/>
                <a:cs typeface="宋体" panose="02010600030101010101" pitchFamily="2" charset="-122"/>
              </a:rPr>
              <a:t>header</a:t>
            </a:r>
            <a:r>
              <a:rPr sz="1100" spc="-260"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key/value</a:t>
            </a:r>
            <a:r>
              <a:rPr sz="1100" spc="-280" dirty="0">
                <a:latin typeface="宋体" panose="02010600030101010101" pitchFamily="2" charset="-122"/>
                <a:cs typeface="宋体" panose="02010600030101010101" pitchFamily="2" charset="-122"/>
              </a:rPr>
              <a:t> </a:t>
            </a:r>
            <a:r>
              <a:rPr sz="1100" spc="-140" dirty="0">
                <a:latin typeface="宋体" panose="02010600030101010101" pitchFamily="2" charset="-122"/>
                <a:cs typeface="宋体" panose="02010600030101010101" pitchFamily="2" charset="-122"/>
              </a:rPr>
              <a:t>pairs.</a:t>
            </a:r>
            <a:r>
              <a:rPr sz="1100" spc="-235" dirty="0">
                <a:latin typeface="宋体" panose="02010600030101010101" pitchFamily="2" charset="-122"/>
                <a:cs typeface="宋体" panose="02010600030101010101" pitchFamily="2" charset="-122"/>
              </a:rPr>
              <a:t> </a:t>
            </a:r>
            <a:r>
              <a:rPr sz="1100" spc="-50" dirty="0">
                <a:latin typeface="宋体" panose="02010600030101010101" pitchFamily="2" charset="-122"/>
                <a:cs typeface="宋体" panose="02010600030101010101" pitchFamily="2" charset="-122"/>
              </a:rPr>
              <a:t>Overrides</a:t>
            </a:r>
            <a:r>
              <a:rPr sz="1100" spc="-225" dirty="0">
                <a:latin typeface="宋体" panose="02010600030101010101" pitchFamily="2" charset="-122"/>
                <a:cs typeface="宋体" panose="02010600030101010101" pitchFamily="2" charset="-122"/>
              </a:rPr>
              <a:t> </a:t>
            </a:r>
            <a:r>
              <a:rPr sz="1100" spc="5" dirty="0">
                <a:latin typeface="宋体" panose="02010600030101010101" pitchFamily="2" charset="-122"/>
                <a:cs typeface="宋体" panose="02010600030101010101" pitchFamily="2" charset="-122"/>
              </a:rPr>
              <a:t>any</a:t>
            </a:r>
            <a:r>
              <a:rPr sz="1100" spc="-254"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headers</a:t>
            </a:r>
            <a:r>
              <a:rPr sz="1100" spc="-250" dirty="0">
                <a:latin typeface="宋体" panose="02010600030101010101" pitchFamily="2" charset="-122"/>
                <a:cs typeface="宋体" panose="02010600030101010101" pitchFamily="2" charset="-122"/>
              </a:rPr>
              <a:t> </a:t>
            </a:r>
            <a:r>
              <a:rPr sz="1100" spc="-75" dirty="0">
                <a:latin typeface="宋体" panose="02010600030101010101" pitchFamily="2" charset="-122"/>
                <a:cs typeface="宋体" panose="02010600030101010101" pitchFamily="2" charset="-122"/>
              </a:rPr>
              <a:t>previously</a:t>
            </a:r>
            <a:r>
              <a:rPr sz="1100" spc="-265" dirty="0">
                <a:latin typeface="宋体" panose="02010600030101010101" pitchFamily="2" charset="-122"/>
                <a:cs typeface="宋体" panose="02010600030101010101" pitchFamily="2" charset="-122"/>
              </a:rPr>
              <a:t> </a:t>
            </a:r>
            <a:r>
              <a:rPr sz="1100" spc="-100" dirty="0">
                <a:latin typeface="宋体" panose="02010600030101010101" pitchFamily="2" charset="-122"/>
                <a:cs typeface="宋体" panose="02010600030101010101" pitchFamily="2" charset="-122"/>
              </a:rPr>
              <a:t>set</a:t>
            </a:r>
            <a:r>
              <a:rPr sz="1100" spc="-250"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by</a:t>
            </a:r>
            <a:r>
              <a:rPr sz="1100" spc="-245"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the</a:t>
            </a:r>
            <a:r>
              <a:rPr sz="1100" spc="-254" dirty="0">
                <a:latin typeface="宋体" panose="02010600030101010101" pitchFamily="2" charset="-122"/>
                <a:cs typeface="宋体" panose="02010600030101010101" pitchFamily="2" charset="-122"/>
              </a:rPr>
              <a:t> </a:t>
            </a:r>
            <a:r>
              <a:rPr sz="1100" spc="-114" dirty="0">
                <a:latin typeface="宋体" panose="02010600030101010101" pitchFamily="2" charset="-122"/>
                <a:cs typeface="宋体" panose="02010600030101010101" pitchFamily="2" charset="-122"/>
              </a:rPr>
              <a:t>notification</a:t>
            </a:r>
            <a:r>
              <a:rPr sz="1100" spc="-260" dirty="0">
                <a:latin typeface="宋体" panose="02010600030101010101" pitchFamily="2" charset="-122"/>
                <a:cs typeface="宋体" panose="02010600030101010101" pitchFamily="2" charset="-122"/>
              </a:rPr>
              <a:t> </a:t>
            </a:r>
            <a:r>
              <a:rPr sz="1100" spc="-40" dirty="0">
                <a:latin typeface="宋体" panose="02010600030101010101" pitchFamily="2" charset="-122"/>
                <a:cs typeface="宋体" panose="02010600030101010101" pitchFamily="2" charset="-122"/>
              </a:rPr>
              <a:t>implementation. </a:t>
            </a:r>
            <a:r>
              <a:rPr sz="1100" spc="-535"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headers:</a:t>
            </a:r>
            <a:r>
              <a:rPr sz="1100" spc="-270"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70" dirty="0">
                <a:latin typeface="宋体" panose="02010600030101010101" pitchFamily="2" charset="-122"/>
                <a:cs typeface="宋体" panose="02010600030101010101" pitchFamily="2" charset="-122"/>
              </a:rPr>
              <a:t>&lt;string&gt;:</a:t>
            </a:r>
            <a:r>
              <a:rPr sz="1100" spc="-245"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&lt;tmpl_string&gt;,</a:t>
            </a:r>
            <a:r>
              <a:rPr sz="1100" spc="-245" dirty="0">
                <a:latin typeface="宋体" panose="02010600030101010101" pitchFamily="2" charset="-122"/>
                <a:cs typeface="宋体" panose="02010600030101010101" pitchFamily="2" charset="-122"/>
              </a:rPr>
              <a:t> </a:t>
            </a:r>
            <a:r>
              <a:rPr sz="1100" spc="-315" dirty="0">
                <a:latin typeface="宋体" panose="02010600030101010101" pitchFamily="2" charset="-122"/>
                <a:cs typeface="宋体" panose="02010600030101010101" pitchFamily="2" charset="-122"/>
              </a:rPr>
              <a:t>...</a:t>
            </a:r>
            <a:r>
              <a:rPr sz="1100" spc="-265"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p:txBody>
      </p:sp>
      <p:pic>
        <p:nvPicPr>
          <p:cNvPr id="10"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11"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2" name="图片 11"/>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198620" cy="513080"/>
          </a:xfrm>
          <a:prstGeom prst="rect">
            <a:avLst/>
          </a:prstGeom>
        </p:spPr>
        <p:txBody>
          <a:bodyPr vert="horz" wrap="square" lIns="0" tIns="12700" rIns="0" bIns="0" rtlCol="0">
            <a:spAutoFit/>
          </a:bodyPr>
          <a:lstStyle/>
          <a:p>
            <a:pPr marL="12700">
              <a:lnSpc>
                <a:spcPct val="100000"/>
              </a:lnSpc>
              <a:spcBef>
                <a:spcPts val="100"/>
              </a:spcBef>
            </a:pPr>
            <a:r>
              <a:rPr sz="3200" b="0" spc="275" dirty="0">
                <a:solidFill>
                  <a:srgbClr val="000000"/>
                </a:solidFill>
                <a:latin typeface="宋体" panose="02010600030101010101" pitchFamily="2" charset="-122"/>
                <a:cs typeface="宋体" panose="02010600030101010101" pitchFamily="2" charset="-122"/>
              </a:rPr>
              <a:t>How</a:t>
            </a:r>
            <a:r>
              <a:rPr sz="3200" b="0" spc="-835" dirty="0">
                <a:solidFill>
                  <a:srgbClr val="000000"/>
                </a:solidFill>
                <a:latin typeface="宋体" panose="02010600030101010101" pitchFamily="2" charset="-122"/>
                <a:cs typeface="宋体" panose="02010600030101010101" pitchFamily="2" charset="-122"/>
              </a:rPr>
              <a:t> </a:t>
            </a:r>
            <a:r>
              <a:rPr sz="3200" b="0" spc="-400" dirty="0">
                <a:solidFill>
                  <a:srgbClr val="000000"/>
                </a:solidFill>
                <a:latin typeface="宋体" panose="02010600030101010101" pitchFamily="2" charset="-122"/>
                <a:cs typeface="宋体" panose="02010600030101010101" pitchFamily="2" charset="-122"/>
              </a:rPr>
              <a:t>does</a:t>
            </a:r>
            <a:r>
              <a:rPr sz="3200" b="0" spc="-819" dirty="0">
                <a:solidFill>
                  <a:srgbClr val="000000"/>
                </a:solidFill>
                <a:latin typeface="宋体" panose="02010600030101010101" pitchFamily="2" charset="-122"/>
                <a:cs typeface="宋体" panose="02010600030101010101" pitchFamily="2" charset="-122"/>
              </a:rPr>
              <a:t> </a:t>
            </a:r>
            <a:r>
              <a:rPr sz="3200" b="0" spc="-295" dirty="0">
                <a:solidFill>
                  <a:srgbClr val="000000"/>
                </a:solidFill>
                <a:latin typeface="宋体" panose="02010600030101010101" pitchFamily="2" charset="-122"/>
                <a:cs typeface="宋体" panose="02010600030101010101" pitchFamily="2" charset="-122"/>
              </a:rPr>
              <a:t>Prometheus</a:t>
            </a:r>
            <a:r>
              <a:rPr sz="3200" b="0" spc="-819" dirty="0">
                <a:solidFill>
                  <a:srgbClr val="000000"/>
                </a:solidFill>
                <a:latin typeface="宋体" panose="02010600030101010101" pitchFamily="2" charset="-122"/>
                <a:cs typeface="宋体" panose="02010600030101010101" pitchFamily="2" charset="-122"/>
              </a:rPr>
              <a:t> </a:t>
            </a:r>
            <a:r>
              <a:rPr sz="3200" b="0" spc="-195" dirty="0">
                <a:solidFill>
                  <a:srgbClr val="000000"/>
                </a:solidFill>
                <a:latin typeface="宋体" panose="02010600030101010101" pitchFamily="2" charset="-122"/>
                <a:cs typeface="宋体" panose="02010600030101010101" pitchFamily="2" charset="-122"/>
              </a:rPr>
              <a:t>work?</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11459210" cy="2560320"/>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spc="-70" dirty="0">
                <a:latin typeface="宋体" panose="02010600030101010101" pitchFamily="2" charset="-122"/>
                <a:cs typeface="宋体" panose="02010600030101010101" pitchFamily="2" charset="-122"/>
              </a:rPr>
              <a:t>Prometheus</a:t>
            </a:r>
            <a:r>
              <a:rPr sz="2000" dirty="0">
                <a:latin typeface="宋体" panose="02010600030101010101" pitchFamily="2" charset="-122"/>
                <a:cs typeface="宋体" panose="02010600030101010101" pitchFamily="2" charset="-122"/>
              </a:rPr>
              <a:t>刮擦指标数据的三个途径；</a:t>
            </a:r>
          </a:p>
          <a:p>
            <a:pPr marL="755650" lvl="1" indent="-285750">
              <a:lnSpc>
                <a:spcPts val="2050"/>
              </a:lnSpc>
              <a:spcBef>
                <a:spcPts val="300"/>
              </a:spcBef>
              <a:buClr>
                <a:srgbClr val="45B19B"/>
              </a:buClr>
              <a:buFont typeface="Wingdings" panose="05000000000000000000"/>
              <a:buChar char=""/>
              <a:tabLst>
                <a:tab pos="755650" algn="l"/>
              </a:tabLst>
            </a:pPr>
            <a:r>
              <a:rPr sz="1800" spc="25" dirty="0">
                <a:latin typeface="宋体" panose="02010600030101010101" pitchFamily="2" charset="-122"/>
                <a:cs typeface="宋体" panose="02010600030101010101" pitchFamily="2" charset="-122"/>
              </a:rPr>
              <a:t>By</a:t>
            </a:r>
            <a:r>
              <a:rPr sz="1800" spc="-450" dirty="0">
                <a:latin typeface="宋体" panose="02010600030101010101" pitchFamily="2" charset="-122"/>
                <a:cs typeface="宋体" panose="02010600030101010101" pitchFamily="2" charset="-122"/>
              </a:rPr>
              <a:t> </a:t>
            </a:r>
            <a:r>
              <a:rPr sz="1800" spc="-210" dirty="0">
                <a:latin typeface="宋体" panose="02010600030101010101" pitchFamily="2" charset="-122"/>
                <a:cs typeface="宋体" panose="02010600030101010101" pitchFamily="2" charset="-122"/>
              </a:rPr>
              <a:t>‘</a:t>
            </a:r>
            <a:r>
              <a:rPr sz="1800" b="1" spc="-210" dirty="0">
                <a:solidFill>
                  <a:srgbClr val="E18B9D"/>
                </a:solidFill>
                <a:latin typeface="Microsoft YaHei UI" panose="020B0503020204020204" charset="-122"/>
                <a:cs typeface="Microsoft YaHei UI" panose="020B0503020204020204" charset="-122"/>
              </a:rPr>
              <a:t>instrumenting</a:t>
            </a:r>
            <a:r>
              <a:rPr sz="1800" spc="-210" dirty="0">
                <a:latin typeface="宋体" panose="02010600030101010101" pitchFamily="2" charset="-122"/>
                <a:cs typeface="宋体" panose="02010600030101010101" pitchFamily="2" charset="-122"/>
              </a:rPr>
              <a:t>’</a:t>
            </a:r>
            <a:r>
              <a:rPr sz="1800" spc="-475" dirty="0">
                <a:latin typeface="宋体" panose="02010600030101010101" pitchFamily="2" charset="-122"/>
                <a:cs typeface="宋体" panose="02010600030101010101" pitchFamily="2" charset="-122"/>
              </a:rPr>
              <a:t> </a:t>
            </a:r>
            <a:r>
              <a:rPr sz="1800" spc="-114" dirty="0">
                <a:latin typeface="宋体" panose="02010600030101010101" pitchFamily="2" charset="-122"/>
                <a:cs typeface="宋体" panose="02010600030101010101" pitchFamily="2" charset="-122"/>
              </a:rPr>
              <a:t>your</a:t>
            </a:r>
            <a:r>
              <a:rPr sz="1800" spc="-445" dirty="0">
                <a:latin typeface="宋体" panose="02010600030101010101" pitchFamily="2" charset="-122"/>
                <a:cs typeface="宋体" panose="02010600030101010101" pitchFamily="2" charset="-122"/>
              </a:rPr>
              <a:t> </a:t>
            </a:r>
            <a:r>
              <a:rPr sz="1800" spc="-229" dirty="0">
                <a:latin typeface="宋体" panose="02010600030101010101" pitchFamily="2" charset="-122"/>
                <a:cs typeface="宋体" panose="02010600030101010101" pitchFamily="2" charset="-122"/>
              </a:rPr>
              <a:t>application,</a:t>
            </a:r>
            <a:r>
              <a:rPr sz="1800" spc="-465" dirty="0">
                <a:latin typeface="宋体" panose="02010600030101010101" pitchFamily="2" charset="-122"/>
                <a:cs typeface="宋体" panose="02010600030101010101" pitchFamily="2" charset="-122"/>
              </a:rPr>
              <a:t> </a:t>
            </a:r>
            <a:r>
              <a:rPr sz="1800" spc="-55" dirty="0">
                <a:latin typeface="宋体" panose="02010600030101010101" pitchFamily="2" charset="-122"/>
                <a:cs typeface="宋体" panose="02010600030101010101" pitchFamily="2" charset="-122"/>
              </a:rPr>
              <a:t>meaning</a:t>
            </a:r>
            <a:r>
              <a:rPr sz="1800" spc="-470" dirty="0">
                <a:latin typeface="宋体" panose="02010600030101010101" pitchFamily="2" charset="-122"/>
                <a:cs typeface="宋体" panose="02010600030101010101" pitchFamily="2" charset="-122"/>
              </a:rPr>
              <a:t> </a:t>
            </a:r>
            <a:r>
              <a:rPr sz="1800" spc="-225" dirty="0">
                <a:latin typeface="宋体" panose="02010600030101010101" pitchFamily="2" charset="-122"/>
                <a:cs typeface="宋体" panose="02010600030101010101" pitchFamily="2" charset="-122"/>
              </a:rPr>
              <a:t>that</a:t>
            </a:r>
            <a:r>
              <a:rPr sz="1800" spc="-465" dirty="0">
                <a:latin typeface="宋体" panose="02010600030101010101" pitchFamily="2" charset="-122"/>
                <a:cs typeface="宋体" panose="02010600030101010101" pitchFamily="2" charset="-122"/>
              </a:rPr>
              <a:t> </a:t>
            </a:r>
            <a:r>
              <a:rPr sz="1800" spc="-114" dirty="0">
                <a:latin typeface="宋体" panose="02010600030101010101" pitchFamily="2" charset="-122"/>
                <a:cs typeface="宋体" panose="02010600030101010101" pitchFamily="2" charset="-122"/>
              </a:rPr>
              <a:t>your</a:t>
            </a:r>
            <a:r>
              <a:rPr sz="1800" spc="-445" dirty="0">
                <a:latin typeface="宋体" panose="02010600030101010101" pitchFamily="2" charset="-122"/>
                <a:cs typeface="宋体" panose="02010600030101010101" pitchFamily="2" charset="-122"/>
              </a:rPr>
              <a:t> </a:t>
            </a:r>
            <a:r>
              <a:rPr sz="1800" spc="-204" dirty="0">
                <a:latin typeface="宋体" panose="02010600030101010101" pitchFamily="2" charset="-122"/>
                <a:cs typeface="宋体" panose="02010600030101010101" pitchFamily="2" charset="-122"/>
              </a:rPr>
              <a:t>application</a:t>
            </a:r>
            <a:r>
              <a:rPr sz="1800" spc="-484" dirty="0">
                <a:latin typeface="宋体" panose="02010600030101010101" pitchFamily="2" charset="-122"/>
                <a:cs typeface="宋体" panose="02010600030101010101" pitchFamily="2" charset="-122"/>
              </a:rPr>
              <a:t> </a:t>
            </a:r>
            <a:r>
              <a:rPr sz="1800" spc="-295" dirty="0">
                <a:latin typeface="宋体" panose="02010600030101010101" pitchFamily="2" charset="-122"/>
                <a:cs typeface="宋体" panose="02010600030101010101" pitchFamily="2" charset="-122"/>
              </a:rPr>
              <a:t>will</a:t>
            </a:r>
            <a:r>
              <a:rPr sz="1800" spc="-450" dirty="0">
                <a:latin typeface="宋体" panose="02010600030101010101" pitchFamily="2" charset="-122"/>
                <a:cs typeface="宋体" panose="02010600030101010101" pitchFamily="2" charset="-122"/>
              </a:rPr>
              <a:t> </a:t>
            </a:r>
            <a:r>
              <a:rPr sz="1800" spc="-70" dirty="0">
                <a:latin typeface="宋体" panose="02010600030101010101" pitchFamily="2" charset="-122"/>
                <a:cs typeface="宋体" panose="02010600030101010101" pitchFamily="2" charset="-122"/>
              </a:rPr>
              <a:t>e</a:t>
            </a:r>
            <a:r>
              <a:rPr sz="1800" cap="small" spc="-70" dirty="0">
                <a:latin typeface="宋体" panose="02010600030101010101" pitchFamily="2" charset="-122"/>
                <a:cs typeface="宋体" panose="02010600030101010101" pitchFamily="2" charset="-122"/>
              </a:rPr>
              <a:t>x</a:t>
            </a:r>
            <a:r>
              <a:rPr sz="1800" spc="-70" dirty="0">
                <a:latin typeface="宋体" panose="02010600030101010101" pitchFamily="2" charset="-122"/>
                <a:cs typeface="宋体" panose="02010600030101010101" pitchFamily="2" charset="-122"/>
              </a:rPr>
              <a:t>pose</a:t>
            </a:r>
            <a:r>
              <a:rPr sz="1800" spc="-455" dirty="0">
                <a:latin typeface="宋体" panose="02010600030101010101" pitchFamily="2" charset="-122"/>
                <a:cs typeface="宋体" panose="02010600030101010101" pitchFamily="2" charset="-122"/>
              </a:rPr>
              <a:t> </a:t>
            </a:r>
            <a:r>
              <a:rPr sz="1800" spc="-60" dirty="0">
                <a:latin typeface="宋体" panose="02010600030101010101" pitchFamily="2" charset="-122"/>
                <a:cs typeface="宋体" panose="02010600030101010101" pitchFamily="2" charset="-122"/>
              </a:rPr>
              <a:t>Prometheus</a:t>
            </a:r>
            <a:r>
              <a:rPr sz="1800" spc="-455" dirty="0">
                <a:latin typeface="宋体" panose="02010600030101010101" pitchFamily="2" charset="-122"/>
                <a:cs typeface="宋体" panose="02010600030101010101" pitchFamily="2" charset="-122"/>
              </a:rPr>
              <a:t> </a:t>
            </a:r>
            <a:r>
              <a:rPr sz="1800" spc="-130" dirty="0">
                <a:latin typeface="宋体" panose="02010600030101010101" pitchFamily="2" charset="-122"/>
                <a:cs typeface="宋体" panose="02010600030101010101" pitchFamily="2" charset="-122"/>
              </a:rPr>
              <a:t>compatible</a:t>
            </a:r>
            <a:r>
              <a:rPr sz="1800" spc="-475" dirty="0">
                <a:latin typeface="宋体" panose="02010600030101010101" pitchFamily="2" charset="-122"/>
                <a:cs typeface="宋体" panose="02010600030101010101" pitchFamily="2" charset="-122"/>
              </a:rPr>
              <a:t> </a:t>
            </a:r>
            <a:r>
              <a:rPr sz="1800" spc="-175" dirty="0">
                <a:latin typeface="宋体" panose="02010600030101010101" pitchFamily="2" charset="-122"/>
                <a:cs typeface="宋体" panose="02010600030101010101" pitchFamily="2" charset="-122"/>
              </a:rPr>
              <a:t>metrics</a:t>
            </a:r>
            <a:r>
              <a:rPr sz="1800" spc="-445" dirty="0">
                <a:latin typeface="宋体" panose="02010600030101010101" pitchFamily="2" charset="-122"/>
                <a:cs typeface="宋体" panose="02010600030101010101" pitchFamily="2" charset="-122"/>
              </a:rPr>
              <a:t> </a:t>
            </a:r>
            <a:r>
              <a:rPr sz="1800" spc="15" dirty="0">
                <a:latin typeface="宋体" panose="02010600030101010101" pitchFamily="2" charset="-122"/>
                <a:cs typeface="宋体" panose="02010600030101010101" pitchFamily="2" charset="-122"/>
              </a:rPr>
              <a:t>on</a:t>
            </a:r>
            <a:r>
              <a:rPr sz="1800" spc="-465" dirty="0">
                <a:latin typeface="宋体" panose="02010600030101010101" pitchFamily="2" charset="-122"/>
                <a:cs typeface="宋体" panose="02010600030101010101" pitchFamily="2" charset="-122"/>
              </a:rPr>
              <a:t> </a:t>
            </a:r>
            <a:r>
              <a:rPr sz="1800" spc="-170" dirty="0">
                <a:latin typeface="宋体" panose="02010600030101010101" pitchFamily="2" charset="-122"/>
                <a:cs typeface="宋体" panose="02010600030101010101" pitchFamily="2" charset="-122"/>
              </a:rPr>
              <a:t>a</a:t>
            </a:r>
            <a:endParaRPr sz="1800" dirty="0">
              <a:latin typeface="宋体" panose="02010600030101010101" pitchFamily="2" charset="-122"/>
              <a:cs typeface="宋体" panose="02010600030101010101" pitchFamily="2" charset="-122"/>
            </a:endParaRPr>
          </a:p>
          <a:p>
            <a:pPr marL="698500">
              <a:lnSpc>
                <a:spcPts val="2050"/>
              </a:lnSpc>
            </a:pPr>
            <a:r>
              <a:rPr sz="1800" spc="-215" dirty="0">
                <a:latin typeface="宋体" panose="02010600030101010101" pitchFamily="2" charset="-122"/>
                <a:cs typeface="宋体" panose="02010600030101010101" pitchFamily="2" charset="-122"/>
              </a:rPr>
              <a:t>gi</a:t>
            </a:r>
            <a:r>
              <a:rPr sz="1800" spc="-225" dirty="0">
                <a:latin typeface="宋体" panose="02010600030101010101" pitchFamily="2" charset="-122"/>
                <a:cs typeface="宋体" panose="02010600030101010101" pitchFamily="2" charset="-122"/>
              </a:rPr>
              <a:t>v</a:t>
            </a:r>
            <a:r>
              <a:rPr sz="1800" spc="-65" dirty="0">
                <a:latin typeface="宋体" panose="02010600030101010101" pitchFamily="2" charset="-122"/>
                <a:cs typeface="宋体" panose="02010600030101010101" pitchFamily="2" charset="-122"/>
              </a:rPr>
              <a:t>en</a:t>
            </a:r>
            <a:r>
              <a:rPr sz="1800" spc="-445" dirty="0">
                <a:latin typeface="宋体" panose="02010600030101010101" pitchFamily="2" charset="-122"/>
                <a:cs typeface="宋体" panose="02010600030101010101" pitchFamily="2" charset="-122"/>
              </a:rPr>
              <a:t> </a:t>
            </a:r>
            <a:r>
              <a:rPr sz="1800" spc="365" dirty="0">
                <a:latin typeface="宋体" panose="02010600030101010101" pitchFamily="2" charset="-122"/>
                <a:cs typeface="宋体" panose="02010600030101010101" pitchFamily="2" charset="-122"/>
              </a:rPr>
              <a:t>U</a:t>
            </a:r>
            <a:r>
              <a:rPr sz="1800" spc="215" dirty="0">
                <a:latin typeface="宋体" panose="02010600030101010101" pitchFamily="2" charset="-122"/>
                <a:cs typeface="宋体" panose="02010600030101010101" pitchFamily="2" charset="-122"/>
              </a:rPr>
              <a:t>R</a:t>
            </a:r>
            <a:r>
              <a:rPr sz="1800" spc="-190" dirty="0">
                <a:latin typeface="宋体" panose="02010600030101010101" pitchFamily="2" charset="-122"/>
                <a:cs typeface="宋体" panose="02010600030101010101" pitchFamily="2" charset="-122"/>
              </a:rPr>
              <a:t>L.</a:t>
            </a:r>
            <a:endParaRPr sz="1800" dirty="0">
              <a:latin typeface="宋体" panose="02010600030101010101" pitchFamily="2" charset="-122"/>
              <a:cs typeface="宋体" panose="02010600030101010101" pitchFamily="2" charset="-122"/>
            </a:endParaRPr>
          </a:p>
          <a:p>
            <a:pPr marL="755650" lvl="1" indent="-285750">
              <a:lnSpc>
                <a:spcPct val="100000"/>
              </a:lnSpc>
              <a:spcBef>
                <a:spcPts val="295"/>
              </a:spcBef>
              <a:buClr>
                <a:srgbClr val="45B19B"/>
              </a:buClr>
              <a:buFont typeface="Wingdings" panose="05000000000000000000"/>
              <a:buChar char=""/>
              <a:tabLst>
                <a:tab pos="755650" algn="l"/>
              </a:tabLst>
            </a:pPr>
            <a:r>
              <a:rPr sz="1800" spc="25" dirty="0">
                <a:latin typeface="宋体" panose="02010600030101010101" pitchFamily="2" charset="-122"/>
                <a:cs typeface="宋体" panose="02010600030101010101" pitchFamily="2" charset="-122"/>
              </a:rPr>
              <a:t>By</a:t>
            </a:r>
            <a:r>
              <a:rPr sz="1800" spc="-445" dirty="0">
                <a:latin typeface="宋体" panose="02010600030101010101" pitchFamily="2" charset="-122"/>
                <a:cs typeface="宋体" panose="02010600030101010101" pitchFamily="2" charset="-122"/>
              </a:rPr>
              <a:t> </a:t>
            </a:r>
            <a:r>
              <a:rPr sz="1800" spc="-165" dirty="0">
                <a:latin typeface="宋体" panose="02010600030101010101" pitchFamily="2" charset="-122"/>
                <a:cs typeface="宋体" panose="02010600030101010101" pitchFamily="2" charset="-122"/>
              </a:rPr>
              <a:t>using</a:t>
            </a:r>
            <a:r>
              <a:rPr sz="1800" spc="-430" dirty="0">
                <a:latin typeface="宋体" panose="02010600030101010101" pitchFamily="2" charset="-122"/>
                <a:cs typeface="宋体" panose="02010600030101010101" pitchFamily="2" charset="-122"/>
              </a:rPr>
              <a:t> </a:t>
            </a:r>
            <a:r>
              <a:rPr sz="1800" spc="-155" dirty="0">
                <a:latin typeface="宋体" panose="02010600030101010101" pitchFamily="2" charset="-122"/>
                <a:cs typeface="宋体" panose="02010600030101010101" pitchFamily="2" charset="-122"/>
              </a:rPr>
              <a:t>of</a:t>
            </a:r>
            <a:r>
              <a:rPr sz="1800" spc="-440" dirty="0">
                <a:latin typeface="宋体" panose="02010600030101010101" pitchFamily="2" charset="-122"/>
                <a:cs typeface="宋体" panose="02010600030101010101" pitchFamily="2" charset="-122"/>
              </a:rPr>
              <a:t> </a:t>
            </a:r>
            <a:r>
              <a:rPr sz="1800" spc="-170" dirty="0">
                <a:latin typeface="宋体" panose="02010600030101010101" pitchFamily="2" charset="-122"/>
                <a:cs typeface="宋体" panose="02010600030101010101" pitchFamily="2" charset="-122"/>
              </a:rPr>
              <a:t>the</a:t>
            </a:r>
            <a:r>
              <a:rPr sz="1800" spc="-455" dirty="0">
                <a:latin typeface="宋体" panose="02010600030101010101" pitchFamily="2" charset="-122"/>
                <a:cs typeface="宋体" panose="02010600030101010101" pitchFamily="2" charset="-122"/>
              </a:rPr>
              <a:t> </a:t>
            </a:r>
            <a:r>
              <a:rPr sz="1800" spc="-225" dirty="0">
                <a:latin typeface="宋体" panose="02010600030101010101" pitchFamily="2" charset="-122"/>
                <a:cs typeface="宋体" panose="02010600030101010101" pitchFamily="2" charset="-122"/>
              </a:rPr>
              <a:t>prebuilt</a:t>
            </a:r>
            <a:r>
              <a:rPr sz="1800" spc="-445" dirty="0">
                <a:latin typeface="宋体" panose="02010600030101010101" pitchFamily="2" charset="-122"/>
                <a:cs typeface="宋体" panose="02010600030101010101" pitchFamily="2" charset="-122"/>
              </a:rPr>
              <a:t> </a:t>
            </a:r>
            <a:r>
              <a:rPr sz="1800" b="1" spc="-235" dirty="0">
                <a:solidFill>
                  <a:srgbClr val="E18B9D"/>
                </a:solidFill>
                <a:latin typeface="Microsoft YaHei UI" panose="020B0503020204020204" charset="-122"/>
                <a:cs typeface="Microsoft YaHei UI" panose="020B0503020204020204" charset="-122"/>
              </a:rPr>
              <a:t>e</a:t>
            </a:r>
            <a:r>
              <a:rPr sz="1800" b="1" cap="small" spc="-235" dirty="0">
                <a:solidFill>
                  <a:srgbClr val="E18B9D"/>
                </a:solidFill>
                <a:latin typeface="Microsoft YaHei UI" panose="020B0503020204020204" charset="-122"/>
                <a:cs typeface="Microsoft YaHei UI" panose="020B0503020204020204" charset="-122"/>
              </a:rPr>
              <a:t>x</a:t>
            </a:r>
            <a:r>
              <a:rPr sz="1800" b="1" spc="-235" dirty="0">
                <a:solidFill>
                  <a:srgbClr val="E18B9D"/>
                </a:solidFill>
                <a:latin typeface="Microsoft YaHei UI" panose="020B0503020204020204" charset="-122"/>
                <a:cs typeface="Microsoft YaHei UI" panose="020B0503020204020204" charset="-122"/>
              </a:rPr>
              <a:t>porters</a:t>
            </a:r>
            <a:r>
              <a:rPr sz="1800" b="1" spc="-95" dirty="0">
                <a:solidFill>
                  <a:srgbClr val="E18B9D"/>
                </a:solidFill>
                <a:latin typeface="Microsoft YaHei UI" panose="020B0503020204020204" charset="-122"/>
                <a:cs typeface="Microsoft YaHei UI" panose="020B0503020204020204" charset="-122"/>
              </a:rPr>
              <a:t> </a:t>
            </a:r>
            <a:r>
              <a:rPr sz="1800" spc="-509" dirty="0">
                <a:latin typeface="宋体" panose="02010600030101010101" pitchFamily="2" charset="-122"/>
                <a:cs typeface="宋体" panose="02010600030101010101" pitchFamily="2" charset="-122"/>
              </a:rPr>
              <a:t>:</a:t>
            </a:r>
            <a:r>
              <a:rPr sz="1800" spc="-440" dirty="0">
                <a:latin typeface="宋体" panose="02010600030101010101" pitchFamily="2" charset="-122"/>
                <a:cs typeface="宋体" panose="02010600030101010101" pitchFamily="2" charset="-122"/>
              </a:rPr>
              <a:t> </a:t>
            </a:r>
            <a:r>
              <a:rPr sz="1800" spc="-60" dirty="0">
                <a:latin typeface="宋体" panose="02010600030101010101" pitchFamily="2" charset="-122"/>
                <a:cs typeface="宋体" panose="02010600030101010101" pitchFamily="2" charset="-122"/>
              </a:rPr>
              <a:t>Prometheus</a:t>
            </a:r>
            <a:r>
              <a:rPr sz="1800" spc="-450" dirty="0">
                <a:latin typeface="宋体" panose="02010600030101010101" pitchFamily="2" charset="-122"/>
                <a:cs typeface="宋体" panose="02010600030101010101" pitchFamily="2" charset="-122"/>
              </a:rPr>
              <a:t> </a:t>
            </a:r>
            <a:r>
              <a:rPr sz="1800" spc="-135" dirty="0">
                <a:latin typeface="宋体" panose="02010600030101010101" pitchFamily="2" charset="-122"/>
                <a:cs typeface="宋体" panose="02010600030101010101" pitchFamily="2" charset="-122"/>
              </a:rPr>
              <a:t>has</a:t>
            </a:r>
            <a:r>
              <a:rPr sz="1800" spc="-450" dirty="0">
                <a:latin typeface="宋体" panose="02010600030101010101" pitchFamily="2" charset="-122"/>
                <a:cs typeface="宋体" panose="02010600030101010101" pitchFamily="2" charset="-122"/>
              </a:rPr>
              <a:t> </a:t>
            </a:r>
            <a:r>
              <a:rPr sz="1800" spc="-80" dirty="0">
                <a:latin typeface="宋体" panose="02010600030101010101" pitchFamily="2" charset="-122"/>
                <a:cs typeface="宋体" panose="02010600030101010101" pitchFamily="2" charset="-122"/>
              </a:rPr>
              <a:t>an</a:t>
            </a:r>
            <a:r>
              <a:rPr sz="1800" spc="-450" dirty="0">
                <a:latin typeface="宋体" panose="02010600030101010101" pitchFamily="2" charset="-122"/>
                <a:cs typeface="宋体" panose="02010600030101010101" pitchFamily="2" charset="-122"/>
              </a:rPr>
              <a:t> </a:t>
            </a:r>
            <a:r>
              <a:rPr sz="1800" spc="-245" dirty="0">
                <a:latin typeface="宋体" panose="02010600030101010101" pitchFamily="2" charset="-122"/>
                <a:cs typeface="宋体" panose="02010600030101010101" pitchFamily="2" charset="-122"/>
              </a:rPr>
              <a:t>entire</a:t>
            </a:r>
            <a:r>
              <a:rPr sz="1800" spc="-459" dirty="0">
                <a:latin typeface="宋体" panose="02010600030101010101" pitchFamily="2" charset="-122"/>
                <a:cs typeface="宋体" panose="02010600030101010101" pitchFamily="2" charset="-122"/>
              </a:rPr>
              <a:t> </a:t>
            </a:r>
            <a:r>
              <a:rPr sz="1800" spc="-225" dirty="0">
                <a:latin typeface="宋体" panose="02010600030101010101" pitchFamily="2" charset="-122"/>
                <a:cs typeface="宋体" panose="02010600030101010101" pitchFamily="2" charset="-122"/>
              </a:rPr>
              <a:t>collection</a:t>
            </a:r>
            <a:r>
              <a:rPr sz="1800" spc="-459" dirty="0">
                <a:latin typeface="宋体" panose="02010600030101010101" pitchFamily="2" charset="-122"/>
                <a:cs typeface="宋体" panose="02010600030101010101" pitchFamily="2" charset="-122"/>
              </a:rPr>
              <a:t> </a:t>
            </a:r>
            <a:r>
              <a:rPr sz="1800" spc="-155" dirty="0">
                <a:latin typeface="宋体" panose="02010600030101010101" pitchFamily="2" charset="-122"/>
                <a:cs typeface="宋体" panose="02010600030101010101" pitchFamily="2" charset="-122"/>
              </a:rPr>
              <a:t>of</a:t>
            </a:r>
            <a:r>
              <a:rPr sz="1800" spc="-440" dirty="0">
                <a:latin typeface="宋体" panose="02010600030101010101" pitchFamily="2" charset="-122"/>
                <a:cs typeface="宋体" panose="02010600030101010101" pitchFamily="2" charset="-122"/>
              </a:rPr>
              <a:t> </a:t>
            </a:r>
            <a:r>
              <a:rPr sz="1800" spc="-155" dirty="0">
                <a:latin typeface="宋体" panose="02010600030101010101" pitchFamily="2" charset="-122"/>
                <a:cs typeface="宋体" panose="02010600030101010101" pitchFamily="2" charset="-122"/>
              </a:rPr>
              <a:t>e</a:t>
            </a:r>
            <a:r>
              <a:rPr sz="1800" cap="small" spc="-155" dirty="0">
                <a:latin typeface="宋体" panose="02010600030101010101" pitchFamily="2" charset="-122"/>
                <a:cs typeface="宋体" panose="02010600030101010101" pitchFamily="2" charset="-122"/>
              </a:rPr>
              <a:t>x</a:t>
            </a:r>
            <a:r>
              <a:rPr sz="1800" spc="-155" dirty="0">
                <a:latin typeface="宋体" panose="02010600030101010101" pitchFamily="2" charset="-122"/>
                <a:cs typeface="宋体" panose="02010600030101010101" pitchFamily="2" charset="-122"/>
              </a:rPr>
              <a:t>porters</a:t>
            </a:r>
            <a:r>
              <a:rPr sz="1800" spc="-450" dirty="0">
                <a:latin typeface="宋体" panose="02010600030101010101" pitchFamily="2" charset="-122"/>
                <a:cs typeface="宋体" panose="02010600030101010101" pitchFamily="2" charset="-122"/>
              </a:rPr>
              <a:t> </a:t>
            </a:r>
            <a:r>
              <a:rPr sz="1800" spc="-204" dirty="0">
                <a:latin typeface="宋体" panose="02010600030101010101" pitchFamily="2" charset="-122"/>
                <a:cs typeface="宋体" panose="02010600030101010101" pitchFamily="2" charset="-122"/>
              </a:rPr>
              <a:t>for</a:t>
            </a:r>
            <a:r>
              <a:rPr sz="1800" spc="-440" dirty="0">
                <a:latin typeface="宋体" panose="02010600030101010101" pitchFamily="2" charset="-122"/>
                <a:cs typeface="宋体" panose="02010600030101010101" pitchFamily="2" charset="-122"/>
              </a:rPr>
              <a:t> </a:t>
            </a:r>
            <a:r>
              <a:rPr sz="1800" spc="-220" dirty="0">
                <a:latin typeface="宋体" panose="02010600030101010101" pitchFamily="2" charset="-122"/>
                <a:cs typeface="宋体" panose="02010600030101010101" pitchFamily="2" charset="-122"/>
              </a:rPr>
              <a:t>e</a:t>
            </a:r>
            <a:r>
              <a:rPr sz="1800" cap="small" spc="-220" dirty="0">
                <a:latin typeface="宋体" panose="02010600030101010101" pitchFamily="2" charset="-122"/>
                <a:cs typeface="宋体" panose="02010600030101010101" pitchFamily="2" charset="-122"/>
              </a:rPr>
              <a:t>x</a:t>
            </a:r>
            <a:r>
              <a:rPr sz="1800" spc="-220" dirty="0">
                <a:latin typeface="宋体" panose="02010600030101010101" pitchFamily="2" charset="-122"/>
                <a:cs typeface="宋体" panose="02010600030101010101" pitchFamily="2" charset="-122"/>
              </a:rPr>
              <a:t>isting</a:t>
            </a:r>
            <a:r>
              <a:rPr sz="1800" spc="-440" dirty="0">
                <a:latin typeface="宋体" panose="02010600030101010101" pitchFamily="2" charset="-122"/>
                <a:cs typeface="宋体" panose="02010600030101010101" pitchFamily="2" charset="-122"/>
              </a:rPr>
              <a:t> </a:t>
            </a:r>
            <a:r>
              <a:rPr sz="1800" spc="-200" dirty="0">
                <a:latin typeface="宋体" panose="02010600030101010101" pitchFamily="2" charset="-122"/>
                <a:cs typeface="宋体" panose="02010600030101010101" pitchFamily="2" charset="-122"/>
              </a:rPr>
              <a:t>technologies.</a:t>
            </a:r>
            <a:endParaRPr sz="1800" dirty="0">
              <a:latin typeface="宋体" panose="02010600030101010101" pitchFamily="2" charset="-122"/>
              <a:cs typeface="宋体" panose="02010600030101010101" pitchFamily="2" charset="-122"/>
            </a:endParaRPr>
          </a:p>
          <a:p>
            <a:pPr marL="1155065" marR="173355" lvl="2" indent="-228600">
              <a:lnSpc>
                <a:spcPts val="1730"/>
              </a:lnSpc>
              <a:spcBef>
                <a:spcPts val="535"/>
              </a:spcBef>
              <a:buClr>
                <a:srgbClr val="F3C108"/>
              </a:buClr>
              <a:buFont typeface="Wingdings" panose="05000000000000000000"/>
              <a:buChar char=""/>
              <a:tabLst>
                <a:tab pos="1206500" algn="l"/>
              </a:tabLst>
            </a:pPr>
            <a:r>
              <a:rPr dirty="0"/>
              <a:t>	</a:t>
            </a:r>
            <a:r>
              <a:rPr sz="1600" spc="80" dirty="0">
                <a:latin typeface="宋体" panose="02010600030101010101" pitchFamily="2" charset="-122"/>
                <a:cs typeface="宋体" panose="02010600030101010101" pitchFamily="2" charset="-122"/>
              </a:rPr>
              <a:t>You</a:t>
            </a:r>
            <a:r>
              <a:rPr sz="1600" spc="-390" dirty="0">
                <a:latin typeface="宋体" panose="02010600030101010101" pitchFamily="2" charset="-122"/>
                <a:cs typeface="宋体" panose="02010600030101010101" pitchFamily="2" charset="-122"/>
              </a:rPr>
              <a:t> </a:t>
            </a:r>
            <a:r>
              <a:rPr sz="1600" spc="-90" dirty="0">
                <a:latin typeface="宋体" panose="02010600030101010101" pitchFamily="2" charset="-122"/>
                <a:cs typeface="宋体" panose="02010600030101010101" pitchFamily="2" charset="-122"/>
              </a:rPr>
              <a:t>can</a:t>
            </a:r>
            <a:r>
              <a:rPr sz="1600" spc="-395" dirty="0">
                <a:latin typeface="宋体" panose="02010600030101010101" pitchFamily="2" charset="-122"/>
                <a:cs typeface="宋体" panose="02010600030101010101" pitchFamily="2" charset="-122"/>
              </a:rPr>
              <a:t> </a:t>
            </a:r>
            <a:r>
              <a:rPr sz="1600" spc="-180" dirty="0">
                <a:latin typeface="宋体" panose="02010600030101010101" pitchFamily="2" charset="-122"/>
                <a:cs typeface="宋体" panose="02010600030101010101" pitchFamily="2" charset="-122"/>
              </a:rPr>
              <a:t>for</a:t>
            </a:r>
            <a:r>
              <a:rPr sz="1600" spc="-405" dirty="0">
                <a:latin typeface="宋体" panose="02010600030101010101" pitchFamily="2" charset="-122"/>
                <a:cs typeface="宋体" panose="02010600030101010101" pitchFamily="2" charset="-122"/>
              </a:rPr>
              <a:t> </a:t>
            </a:r>
            <a:r>
              <a:rPr sz="1600" spc="-50" dirty="0">
                <a:latin typeface="宋体" panose="02010600030101010101" pitchFamily="2" charset="-122"/>
                <a:cs typeface="宋体" panose="02010600030101010101" pitchFamily="2" charset="-122"/>
              </a:rPr>
              <a:t>e</a:t>
            </a:r>
            <a:r>
              <a:rPr sz="1600" cap="small" spc="-50" dirty="0">
                <a:latin typeface="宋体" panose="02010600030101010101" pitchFamily="2" charset="-122"/>
                <a:cs typeface="宋体" panose="02010600030101010101" pitchFamily="2" charset="-122"/>
              </a:rPr>
              <a:t>x</a:t>
            </a:r>
            <a:r>
              <a:rPr sz="1600" spc="-50" dirty="0">
                <a:latin typeface="宋体" panose="02010600030101010101" pitchFamily="2" charset="-122"/>
                <a:cs typeface="宋体" panose="02010600030101010101" pitchFamily="2" charset="-122"/>
              </a:rPr>
              <a:t>ample</a:t>
            </a:r>
            <a:r>
              <a:rPr sz="1600" spc="-409" dirty="0">
                <a:latin typeface="宋体" panose="02010600030101010101" pitchFamily="2" charset="-122"/>
                <a:cs typeface="宋体" panose="02010600030101010101" pitchFamily="2" charset="-122"/>
              </a:rPr>
              <a:t> </a:t>
            </a:r>
            <a:r>
              <a:rPr sz="1600" spc="-180" dirty="0">
                <a:latin typeface="宋体" panose="02010600030101010101" pitchFamily="2" charset="-122"/>
                <a:cs typeface="宋体" panose="02010600030101010101" pitchFamily="2" charset="-122"/>
              </a:rPr>
              <a:t>find</a:t>
            </a:r>
            <a:r>
              <a:rPr sz="1600" spc="-409" dirty="0">
                <a:latin typeface="宋体" panose="02010600030101010101" pitchFamily="2" charset="-122"/>
                <a:cs typeface="宋体" panose="02010600030101010101" pitchFamily="2" charset="-122"/>
              </a:rPr>
              <a:t> </a:t>
            </a:r>
            <a:r>
              <a:rPr sz="1600" spc="-200" dirty="0">
                <a:latin typeface="宋体" panose="02010600030101010101" pitchFamily="2" charset="-122"/>
                <a:cs typeface="宋体" panose="02010600030101010101" pitchFamily="2" charset="-122"/>
              </a:rPr>
              <a:t>prebuilt</a:t>
            </a:r>
            <a:r>
              <a:rPr sz="1600" spc="-415" dirty="0">
                <a:latin typeface="宋体" panose="02010600030101010101" pitchFamily="2" charset="-122"/>
                <a:cs typeface="宋体" panose="02010600030101010101" pitchFamily="2" charset="-122"/>
              </a:rPr>
              <a:t> </a:t>
            </a:r>
            <a:r>
              <a:rPr sz="1600" spc="-140" dirty="0">
                <a:latin typeface="宋体" panose="02010600030101010101" pitchFamily="2" charset="-122"/>
                <a:cs typeface="宋体" panose="02010600030101010101" pitchFamily="2" charset="-122"/>
              </a:rPr>
              <a:t>e</a:t>
            </a:r>
            <a:r>
              <a:rPr sz="1600" cap="small" spc="-140" dirty="0">
                <a:latin typeface="宋体" panose="02010600030101010101" pitchFamily="2" charset="-122"/>
                <a:cs typeface="宋体" panose="02010600030101010101" pitchFamily="2" charset="-122"/>
              </a:rPr>
              <a:t>x</a:t>
            </a:r>
            <a:r>
              <a:rPr sz="1600" spc="-140" dirty="0">
                <a:latin typeface="宋体" panose="02010600030101010101" pitchFamily="2" charset="-122"/>
                <a:cs typeface="宋体" panose="02010600030101010101" pitchFamily="2" charset="-122"/>
              </a:rPr>
              <a:t>porters</a:t>
            </a:r>
            <a:r>
              <a:rPr sz="1600" spc="-405" dirty="0">
                <a:latin typeface="宋体" panose="02010600030101010101" pitchFamily="2" charset="-122"/>
                <a:cs typeface="宋体" panose="02010600030101010101" pitchFamily="2" charset="-122"/>
              </a:rPr>
              <a:t> </a:t>
            </a:r>
            <a:r>
              <a:rPr sz="1600" spc="-180" dirty="0">
                <a:latin typeface="宋体" panose="02010600030101010101" pitchFamily="2" charset="-122"/>
                <a:cs typeface="宋体" panose="02010600030101010101" pitchFamily="2" charset="-122"/>
              </a:rPr>
              <a:t>for</a:t>
            </a:r>
            <a:r>
              <a:rPr sz="1600" spc="-390" dirty="0">
                <a:latin typeface="宋体" panose="02010600030101010101" pitchFamily="2" charset="-122"/>
                <a:cs typeface="宋体" panose="02010600030101010101" pitchFamily="2" charset="-122"/>
              </a:rPr>
              <a:t> </a:t>
            </a:r>
            <a:r>
              <a:rPr sz="1600" spc="-50" dirty="0">
                <a:latin typeface="宋体" panose="02010600030101010101" pitchFamily="2" charset="-122"/>
                <a:cs typeface="宋体" panose="02010600030101010101" pitchFamily="2" charset="-122"/>
              </a:rPr>
              <a:t>Linu</a:t>
            </a:r>
            <a:r>
              <a:rPr sz="1600" cap="small" spc="-50" dirty="0">
                <a:latin typeface="宋体" panose="02010600030101010101" pitchFamily="2" charset="-122"/>
                <a:cs typeface="宋体" panose="02010600030101010101" pitchFamily="2" charset="-122"/>
              </a:rPr>
              <a:t>x</a:t>
            </a:r>
            <a:r>
              <a:rPr sz="1600" spc="-409" dirty="0">
                <a:latin typeface="宋体" panose="02010600030101010101" pitchFamily="2" charset="-122"/>
                <a:cs typeface="宋体" panose="02010600030101010101" pitchFamily="2" charset="-122"/>
              </a:rPr>
              <a:t> </a:t>
            </a:r>
            <a:r>
              <a:rPr sz="1600" spc="-55" dirty="0">
                <a:latin typeface="宋体" panose="02010600030101010101" pitchFamily="2" charset="-122"/>
                <a:cs typeface="宋体" panose="02010600030101010101" pitchFamily="2" charset="-122"/>
              </a:rPr>
              <a:t>machine</a:t>
            </a:r>
            <a:r>
              <a:rPr sz="1600" spc="-420" dirty="0">
                <a:latin typeface="宋体" panose="02010600030101010101" pitchFamily="2" charset="-122"/>
                <a:cs typeface="宋体" panose="02010600030101010101" pitchFamily="2" charset="-122"/>
              </a:rPr>
              <a:t> </a:t>
            </a:r>
            <a:r>
              <a:rPr sz="1600" spc="-110" dirty="0">
                <a:latin typeface="宋体" panose="02010600030101010101" pitchFamily="2" charset="-122"/>
                <a:cs typeface="宋体" panose="02010600030101010101" pitchFamily="2" charset="-122"/>
              </a:rPr>
              <a:t>monitoring</a:t>
            </a:r>
            <a:r>
              <a:rPr sz="1600" spc="-430" dirty="0">
                <a:latin typeface="宋体" panose="02010600030101010101" pitchFamily="2" charset="-122"/>
                <a:cs typeface="宋体" panose="02010600030101010101" pitchFamily="2" charset="-122"/>
              </a:rPr>
              <a:t> </a:t>
            </a:r>
            <a:r>
              <a:rPr sz="1600" spc="-90" dirty="0">
                <a:latin typeface="宋体" panose="02010600030101010101" pitchFamily="2" charset="-122"/>
                <a:cs typeface="宋体" panose="02010600030101010101" pitchFamily="2" charset="-122"/>
              </a:rPr>
              <a:t>(node</a:t>
            </a:r>
            <a:r>
              <a:rPr sz="1600" spc="-420" dirty="0">
                <a:latin typeface="宋体" panose="02010600030101010101" pitchFamily="2" charset="-122"/>
                <a:cs typeface="宋体" panose="02010600030101010101" pitchFamily="2" charset="-122"/>
              </a:rPr>
              <a:t> </a:t>
            </a:r>
            <a:r>
              <a:rPr sz="1600" spc="-180" dirty="0">
                <a:latin typeface="宋体" panose="02010600030101010101" pitchFamily="2" charset="-122"/>
                <a:cs typeface="宋体" panose="02010600030101010101" pitchFamily="2" charset="-122"/>
              </a:rPr>
              <a:t>e</a:t>
            </a:r>
            <a:r>
              <a:rPr sz="1600" cap="small" spc="-180" dirty="0">
                <a:latin typeface="宋体" panose="02010600030101010101" pitchFamily="2" charset="-122"/>
                <a:cs typeface="宋体" panose="02010600030101010101" pitchFamily="2" charset="-122"/>
              </a:rPr>
              <a:t>x</a:t>
            </a:r>
            <a:r>
              <a:rPr sz="1600" spc="-180" dirty="0">
                <a:latin typeface="宋体" panose="02010600030101010101" pitchFamily="2" charset="-122"/>
                <a:cs typeface="宋体" panose="02010600030101010101" pitchFamily="2" charset="-122"/>
              </a:rPr>
              <a:t>porter),</a:t>
            </a:r>
            <a:r>
              <a:rPr sz="1600" spc="-409" dirty="0">
                <a:latin typeface="宋体" panose="02010600030101010101" pitchFamily="2" charset="-122"/>
                <a:cs typeface="宋体" panose="02010600030101010101" pitchFamily="2" charset="-122"/>
              </a:rPr>
              <a:t> </a:t>
            </a:r>
            <a:r>
              <a:rPr sz="1600" spc="-180" dirty="0">
                <a:latin typeface="宋体" panose="02010600030101010101" pitchFamily="2" charset="-122"/>
                <a:cs typeface="宋体" panose="02010600030101010101" pitchFamily="2" charset="-122"/>
              </a:rPr>
              <a:t>for</a:t>
            </a:r>
            <a:r>
              <a:rPr sz="1600" spc="-400"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very</a:t>
            </a:r>
            <a:r>
              <a:rPr sz="1600" spc="-390" dirty="0">
                <a:latin typeface="宋体" panose="02010600030101010101" pitchFamily="2" charset="-122"/>
                <a:cs typeface="宋体" panose="02010600030101010101" pitchFamily="2" charset="-122"/>
              </a:rPr>
              <a:t> </a:t>
            </a:r>
            <a:r>
              <a:rPr sz="1600" spc="-185" dirty="0">
                <a:latin typeface="宋体" panose="02010600030101010101" pitchFamily="2" charset="-122"/>
                <a:cs typeface="宋体" panose="02010600030101010101" pitchFamily="2" charset="-122"/>
              </a:rPr>
              <a:t>established</a:t>
            </a:r>
            <a:r>
              <a:rPr sz="1600" spc="-425"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databases</a:t>
            </a:r>
            <a:r>
              <a:rPr sz="1600" spc="-405" dirty="0">
                <a:latin typeface="宋体" panose="02010600030101010101" pitchFamily="2" charset="-122"/>
                <a:cs typeface="宋体" panose="02010600030101010101" pitchFamily="2" charset="-122"/>
              </a:rPr>
              <a:t> </a:t>
            </a:r>
            <a:r>
              <a:rPr sz="1600" spc="45" dirty="0">
                <a:latin typeface="宋体" panose="02010600030101010101" pitchFamily="2" charset="-122"/>
                <a:cs typeface="宋体" panose="02010600030101010101" pitchFamily="2" charset="-122"/>
              </a:rPr>
              <a:t>(SQL </a:t>
            </a:r>
            <a:r>
              <a:rPr sz="1600" spc="-785" dirty="0">
                <a:latin typeface="宋体" panose="02010600030101010101" pitchFamily="2" charset="-122"/>
                <a:cs typeface="宋体" panose="02010600030101010101" pitchFamily="2" charset="-122"/>
              </a:rPr>
              <a:t> </a:t>
            </a:r>
            <a:r>
              <a:rPr sz="1600" spc="-130" dirty="0">
                <a:latin typeface="宋体" panose="02010600030101010101" pitchFamily="2" charset="-122"/>
                <a:cs typeface="宋体" panose="02010600030101010101" pitchFamily="2" charset="-122"/>
              </a:rPr>
              <a:t>e</a:t>
            </a:r>
            <a:r>
              <a:rPr sz="1600" cap="small" spc="-130" dirty="0">
                <a:latin typeface="宋体" panose="02010600030101010101" pitchFamily="2" charset="-122"/>
                <a:cs typeface="宋体" panose="02010600030101010101" pitchFamily="2" charset="-122"/>
              </a:rPr>
              <a:t>x</a:t>
            </a:r>
            <a:r>
              <a:rPr sz="1600" spc="-130" dirty="0">
                <a:latin typeface="宋体" panose="02010600030101010101" pitchFamily="2" charset="-122"/>
                <a:cs typeface="宋体" panose="02010600030101010101" pitchFamily="2" charset="-122"/>
              </a:rPr>
              <a:t>porter</a:t>
            </a:r>
            <a:r>
              <a:rPr sz="1600" spc="-409" dirty="0">
                <a:latin typeface="宋体" panose="02010600030101010101" pitchFamily="2" charset="-122"/>
                <a:cs typeface="宋体" panose="02010600030101010101" pitchFamily="2" charset="-122"/>
              </a:rPr>
              <a:t> </a:t>
            </a:r>
            <a:r>
              <a:rPr sz="1600" spc="-130" dirty="0">
                <a:latin typeface="宋体" panose="02010600030101010101" pitchFamily="2" charset="-122"/>
                <a:cs typeface="宋体" panose="02010600030101010101" pitchFamily="2" charset="-122"/>
              </a:rPr>
              <a:t>or</a:t>
            </a:r>
            <a:r>
              <a:rPr sz="1600" spc="-400" dirty="0">
                <a:latin typeface="宋体" panose="02010600030101010101" pitchFamily="2" charset="-122"/>
                <a:cs typeface="宋体" panose="02010600030101010101" pitchFamily="2" charset="-122"/>
              </a:rPr>
              <a:t> </a:t>
            </a:r>
            <a:r>
              <a:rPr sz="1600" spc="155" dirty="0">
                <a:latin typeface="宋体" panose="02010600030101010101" pitchFamily="2" charset="-122"/>
                <a:cs typeface="宋体" panose="02010600030101010101" pitchFamily="2" charset="-122"/>
              </a:rPr>
              <a:t>MongoDB</a:t>
            </a:r>
            <a:r>
              <a:rPr sz="1600" spc="-420"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e</a:t>
            </a:r>
            <a:r>
              <a:rPr sz="1600" cap="small" spc="-150" dirty="0">
                <a:latin typeface="宋体" panose="02010600030101010101" pitchFamily="2" charset="-122"/>
                <a:cs typeface="宋体" panose="02010600030101010101" pitchFamily="2" charset="-122"/>
              </a:rPr>
              <a:t>x</a:t>
            </a:r>
            <a:r>
              <a:rPr sz="1600" spc="-150" dirty="0">
                <a:latin typeface="宋体" panose="02010600030101010101" pitchFamily="2" charset="-122"/>
                <a:cs typeface="宋体" panose="02010600030101010101" pitchFamily="2" charset="-122"/>
              </a:rPr>
              <a:t>porter)</a:t>
            </a:r>
            <a:r>
              <a:rPr sz="1600" spc="-420" dirty="0">
                <a:latin typeface="宋体" panose="02010600030101010101" pitchFamily="2" charset="-122"/>
                <a:cs typeface="宋体" panose="02010600030101010101" pitchFamily="2" charset="-122"/>
              </a:rPr>
              <a:t> </a:t>
            </a:r>
            <a:r>
              <a:rPr sz="1600" spc="-45" dirty="0">
                <a:latin typeface="宋体" panose="02010600030101010101" pitchFamily="2" charset="-122"/>
                <a:cs typeface="宋体" panose="02010600030101010101" pitchFamily="2" charset="-122"/>
              </a:rPr>
              <a:t>and</a:t>
            </a:r>
            <a:r>
              <a:rPr sz="1600" spc="-400" dirty="0">
                <a:latin typeface="宋体" panose="02010600030101010101" pitchFamily="2" charset="-122"/>
                <a:cs typeface="宋体" panose="02010600030101010101" pitchFamily="2" charset="-122"/>
              </a:rPr>
              <a:t> </a:t>
            </a:r>
            <a:r>
              <a:rPr sz="1600" spc="-75" dirty="0">
                <a:latin typeface="宋体" panose="02010600030101010101" pitchFamily="2" charset="-122"/>
                <a:cs typeface="宋体" panose="02010600030101010101" pitchFamily="2" charset="-122"/>
              </a:rPr>
              <a:t>even</a:t>
            </a:r>
            <a:r>
              <a:rPr sz="1600" spc="-420" dirty="0">
                <a:latin typeface="宋体" panose="02010600030101010101" pitchFamily="2" charset="-122"/>
                <a:cs typeface="宋体" panose="02010600030101010101" pitchFamily="2" charset="-122"/>
              </a:rPr>
              <a:t> </a:t>
            </a:r>
            <a:r>
              <a:rPr sz="1600" spc="-180" dirty="0">
                <a:latin typeface="宋体" panose="02010600030101010101" pitchFamily="2" charset="-122"/>
                <a:cs typeface="宋体" panose="02010600030101010101" pitchFamily="2" charset="-122"/>
              </a:rPr>
              <a:t>for</a:t>
            </a:r>
            <a:r>
              <a:rPr sz="1600" spc="-415" dirty="0">
                <a:latin typeface="宋体" panose="02010600030101010101" pitchFamily="2" charset="-122"/>
                <a:cs typeface="宋体" panose="02010600030101010101" pitchFamily="2" charset="-122"/>
              </a:rPr>
              <a:t> </a:t>
            </a:r>
            <a:r>
              <a:rPr sz="1600" spc="220" dirty="0">
                <a:latin typeface="宋体" panose="02010600030101010101" pitchFamily="2" charset="-122"/>
                <a:cs typeface="宋体" panose="02010600030101010101" pitchFamily="2" charset="-122"/>
              </a:rPr>
              <a:t>HTTP</a:t>
            </a:r>
            <a:r>
              <a:rPr sz="1600" spc="-400" dirty="0">
                <a:latin typeface="宋体" panose="02010600030101010101" pitchFamily="2" charset="-122"/>
                <a:cs typeface="宋体" panose="02010600030101010101" pitchFamily="2" charset="-122"/>
              </a:rPr>
              <a:t> </a:t>
            </a:r>
            <a:r>
              <a:rPr sz="1600" spc="-145" dirty="0">
                <a:latin typeface="宋体" panose="02010600030101010101" pitchFamily="2" charset="-122"/>
                <a:cs typeface="宋体" panose="02010600030101010101" pitchFamily="2" charset="-122"/>
              </a:rPr>
              <a:t>load</a:t>
            </a:r>
            <a:r>
              <a:rPr sz="1600" spc="-420" dirty="0">
                <a:latin typeface="宋体" panose="02010600030101010101" pitchFamily="2" charset="-122"/>
                <a:cs typeface="宋体" panose="02010600030101010101" pitchFamily="2" charset="-122"/>
              </a:rPr>
              <a:t> </a:t>
            </a:r>
            <a:r>
              <a:rPr sz="1600" spc="-165" dirty="0">
                <a:latin typeface="宋体" panose="02010600030101010101" pitchFamily="2" charset="-122"/>
                <a:cs typeface="宋体" panose="02010600030101010101" pitchFamily="2" charset="-122"/>
              </a:rPr>
              <a:t>balancers</a:t>
            </a:r>
            <a:r>
              <a:rPr sz="1600" spc="-415" dirty="0">
                <a:latin typeface="宋体" panose="02010600030101010101" pitchFamily="2" charset="-122"/>
                <a:cs typeface="宋体" panose="02010600030101010101" pitchFamily="2" charset="-122"/>
              </a:rPr>
              <a:t> </a:t>
            </a:r>
            <a:r>
              <a:rPr sz="1600" spc="-140" dirty="0">
                <a:latin typeface="宋体" panose="02010600030101010101" pitchFamily="2" charset="-122"/>
                <a:cs typeface="宋体" panose="02010600030101010101" pitchFamily="2" charset="-122"/>
              </a:rPr>
              <a:t>(such</a:t>
            </a:r>
            <a:r>
              <a:rPr sz="1600" spc="-405" dirty="0">
                <a:latin typeface="宋体" panose="02010600030101010101" pitchFamily="2" charset="-122"/>
                <a:cs typeface="宋体" panose="02010600030101010101" pitchFamily="2" charset="-122"/>
              </a:rPr>
              <a:t> </a:t>
            </a:r>
            <a:r>
              <a:rPr sz="1600" spc="-185" dirty="0">
                <a:latin typeface="宋体" panose="02010600030101010101" pitchFamily="2" charset="-122"/>
                <a:cs typeface="宋体" panose="02010600030101010101" pitchFamily="2" charset="-122"/>
              </a:rPr>
              <a:t>as</a:t>
            </a:r>
            <a:r>
              <a:rPr sz="1600" spc="-400"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390" dirty="0">
                <a:latin typeface="宋体" panose="02010600030101010101" pitchFamily="2" charset="-122"/>
                <a:cs typeface="宋体" panose="02010600030101010101" pitchFamily="2" charset="-122"/>
              </a:rPr>
              <a:t> </a:t>
            </a:r>
            <a:r>
              <a:rPr sz="1600" spc="70" dirty="0">
                <a:latin typeface="宋体" panose="02010600030101010101" pitchFamily="2" charset="-122"/>
                <a:cs typeface="宋体" panose="02010600030101010101" pitchFamily="2" charset="-122"/>
              </a:rPr>
              <a:t>HAPro</a:t>
            </a:r>
            <a:r>
              <a:rPr sz="1600" cap="small" spc="70" dirty="0">
                <a:latin typeface="宋体" panose="02010600030101010101" pitchFamily="2" charset="-122"/>
                <a:cs typeface="宋体" panose="02010600030101010101" pitchFamily="2" charset="-122"/>
              </a:rPr>
              <a:t>x</a:t>
            </a:r>
            <a:r>
              <a:rPr sz="1600" spc="70" dirty="0">
                <a:latin typeface="宋体" panose="02010600030101010101" pitchFamily="2" charset="-122"/>
                <a:cs typeface="宋体" panose="02010600030101010101" pitchFamily="2" charset="-122"/>
              </a:rPr>
              <a:t>y</a:t>
            </a:r>
            <a:r>
              <a:rPr sz="1600" spc="-395" dirty="0">
                <a:latin typeface="宋体" panose="02010600030101010101" pitchFamily="2" charset="-122"/>
                <a:cs typeface="宋体" panose="02010600030101010101" pitchFamily="2" charset="-122"/>
              </a:rPr>
              <a:t> </a:t>
            </a:r>
            <a:r>
              <a:rPr sz="1600" spc="-180" dirty="0">
                <a:latin typeface="宋体" panose="02010600030101010101" pitchFamily="2" charset="-122"/>
                <a:cs typeface="宋体" panose="02010600030101010101" pitchFamily="2" charset="-122"/>
              </a:rPr>
              <a:t>e</a:t>
            </a:r>
            <a:r>
              <a:rPr sz="1600" cap="small" spc="-180" dirty="0">
                <a:latin typeface="宋体" panose="02010600030101010101" pitchFamily="2" charset="-122"/>
                <a:cs typeface="宋体" panose="02010600030101010101" pitchFamily="2" charset="-122"/>
              </a:rPr>
              <a:t>x</a:t>
            </a:r>
            <a:r>
              <a:rPr sz="1600" spc="-180" dirty="0">
                <a:latin typeface="宋体" panose="02010600030101010101" pitchFamily="2" charset="-122"/>
                <a:cs typeface="宋体" panose="02010600030101010101" pitchFamily="2" charset="-122"/>
              </a:rPr>
              <a:t>porter).</a:t>
            </a:r>
            <a:endParaRPr sz="1600" dirty="0">
              <a:latin typeface="宋体" panose="02010600030101010101" pitchFamily="2" charset="-122"/>
              <a:cs typeface="宋体" panose="02010600030101010101" pitchFamily="2" charset="-122"/>
            </a:endParaRPr>
          </a:p>
          <a:p>
            <a:pPr marL="755650" lvl="1" indent="-285750">
              <a:lnSpc>
                <a:spcPct val="100000"/>
              </a:lnSpc>
              <a:spcBef>
                <a:spcPts val="245"/>
              </a:spcBef>
              <a:buClr>
                <a:srgbClr val="45B19B"/>
              </a:buClr>
              <a:buFont typeface="Wingdings" panose="05000000000000000000"/>
              <a:buChar char=""/>
              <a:tabLst>
                <a:tab pos="755650" algn="l"/>
              </a:tabLst>
            </a:pPr>
            <a:r>
              <a:rPr sz="1800" spc="25" dirty="0">
                <a:latin typeface="宋体" panose="02010600030101010101" pitchFamily="2" charset="-122"/>
                <a:cs typeface="宋体" panose="02010600030101010101" pitchFamily="2" charset="-122"/>
              </a:rPr>
              <a:t>By</a:t>
            </a:r>
            <a:r>
              <a:rPr sz="1800" spc="-450" dirty="0">
                <a:latin typeface="宋体" panose="02010600030101010101" pitchFamily="2" charset="-122"/>
                <a:cs typeface="宋体" panose="02010600030101010101" pitchFamily="2" charset="-122"/>
              </a:rPr>
              <a:t> </a:t>
            </a:r>
            <a:r>
              <a:rPr sz="1800" spc="-165" dirty="0">
                <a:latin typeface="宋体" panose="02010600030101010101" pitchFamily="2" charset="-122"/>
                <a:cs typeface="宋体" panose="02010600030101010101" pitchFamily="2" charset="-122"/>
              </a:rPr>
              <a:t>using</a:t>
            </a:r>
            <a:r>
              <a:rPr sz="1800" spc="-440" dirty="0">
                <a:latin typeface="宋体" panose="02010600030101010101" pitchFamily="2" charset="-122"/>
                <a:cs typeface="宋体" panose="02010600030101010101" pitchFamily="2" charset="-122"/>
              </a:rPr>
              <a:t> </a:t>
            </a:r>
            <a:r>
              <a:rPr sz="1800" spc="-170" dirty="0">
                <a:latin typeface="宋体" panose="02010600030101010101" pitchFamily="2" charset="-122"/>
                <a:cs typeface="宋体" panose="02010600030101010101" pitchFamily="2" charset="-122"/>
              </a:rPr>
              <a:t>the</a:t>
            </a:r>
            <a:r>
              <a:rPr sz="1800" spc="-455" dirty="0">
                <a:latin typeface="宋体" panose="02010600030101010101" pitchFamily="2" charset="-122"/>
                <a:cs typeface="宋体" panose="02010600030101010101" pitchFamily="2" charset="-122"/>
              </a:rPr>
              <a:t> </a:t>
            </a:r>
            <a:r>
              <a:rPr sz="1800" b="1" spc="-275" dirty="0">
                <a:solidFill>
                  <a:srgbClr val="E18B9D"/>
                </a:solidFill>
                <a:latin typeface="Microsoft YaHei UI" panose="020B0503020204020204" charset="-122"/>
                <a:cs typeface="Microsoft YaHei UI" panose="020B0503020204020204" charset="-122"/>
              </a:rPr>
              <a:t>Pushgateway</a:t>
            </a:r>
            <a:r>
              <a:rPr sz="1800" b="1" spc="-125" dirty="0">
                <a:solidFill>
                  <a:srgbClr val="E18B9D"/>
                </a:solidFill>
                <a:latin typeface="Microsoft YaHei UI" panose="020B0503020204020204" charset="-122"/>
                <a:cs typeface="Microsoft YaHei UI" panose="020B0503020204020204" charset="-122"/>
              </a:rPr>
              <a:t> </a:t>
            </a:r>
            <a:r>
              <a:rPr sz="1800" spc="-509" dirty="0">
                <a:latin typeface="宋体" panose="02010600030101010101" pitchFamily="2" charset="-122"/>
                <a:cs typeface="宋体" panose="02010600030101010101" pitchFamily="2" charset="-122"/>
              </a:rPr>
              <a:t>:</a:t>
            </a:r>
            <a:r>
              <a:rPr sz="1800" spc="-450" dirty="0">
                <a:latin typeface="宋体" panose="02010600030101010101" pitchFamily="2" charset="-122"/>
                <a:cs typeface="宋体" panose="02010600030101010101" pitchFamily="2" charset="-122"/>
              </a:rPr>
              <a:t> </a:t>
            </a:r>
            <a:r>
              <a:rPr sz="1800" spc="-75" dirty="0">
                <a:latin typeface="宋体" panose="02010600030101010101" pitchFamily="2" charset="-122"/>
                <a:cs typeface="宋体" panose="02010600030101010101" pitchFamily="2" charset="-122"/>
              </a:rPr>
              <a:t>sometimes</a:t>
            </a:r>
            <a:r>
              <a:rPr sz="1800" spc="-455" dirty="0">
                <a:latin typeface="宋体" panose="02010600030101010101" pitchFamily="2" charset="-122"/>
                <a:cs typeface="宋体" panose="02010600030101010101" pitchFamily="2" charset="-122"/>
              </a:rPr>
              <a:t> </a:t>
            </a:r>
            <a:r>
              <a:rPr sz="1800" spc="-50" dirty="0">
                <a:latin typeface="宋体" panose="02010600030101010101" pitchFamily="2" charset="-122"/>
                <a:cs typeface="宋体" panose="02010600030101010101" pitchFamily="2" charset="-122"/>
              </a:rPr>
              <a:t>you</a:t>
            </a:r>
            <a:r>
              <a:rPr sz="1800" spc="-450" dirty="0">
                <a:latin typeface="宋体" panose="02010600030101010101" pitchFamily="2" charset="-122"/>
                <a:cs typeface="宋体" panose="02010600030101010101" pitchFamily="2" charset="-122"/>
              </a:rPr>
              <a:t> </a:t>
            </a:r>
            <a:r>
              <a:rPr sz="1800" spc="-90" dirty="0">
                <a:latin typeface="宋体" panose="02010600030101010101" pitchFamily="2" charset="-122"/>
                <a:cs typeface="宋体" panose="02010600030101010101" pitchFamily="2" charset="-122"/>
              </a:rPr>
              <a:t>have</a:t>
            </a:r>
            <a:r>
              <a:rPr sz="1800" spc="-450" dirty="0">
                <a:latin typeface="宋体" panose="02010600030101010101" pitchFamily="2" charset="-122"/>
                <a:cs typeface="宋体" panose="02010600030101010101" pitchFamily="2" charset="-122"/>
              </a:rPr>
              <a:t> </a:t>
            </a:r>
            <a:r>
              <a:rPr sz="1800" spc="-210" dirty="0">
                <a:latin typeface="宋体" panose="02010600030101010101" pitchFamily="2" charset="-122"/>
                <a:cs typeface="宋体" panose="02010600030101010101" pitchFamily="2" charset="-122"/>
              </a:rPr>
              <a:t>applications</a:t>
            </a:r>
            <a:r>
              <a:rPr sz="1800" spc="-480" dirty="0">
                <a:latin typeface="宋体" panose="02010600030101010101" pitchFamily="2" charset="-122"/>
                <a:cs typeface="宋体" panose="02010600030101010101" pitchFamily="2" charset="-122"/>
              </a:rPr>
              <a:t> </a:t>
            </a:r>
            <a:r>
              <a:rPr sz="1800" spc="-145" dirty="0">
                <a:latin typeface="宋体" panose="02010600030101010101" pitchFamily="2" charset="-122"/>
                <a:cs typeface="宋体" panose="02010600030101010101" pitchFamily="2" charset="-122"/>
              </a:rPr>
              <a:t>or</a:t>
            </a:r>
            <a:r>
              <a:rPr sz="1800" spc="-459" dirty="0">
                <a:latin typeface="宋体" panose="02010600030101010101" pitchFamily="2" charset="-122"/>
                <a:cs typeface="宋体" panose="02010600030101010101" pitchFamily="2" charset="-122"/>
              </a:rPr>
              <a:t> </a:t>
            </a:r>
            <a:r>
              <a:rPr sz="1800" spc="-175" dirty="0">
                <a:latin typeface="宋体" panose="02010600030101010101" pitchFamily="2" charset="-122"/>
                <a:cs typeface="宋体" panose="02010600030101010101" pitchFamily="2" charset="-122"/>
              </a:rPr>
              <a:t>jobs</a:t>
            </a:r>
            <a:r>
              <a:rPr sz="1800" spc="-450" dirty="0">
                <a:latin typeface="宋体" panose="02010600030101010101" pitchFamily="2" charset="-122"/>
                <a:cs typeface="宋体" panose="02010600030101010101" pitchFamily="2" charset="-122"/>
              </a:rPr>
              <a:t> </a:t>
            </a:r>
            <a:r>
              <a:rPr sz="1800" spc="-225" dirty="0">
                <a:latin typeface="宋体" panose="02010600030101010101" pitchFamily="2" charset="-122"/>
                <a:cs typeface="宋体" panose="02010600030101010101" pitchFamily="2" charset="-122"/>
              </a:rPr>
              <a:t>that</a:t>
            </a:r>
            <a:r>
              <a:rPr sz="1800" spc="-459" dirty="0">
                <a:latin typeface="宋体" panose="02010600030101010101" pitchFamily="2" charset="-122"/>
                <a:cs typeface="宋体" panose="02010600030101010101" pitchFamily="2" charset="-122"/>
              </a:rPr>
              <a:t> </a:t>
            </a:r>
            <a:r>
              <a:rPr sz="1800" spc="5" dirty="0">
                <a:latin typeface="宋体" panose="02010600030101010101" pitchFamily="2" charset="-122"/>
                <a:cs typeface="宋体" panose="02010600030101010101" pitchFamily="2" charset="-122"/>
              </a:rPr>
              <a:t>do</a:t>
            </a:r>
            <a:r>
              <a:rPr sz="1800" spc="-459" dirty="0">
                <a:latin typeface="宋体" panose="02010600030101010101" pitchFamily="2" charset="-122"/>
                <a:cs typeface="宋体" panose="02010600030101010101" pitchFamily="2" charset="-122"/>
              </a:rPr>
              <a:t> </a:t>
            </a:r>
            <a:r>
              <a:rPr sz="1800" spc="-114" dirty="0">
                <a:latin typeface="宋体" panose="02010600030101010101" pitchFamily="2" charset="-122"/>
                <a:cs typeface="宋体" panose="02010600030101010101" pitchFamily="2" charset="-122"/>
              </a:rPr>
              <a:t>not</a:t>
            </a:r>
            <a:r>
              <a:rPr sz="1800" spc="-459" dirty="0">
                <a:latin typeface="宋体" panose="02010600030101010101" pitchFamily="2" charset="-122"/>
                <a:cs typeface="宋体" panose="02010600030101010101" pitchFamily="2" charset="-122"/>
              </a:rPr>
              <a:t> </a:t>
            </a:r>
            <a:r>
              <a:rPr sz="1800" spc="-70" dirty="0">
                <a:latin typeface="宋体" panose="02010600030101010101" pitchFamily="2" charset="-122"/>
                <a:cs typeface="宋体" panose="02010600030101010101" pitchFamily="2" charset="-122"/>
              </a:rPr>
              <a:t>e</a:t>
            </a:r>
            <a:r>
              <a:rPr sz="1800" cap="small" spc="-70" dirty="0">
                <a:latin typeface="宋体" panose="02010600030101010101" pitchFamily="2" charset="-122"/>
                <a:cs typeface="宋体" panose="02010600030101010101" pitchFamily="2" charset="-122"/>
              </a:rPr>
              <a:t>x</a:t>
            </a:r>
            <a:r>
              <a:rPr sz="1800" spc="-70" dirty="0">
                <a:latin typeface="宋体" panose="02010600030101010101" pitchFamily="2" charset="-122"/>
                <a:cs typeface="宋体" panose="02010600030101010101" pitchFamily="2" charset="-122"/>
              </a:rPr>
              <a:t>pose</a:t>
            </a:r>
            <a:r>
              <a:rPr sz="1800" spc="-450" dirty="0">
                <a:latin typeface="宋体" panose="02010600030101010101" pitchFamily="2" charset="-122"/>
                <a:cs typeface="宋体" panose="02010600030101010101" pitchFamily="2" charset="-122"/>
              </a:rPr>
              <a:t> </a:t>
            </a:r>
            <a:r>
              <a:rPr sz="1800" spc="-175" dirty="0">
                <a:latin typeface="宋体" panose="02010600030101010101" pitchFamily="2" charset="-122"/>
                <a:cs typeface="宋体" panose="02010600030101010101" pitchFamily="2" charset="-122"/>
              </a:rPr>
              <a:t>metrics</a:t>
            </a:r>
            <a:r>
              <a:rPr sz="1800" spc="-459" dirty="0">
                <a:latin typeface="宋体" panose="02010600030101010101" pitchFamily="2" charset="-122"/>
                <a:cs typeface="宋体" panose="02010600030101010101" pitchFamily="2" charset="-122"/>
              </a:rPr>
              <a:t> </a:t>
            </a:r>
            <a:r>
              <a:rPr sz="1800" spc="-290" dirty="0">
                <a:latin typeface="宋体" panose="02010600030101010101" pitchFamily="2" charset="-122"/>
                <a:cs typeface="宋体" panose="02010600030101010101" pitchFamily="2" charset="-122"/>
              </a:rPr>
              <a:t>directly.</a:t>
            </a:r>
            <a:endParaRPr sz="1800" dirty="0">
              <a:latin typeface="宋体" panose="02010600030101010101" pitchFamily="2" charset="-122"/>
              <a:cs typeface="宋体" panose="02010600030101010101" pitchFamily="2" charset="-122"/>
            </a:endParaRPr>
          </a:p>
          <a:p>
            <a:pPr marL="1155065" marR="5080" lvl="2" indent="-228600">
              <a:lnSpc>
                <a:spcPts val="1730"/>
              </a:lnSpc>
              <a:spcBef>
                <a:spcPts val="535"/>
              </a:spcBef>
              <a:buClr>
                <a:srgbClr val="F3C108"/>
              </a:buClr>
              <a:buFont typeface="Wingdings" panose="05000000000000000000"/>
              <a:buChar char=""/>
              <a:tabLst>
                <a:tab pos="1257300" algn="l"/>
                <a:tab pos="1257935" algn="l"/>
              </a:tabLst>
            </a:pPr>
            <a:r>
              <a:rPr dirty="0"/>
              <a:t>	</a:t>
            </a:r>
            <a:r>
              <a:rPr sz="1600" spc="-30" dirty="0">
                <a:latin typeface="宋体" panose="02010600030101010101" pitchFamily="2" charset="-122"/>
                <a:cs typeface="宋体" panose="02010600030101010101" pitchFamily="2" charset="-122"/>
              </a:rPr>
              <a:t>Those</a:t>
            </a:r>
            <a:r>
              <a:rPr sz="1600" spc="-405" dirty="0">
                <a:latin typeface="宋体" panose="02010600030101010101" pitchFamily="2" charset="-122"/>
                <a:cs typeface="宋体" panose="02010600030101010101" pitchFamily="2" charset="-122"/>
              </a:rPr>
              <a:t> </a:t>
            </a:r>
            <a:r>
              <a:rPr sz="1600" spc="-190" dirty="0">
                <a:latin typeface="宋体" panose="02010600030101010101" pitchFamily="2" charset="-122"/>
                <a:cs typeface="宋体" panose="02010600030101010101" pitchFamily="2" charset="-122"/>
              </a:rPr>
              <a:t>applications</a:t>
            </a:r>
            <a:r>
              <a:rPr sz="1600" spc="-430" dirty="0">
                <a:latin typeface="宋体" panose="02010600030101010101" pitchFamily="2" charset="-122"/>
                <a:cs typeface="宋体" panose="02010600030101010101" pitchFamily="2" charset="-122"/>
              </a:rPr>
              <a:t> </a:t>
            </a:r>
            <a:r>
              <a:rPr sz="1600" spc="-185" dirty="0">
                <a:latin typeface="宋体" panose="02010600030101010101" pitchFamily="2" charset="-122"/>
                <a:cs typeface="宋体" panose="02010600030101010101" pitchFamily="2" charset="-122"/>
              </a:rPr>
              <a:t>are</a:t>
            </a:r>
            <a:r>
              <a:rPr sz="1600" spc="-395" dirty="0">
                <a:latin typeface="宋体" panose="02010600030101010101" pitchFamily="2" charset="-122"/>
                <a:cs typeface="宋体" panose="02010600030101010101" pitchFamily="2" charset="-122"/>
              </a:rPr>
              <a:t> </a:t>
            </a:r>
            <a:r>
              <a:rPr sz="1600" spc="-215" dirty="0">
                <a:latin typeface="宋体" panose="02010600030101010101" pitchFamily="2" charset="-122"/>
                <a:cs typeface="宋体" panose="02010600030101010101" pitchFamily="2" charset="-122"/>
              </a:rPr>
              <a:t>either</a:t>
            </a:r>
            <a:r>
              <a:rPr sz="1600" spc="-425" dirty="0">
                <a:latin typeface="宋体" panose="02010600030101010101" pitchFamily="2" charset="-122"/>
                <a:cs typeface="宋体" panose="02010600030101010101" pitchFamily="2" charset="-122"/>
              </a:rPr>
              <a:t> </a:t>
            </a:r>
            <a:r>
              <a:rPr sz="1600" spc="-100" dirty="0">
                <a:latin typeface="宋体" panose="02010600030101010101" pitchFamily="2" charset="-122"/>
                <a:cs typeface="宋体" panose="02010600030101010101" pitchFamily="2" charset="-122"/>
              </a:rPr>
              <a:t>not</a:t>
            </a:r>
            <a:r>
              <a:rPr sz="1600" spc="-415" dirty="0">
                <a:latin typeface="宋体" panose="02010600030101010101" pitchFamily="2" charset="-122"/>
                <a:cs typeface="宋体" panose="02010600030101010101" pitchFamily="2" charset="-122"/>
              </a:rPr>
              <a:t> </a:t>
            </a:r>
            <a:r>
              <a:rPr sz="1600" spc="-125" dirty="0">
                <a:latin typeface="宋体" panose="02010600030101010101" pitchFamily="2" charset="-122"/>
                <a:cs typeface="宋体" panose="02010600030101010101" pitchFamily="2" charset="-122"/>
              </a:rPr>
              <a:t>designed</a:t>
            </a:r>
            <a:r>
              <a:rPr sz="1600" spc="-430" dirty="0">
                <a:latin typeface="宋体" panose="02010600030101010101" pitchFamily="2" charset="-122"/>
                <a:cs typeface="宋体" panose="02010600030101010101" pitchFamily="2" charset="-122"/>
              </a:rPr>
              <a:t> </a:t>
            </a:r>
            <a:r>
              <a:rPr sz="1600" spc="-180" dirty="0">
                <a:latin typeface="宋体" panose="02010600030101010101" pitchFamily="2" charset="-122"/>
                <a:cs typeface="宋体" panose="02010600030101010101" pitchFamily="2" charset="-122"/>
              </a:rPr>
              <a:t>for</a:t>
            </a:r>
            <a:r>
              <a:rPr sz="1600" spc="-409" dirty="0">
                <a:latin typeface="宋体" panose="02010600030101010101" pitchFamily="2" charset="-122"/>
                <a:cs typeface="宋体" panose="02010600030101010101" pitchFamily="2" charset="-122"/>
              </a:rPr>
              <a:t> </a:t>
            </a:r>
            <a:r>
              <a:rPr sz="1600" spc="-385" dirty="0">
                <a:latin typeface="宋体" panose="02010600030101010101" pitchFamily="2" charset="-122"/>
                <a:cs typeface="宋体" panose="02010600030101010101" pitchFamily="2" charset="-122"/>
              </a:rPr>
              <a:t>it</a:t>
            </a:r>
            <a:r>
              <a:rPr sz="1600" spc="-395" dirty="0">
                <a:latin typeface="宋体" panose="02010600030101010101" pitchFamily="2" charset="-122"/>
                <a:cs typeface="宋体" panose="02010600030101010101" pitchFamily="2" charset="-122"/>
              </a:rPr>
              <a:t> </a:t>
            </a:r>
            <a:r>
              <a:rPr sz="1600" spc="-140" dirty="0">
                <a:latin typeface="宋体" panose="02010600030101010101" pitchFamily="2" charset="-122"/>
                <a:cs typeface="宋体" panose="02010600030101010101" pitchFamily="2" charset="-122"/>
              </a:rPr>
              <a:t>(such</a:t>
            </a:r>
            <a:r>
              <a:rPr sz="1600" spc="-400" dirty="0">
                <a:latin typeface="宋体" panose="02010600030101010101" pitchFamily="2" charset="-122"/>
                <a:cs typeface="宋体" panose="02010600030101010101" pitchFamily="2" charset="-122"/>
              </a:rPr>
              <a:t> </a:t>
            </a:r>
            <a:r>
              <a:rPr sz="1600" spc="-185" dirty="0">
                <a:latin typeface="宋体" panose="02010600030101010101" pitchFamily="2" charset="-122"/>
                <a:cs typeface="宋体" panose="02010600030101010101" pitchFamily="2" charset="-122"/>
              </a:rPr>
              <a:t>as</a:t>
            </a:r>
            <a:r>
              <a:rPr sz="1600" spc="-395" dirty="0">
                <a:latin typeface="宋体" panose="02010600030101010101" pitchFamily="2" charset="-122"/>
                <a:cs typeface="宋体" panose="02010600030101010101" pitchFamily="2" charset="-122"/>
              </a:rPr>
              <a:t> </a:t>
            </a:r>
            <a:r>
              <a:rPr sz="1600" spc="-120" dirty="0">
                <a:latin typeface="宋体" panose="02010600030101010101" pitchFamily="2" charset="-122"/>
                <a:cs typeface="宋体" panose="02010600030101010101" pitchFamily="2" charset="-122"/>
              </a:rPr>
              <a:t>batch</a:t>
            </a:r>
            <a:r>
              <a:rPr sz="1600" spc="-425" dirty="0">
                <a:latin typeface="宋体" panose="02010600030101010101" pitchFamily="2" charset="-122"/>
                <a:cs typeface="宋体" panose="02010600030101010101" pitchFamily="2" charset="-122"/>
              </a:rPr>
              <a:t> </a:t>
            </a:r>
            <a:r>
              <a:rPr sz="1600" spc="-155" dirty="0">
                <a:latin typeface="宋体" panose="02010600030101010101" pitchFamily="2" charset="-122"/>
                <a:cs typeface="宋体" panose="02010600030101010101" pitchFamily="2" charset="-122"/>
              </a:rPr>
              <a:t>jobs</a:t>
            </a:r>
            <a:r>
              <a:rPr sz="1600" spc="-415" dirty="0">
                <a:latin typeface="宋体" panose="02010600030101010101" pitchFamily="2" charset="-122"/>
                <a:cs typeface="宋体" panose="02010600030101010101" pitchFamily="2" charset="-122"/>
              </a:rPr>
              <a:t> </a:t>
            </a:r>
            <a:r>
              <a:rPr sz="1600" spc="-180" dirty="0">
                <a:latin typeface="宋体" panose="02010600030101010101" pitchFamily="2" charset="-122"/>
                <a:cs typeface="宋体" panose="02010600030101010101" pitchFamily="2" charset="-122"/>
              </a:rPr>
              <a:t>for</a:t>
            </a:r>
            <a:r>
              <a:rPr sz="1600" spc="-395" dirty="0">
                <a:latin typeface="宋体" panose="02010600030101010101" pitchFamily="2" charset="-122"/>
                <a:cs typeface="宋体" panose="02010600030101010101" pitchFamily="2" charset="-122"/>
              </a:rPr>
              <a:t> </a:t>
            </a:r>
            <a:r>
              <a:rPr sz="1600" spc="-125" dirty="0">
                <a:latin typeface="宋体" panose="02010600030101010101" pitchFamily="2" charset="-122"/>
                <a:cs typeface="宋体" panose="02010600030101010101" pitchFamily="2" charset="-122"/>
              </a:rPr>
              <a:t>e</a:t>
            </a:r>
            <a:r>
              <a:rPr sz="1600" cap="small" spc="-125" dirty="0">
                <a:latin typeface="宋体" panose="02010600030101010101" pitchFamily="2" charset="-122"/>
                <a:cs typeface="宋体" panose="02010600030101010101" pitchFamily="2" charset="-122"/>
              </a:rPr>
              <a:t>x</a:t>
            </a:r>
            <a:r>
              <a:rPr sz="1600" spc="-125" dirty="0">
                <a:latin typeface="宋体" panose="02010600030101010101" pitchFamily="2" charset="-122"/>
                <a:cs typeface="宋体" panose="02010600030101010101" pitchFamily="2" charset="-122"/>
              </a:rPr>
              <a:t>ample),</a:t>
            </a:r>
            <a:r>
              <a:rPr sz="1600" spc="-430" dirty="0">
                <a:latin typeface="宋体" panose="02010600030101010101" pitchFamily="2" charset="-122"/>
                <a:cs typeface="宋体" panose="02010600030101010101" pitchFamily="2" charset="-122"/>
              </a:rPr>
              <a:t> </a:t>
            </a:r>
            <a:r>
              <a:rPr sz="1600" spc="-130" dirty="0">
                <a:latin typeface="宋体" panose="02010600030101010101" pitchFamily="2" charset="-122"/>
                <a:cs typeface="宋体" panose="02010600030101010101" pitchFamily="2" charset="-122"/>
              </a:rPr>
              <a:t>or</a:t>
            </a:r>
            <a:r>
              <a:rPr sz="1600" spc="-395" dirty="0">
                <a:latin typeface="宋体" panose="02010600030101010101" pitchFamily="2" charset="-122"/>
                <a:cs typeface="宋体" panose="02010600030101010101" pitchFamily="2" charset="-122"/>
              </a:rPr>
              <a:t> </a:t>
            </a:r>
            <a:r>
              <a:rPr sz="1600" spc="-45" dirty="0">
                <a:latin typeface="宋体" panose="02010600030101010101" pitchFamily="2" charset="-122"/>
                <a:cs typeface="宋体" panose="02010600030101010101" pitchFamily="2" charset="-122"/>
              </a:rPr>
              <a:t>you</a:t>
            </a:r>
            <a:r>
              <a:rPr sz="1600" spc="-390" dirty="0">
                <a:latin typeface="宋体" panose="02010600030101010101" pitchFamily="2" charset="-122"/>
                <a:cs typeface="宋体" panose="02010600030101010101" pitchFamily="2" charset="-122"/>
              </a:rPr>
              <a:t> </a:t>
            </a:r>
            <a:r>
              <a:rPr sz="1600" spc="45" dirty="0">
                <a:latin typeface="宋体" panose="02010600030101010101" pitchFamily="2" charset="-122"/>
                <a:cs typeface="宋体" panose="02010600030101010101" pitchFamily="2" charset="-122"/>
              </a:rPr>
              <a:t>may</a:t>
            </a:r>
            <a:r>
              <a:rPr sz="1600" spc="-395" dirty="0">
                <a:latin typeface="宋体" panose="02010600030101010101" pitchFamily="2" charset="-122"/>
                <a:cs typeface="宋体" panose="02010600030101010101" pitchFamily="2" charset="-122"/>
              </a:rPr>
              <a:t> </a:t>
            </a:r>
            <a:r>
              <a:rPr sz="1600" spc="-80" dirty="0">
                <a:latin typeface="宋体" panose="02010600030101010101" pitchFamily="2" charset="-122"/>
                <a:cs typeface="宋体" panose="02010600030101010101" pitchFamily="2" charset="-122"/>
              </a:rPr>
              <a:t>have</a:t>
            </a:r>
            <a:r>
              <a:rPr sz="1600" spc="-415" dirty="0">
                <a:latin typeface="宋体" panose="02010600030101010101" pitchFamily="2" charset="-122"/>
                <a:cs typeface="宋体" panose="02010600030101010101" pitchFamily="2" charset="-122"/>
              </a:rPr>
              <a:t> </a:t>
            </a:r>
            <a:r>
              <a:rPr sz="1600" spc="35" dirty="0">
                <a:latin typeface="宋体" panose="02010600030101010101" pitchFamily="2" charset="-122"/>
                <a:cs typeface="宋体" panose="02010600030101010101" pitchFamily="2" charset="-122"/>
              </a:rPr>
              <a:t>made</a:t>
            </a:r>
            <a:r>
              <a:rPr sz="1600" spc="-390"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15"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choice</a:t>
            </a:r>
            <a:r>
              <a:rPr sz="1600" spc="-434" dirty="0">
                <a:latin typeface="宋体" panose="02010600030101010101" pitchFamily="2" charset="-122"/>
                <a:cs typeface="宋体" panose="02010600030101010101" pitchFamily="2" charset="-122"/>
              </a:rPr>
              <a:t> </a:t>
            </a:r>
            <a:r>
              <a:rPr sz="1600" spc="-100" dirty="0">
                <a:latin typeface="宋体" panose="02010600030101010101" pitchFamily="2" charset="-122"/>
                <a:cs typeface="宋体" panose="02010600030101010101" pitchFamily="2" charset="-122"/>
              </a:rPr>
              <a:t>not</a:t>
            </a:r>
            <a:r>
              <a:rPr sz="1600" spc="-415"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to</a:t>
            </a:r>
            <a:r>
              <a:rPr sz="1600" spc="-395" dirty="0">
                <a:latin typeface="宋体" panose="02010600030101010101" pitchFamily="2" charset="-122"/>
                <a:cs typeface="宋体" panose="02010600030101010101" pitchFamily="2" charset="-122"/>
              </a:rPr>
              <a:t> </a:t>
            </a:r>
            <a:r>
              <a:rPr sz="1600" spc="-55" dirty="0">
                <a:latin typeface="宋体" panose="02010600030101010101" pitchFamily="2" charset="-122"/>
                <a:cs typeface="宋体" panose="02010600030101010101" pitchFamily="2" charset="-122"/>
              </a:rPr>
              <a:t>e</a:t>
            </a:r>
            <a:r>
              <a:rPr sz="1600" cap="small" spc="-55" dirty="0">
                <a:latin typeface="宋体" panose="02010600030101010101" pitchFamily="2" charset="-122"/>
                <a:cs typeface="宋体" panose="02010600030101010101" pitchFamily="2" charset="-122"/>
              </a:rPr>
              <a:t>x</a:t>
            </a:r>
            <a:r>
              <a:rPr sz="1600" spc="-55" dirty="0">
                <a:latin typeface="宋体" panose="02010600030101010101" pitchFamily="2" charset="-122"/>
                <a:cs typeface="宋体" panose="02010600030101010101" pitchFamily="2" charset="-122"/>
              </a:rPr>
              <a:t>pose </a:t>
            </a:r>
            <a:r>
              <a:rPr sz="1600" spc="-785" dirty="0">
                <a:latin typeface="宋体" panose="02010600030101010101" pitchFamily="2" charset="-122"/>
                <a:cs typeface="宋体" panose="02010600030101010101" pitchFamily="2" charset="-122"/>
              </a:rPr>
              <a:t> </a:t>
            </a:r>
            <a:r>
              <a:rPr sz="1600" spc="-130" dirty="0">
                <a:latin typeface="宋体" panose="02010600030101010101" pitchFamily="2" charset="-122"/>
                <a:cs typeface="宋体" panose="02010600030101010101" pitchFamily="2" charset="-122"/>
              </a:rPr>
              <a:t>those</a:t>
            </a:r>
            <a:r>
              <a:rPr sz="1600" spc="-425" dirty="0">
                <a:latin typeface="宋体" panose="02010600030101010101" pitchFamily="2" charset="-122"/>
                <a:cs typeface="宋体" panose="02010600030101010101" pitchFamily="2" charset="-122"/>
              </a:rPr>
              <a:t> </a:t>
            </a:r>
            <a:r>
              <a:rPr sz="1600" spc="-155" dirty="0">
                <a:latin typeface="宋体" panose="02010600030101010101" pitchFamily="2" charset="-122"/>
                <a:cs typeface="宋体" panose="02010600030101010101" pitchFamily="2" charset="-122"/>
              </a:rPr>
              <a:t>metrics</a:t>
            </a:r>
            <a:r>
              <a:rPr sz="1600" spc="-415" dirty="0">
                <a:latin typeface="宋体" panose="02010600030101010101" pitchFamily="2" charset="-122"/>
                <a:cs typeface="宋体" panose="02010600030101010101" pitchFamily="2" charset="-122"/>
              </a:rPr>
              <a:t> </a:t>
            </a:r>
            <a:r>
              <a:rPr sz="1600" spc="-235" dirty="0">
                <a:latin typeface="宋体" panose="02010600030101010101" pitchFamily="2" charset="-122"/>
                <a:cs typeface="宋体" panose="02010600030101010101" pitchFamily="2" charset="-122"/>
              </a:rPr>
              <a:t>directly</a:t>
            </a:r>
            <a:r>
              <a:rPr sz="1600" spc="-440" dirty="0">
                <a:latin typeface="宋体" panose="02010600030101010101" pitchFamily="2" charset="-122"/>
                <a:cs typeface="宋体" panose="02010600030101010101" pitchFamily="2" charset="-122"/>
              </a:rPr>
              <a:t> </a:t>
            </a:r>
            <a:r>
              <a:rPr sz="1600" spc="-215" dirty="0">
                <a:latin typeface="宋体" panose="02010600030101010101" pitchFamily="2" charset="-122"/>
                <a:cs typeface="宋体" panose="02010600030101010101" pitchFamily="2" charset="-122"/>
              </a:rPr>
              <a:t>via</a:t>
            </a:r>
            <a:r>
              <a:rPr sz="1600" spc="-400" dirty="0">
                <a:latin typeface="宋体" panose="02010600030101010101" pitchFamily="2" charset="-122"/>
                <a:cs typeface="宋体" panose="02010600030101010101" pitchFamily="2" charset="-122"/>
              </a:rPr>
              <a:t> </a:t>
            </a:r>
            <a:r>
              <a:rPr sz="1600" spc="-100" dirty="0">
                <a:latin typeface="宋体" panose="02010600030101010101" pitchFamily="2" charset="-122"/>
                <a:cs typeface="宋体" panose="02010600030101010101" pitchFamily="2" charset="-122"/>
              </a:rPr>
              <a:t>your</a:t>
            </a:r>
            <a:r>
              <a:rPr sz="1600" spc="-400" dirty="0">
                <a:latin typeface="宋体" panose="02010600030101010101" pitchFamily="2" charset="-122"/>
                <a:cs typeface="宋体" panose="02010600030101010101" pitchFamily="2" charset="-122"/>
              </a:rPr>
              <a:t> </a:t>
            </a:r>
            <a:r>
              <a:rPr sz="1600" spc="-145" dirty="0">
                <a:latin typeface="宋体" panose="02010600030101010101" pitchFamily="2" charset="-122"/>
                <a:cs typeface="宋体" panose="02010600030101010101" pitchFamily="2" charset="-122"/>
              </a:rPr>
              <a:t>app.</a:t>
            </a:r>
            <a:endParaRPr sz="1600" dirty="0">
              <a:latin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3"/>
          <a:stretch>
            <a:fillRect/>
          </a:stretch>
        </p:blipFill>
        <p:spPr>
          <a:xfrm>
            <a:off x="8537699" y="209863"/>
            <a:ext cx="2565911" cy="618240"/>
          </a:xfrm>
          <a:prstGeom prst="rect">
            <a:avLst/>
          </a:prstGeom>
        </p:spPr>
      </p:pic>
      <p:pic>
        <p:nvPicPr>
          <p:cNvPr id="5" name="图片 4"/>
          <p:cNvPicPr>
            <a:picLocks noChangeAspect="1"/>
          </p:cNvPicPr>
          <p:nvPr/>
        </p:nvPicPr>
        <p:blipFill>
          <a:blip r:embed="rId4"/>
          <a:stretch>
            <a:fillRect/>
          </a:stretch>
        </p:blipFill>
        <p:spPr>
          <a:xfrm>
            <a:off x="124500" y="848289"/>
            <a:ext cx="11552381" cy="38095"/>
          </a:xfrm>
          <a:prstGeom prst="rect">
            <a:avLst/>
          </a:prstGeom>
        </p:spPr>
      </p:pic>
      <p:pic>
        <p:nvPicPr>
          <p:cNvPr id="6" name="object 4"/>
          <p:cNvPicPr/>
          <p:nvPr>
            <p:custDataLst>
              <p:tags r:id="rId1"/>
            </p:custDataLst>
          </p:nvPr>
        </p:nvPicPr>
        <p:blipFill>
          <a:blip r:embed="rId5" cstate="print"/>
          <a:stretch>
            <a:fillRect/>
          </a:stretch>
        </p:blipFill>
        <p:spPr>
          <a:xfrm>
            <a:off x="0" y="6436359"/>
            <a:ext cx="12190729" cy="42164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2766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邮件告警模板示例</a:t>
            </a:r>
            <a:endParaRPr sz="3200">
              <a:latin typeface="宋体" panose="02010600030101010101" pitchFamily="2" charset="-122"/>
              <a:cs typeface="宋体" panose="02010600030101010101" pitchFamily="2" charset="-122"/>
            </a:endParaRPr>
          </a:p>
        </p:txBody>
      </p:sp>
      <p:pic>
        <p:nvPicPr>
          <p:cNvPr id="3" name="object 3"/>
          <p:cNvPicPr/>
          <p:nvPr/>
        </p:nvPicPr>
        <p:blipFill>
          <a:blip r:embed="rId5" cstate="print"/>
          <a:stretch>
            <a:fillRect/>
          </a:stretch>
        </p:blipFill>
        <p:spPr>
          <a:xfrm>
            <a:off x="445770" y="1149350"/>
            <a:ext cx="5477001" cy="2563622"/>
          </a:xfrm>
          <a:prstGeom prst="rect">
            <a:avLst/>
          </a:prstGeom>
        </p:spPr>
      </p:pic>
      <p:sp>
        <p:nvSpPr>
          <p:cNvPr id="4" name="object 4"/>
          <p:cNvSpPr txBox="1"/>
          <p:nvPr/>
        </p:nvSpPr>
        <p:spPr>
          <a:xfrm>
            <a:off x="562609" y="1238250"/>
            <a:ext cx="5250180" cy="2392680"/>
          </a:xfrm>
          <a:prstGeom prst="rect">
            <a:avLst/>
          </a:prstGeom>
          <a:solidFill>
            <a:srgbClr val="D7EFEB"/>
          </a:solidFill>
        </p:spPr>
        <p:txBody>
          <a:bodyPr vert="horz" wrap="square" lIns="0" tIns="35560" rIns="0" bIns="0" rtlCol="0">
            <a:spAutoFit/>
          </a:bodyPr>
          <a:lstStyle/>
          <a:p>
            <a:pPr marL="91440">
              <a:lnSpc>
                <a:spcPct val="100000"/>
              </a:lnSpc>
              <a:spcBef>
                <a:spcPts val="280"/>
              </a:spcBef>
            </a:pP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70" dirty="0">
                <a:latin typeface="宋体" panose="02010600030101010101" pitchFamily="2" charset="-122"/>
                <a:cs typeface="宋体" panose="02010600030101010101" pitchFamily="2" charset="-122"/>
              </a:rPr>
              <a:t>define</a:t>
            </a:r>
            <a:r>
              <a:rPr sz="1150" spc="-265" dirty="0">
                <a:latin typeface="宋体" panose="02010600030101010101" pitchFamily="2" charset="-122"/>
                <a:cs typeface="宋体" panose="02010600030101010101" pitchFamily="2" charset="-122"/>
              </a:rPr>
              <a:t> </a:t>
            </a:r>
            <a:r>
              <a:rPr sz="1150" spc="-100" dirty="0">
                <a:latin typeface="宋体" panose="02010600030101010101" pitchFamily="2" charset="-122"/>
                <a:cs typeface="宋体" panose="02010600030101010101" pitchFamily="2" charset="-122"/>
              </a:rPr>
              <a:t>"email.to.html"</a:t>
            </a:r>
            <a:r>
              <a:rPr sz="1150" spc="-30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spc="-240"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80" dirty="0">
                <a:latin typeface="宋体" panose="02010600030101010101" pitchFamily="2" charset="-122"/>
                <a:cs typeface="宋体" panose="02010600030101010101" pitchFamily="2" charset="-122"/>
              </a:rPr>
              <a:t>if</a:t>
            </a:r>
            <a:r>
              <a:rPr sz="1150" spc="-254" dirty="0">
                <a:latin typeface="宋体" panose="02010600030101010101" pitchFamily="2" charset="-122"/>
                <a:cs typeface="宋体" panose="02010600030101010101" pitchFamily="2" charset="-122"/>
              </a:rPr>
              <a:t> </a:t>
            </a:r>
            <a:r>
              <a:rPr sz="1150" spc="-70" dirty="0">
                <a:latin typeface="宋体" panose="02010600030101010101" pitchFamily="2" charset="-122"/>
                <a:cs typeface="宋体" panose="02010600030101010101" pitchFamily="2" charset="-122"/>
              </a:rPr>
              <a:t>g</a:t>
            </a:r>
            <a:r>
              <a:rPr sz="1150" spc="-65" dirty="0">
                <a:latin typeface="宋体" panose="02010600030101010101" pitchFamily="2" charset="-122"/>
                <a:cs typeface="宋体" panose="02010600030101010101" pitchFamily="2" charset="-122"/>
              </a:rPr>
              <a:t>t</a:t>
            </a:r>
            <a:r>
              <a:rPr sz="1150" spc="-27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85" dirty="0">
                <a:latin typeface="宋体" panose="02010600030101010101" pitchFamily="2" charset="-122"/>
                <a:cs typeface="宋体" panose="02010600030101010101" pitchFamily="2" charset="-122"/>
              </a:rPr>
              <a:t>len</a:t>
            </a:r>
            <a:r>
              <a:rPr sz="1150" spc="-260" dirty="0">
                <a:latin typeface="宋体" panose="02010600030101010101" pitchFamily="2" charset="-122"/>
                <a:cs typeface="宋体" panose="02010600030101010101" pitchFamily="2" charset="-122"/>
              </a:rPr>
              <a:t> </a:t>
            </a:r>
            <a:r>
              <a:rPr sz="1150" spc="-330" dirty="0">
                <a:latin typeface="宋体" panose="02010600030101010101" pitchFamily="2" charset="-122"/>
                <a:cs typeface="宋体" panose="02010600030101010101" pitchFamily="2" charset="-122"/>
              </a:rPr>
              <a:t>.</a:t>
            </a:r>
            <a:r>
              <a:rPr sz="1150" spc="-114" dirty="0">
                <a:latin typeface="宋体" panose="02010600030101010101" pitchFamily="2" charset="-122"/>
                <a:cs typeface="宋体" panose="02010600030101010101" pitchFamily="2" charset="-122"/>
              </a:rPr>
              <a:t>Aler</a:t>
            </a:r>
            <a:r>
              <a:rPr sz="1150" spc="-110" dirty="0">
                <a:latin typeface="宋体" panose="02010600030101010101" pitchFamily="2" charset="-122"/>
                <a:cs typeface="宋体" panose="02010600030101010101" pitchFamily="2" charset="-122"/>
              </a:rPr>
              <a:t>t</a:t>
            </a:r>
            <a:r>
              <a:rPr sz="1150" spc="-200" dirty="0">
                <a:latin typeface="宋体" panose="02010600030101010101" pitchFamily="2" charset="-122"/>
                <a:cs typeface="宋体" panose="02010600030101010101" pitchFamily="2" charset="-122"/>
              </a:rPr>
              <a:t>s.F</a:t>
            </a:r>
            <a:r>
              <a:rPr sz="1150" spc="-195" dirty="0">
                <a:latin typeface="宋体" panose="02010600030101010101" pitchFamily="2" charset="-122"/>
                <a:cs typeface="宋体" panose="02010600030101010101" pitchFamily="2" charset="-122"/>
              </a:rPr>
              <a:t>i</a:t>
            </a:r>
            <a:r>
              <a:rPr sz="1150" spc="-90" dirty="0">
                <a:latin typeface="宋体" panose="02010600030101010101" pitchFamily="2" charset="-122"/>
                <a:cs typeface="宋体" panose="02010600030101010101" pitchFamily="2" charset="-122"/>
              </a:rPr>
              <a:t>rin</a:t>
            </a:r>
            <a:r>
              <a:rPr sz="1150" spc="-85" dirty="0">
                <a:latin typeface="宋体" panose="02010600030101010101" pitchFamily="2" charset="-122"/>
                <a:cs typeface="宋体" panose="02010600030101010101" pitchFamily="2" charset="-122"/>
              </a:rPr>
              <a:t>g</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0</a:t>
            </a:r>
            <a:r>
              <a:rPr sz="1150" spc="-265" dirty="0">
                <a:latin typeface="宋体" panose="02010600030101010101" pitchFamily="2" charset="-122"/>
                <a:cs typeface="宋体" panose="02010600030101010101" pitchFamily="2" charset="-122"/>
              </a:rPr>
              <a:t> </a:t>
            </a:r>
            <a:r>
              <a:rPr sz="1150" spc="5" dirty="0">
                <a:latin typeface="宋体" panose="02010600030101010101" pitchFamily="2" charset="-122"/>
                <a:cs typeface="宋体" panose="02010600030101010101" pitchFamily="2" charset="-122"/>
              </a:rPr>
              <a:t>-</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95" dirty="0">
                <a:latin typeface="宋体" panose="02010600030101010101" pitchFamily="2" charset="-122"/>
                <a:cs typeface="宋体" panose="02010600030101010101" pitchFamily="2" charset="-122"/>
              </a:rPr>
              <a:t>ra</a:t>
            </a:r>
            <a:r>
              <a:rPr sz="1150" spc="45" dirty="0">
                <a:latin typeface="宋体" panose="02010600030101010101" pitchFamily="2" charset="-122"/>
                <a:cs typeface="宋体" panose="02010600030101010101" pitchFamily="2" charset="-122"/>
              </a:rPr>
              <a:t>ng</a:t>
            </a:r>
            <a:r>
              <a:rPr sz="1150" spc="50" dirty="0">
                <a:latin typeface="宋体" panose="02010600030101010101" pitchFamily="2" charset="-122"/>
                <a:cs typeface="宋体" panose="02010600030101010101" pitchFamily="2" charset="-122"/>
              </a:rPr>
              <a:t>e</a:t>
            </a:r>
            <a:r>
              <a:rPr sz="1150" spc="-270" dirty="0">
                <a:latin typeface="宋体" panose="02010600030101010101" pitchFamily="2" charset="-122"/>
                <a:cs typeface="宋体" panose="02010600030101010101" pitchFamily="2" charset="-122"/>
              </a:rPr>
              <a:t> </a:t>
            </a:r>
            <a:r>
              <a:rPr sz="1150" spc="-145" dirty="0">
                <a:latin typeface="宋体" panose="02010600030101010101" pitchFamily="2" charset="-122"/>
                <a:cs typeface="宋体" panose="02010600030101010101" pitchFamily="2" charset="-122"/>
              </a:rPr>
              <a:t>.Alert</a:t>
            </a:r>
            <a:r>
              <a:rPr sz="1150" spc="-140" dirty="0">
                <a:latin typeface="宋体" panose="02010600030101010101" pitchFamily="2" charset="-122"/>
                <a:cs typeface="宋体" panose="02010600030101010101" pitchFamily="2" charset="-122"/>
              </a:rPr>
              <a:t>s</a:t>
            </a:r>
            <a:r>
              <a:rPr sz="1150" spc="-27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spc="110" dirty="0">
                <a:latin typeface="宋体" panose="02010600030101010101" pitchFamily="2" charset="-122"/>
                <a:cs typeface="宋体" panose="02010600030101010101" pitchFamily="2" charset="-122"/>
              </a:rPr>
              <a:t>=========start==========&lt;br&gt;</a:t>
            </a:r>
            <a:endParaRPr sz="1150">
              <a:latin typeface="宋体" panose="02010600030101010101" pitchFamily="2" charset="-122"/>
              <a:cs typeface="宋体" panose="02010600030101010101" pitchFamily="2" charset="-122"/>
            </a:endParaRPr>
          </a:p>
          <a:p>
            <a:pPr marL="91440">
              <a:lnSpc>
                <a:spcPct val="100000"/>
              </a:lnSpc>
            </a:pPr>
            <a:r>
              <a:rPr sz="1150" dirty="0">
                <a:latin typeface="宋体" panose="02010600030101010101" pitchFamily="2" charset="-122"/>
                <a:cs typeface="宋体" panose="02010600030101010101" pitchFamily="2" charset="-122"/>
              </a:rPr>
              <a:t>告警程序</a:t>
            </a:r>
            <a:r>
              <a:rPr sz="1150" spc="-325"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90" dirty="0">
                <a:latin typeface="宋体" panose="02010600030101010101" pitchFamily="2" charset="-122"/>
                <a:cs typeface="宋体" panose="02010600030101010101" pitchFamily="2" charset="-122"/>
              </a:rPr>
              <a:t>prom</a:t>
            </a:r>
            <a:r>
              <a:rPr sz="1150" spc="-15" dirty="0">
                <a:latin typeface="宋体" panose="02010600030101010101" pitchFamily="2" charset="-122"/>
                <a:cs typeface="宋体" panose="02010600030101010101" pitchFamily="2" charset="-122"/>
              </a:rPr>
              <a:t>ethe</a:t>
            </a:r>
            <a:r>
              <a:rPr sz="1150" spc="-20" dirty="0">
                <a:latin typeface="宋体" panose="02010600030101010101" pitchFamily="2" charset="-122"/>
                <a:cs typeface="宋体" panose="02010600030101010101" pitchFamily="2" charset="-122"/>
              </a:rPr>
              <a:t>u</a:t>
            </a:r>
            <a:r>
              <a:rPr sz="1150" spc="-110" dirty="0">
                <a:latin typeface="宋体" panose="02010600030101010101" pitchFamily="2" charset="-122"/>
                <a:cs typeface="宋体" panose="02010600030101010101" pitchFamily="2" charset="-122"/>
              </a:rPr>
              <a:t>s</a:t>
            </a:r>
            <a:r>
              <a:rPr sz="1150" spc="-105" dirty="0">
                <a:latin typeface="宋体" panose="02010600030101010101" pitchFamily="2" charset="-122"/>
                <a:cs typeface="宋体" panose="02010600030101010101" pitchFamily="2" charset="-122"/>
              </a:rPr>
              <a:t>_</a:t>
            </a:r>
            <a:r>
              <a:rPr sz="1150" dirty="0">
                <a:latin typeface="宋体" panose="02010600030101010101" pitchFamily="2" charset="-122"/>
                <a:cs typeface="宋体" panose="02010600030101010101" pitchFamily="2" charset="-122"/>
              </a:rPr>
              <a:t>a</a:t>
            </a:r>
            <a:r>
              <a:rPr sz="1150" spc="-175" dirty="0">
                <a:latin typeface="宋体" panose="02010600030101010101" pitchFamily="2" charset="-122"/>
                <a:cs typeface="宋体" panose="02010600030101010101" pitchFamily="2" charset="-122"/>
              </a:rPr>
              <a:t>lert</a:t>
            </a:r>
            <a:r>
              <a:rPr sz="1150" spc="-280" dirty="0">
                <a:latin typeface="宋体" panose="02010600030101010101" pitchFamily="2" charset="-122"/>
                <a:cs typeface="宋体" panose="02010600030101010101" pitchFamily="2" charset="-122"/>
              </a:rPr>
              <a:t> </a:t>
            </a:r>
            <a:r>
              <a:rPr sz="1150" spc="195" dirty="0">
                <a:latin typeface="宋体" panose="02010600030101010101" pitchFamily="2" charset="-122"/>
                <a:cs typeface="宋体" panose="02010600030101010101" pitchFamily="2" charset="-122"/>
              </a:rPr>
              <a:t>&lt;</a:t>
            </a:r>
            <a:r>
              <a:rPr sz="1150" spc="-55" dirty="0">
                <a:latin typeface="宋体" panose="02010600030101010101" pitchFamily="2" charset="-122"/>
                <a:cs typeface="宋体" panose="02010600030101010101" pitchFamily="2" charset="-122"/>
              </a:rPr>
              <a:t>br</a:t>
            </a:r>
            <a:r>
              <a:rPr sz="1150" spc="190" dirty="0">
                <a:latin typeface="宋体" panose="02010600030101010101" pitchFamily="2" charset="-122"/>
                <a:cs typeface="宋体" panose="02010600030101010101" pitchFamily="2" charset="-122"/>
              </a:rPr>
              <a:t>&gt;</a:t>
            </a:r>
            <a:endParaRPr sz="1150">
              <a:latin typeface="宋体" panose="02010600030101010101" pitchFamily="2" charset="-122"/>
              <a:cs typeface="宋体" panose="02010600030101010101" pitchFamily="2" charset="-122"/>
            </a:endParaRPr>
          </a:p>
          <a:p>
            <a:pPr marL="91440" marR="2792095">
              <a:lnSpc>
                <a:spcPct val="100000"/>
              </a:lnSpc>
            </a:pPr>
            <a:r>
              <a:rPr sz="1150" dirty="0">
                <a:latin typeface="宋体" panose="02010600030101010101" pitchFamily="2" charset="-122"/>
                <a:cs typeface="宋体" panose="02010600030101010101" pitchFamily="2" charset="-122"/>
              </a:rPr>
              <a:t>告警级别</a:t>
            </a:r>
            <a:r>
              <a:rPr sz="1150" spc="-325"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30" dirty="0">
                <a:latin typeface="宋体" panose="02010600030101010101" pitchFamily="2" charset="-122"/>
                <a:cs typeface="宋体" panose="02010600030101010101" pitchFamily="2" charset="-122"/>
              </a:rPr>
              <a:t>.</a:t>
            </a:r>
            <a:r>
              <a:rPr sz="1150" spc="-50" dirty="0">
                <a:latin typeface="宋体" panose="02010600030101010101" pitchFamily="2" charset="-122"/>
                <a:cs typeface="宋体" panose="02010600030101010101" pitchFamily="2" charset="-122"/>
              </a:rPr>
              <a:t>L</a:t>
            </a:r>
            <a:r>
              <a:rPr sz="1150" dirty="0">
                <a:latin typeface="宋体" panose="02010600030101010101" pitchFamily="2" charset="-122"/>
                <a:cs typeface="宋体" panose="02010600030101010101" pitchFamily="2" charset="-122"/>
              </a:rPr>
              <a:t>a</a:t>
            </a:r>
            <a:r>
              <a:rPr sz="1150" spc="-85" dirty="0">
                <a:latin typeface="宋体" panose="02010600030101010101" pitchFamily="2" charset="-122"/>
                <a:cs typeface="宋体" panose="02010600030101010101" pitchFamily="2" charset="-122"/>
              </a:rPr>
              <a:t>bels</a:t>
            </a:r>
            <a:r>
              <a:rPr sz="1150" spc="-120" dirty="0">
                <a:latin typeface="宋体" panose="02010600030101010101" pitchFamily="2" charset="-122"/>
                <a:cs typeface="宋体" panose="02010600030101010101" pitchFamily="2" charset="-122"/>
              </a:rPr>
              <a:t>.se</a:t>
            </a:r>
            <a:r>
              <a:rPr sz="1150" spc="-114" dirty="0">
                <a:latin typeface="宋体" panose="02010600030101010101" pitchFamily="2" charset="-122"/>
                <a:cs typeface="宋体" panose="02010600030101010101" pitchFamily="2" charset="-122"/>
              </a:rPr>
              <a:t>v</a:t>
            </a:r>
            <a:r>
              <a:rPr sz="1150" spc="-175" dirty="0">
                <a:latin typeface="宋体" panose="02010600030101010101" pitchFamily="2" charset="-122"/>
                <a:cs typeface="宋体" panose="02010600030101010101" pitchFamily="2" charset="-122"/>
              </a:rPr>
              <a:t>eri</a:t>
            </a:r>
            <a:r>
              <a:rPr sz="1150" spc="-170" dirty="0">
                <a:latin typeface="宋体" panose="02010600030101010101" pitchFamily="2" charset="-122"/>
                <a:cs typeface="宋体" panose="02010600030101010101" pitchFamily="2" charset="-122"/>
              </a:rPr>
              <a:t>t</a:t>
            </a:r>
            <a:r>
              <a:rPr sz="1150" spc="-40" dirty="0">
                <a:latin typeface="宋体" panose="02010600030101010101" pitchFamily="2" charset="-122"/>
                <a:cs typeface="宋体" panose="02010600030101010101" pitchFamily="2" charset="-122"/>
              </a:rPr>
              <a:t>y</a:t>
            </a:r>
            <a:r>
              <a:rPr sz="1150" spc="-28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75" dirty="0">
                <a:latin typeface="宋体" panose="02010600030101010101" pitchFamily="2" charset="-122"/>
                <a:cs typeface="宋体" panose="02010600030101010101" pitchFamily="2" charset="-122"/>
              </a:rPr>
              <a:t> </a:t>
            </a:r>
            <a:r>
              <a:rPr sz="1150" spc="195" dirty="0">
                <a:latin typeface="宋体" panose="02010600030101010101" pitchFamily="2" charset="-122"/>
                <a:cs typeface="宋体" panose="02010600030101010101" pitchFamily="2" charset="-122"/>
              </a:rPr>
              <a:t>&lt;</a:t>
            </a:r>
            <a:r>
              <a:rPr sz="1150" spc="-55" dirty="0">
                <a:latin typeface="宋体" panose="02010600030101010101" pitchFamily="2" charset="-122"/>
                <a:cs typeface="宋体" panose="02010600030101010101" pitchFamily="2" charset="-122"/>
              </a:rPr>
              <a:t>br</a:t>
            </a:r>
            <a:r>
              <a:rPr sz="1150" spc="190" dirty="0">
                <a:latin typeface="宋体" panose="02010600030101010101" pitchFamily="2" charset="-122"/>
                <a:cs typeface="宋体" panose="02010600030101010101" pitchFamily="2" charset="-122"/>
              </a:rPr>
              <a:t>&gt;  </a:t>
            </a:r>
            <a:r>
              <a:rPr sz="1150" dirty="0">
                <a:latin typeface="宋体" panose="02010600030101010101" pitchFamily="2" charset="-122"/>
                <a:cs typeface="宋体" panose="02010600030101010101" pitchFamily="2" charset="-122"/>
              </a:rPr>
              <a:t>告警类型</a:t>
            </a:r>
            <a:r>
              <a:rPr sz="1150" spc="-325"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30" dirty="0">
                <a:latin typeface="宋体" panose="02010600030101010101" pitchFamily="2" charset="-122"/>
                <a:cs typeface="宋体" panose="02010600030101010101" pitchFamily="2" charset="-122"/>
              </a:rPr>
              <a:t>.</a:t>
            </a:r>
            <a:r>
              <a:rPr sz="1150" spc="-50" dirty="0">
                <a:latin typeface="宋体" panose="02010600030101010101" pitchFamily="2" charset="-122"/>
                <a:cs typeface="宋体" panose="02010600030101010101" pitchFamily="2" charset="-122"/>
              </a:rPr>
              <a:t>L</a:t>
            </a:r>
            <a:r>
              <a:rPr sz="1150" dirty="0">
                <a:latin typeface="宋体" panose="02010600030101010101" pitchFamily="2" charset="-122"/>
                <a:cs typeface="宋体" panose="02010600030101010101" pitchFamily="2" charset="-122"/>
              </a:rPr>
              <a:t>a</a:t>
            </a:r>
            <a:r>
              <a:rPr sz="1150" spc="-85" dirty="0">
                <a:latin typeface="宋体" panose="02010600030101010101" pitchFamily="2" charset="-122"/>
                <a:cs typeface="宋体" panose="02010600030101010101" pitchFamily="2" charset="-122"/>
              </a:rPr>
              <a:t>bels</a:t>
            </a:r>
            <a:r>
              <a:rPr sz="1150" spc="-220" dirty="0">
                <a:latin typeface="宋体" panose="02010600030101010101" pitchFamily="2" charset="-122"/>
                <a:cs typeface="宋体" panose="02010600030101010101" pitchFamily="2" charset="-122"/>
              </a:rPr>
              <a:t>.a</a:t>
            </a:r>
            <a:r>
              <a:rPr sz="1150" spc="-215" dirty="0">
                <a:latin typeface="宋体" panose="02010600030101010101" pitchFamily="2" charset="-122"/>
                <a:cs typeface="宋体" panose="02010600030101010101" pitchFamily="2" charset="-122"/>
              </a:rPr>
              <a:t>l</a:t>
            </a:r>
            <a:r>
              <a:rPr sz="1150" spc="-65" dirty="0">
                <a:latin typeface="宋体" panose="02010600030101010101" pitchFamily="2" charset="-122"/>
                <a:cs typeface="宋体" panose="02010600030101010101" pitchFamily="2" charset="-122"/>
              </a:rPr>
              <a:t>ertna</a:t>
            </a:r>
            <a:r>
              <a:rPr sz="1150" spc="195" dirty="0">
                <a:latin typeface="宋体" panose="02010600030101010101" pitchFamily="2" charset="-122"/>
                <a:cs typeface="宋体" panose="02010600030101010101" pitchFamily="2" charset="-122"/>
              </a:rPr>
              <a:t>m</a:t>
            </a:r>
            <a:r>
              <a:rPr sz="1150" spc="200" dirty="0">
                <a:latin typeface="宋体" panose="02010600030101010101" pitchFamily="2" charset="-122"/>
                <a:cs typeface="宋体" panose="02010600030101010101" pitchFamily="2" charset="-122"/>
              </a:rPr>
              <a:t>e</a:t>
            </a:r>
            <a:r>
              <a:rPr sz="1150" spc="-28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&lt;</a:t>
            </a:r>
            <a:r>
              <a:rPr sz="1150" spc="-55" dirty="0">
                <a:latin typeface="宋体" panose="02010600030101010101" pitchFamily="2" charset="-122"/>
                <a:cs typeface="宋体" panose="02010600030101010101" pitchFamily="2" charset="-122"/>
              </a:rPr>
              <a:t>br</a:t>
            </a:r>
            <a:r>
              <a:rPr sz="1150" spc="190" dirty="0">
                <a:latin typeface="宋体" panose="02010600030101010101" pitchFamily="2" charset="-122"/>
                <a:cs typeface="宋体" panose="02010600030101010101" pitchFamily="2" charset="-122"/>
              </a:rPr>
              <a:t>&gt; </a:t>
            </a:r>
            <a:r>
              <a:rPr sz="1150" dirty="0">
                <a:latin typeface="宋体" panose="02010600030101010101" pitchFamily="2" charset="-122"/>
                <a:cs typeface="宋体" panose="02010600030101010101" pitchFamily="2" charset="-122"/>
              </a:rPr>
              <a:t>告警主机</a:t>
            </a:r>
            <a:r>
              <a:rPr sz="1150" spc="-325"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30" dirty="0">
                <a:latin typeface="宋体" panose="02010600030101010101" pitchFamily="2" charset="-122"/>
                <a:cs typeface="宋体" panose="02010600030101010101" pitchFamily="2" charset="-122"/>
              </a:rPr>
              <a:t>.</a:t>
            </a:r>
            <a:r>
              <a:rPr sz="1150" spc="-50" dirty="0">
                <a:latin typeface="宋体" panose="02010600030101010101" pitchFamily="2" charset="-122"/>
                <a:cs typeface="宋体" panose="02010600030101010101" pitchFamily="2" charset="-122"/>
              </a:rPr>
              <a:t>L</a:t>
            </a:r>
            <a:r>
              <a:rPr sz="1150" dirty="0">
                <a:latin typeface="宋体" panose="02010600030101010101" pitchFamily="2" charset="-122"/>
                <a:cs typeface="宋体" panose="02010600030101010101" pitchFamily="2" charset="-122"/>
              </a:rPr>
              <a:t>a</a:t>
            </a:r>
            <a:r>
              <a:rPr sz="1150" spc="-85" dirty="0">
                <a:latin typeface="宋体" panose="02010600030101010101" pitchFamily="2" charset="-122"/>
                <a:cs typeface="宋体" panose="02010600030101010101" pitchFamily="2" charset="-122"/>
              </a:rPr>
              <a:t>bels</a:t>
            </a:r>
            <a:r>
              <a:rPr sz="1150" spc="-185" dirty="0">
                <a:latin typeface="宋体" panose="02010600030101010101" pitchFamily="2" charset="-122"/>
                <a:cs typeface="宋体" panose="02010600030101010101" pitchFamily="2" charset="-122"/>
              </a:rPr>
              <a:t>.ins</a:t>
            </a:r>
            <a:r>
              <a:rPr sz="1150" spc="-180" dirty="0">
                <a:latin typeface="宋体" panose="02010600030101010101" pitchFamily="2" charset="-122"/>
                <a:cs typeface="宋体" panose="02010600030101010101" pitchFamily="2" charset="-122"/>
              </a:rPr>
              <a:t>t</a:t>
            </a:r>
            <a:r>
              <a:rPr sz="1150" dirty="0">
                <a:latin typeface="宋体" panose="02010600030101010101" pitchFamily="2" charset="-122"/>
                <a:cs typeface="宋体" panose="02010600030101010101" pitchFamily="2" charset="-122"/>
              </a:rPr>
              <a:t>a</a:t>
            </a:r>
            <a:r>
              <a:rPr sz="1150" spc="-5" dirty="0">
                <a:latin typeface="宋体" panose="02010600030101010101" pitchFamily="2" charset="-122"/>
                <a:cs typeface="宋体" panose="02010600030101010101" pitchFamily="2" charset="-122"/>
              </a:rPr>
              <a:t>nc</a:t>
            </a:r>
            <a:r>
              <a:rPr sz="1150" spc="15" dirty="0">
                <a:latin typeface="宋体" panose="02010600030101010101" pitchFamily="2" charset="-122"/>
                <a:cs typeface="宋体" panose="02010600030101010101" pitchFamily="2" charset="-122"/>
              </a:rPr>
              <a:t>e</a:t>
            </a:r>
            <a:r>
              <a:rPr sz="1150" spc="-26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195" dirty="0">
                <a:latin typeface="宋体" panose="02010600030101010101" pitchFamily="2" charset="-122"/>
                <a:cs typeface="宋体" panose="02010600030101010101" pitchFamily="2" charset="-122"/>
              </a:rPr>
              <a:t>&lt;</a:t>
            </a:r>
            <a:r>
              <a:rPr sz="1150" spc="-55" dirty="0">
                <a:latin typeface="宋体" panose="02010600030101010101" pitchFamily="2" charset="-122"/>
                <a:cs typeface="宋体" panose="02010600030101010101" pitchFamily="2" charset="-122"/>
              </a:rPr>
              <a:t>br</a:t>
            </a:r>
            <a:r>
              <a:rPr sz="1150" spc="190" dirty="0">
                <a:latin typeface="宋体" panose="02010600030101010101" pitchFamily="2" charset="-122"/>
                <a:cs typeface="宋体" panose="02010600030101010101" pitchFamily="2" charset="-122"/>
              </a:rPr>
              <a:t>&gt;</a:t>
            </a:r>
            <a:endParaRPr sz="1150">
              <a:latin typeface="宋体" panose="02010600030101010101" pitchFamily="2" charset="-122"/>
              <a:cs typeface="宋体" panose="02010600030101010101" pitchFamily="2" charset="-122"/>
            </a:endParaRPr>
          </a:p>
          <a:p>
            <a:pPr marL="91440">
              <a:lnSpc>
                <a:spcPct val="100000"/>
              </a:lnSpc>
            </a:pPr>
            <a:r>
              <a:rPr sz="1150" dirty="0">
                <a:latin typeface="宋体" panose="02010600030101010101" pitchFamily="2" charset="-122"/>
                <a:cs typeface="宋体" panose="02010600030101010101" pitchFamily="2" charset="-122"/>
              </a:rPr>
              <a:t>告警主题</a:t>
            </a:r>
            <a:r>
              <a:rPr sz="1150" spc="-325"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30" dirty="0">
                <a:latin typeface="宋体" panose="02010600030101010101" pitchFamily="2" charset="-122"/>
                <a:cs typeface="宋体" panose="02010600030101010101" pitchFamily="2" charset="-122"/>
              </a:rPr>
              <a:t>.</a:t>
            </a:r>
            <a:r>
              <a:rPr sz="1150" spc="100" dirty="0">
                <a:latin typeface="宋体" panose="02010600030101010101" pitchFamily="2" charset="-122"/>
                <a:cs typeface="宋体" panose="02010600030101010101" pitchFamily="2" charset="-122"/>
              </a:rPr>
              <a:t>An</a:t>
            </a:r>
            <a:r>
              <a:rPr sz="1150" spc="-25" dirty="0">
                <a:latin typeface="宋体" panose="02010600030101010101" pitchFamily="2" charset="-122"/>
                <a:cs typeface="宋体" panose="02010600030101010101" pitchFamily="2" charset="-122"/>
              </a:rPr>
              <a:t>not</a:t>
            </a:r>
            <a:r>
              <a:rPr sz="1150" spc="-15" dirty="0">
                <a:latin typeface="宋体" panose="02010600030101010101" pitchFamily="2" charset="-122"/>
                <a:cs typeface="宋体" panose="02010600030101010101" pitchFamily="2" charset="-122"/>
              </a:rPr>
              <a:t>a</a:t>
            </a:r>
            <a:r>
              <a:rPr sz="1150" spc="-210" dirty="0">
                <a:latin typeface="宋体" panose="02010600030101010101" pitchFamily="2" charset="-122"/>
                <a:cs typeface="宋体" panose="02010600030101010101" pitchFamily="2" charset="-122"/>
              </a:rPr>
              <a:t>t</a:t>
            </a:r>
            <a:r>
              <a:rPr sz="1150" spc="-120" dirty="0">
                <a:latin typeface="宋体" panose="02010600030101010101" pitchFamily="2" charset="-122"/>
                <a:cs typeface="宋体" panose="02010600030101010101" pitchFamily="2" charset="-122"/>
              </a:rPr>
              <a:t>io</a:t>
            </a:r>
            <a:r>
              <a:rPr sz="1150" spc="45" dirty="0">
                <a:latin typeface="宋体" panose="02010600030101010101" pitchFamily="2" charset="-122"/>
                <a:cs typeface="宋体" panose="02010600030101010101" pitchFamily="2" charset="-122"/>
              </a:rPr>
              <a:t>ns.sum</a:t>
            </a:r>
            <a:r>
              <a:rPr sz="1150" spc="50" dirty="0">
                <a:latin typeface="宋体" panose="02010600030101010101" pitchFamily="2" charset="-122"/>
                <a:cs typeface="宋体" panose="02010600030101010101" pitchFamily="2" charset="-122"/>
              </a:rPr>
              <a:t>m</a:t>
            </a:r>
            <a:r>
              <a:rPr sz="1150" dirty="0">
                <a:latin typeface="宋体" panose="02010600030101010101" pitchFamily="2" charset="-122"/>
                <a:cs typeface="宋体" panose="02010600030101010101" pitchFamily="2" charset="-122"/>
              </a:rPr>
              <a:t>a</a:t>
            </a:r>
            <a:r>
              <a:rPr sz="1150" spc="-114" dirty="0">
                <a:latin typeface="宋体" panose="02010600030101010101" pitchFamily="2" charset="-122"/>
                <a:cs typeface="宋体" panose="02010600030101010101" pitchFamily="2" charset="-122"/>
              </a:rPr>
              <a:t>ry</a:t>
            </a:r>
            <a:r>
              <a:rPr sz="1150" spc="-26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55" dirty="0">
                <a:latin typeface="宋体" panose="02010600030101010101" pitchFamily="2" charset="-122"/>
                <a:cs typeface="宋体" panose="02010600030101010101" pitchFamily="2" charset="-122"/>
              </a:rPr>
              <a:t> </a:t>
            </a:r>
            <a:r>
              <a:rPr sz="1150" spc="195" dirty="0">
                <a:latin typeface="宋体" panose="02010600030101010101" pitchFamily="2" charset="-122"/>
                <a:cs typeface="宋体" panose="02010600030101010101" pitchFamily="2" charset="-122"/>
              </a:rPr>
              <a:t>&lt;</a:t>
            </a:r>
            <a:r>
              <a:rPr sz="1150" spc="-55" dirty="0">
                <a:latin typeface="宋体" panose="02010600030101010101" pitchFamily="2" charset="-122"/>
                <a:cs typeface="宋体" panose="02010600030101010101" pitchFamily="2" charset="-122"/>
              </a:rPr>
              <a:t>br</a:t>
            </a:r>
            <a:r>
              <a:rPr sz="1150" spc="190" dirty="0">
                <a:latin typeface="宋体" panose="02010600030101010101" pitchFamily="2" charset="-122"/>
                <a:cs typeface="宋体" panose="02010600030101010101" pitchFamily="2" charset="-122"/>
              </a:rPr>
              <a:t>&gt;</a:t>
            </a:r>
            <a:endParaRPr sz="1150">
              <a:latin typeface="宋体" panose="02010600030101010101" pitchFamily="2" charset="-122"/>
              <a:cs typeface="宋体" panose="02010600030101010101" pitchFamily="2" charset="-122"/>
            </a:endParaRPr>
          </a:p>
          <a:p>
            <a:pPr marL="91440">
              <a:lnSpc>
                <a:spcPct val="100000"/>
              </a:lnSpc>
            </a:pPr>
            <a:r>
              <a:rPr sz="1150" dirty="0">
                <a:latin typeface="宋体" panose="02010600030101010101" pitchFamily="2" charset="-122"/>
                <a:cs typeface="宋体" panose="02010600030101010101" pitchFamily="2" charset="-122"/>
              </a:rPr>
              <a:t>告警详情</a:t>
            </a:r>
            <a:r>
              <a:rPr sz="1150" spc="-325"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0" dirty="0">
                <a:latin typeface="宋体" panose="02010600030101010101" pitchFamily="2" charset="-122"/>
                <a:cs typeface="宋体" panose="02010600030101010101" pitchFamily="2" charset="-122"/>
              </a:rPr>
              <a:t> </a:t>
            </a:r>
            <a:r>
              <a:rPr sz="1150" spc="-85" dirty="0">
                <a:latin typeface="宋体" panose="02010600030101010101" pitchFamily="2" charset="-122"/>
                <a:cs typeface="宋体" panose="02010600030101010101" pitchFamily="2" charset="-122"/>
              </a:rPr>
              <a:t>.Annotations.description</a:t>
            </a:r>
            <a:r>
              <a:rPr sz="1150" spc="-23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0" dirty="0">
                <a:latin typeface="宋体" panose="02010600030101010101" pitchFamily="2" charset="-122"/>
                <a:cs typeface="宋体" panose="02010600030101010101" pitchFamily="2" charset="-122"/>
              </a:rPr>
              <a:t> </a:t>
            </a:r>
            <a:r>
              <a:rPr sz="1150" spc="70" dirty="0">
                <a:latin typeface="宋体" panose="02010600030101010101" pitchFamily="2" charset="-122"/>
                <a:cs typeface="宋体" panose="02010600030101010101" pitchFamily="2" charset="-122"/>
              </a:rPr>
              <a:t>&lt;br&gt;</a:t>
            </a:r>
            <a:endParaRPr sz="1150">
              <a:latin typeface="宋体" panose="02010600030101010101" pitchFamily="2" charset="-122"/>
              <a:cs typeface="宋体" panose="02010600030101010101" pitchFamily="2" charset="-122"/>
            </a:endParaRPr>
          </a:p>
          <a:p>
            <a:pPr marL="91440">
              <a:lnSpc>
                <a:spcPct val="100000"/>
              </a:lnSpc>
            </a:pPr>
            <a:r>
              <a:rPr sz="1150" dirty="0">
                <a:latin typeface="宋体" panose="02010600030101010101" pitchFamily="2" charset="-122"/>
                <a:cs typeface="宋体" panose="02010600030101010101" pitchFamily="2" charset="-122"/>
              </a:rPr>
              <a:t>触发时间</a:t>
            </a:r>
            <a:r>
              <a:rPr sz="1150" spc="-325"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0" dirty="0">
                <a:latin typeface="宋体" panose="02010600030101010101" pitchFamily="2" charset="-122"/>
                <a:cs typeface="宋体" panose="02010600030101010101" pitchFamily="2" charset="-122"/>
              </a:rPr>
              <a:t> </a:t>
            </a:r>
            <a:r>
              <a:rPr sz="1150" spc="-90" dirty="0">
                <a:latin typeface="宋体" panose="02010600030101010101" pitchFamily="2" charset="-122"/>
                <a:cs typeface="宋体" panose="02010600030101010101" pitchFamily="2" charset="-122"/>
              </a:rPr>
              <a:t>.StartsAt.Format</a:t>
            </a:r>
            <a:r>
              <a:rPr sz="1150" spc="-290" dirty="0">
                <a:latin typeface="宋体" panose="02010600030101010101" pitchFamily="2" charset="-122"/>
                <a:cs typeface="宋体" panose="02010600030101010101" pitchFamily="2" charset="-122"/>
              </a:rPr>
              <a:t> </a:t>
            </a:r>
            <a:r>
              <a:rPr sz="1150" dirty="0">
                <a:latin typeface="宋体" panose="02010600030101010101" pitchFamily="2" charset="-122"/>
                <a:cs typeface="宋体" panose="02010600030101010101" pitchFamily="2" charset="-122"/>
              </a:rPr>
              <a:t>"2006-01-02</a:t>
            </a:r>
            <a:r>
              <a:rPr sz="1150" spc="-290" dirty="0">
                <a:latin typeface="宋体" panose="02010600030101010101" pitchFamily="2" charset="-122"/>
                <a:cs typeface="宋体" panose="02010600030101010101" pitchFamily="2" charset="-122"/>
              </a:rPr>
              <a:t> </a:t>
            </a:r>
            <a:r>
              <a:rPr sz="1150" spc="-75" dirty="0">
                <a:latin typeface="宋体" panose="02010600030101010101" pitchFamily="2" charset="-122"/>
                <a:cs typeface="宋体" panose="02010600030101010101" pitchFamily="2" charset="-122"/>
              </a:rPr>
              <a:t>15:04:05"</a:t>
            </a:r>
            <a:r>
              <a:rPr sz="1150" spc="-30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54" dirty="0">
                <a:latin typeface="宋体" panose="02010600030101010101" pitchFamily="2" charset="-122"/>
                <a:cs typeface="宋体" panose="02010600030101010101" pitchFamily="2" charset="-122"/>
              </a:rPr>
              <a:t> </a:t>
            </a:r>
            <a:r>
              <a:rPr sz="1150" spc="70" dirty="0">
                <a:latin typeface="宋体" panose="02010600030101010101" pitchFamily="2" charset="-122"/>
                <a:cs typeface="宋体" panose="02010600030101010101" pitchFamily="2" charset="-122"/>
              </a:rPr>
              <a:t>&lt;br&gt;</a:t>
            </a:r>
            <a:endParaRPr sz="1150">
              <a:latin typeface="宋体" panose="02010600030101010101" pitchFamily="2" charset="-122"/>
              <a:cs typeface="宋体" panose="02010600030101010101" pitchFamily="2" charset="-122"/>
            </a:endParaRPr>
          </a:p>
          <a:p>
            <a:pPr marL="91440">
              <a:lnSpc>
                <a:spcPct val="100000"/>
              </a:lnSpc>
            </a:pPr>
            <a:r>
              <a:rPr sz="1150" spc="150" dirty="0">
                <a:latin typeface="宋体" panose="02010600030101010101" pitchFamily="2" charset="-122"/>
                <a:cs typeface="宋体" panose="02010600030101010101" pitchFamily="2" charset="-122"/>
              </a:rPr>
              <a:t>=========end==========&lt;br&gt;</a:t>
            </a:r>
            <a:endParaRPr sz="1150">
              <a:latin typeface="宋体" panose="02010600030101010101" pitchFamily="2" charset="-122"/>
              <a:cs typeface="宋体" panose="02010600030101010101" pitchFamily="2" charset="-122"/>
            </a:endParaRPr>
          </a:p>
          <a:p>
            <a:pPr marL="91440">
              <a:lnSpc>
                <a:spcPct val="100000"/>
              </a:lnSpc>
              <a:spcBef>
                <a:spcPts val="5"/>
              </a:spcBef>
            </a:pP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5" dirty="0">
                <a:latin typeface="宋体" panose="02010600030101010101" pitchFamily="2" charset="-122"/>
                <a:cs typeface="宋体" panose="02010600030101010101" pitchFamily="2" charset="-122"/>
              </a:rPr>
              <a:t>e</a:t>
            </a:r>
            <a:r>
              <a:rPr sz="1150" spc="30" dirty="0">
                <a:latin typeface="宋体" panose="02010600030101010101" pitchFamily="2" charset="-122"/>
                <a:cs typeface="宋体" panose="02010600030101010101" pitchFamily="2" charset="-122"/>
              </a:rPr>
              <a:t>n</a:t>
            </a:r>
            <a:r>
              <a:rPr sz="1150" spc="85" dirty="0">
                <a:latin typeface="宋体" panose="02010600030101010101" pitchFamily="2" charset="-122"/>
                <a:cs typeface="宋体" panose="02010600030101010101" pitchFamily="2" charset="-122"/>
              </a:rPr>
              <a:t>d</a:t>
            </a:r>
            <a:r>
              <a:rPr sz="1150" spc="-26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75" dirty="0">
                <a:latin typeface="宋体" panose="02010600030101010101" pitchFamily="2" charset="-122"/>
                <a:cs typeface="宋体" panose="02010600030101010101" pitchFamily="2" charset="-122"/>
              </a:rPr>
              <a:t> </a:t>
            </a:r>
            <a:r>
              <a:rPr sz="1150" spc="35" dirty="0">
                <a:latin typeface="宋体" panose="02010600030101010101" pitchFamily="2" charset="-122"/>
                <a:cs typeface="宋体" panose="02010600030101010101" pitchFamily="2" charset="-122"/>
              </a:rPr>
              <a:t>e</a:t>
            </a:r>
            <a:r>
              <a:rPr sz="1150" spc="30" dirty="0">
                <a:latin typeface="宋体" panose="02010600030101010101" pitchFamily="2" charset="-122"/>
                <a:cs typeface="宋体" panose="02010600030101010101" pitchFamily="2" charset="-122"/>
              </a:rPr>
              <a:t>n</a:t>
            </a:r>
            <a:r>
              <a:rPr sz="1150" spc="85" dirty="0">
                <a:latin typeface="宋体" panose="02010600030101010101" pitchFamily="2" charset="-122"/>
                <a:cs typeface="宋体" panose="02010600030101010101" pitchFamily="2" charset="-122"/>
              </a:rPr>
              <a:t>d</a:t>
            </a:r>
            <a:r>
              <a:rPr sz="1150" spc="-254" dirty="0">
                <a:latin typeface="宋体" panose="02010600030101010101" pitchFamily="2" charset="-122"/>
                <a:cs typeface="宋体" panose="02010600030101010101" pitchFamily="2" charset="-122"/>
              </a:rPr>
              <a:t> </a:t>
            </a:r>
            <a:r>
              <a:rPr sz="1150" spc="5" dirty="0">
                <a:latin typeface="宋体" panose="02010600030101010101" pitchFamily="2" charset="-122"/>
                <a:cs typeface="宋体" panose="02010600030101010101" pitchFamily="2" charset="-122"/>
              </a:rPr>
              <a:t>-</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p:txBody>
      </p:sp>
      <p:pic>
        <p:nvPicPr>
          <p:cNvPr id="5" name="object 5"/>
          <p:cNvPicPr/>
          <p:nvPr/>
        </p:nvPicPr>
        <p:blipFill>
          <a:blip r:embed="rId6" cstate="print"/>
          <a:stretch>
            <a:fillRect/>
          </a:stretch>
        </p:blipFill>
        <p:spPr>
          <a:xfrm>
            <a:off x="6262370" y="1149350"/>
            <a:ext cx="5421122" cy="2563622"/>
          </a:xfrm>
          <a:prstGeom prst="rect">
            <a:avLst/>
          </a:prstGeom>
        </p:spPr>
      </p:pic>
      <p:sp>
        <p:nvSpPr>
          <p:cNvPr id="6" name="object 6"/>
          <p:cNvSpPr txBox="1"/>
          <p:nvPr/>
        </p:nvSpPr>
        <p:spPr>
          <a:xfrm>
            <a:off x="6379209" y="1238250"/>
            <a:ext cx="5194300" cy="2392680"/>
          </a:xfrm>
          <a:prstGeom prst="rect">
            <a:avLst/>
          </a:prstGeom>
          <a:solidFill>
            <a:srgbClr val="D7EFEB"/>
          </a:solidFill>
        </p:spPr>
        <p:txBody>
          <a:bodyPr vert="horz" wrap="square" lIns="0" tIns="35560" rIns="0" bIns="0" rtlCol="0">
            <a:spAutoFit/>
          </a:bodyPr>
          <a:lstStyle/>
          <a:p>
            <a:pPr marL="92075">
              <a:lnSpc>
                <a:spcPct val="100000"/>
              </a:lnSpc>
              <a:spcBef>
                <a:spcPts val="280"/>
              </a:spcBef>
            </a:pPr>
            <a:r>
              <a:rPr sz="1150" spc="-240" dirty="0">
                <a:latin typeface="宋体" panose="02010600030101010101" pitchFamily="2" charset="-122"/>
                <a:cs typeface="宋体" panose="02010600030101010101" pitchFamily="2" charset="-122"/>
              </a:rPr>
              <a:t>{{</a:t>
            </a:r>
            <a:r>
              <a:rPr sz="1150" dirty="0">
                <a:latin typeface="宋体" panose="02010600030101010101" pitchFamily="2" charset="-122"/>
                <a:cs typeface="宋体" panose="02010600030101010101" pitchFamily="2" charset="-122"/>
              </a:rPr>
              <a:t>-</a:t>
            </a:r>
            <a:r>
              <a:rPr sz="1150" spc="-275" dirty="0">
                <a:latin typeface="宋体" panose="02010600030101010101" pitchFamily="2" charset="-122"/>
                <a:cs typeface="宋体" panose="02010600030101010101" pitchFamily="2" charset="-122"/>
              </a:rPr>
              <a:t> </a:t>
            </a:r>
            <a:r>
              <a:rPr sz="1150" spc="-280" dirty="0">
                <a:latin typeface="宋体" panose="02010600030101010101" pitchFamily="2" charset="-122"/>
                <a:cs typeface="宋体" panose="02010600030101010101" pitchFamily="2" charset="-122"/>
              </a:rPr>
              <a:t>if</a:t>
            </a:r>
            <a:r>
              <a:rPr sz="1150" spc="-254" dirty="0">
                <a:latin typeface="宋体" panose="02010600030101010101" pitchFamily="2" charset="-122"/>
                <a:cs typeface="宋体" panose="02010600030101010101" pitchFamily="2" charset="-122"/>
              </a:rPr>
              <a:t> </a:t>
            </a:r>
            <a:r>
              <a:rPr sz="1150" spc="-70" dirty="0">
                <a:latin typeface="宋体" panose="02010600030101010101" pitchFamily="2" charset="-122"/>
                <a:cs typeface="宋体" panose="02010600030101010101" pitchFamily="2" charset="-122"/>
              </a:rPr>
              <a:t>g</a:t>
            </a:r>
            <a:r>
              <a:rPr sz="1150" spc="-65" dirty="0">
                <a:latin typeface="宋体" panose="02010600030101010101" pitchFamily="2" charset="-122"/>
                <a:cs typeface="宋体" panose="02010600030101010101" pitchFamily="2" charset="-122"/>
              </a:rPr>
              <a:t>t</a:t>
            </a:r>
            <a:r>
              <a:rPr sz="1150" spc="-27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85" dirty="0">
                <a:latin typeface="宋体" panose="02010600030101010101" pitchFamily="2" charset="-122"/>
                <a:cs typeface="宋体" panose="02010600030101010101" pitchFamily="2" charset="-122"/>
              </a:rPr>
              <a:t>len</a:t>
            </a:r>
            <a:r>
              <a:rPr sz="1150" spc="-260" dirty="0">
                <a:latin typeface="宋体" panose="02010600030101010101" pitchFamily="2" charset="-122"/>
                <a:cs typeface="宋体" panose="02010600030101010101" pitchFamily="2" charset="-122"/>
              </a:rPr>
              <a:t> </a:t>
            </a:r>
            <a:r>
              <a:rPr sz="1150" spc="-330" dirty="0">
                <a:latin typeface="宋体" panose="02010600030101010101" pitchFamily="2" charset="-122"/>
                <a:cs typeface="宋体" panose="02010600030101010101" pitchFamily="2" charset="-122"/>
              </a:rPr>
              <a:t>.</a:t>
            </a:r>
            <a:r>
              <a:rPr sz="1150" spc="-55" dirty="0">
                <a:latin typeface="宋体" panose="02010600030101010101" pitchFamily="2" charset="-122"/>
                <a:cs typeface="宋体" panose="02010600030101010101" pitchFamily="2" charset="-122"/>
              </a:rPr>
              <a:t>Ale</a:t>
            </a:r>
            <a:r>
              <a:rPr sz="1150" spc="-170" dirty="0">
                <a:latin typeface="宋体" panose="02010600030101010101" pitchFamily="2" charset="-122"/>
                <a:cs typeface="宋体" panose="02010600030101010101" pitchFamily="2" charset="-122"/>
              </a:rPr>
              <a:t>rts</a:t>
            </a:r>
            <a:r>
              <a:rPr sz="1150" spc="-125" dirty="0">
                <a:latin typeface="宋体" panose="02010600030101010101" pitchFamily="2" charset="-122"/>
                <a:cs typeface="宋体" panose="02010600030101010101" pitchFamily="2" charset="-122"/>
              </a:rPr>
              <a:t>.</a:t>
            </a:r>
            <a:r>
              <a:rPr sz="1150" spc="-130" dirty="0">
                <a:latin typeface="宋体" panose="02010600030101010101" pitchFamily="2" charset="-122"/>
                <a:cs typeface="宋体" panose="02010600030101010101" pitchFamily="2" charset="-122"/>
              </a:rPr>
              <a:t>R</a:t>
            </a:r>
            <a:r>
              <a:rPr sz="1150" spc="-75" dirty="0">
                <a:latin typeface="宋体" panose="02010600030101010101" pitchFamily="2" charset="-122"/>
                <a:cs typeface="宋体" panose="02010600030101010101" pitchFamily="2" charset="-122"/>
              </a:rPr>
              <a:t>esolv</a:t>
            </a:r>
            <a:r>
              <a:rPr sz="1150" spc="50" dirty="0">
                <a:latin typeface="宋体" panose="02010600030101010101" pitchFamily="2" charset="-122"/>
                <a:cs typeface="宋体" panose="02010600030101010101" pitchFamily="2" charset="-122"/>
              </a:rPr>
              <a:t>e</a:t>
            </a:r>
            <a:r>
              <a:rPr sz="1150" spc="45" dirty="0">
                <a:latin typeface="宋体" panose="02010600030101010101" pitchFamily="2" charset="-122"/>
                <a:cs typeface="宋体" panose="02010600030101010101" pitchFamily="2" charset="-122"/>
              </a:rPr>
              <a:t>d</a:t>
            </a:r>
            <a:r>
              <a:rPr sz="1150" spc="-240" dirty="0">
                <a:latin typeface="宋体" panose="02010600030101010101" pitchFamily="2" charset="-122"/>
                <a:cs typeface="宋体" panose="02010600030101010101" pitchFamily="2" charset="-122"/>
              </a:rPr>
              <a:t>)</a:t>
            </a:r>
            <a:r>
              <a:rPr sz="1150" spc="-275"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0</a:t>
            </a:r>
            <a:r>
              <a:rPr sz="1150" spc="-275" dirty="0">
                <a:latin typeface="宋体" panose="02010600030101010101" pitchFamily="2" charset="-122"/>
                <a:cs typeface="宋体" panose="02010600030101010101" pitchFamily="2" charset="-122"/>
              </a:rPr>
              <a:t> </a:t>
            </a:r>
            <a:r>
              <a:rPr sz="1150" dirty="0">
                <a:latin typeface="宋体" panose="02010600030101010101" pitchFamily="2" charset="-122"/>
                <a:cs typeface="宋体" panose="02010600030101010101" pitchFamily="2" charset="-122"/>
              </a:rPr>
              <a:t>-</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2075">
              <a:lnSpc>
                <a:spcPct val="100000"/>
              </a:lnSpc>
            </a:pP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95" dirty="0">
                <a:latin typeface="宋体" panose="02010600030101010101" pitchFamily="2" charset="-122"/>
                <a:cs typeface="宋体" panose="02010600030101010101" pitchFamily="2" charset="-122"/>
              </a:rPr>
              <a:t>ra</a:t>
            </a:r>
            <a:r>
              <a:rPr sz="1150" spc="45" dirty="0">
                <a:latin typeface="宋体" panose="02010600030101010101" pitchFamily="2" charset="-122"/>
                <a:cs typeface="宋体" panose="02010600030101010101" pitchFamily="2" charset="-122"/>
              </a:rPr>
              <a:t>ng</a:t>
            </a:r>
            <a:r>
              <a:rPr sz="1150" spc="50" dirty="0">
                <a:latin typeface="宋体" panose="02010600030101010101" pitchFamily="2" charset="-122"/>
                <a:cs typeface="宋体" panose="02010600030101010101" pitchFamily="2" charset="-122"/>
              </a:rPr>
              <a:t>e</a:t>
            </a:r>
            <a:r>
              <a:rPr sz="1150" spc="-270" dirty="0">
                <a:latin typeface="宋体" panose="02010600030101010101" pitchFamily="2" charset="-122"/>
                <a:cs typeface="宋体" panose="02010600030101010101" pitchFamily="2" charset="-122"/>
              </a:rPr>
              <a:t> </a:t>
            </a:r>
            <a:r>
              <a:rPr sz="1150" spc="-145" dirty="0">
                <a:latin typeface="宋体" panose="02010600030101010101" pitchFamily="2" charset="-122"/>
                <a:cs typeface="宋体" panose="02010600030101010101" pitchFamily="2" charset="-122"/>
              </a:rPr>
              <a:t>.Alert</a:t>
            </a:r>
            <a:r>
              <a:rPr sz="1150" spc="-140" dirty="0">
                <a:latin typeface="宋体" panose="02010600030101010101" pitchFamily="2" charset="-122"/>
                <a:cs typeface="宋体" panose="02010600030101010101" pitchFamily="2" charset="-122"/>
              </a:rPr>
              <a:t>s</a:t>
            </a:r>
            <a:r>
              <a:rPr sz="1150" spc="-27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2075">
              <a:lnSpc>
                <a:spcPct val="100000"/>
              </a:lnSpc>
            </a:pPr>
            <a:r>
              <a:rPr sz="1150" spc="110" dirty="0">
                <a:latin typeface="宋体" panose="02010600030101010101" pitchFamily="2" charset="-122"/>
                <a:cs typeface="宋体" panose="02010600030101010101" pitchFamily="2" charset="-122"/>
              </a:rPr>
              <a:t>=========start==========&lt;br&gt;</a:t>
            </a:r>
            <a:endParaRPr sz="1150">
              <a:latin typeface="宋体" panose="02010600030101010101" pitchFamily="2" charset="-122"/>
              <a:cs typeface="宋体" panose="02010600030101010101" pitchFamily="2" charset="-122"/>
            </a:endParaRPr>
          </a:p>
          <a:p>
            <a:pPr marL="92075">
              <a:lnSpc>
                <a:spcPct val="100000"/>
              </a:lnSpc>
            </a:pPr>
            <a:r>
              <a:rPr sz="1150" dirty="0">
                <a:latin typeface="宋体" panose="02010600030101010101" pitchFamily="2" charset="-122"/>
                <a:cs typeface="宋体" panose="02010600030101010101" pitchFamily="2" charset="-122"/>
              </a:rPr>
              <a:t>告警程序</a:t>
            </a:r>
            <a:r>
              <a:rPr sz="1150" spc="-325"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90" dirty="0">
                <a:latin typeface="宋体" panose="02010600030101010101" pitchFamily="2" charset="-122"/>
                <a:cs typeface="宋体" panose="02010600030101010101" pitchFamily="2" charset="-122"/>
              </a:rPr>
              <a:t>prom</a:t>
            </a:r>
            <a:r>
              <a:rPr sz="1150" spc="-15" dirty="0">
                <a:latin typeface="宋体" panose="02010600030101010101" pitchFamily="2" charset="-122"/>
                <a:cs typeface="宋体" panose="02010600030101010101" pitchFamily="2" charset="-122"/>
              </a:rPr>
              <a:t>ethe</a:t>
            </a:r>
            <a:r>
              <a:rPr sz="1150" spc="-20" dirty="0">
                <a:latin typeface="宋体" panose="02010600030101010101" pitchFamily="2" charset="-122"/>
                <a:cs typeface="宋体" panose="02010600030101010101" pitchFamily="2" charset="-122"/>
              </a:rPr>
              <a:t>u</a:t>
            </a:r>
            <a:r>
              <a:rPr sz="1150" spc="-110" dirty="0">
                <a:latin typeface="宋体" panose="02010600030101010101" pitchFamily="2" charset="-122"/>
                <a:cs typeface="宋体" panose="02010600030101010101" pitchFamily="2" charset="-122"/>
              </a:rPr>
              <a:t>s</a:t>
            </a:r>
            <a:r>
              <a:rPr sz="1150" spc="-105" dirty="0">
                <a:latin typeface="宋体" panose="02010600030101010101" pitchFamily="2" charset="-122"/>
                <a:cs typeface="宋体" panose="02010600030101010101" pitchFamily="2" charset="-122"/>
              </a:rPr>
              <a:t>_</a:t>
            </a:r>
            <a:r>
              <a:rPr sz="1150" dirty="0">
                <a:latin typeface="宋体" panose="02010600030101010101" pitchFamily="2" charset="-122"/>
                <a:cs typeface="宋体" panose="02010600030101010101" pitchFamily="2" charset="-122"/>
              </a:rPr>
              <a:t>a</a:t>
            </a:r>
            <a:r>
              <a:rPr sz="1150" spc="-175" dirty="0">
                <a:latin typeface="宋体" panose="02010600030101010101" pitchFamily="2" charset="-122"/>
                <a:cs typeface="宋体" panose="02010600030101010101" pitchFamily="2" charset="-122"/>
              </a:rPr>
              <a:t>lert</a:t>
            </a:r>
            <a:r>
              <a:rPr sz="1150" spc="-280"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&lt;</a:t>
            </a:r>
            <a:r>
              <a:rPr sz="1150" spc="-55" dirty="0">
                <a:latin typeface="宋体" panose="02010600030101010101" pitchFamily="2" charset="-122"/>
                <a:cs typeface="宋体" panose="02010600030101010101" pitchFamily="2" charset="-122"/>
              </a:rPr>
              <a:t>br</a:t>
            </a:r>
            <a:r>
              <a:rPr sz="1150" spc="190" dirty="0">
                <a:latin typeface="宋体" panose="02010600030101010101" pitchFamily="2" charset="-122"/>
                <a:cs typeface="宋体" panose="02010600030101010101" pitchFamily="2" charset="-122"/>
              </a:rPr>
              <a:t>&gt;</a:t>
            </a:r>
            <a:endParaRPr sz="1150">
              <a:latin typeface="宋体" panose="02010600030101010101" pitchFamily="2" charset="-122"/>
              <a:cs typeface="宋体" panose="02010600030101010101" pitchFamily="2" charset="-122"/>
            </a:endParaRPr>
          </a:p>
          <a:p>
            <a:pPr marL="92075" marR="2736850">
              <a:lnSpc>
                <a:spcPct val="100000"/>
              </a:lnSpc>
            </a:pPr>
            <a:r>
              <a:rPr sz="1150" dirty="0">
                <a:latin typeface="宋体" panose="02010600030101010101" pitchFamily="2" charset="-122"/>
                <a:cs typeface="宋体" panose="02010600030101010101" pitchFamily="2" charset="-122"/>
              </a:rPr>
              <a:t>告警级别</a:t>
            </a:r>
            <a:r>
              <a:rPr sz="1150" spc="-325"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30" dirty="0">
                <a:latin typeface="宋体" panose="02010600030101010101" pitchFamily="2" charset="-122"/>
                <a:cs typeface="宋体" panose="02010600030101010101" pitchFamily="2" charset="-122"/>
              </a:rPr>
              <a:t>.</a:t>
            </a:r>
            <a:r>
              <a:rPr sz="1150" spc="-50" dirty="0">
                <a:latin typeface="宋体" panose="02010600030101010101" pitchFamily="2" charset="-122"/>
                <a:cs typeface="宋体" panose="02010600030101010101" pitchFamily="2" charset="-122"/>
              </a:rPr>
              <a:t>L</a:t>
            </a:r>
            <a:r>
              <a:rPr sz="1150" dirty="0">
                <a:latin typeface="宋体" panose="02010600030101010101" pitchFamily="2" charset="-122"/>
                <a:cs typeface="宋体" panose="02010600030101010101" pitchFamily="2" charset="-122"/>
              </a:rPr>
              <a:t>a</a:t>
            </a:r>
            <a:r>
              <a:rPr sz="1150" spc="-85" dirty="0">
                <a:latin typeface="宋体" panose="02010600030101010101" pitchFamily="2" charset="-122"/>
                <a:cs typeface="宋体" panose="02010600030101010101" pitchFamily="2" charset="-122"/>
              </a:rPr>
              <a:t>bels</a:t>
            </a:r>
            <a:r>
              <a:rPr sz="1150" spc="-120" dirty="0">
                <a:latin typeface="宋体" panose="02010600030101010101" pitchFamily="2" charset="-122"/>
                <a:cs typeface="宋体" panose="02010600030101010101" pitchFamily="2" charset="-122"/>
              </a:rPr>
              <a:t>.se</a:t>
            </a:r>
            <a:r>
              <a:rPr sz="1150" spc="-114" dirty="0">
                <a:latin typeface="宋体" panose="02010600030101010101" pitchFamily="2" charset="-122"/>
                <a:cs typeface="宋体" panose="02010600030101010101" pitchFamily="2" charset="-122"/>
              </a:rPr>
              <a:t>v</a:t>
            </a:r>
            <a:r>
              <a:rPr sz="1150" spc="-175" dirty="0">
                <a:latin typeface="宋体" panose="02010600030101010101" pitchFamily="2" charset="-122"/>
                <a:cs typeface="宋体" panose="02010600030101010101" pitchFamily="2" charset="-122"/>
              </a:rPr>
              <a:t>eri</a:t>
            </a:r>
            <a:r>
              <a:rPr sz="1150" spc="-170" dirty="0">
                <a:latin typeface="宋体" panose="02010600030101010101" pitchFamily="2" charset="-122"/>
                <a:cs typeface="宋体" panose="02010600030101010101" pitchFamily="2" charset="-122"/>
              </a:rPr>
              <a:t>t</a:t>
            </a:r>
            <a:r>
              <a:rPr sz="1150" spc="-40" dirty="0">
                <a:latin typeface="宋体" panose="02010600030101010101" pitchFamily="2" charset="-122"/>
                <a:cs typeface="宋体" panose="02010600030101010101" pitchFamily="2" charset="-122"/>
              </a:rPr>
              <a:t>y</a:t>
            </a:r>
            <a:r>
              <a:rPr sz="1150" spc="-28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75"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&lt;</a:t>
            </a:r>
            <a:r>
              <a:rPr sz="1150" spc="-55" dirty="0">
                <a:latin typeface="宋体" panose="02010600030101010101" pitchFamily="2" charset="-122"/>
                <a:cs typeface="宋体" panose="02010600030101010101" pitchFamily="2" charset="-122"/>
              </a:rPr>
              <a:t>br</a:t>
            </a:r>
            <a:r>
              <a:rPr sz="1150" spc="190" dirty="0">
                <a:latin typeface="宋体" panose="02010600030101010101" pitchFamily="2" charset="-122"/>
                <a:cs typeface="宋体" panose="02010600030101010101" pitchFamily="2" charset="-122"/>
              </a:rPr>
              <a:t>&gt;  </a:t>
            </a:r>
            <a:r>
              <a:rPr sz="1150" dirty="0">
                <a:latin typeface="宋体" panose="02010600030101010101" pitchFamily="2" charset="-122"/>
                <a:cs typeface="宋体" panose="02010600030101010101" pitchFamily="2" charset="-122"/>
              </a:rPr>
              <a:t>告警类型</a:t>
            </a:r>
            <a:r>
              <a:rPr sz="1150" spc="-325"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30" dirty="0">
                <a:latin typeface="宋体" panose="02010600030101010101" pitchFamily="2" charset="-122"/>
                <a:cs typeface="宋体" panose="02010600030101010101" pitchFamily="2" charset="-122"/>
              </a:rPr>
              <a:t>.</a:t>
            </a:r>
            <a:r>
              <a:rPr sz="1150" spc="-50" dirty="0">
                <a:latin typeface="宋体" panose="02010600030101010101" pitchFamily="2" charset="-122"/>
                <a:cs typeface="宋体" panose="02010600030101010101" pitchFamily="2" charset="-122"/>
              </a:rPr>
              <a:t>L</a:t>
            </a:r>
            <a:r>
              <a:rPr sz="1150" dirty="0">
                <a:latin typeface="宋体" panose="02010600030101010101" pitchFamily="2" charset="-122"/>
                <a:cs typeface="宋体" panose="02010600030101010101" pitchFamily="2" charset="-122"/>
              </a:rPr>
              <a:t>a</a:t>
            </a:r>
            <a:r>
              <a:rPr sz="1150" spc="-85" dirty="0">
                <a:latin typeface="宋体" panose="02010600030101010101" pitchFamily="2" charset="-122"/>
                <a:cs typeface="宋体" panose="02010600030101010101" pitchFamily="2" charset="-122"/>
              </a:rPr>
              <a:t>bels</a:t>
            </a:r>
            <a:r>
              <a:rPr sz="1150" spc="-220" dirty="0">
                <a:latin typeface="宋体" panose="02010600030101010101" pitchFamily="2" charset="-122"/>
                <a:cs typeface="宋体" panose="02010600030101010101" pitchFamily="2" charset="-122"/>
              </a:rPr>
              <a:t>.a</a:t>
            </a:r>
            <a:r>
              <a:rPr sz="1150" spc="-215" dirty="0">
                <a:latin typeface="宋体" panose="02010600030101010101" pitchFamily="2" charset="-122"/>
                <a:cs typeface="宋体" panose="02010600030101010101" pitchFamily="2" charset="-122"/>
              </a:rPr>
              <a:t>l</a:t>
            </a:r>
            <a:r>
              <a:rPr sz="1150" spc="-65" dirty="0">
                <a:latin typeface="宋体" panose="02010600030101010101" pitchFamily="2" charset="-122"/>
                <a:cs typeface="宋体" panose="02010600030101010101" pitchFamily="2" charset="-122"/>
              </a:rPr>
              <a:t>ertna</a:t>
            </a:r>
            <a:r>
              <a:rPr sz="1150" spc="195" dirty="0">
                <a:latin typeface="宋体" panose="02010600030101010101" pitchFamily="2" charset="-122"/>
                <a:cs typeface="宋体" panose="02010600030101010101" pitchFamily="2" charset="-122"/>
              </a:rPr>
              <a:t>m</a:t>
            </a:r>
            <a:r>
              <a:rPr sz="1150" spc="200" dirty="0">
                <a:latin typeface="宋体" panose="02010600030101010101" pitchFamily="2" charset="-122"/>
                <a:cs typeface="宋体" panose="02010600030101010101" pitchFamily="2" charset="-122"/>
              </a:rPr>
              <a:t>e</a:t>
            </a:r>
            <a:r>
              <a:rPr sz="1150" spc="-28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195" dirty="0">
                <a:latin typeface="宋体" panose="02010600030101010101" pitchFamily="2" charset="-122"/>
                <a:cs typeface="宋体" panose="02010600030101010101" pitchFamily="2" charset="-122"/>
              </a:rPr>
              <a:t>&lt;</a:t>
            </a:r>
            <a:r>
              <a:rPr sz="1150" spc="-55" dirty="0">
                <a:latin typeface="宋体" panose="02010600030101010101" pitchFamily="2" charset="-122"/>
                <a:cs typeface="宋体" panose="02010600030101010101" pitchFamily="2" charset="-122"/>
              </a:rPr>
              <a:t>br</a:t>
            </a:r>
            <a:r>
              <a:rPr sz="1150" spc="190" dirty="0">
                <a:latin typeface="宋体" panose="02010600030101010101" pitchFamily="2" charset="-122"/>
                <a:cs typeface="宋体" panose="02010600030101010101" pitchFamily="2" charset="-122"/>
              </a:rPr>
              <a:t>&gt; </a:t>
            </a:r>
            <a:r>
              <a:rPr sz="1150" dirty="0">
                <a:latin typeface="宋体" panose="02010600030101010101" pitchFamily="2" charset="-122"/>
                <a:cs typeface="宋体" panose="02010600030101010101" pitchFamily="2" charset="-122"/>
              </a:rPr>
              <a:t>告警主机</a:t>
            </a:r>
            <a:r>
              <a:rPr sz="1150" spc="-325"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30" dirty="0">
                <a:latin typeface="宋体" panose="02010600030101010101" pitchFamily="2" charset="-122"/>
                <a:cs typeface="宋体" panose="02010600030101010101" pitchFamily="2" charset="-122"/>
              </a:rPr>
              <a:t>.</a:t>
            </a:r>
            <a:r>
              <a:rPr sz="1150" spc="-50" dirty="0">
                <a:latin typeface="宋体" panose="02010600030101010101" pitchFamily="2" charset="-122"/>
                <a:cs typeface="宋体" panose="02010600030101010101" pitchFamily="2" charset="-122"/>
              </a:rPr>
              <a:t>L</a:t>
            </a:r>
            <a:r>
              <a:rPr sz="1150" dirty="0">
                <a:latin typeface="宋体" panose="02010600030101010101" pitchFamily="2" charset="-122"/>
                <a:cs typeface="宋体" panose="02010600030101010101" pitchFamily="2" charset="-122"/>
              </a:rPr>
              <a:t>a</a:t>
            </a:r>
            <a:r>
              <a:rPr sz="1150" spc="-85" dirty="0">
                <a:latin typeface="宋体" panose="02010600030101010101" pitchFamily="2" charset="-122"/>
                <a:cs typeface="宋体" panose="02010600030101010101" pitchFamily="2" charset="-122"/>
              </a:rPr>
              <a:t>bels</a:t>
            </a:r>
            <a:r>
              <a:rPr sz="1150" spc="-185" dirty="0">
                <a:latin typeface="宋体" panose="02010600030101010101" pitchFamily="2" charset="-122"/>
                <a:cs typeface="宋体" panose="02010600030101010101" pitchFamily="2" charset="-122"/>
              </a:rPr>
              <a:t>.ins</a:t>
            </a:r>
            <a:r>
              <a:rPr sz="1150" spc="-180" dirty="0">
                <a:latin typeface="宋体" panose="02010600030101010101" pitchFamily="2" charset="-122"/>
                <a:cs typeface="宋体" panose="02010600030101010101" pitchFamily="2" charset="-122"/>
              </a:rPr>
              <a:t>t</a:t>
            </a:r>
            <a:r>
              <a:rPr sz="1150" dirty="0">
                <a:latin typeface="宋体" panose="02010600030101010101" pitchFamily="2" charset="-122"/>
                <a:cs typeface="宋体" panose="02010600030101010101" pitchFamily="2" charset="-122"/>
              </a:rPr>
              <a:t>a</a:t>
            </a:r>
            <a:r>
              <a:rPr sz="1150" spc="-5" dirty="0">
                <a:latin typeface="宋体" panose="02010600030101010101" pitchFamily="2" charset="-122"/>
                <a:cs typeface="宋体" panose="02010600030101010101" pitchFamily="2" charset="-122"/>
              </a:rPr>
              <a:t>nc</a:t>
            </a:r>
            <a:r>
              <a:rPr sz="1150" spc="15" dirty="0">
                <a:latin typeface="宋体" panose="02010600030101010101" pitchFamily="2" charset="-122"/>
                <a:cs typeface="宋体" panose="02010600030101010101" pitchFamily="2" charset="-122"/>
              </a:rPr>
              <a:t>e</a:t>
            </a:r>
            <a:r>
              <a:rPr sz="1150" spc="-26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&lt;</a:t>
            </a:r>
            <a:r>
              <a:rPr sz="1150" spc="-55" dirty="0">
                <a:latin typeface="宋体" panose="02010600030101010101" pitchFamily="2" charset="-122"/>
                <a:cs typeface="宋体" panose="02010600030101010101" pitchFamily="2" charset="-122"/>
              </a:rPr>
              <a:t>br</a:t>
            </a:r>
            <a:r>
              <a:rPr sz="1150" spc="190" dirty="0">
                <a:latin typeface="宋体" panose="02010600030101010101" pitchFamily="2" charset="-122"/>
                <a:cs typeface="宋体" panose="02010600030101010101" pitchFamily="2" charset="-122"/>
              </a:rPr>
              <a:t>&gt;</a:t>
            </a:r>
            <a:endParaRPr sz="1150">
              <a:latin typeface="宋体" panose="02010600030101010101" pitchFamily="2" charset="-122"/>
              <a:cs typeface="宋体" panose="02010600030101010101" pitchFamily="2" charset="-122"/>
            </a:endParaRPr>
          </a:p>
          <a:p>
            <a:pPr marL="92075">
              <a:lnSpc>
                <a:spcPct val="100000"/>
              </a:lnSpc>
            </a:pPr>
            <a:r>
              <a:rPr sz="1150" dirty="0">
                <a:latin typeface="宋体" panose="02010600030101010101" pitchFamily="2" charset="-122"/>
                <a:cs typeface="宋体" panose="02010600030101010101" pitchFamily="2" charset="-122"/>
              </a:rPr>
              <a:t>告警主题</a:t>
            </a:r>
            <a:r>
              <a:rPr sz="1150" spc="-325"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30" dirty="0">
                <a:latin typeface="宋体" panose="02010600030101010101" pitchFamily="2" charset="-122"/>
                <a:cs typeface="宋体" panose="02010600030101010101" pitchFamily="2" charset="-122"/>
              </a:rPr>
              <a:t>.</a:t>
            </a:r>
            <a:r>
              <a:rPr sz="1150" spc="100" dirty="0">
                <a:latin typeface="宋体" panose="02010600030101010101" pitchFamily="2" charset="-122"/>
                <a:cs typeface="宋体" panose="02010600030101010101" pitchFamily="2" charset="-122"/>
              </a:rPr>
              <a:t>An</a:t>
            </a:r>
            <a:r>
              <a:rPr sz="1150" spc="-25" dirty="0">
                <a:latin typeface="宋体" panose="02010600030101010101" pitchFamily="2" charset="-122"/>
                <a:cs typeface="宋体" panose="02010600030101010101" pitchFamily="2" charset="-122"/>
              </a:rPr>
              <a:t>not</a:t>
            </a:r>
            <a:r>
              <a:rPr sz="1150" spc="-15" dirty="0">
                <a:latin typeface="宋体" panose="02010600030101010101" pitchFamily="2" charset="-122"/>
                <a:cs typeface="宋体" panose="02010600030101010101" pitchFamily="2" charset="-122"/>
              </a:rPr>
              <a:t>a</a:t>
            </a:r>
            <a:r>
              <a:rPr sz="1150" spc="-210" dirty="0">
                <a:latin typeface="宋体" panose="02010600030101010101" pitchFamily="2" charset="-122"/>
                <a:cs typeface="宋体" panose="02010600030101010101" pitchFamily="2" charset="-122"/>
              </a:rPr>
              <a:t>t</a:t>
            </a:r>
            <a:r>
              <a:rPr sz="1150" spc="-120" dirty="0">
                <a:latin typeface="宋体" panose="02010600030101010101" pitchFamily="2" charset="-122"/>
                <a:cs typeface="宋体" panose="02010600030101010101" pitchFamily="2" charset="-122"/>
              </a:rPr>
              <a:t>io</a:t>
            </a:r>
            <a:r>
              <a:rPr sz="1150" spc="45" dirty="0">
                <a:latin typeface="宋体" panose="02010600030101010101" pitchFamily="2" charset="-122"/>
                <a:cs typeface="宋体" panose="02010600030101010101" pitchFamily="2" charset="-122"/>
              </a:rPr>
              <a:t>ns.sum</a:t>
            </a:r>
            <a:r>
              <a:rPr sz="1150" spc="50" dirty="0">
                <a:latin typeface="宋体" panose="02010600030101010101" pitchFamily="2" charset="-122"/>
                <a:cs typeface="宋体" panose="02010600030101010101" pitchFamily="2" charset="-122"/>
              </a:rPr>
              <a:t>m</a:t>
            </a:r>
            <a:r>
              <a:rPr sz="1150" dirty="0">
                <a:latin typeface="宋体" panose="02010600030101010101" pitchFamily="2" charset="-122"/>
                <a:cs typeface="宋体" panose="02010600030101010101" pitchFamily="2" charset="-122"/>
              </a:rPr>
              <a:t>a</a:t>
            </a:r>
            <a:r>
              <a:rPr sz="1150" spc="-114" dirty="0">
                <a:latin typeface="宋体" panose="02010600030101010101" pitchFamily="2" charset="-122"/>
                <a:cs typeface="宋体" panose="02010600030101010101" pitchFamily="2" charset="-122"/>
              </a:rPr>
              <a:t>ry</a:t>
            </a:r>
            <a:r>
              <a:rPr sz="1150" spc="-26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&lt;</a:t>
            </a:r>
            <a:r>
              <a:rPr sz="1150" spc="-55" dirty="0">
                <a:latin typeface="宋体" panose="02010600030101010101" pitchFamily="2" charset="-122"/>
                <a:cs typeface="宋体" panose="02010600030101010101" pitchFamily="2" charset="-122"/>
              </a:rPr>
              <a:t>br</a:t>
            </a:r>
            <a:r>
              <a:rPr sz="1150" spc="190" dirty="0">
                <a:latin typeface="宋体" panose="02010600030101010101" pitchFamily="2" charset="-122"/>
                <a:cs typeface="宋体" panose="02010600030101010101" pitchFamily="2" charset="-122"/>
              </a:rPr>
              <a:t>&gt;</a:t>
            </a:r>
            <a:endParaRPr sz="1150">
              <a:latin typeface="宋体" panose="02010600030101010101" pitchFamily="2" charset="-122"/>
              <a:cs typeface="宋体" panose="02010600030101010101" pitchFamily="2" charset="-122"/>
            </a:endParaRPr>
          </a:p>
          <a:p>
            <a:pPr marL="92075">
              <a:lnSpc>
                <a:spcPct val="100000"/>
              </a:lnSpc>
            </a:pPr>
            <a:r>
              <a:rPr sz="1150" dirty="0">
                <a:latin typeface="宋体" panose="02010600030101010101" pitchFamily="2" charset="-122"/>
                <a:cs typeface="宋体" panose="02010600030101010101" pitchFamily="2" charset="-122"/>
              </a:rPr>
              <a:t>告警详情</a:t>
            </a:r>
            <a:r>
              <a:rPr sz="1150" spc="-325"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0" dirty="0">
                <a:latin typeface="宋体" panose="02010600030101010101" pitchFamily="2" charset="-122"/>
                <a:cs typeface="宋体" panose="02010600030101010101" pitchFamily="2" charset="-122"/>
              </a:rPr>
              <a:t> </a:t>
            </a:r>
            <a:r>
              <a:rPr sz="1150" spc="-85" dirty="0">
                <a:latin typeface="宋体" panose="02010600030101010101" pitchFamily="2" charset="-122"/>
                <a:cs typeface="宋体" panose="02010600030101010101" pitchFamily="2" charset="-122"/>
              </a:rPr>
              <a:t>.Annotations.description</a:t>
            </a:r>
            <a:r>
              <a:rPr sz="1150" spc="-23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0" dirty="0">
                <a:latin typeface="宋体" panose="02010600030101010101" pitchFamily="2" charset="-122"/>
                <a:cs typeface="宋体" panose="02010600030101010101" pitchFamily="2" charset="-122"/>
              </a:rPr>
              <a:t> </a:t>
            </a:r>
            <a:r>
              <a:rPr sz="1150" spc="70" dirty="0">
                <a:latin typeface="宋体" panose="02010600030101010101" pitchFamily="2" charset="-122"/>
                <a:cs typeface="宋体" panose="02010600030101010101" pitchFamily="2" charset="-122"/>
              </a:rPr>
              <a:t>&lt;br&gt;</a:t>
            </a:r>
            <a:endParaRPr sz="1150">
              <a:latin typeface="宋体" panose="02010600030101010101" pitchFamily="2" charset="-122"/>
              <a:cs typeface="宋体" panose="02010600030101010101" pitchFamily="2" charset="-122"/>
            </a:endParaRPr>
          </a:p>
          <a:p>
            <a:pPr marL="92075">
              <a:lnSpc>
                <a:spcPct val="100000"/>
              </a:lnSpc>
            </a:pPr>
            <a:r>
              <a:rPr sz="1150" dirty="0">
                <a:latin typeface="宋体" panose="02010600030101010101" pitchFamily="2" charset="-122"/>
                <a:cs typeface="宋体" panose="02010600030101010101" pitchFamily="2" charset="-122"/>
              </a:rPr>
              <a:t>触发时间</a:t>
            </a:r>
            <a:r>
              <a:rPr sz="1150" spc="-325"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0" dirty="0">
                <a:latin typeface="宋体" panose="02010600030101010101" pitchFamily="2" charset="-122"/>
                <a:cs typeface="宋体" panose="02010600030101010101" pitchFamily="2" charset="-122"/>
              </a:rPr>
              <a:t> </a:t>
            </a:r>
            <a:r>
              <a:rPr sz="1150" spc="-90" dirty="0">
                <a:latin typeface="宋体" panose="02010600030101010101" pitchFamily="2" charset="-122"/>
                <a:cs typeface="宋体" panose="02010600030101010101" pitchFamily="2" charset="-122"/>
              </a:rPr>
              <a:t>.StartsAt.Format</a:t>
            </a:r>
            <a:r>
              <a:rPr sz="1150" spc="-290" dirty="0">
                <a:latin typeface="宋体" panose="02010600030101010101" pitchFamily="2" charset="-122"/>
                <a:cs typeface="宋体" panose="02010600030101010101" pitchFamily="2" charset="-122"/>
              </a:rPr>
              <a:t> </a:t>
            </a:r>
            <a:r>
              <a:rPr sz="1150" dirty="0">
                <a:latin typeface="宋体" panose="02010600030101010101" pitchFamily="2" charset="-122"/>
                <a:cs typeface="宋体" panose="02010600030101010101" pitchFamily="2" charset="-122"/>
              </a:rPr>
              <a:t>"2006-01-02</a:t>
            </a:r>
            <a:r>
              <a:rPr sz="1150" spc="-290" dirty="0">
                <a:latin typeface="宋体" panose="02010600030101010101" pitchFamily="2" charset="-122"/>
                <a:cs typeface="宋体" panose="02010600030101010101" pitchFamily="2" charset="-122"/>
              </a:rPr>
              <a:t> </a:t>
            </a:r>
            <a:r>
              <a:rPr sz="1150" spc="-75" dirty="0">
                <a:latin typeface="宋体" panose="02010600030101010101" pitchFamily="2" charset="-122"/>
                <a:cs typeface="宋体" panose="02010600030101010101" pitchFamily="2" charset="-122"/>
              </a:rPr>
              <a:t>15:04:05"</a:t>
            </a:r>
            <a:r>
              <a:rPr sz="1150" spc="-30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0" dirty="0">
                <a:latin typeface="宋体" panose="02010600030101010101" pitchFamily="2" charset="-122"/>
                <a:cs typeface="宋体" panose="02010600030101010101" pitchFamily="2" charset="-122"/>
              </a:rPr>
              <a:t> </a:t>
            </a:r>
            <a:r>
              <a:rPr sz="1150" spc="70" dirty="0">
                <a:latin typeface="宋体" panose="02010600030101010101" pitchFamily="2" charset="-122"/>
                <a:cs typeface="宋体" panose="02010600030101010101" pitchFamily="2" charset="-122"/>
              </a:rPr>
              <a:t>&lt;br&gt;</a:t>
            </a:r>
            <a:endParaRPr sz="1150">
              <a:latin typeface="宋体" panose="02010600030101010101" pitchFamily="2" charset="-122"/>
              <a:cs typeface="宋体" panose="02010600030101010101" pitchFamily="2" charset="-122"/>
            </a:endParaRPr>
          </a:p>
          <a:p>
            <a:pPr marL="92075">
              <a:lnSpc>
                <a:spcPct val="100000"/>
              </a:lnSpc>
            </a:pPr>
            <a:r>
              <a:rPr sz="1150" dirty="0">
                <a:latin typeface="宋体" panose="02010600030101010101" pitchFamily="2" charset="-122"/>
                <a:cs typeface="宋体" panose="02010600030101010101" pitchFamily="2" charset="-122"/>
              </a:rPr>
              <a:t>恢复时间</a:t>
            </a:r>
            <a:r>
              <a:rPr sz="1150" spc="-325"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30" dirty="0">
                <a:latin typeface="宋体" panose="02010600030101010101" pitchFamily="2" charset="-122"/>
                <a:cs typeface="宋体" panose="02010600030101010101" pitchFamily="2" charset="-122"/>
              </a:rPr>
              <a:t>.</a:t>
            </a:r>
            <a:r>
              <a:rPr sz="1150" spc="-5" dirty="0">
                <a:latin typeface="宋体" panose="02010600030101010101" pitchFamily="2" charset="-122"/>
                <a:cs typeface="宋体" panose="02010600030101010101" pitchFamily="2" charset="-122"/>
              </a:rPr>
              <a:t>EndsAt</a:t>
            </a:r>
            <a:r>
              <a:rPr sz="1150" spc="-20" dirty="0">
                <a:latin typeface="宋体" panose="02010600030101010101" pitchFamily="2" charset="-122"/>
                <a:cs typeface="宋体" panose="02010600030101010101" pitchFamily="2" charset="-122"/>
              </a:rPr>
              <a:t>.For</a:t>
            </a:r>
            <a:r>
              <a:rPr sz="1150" spc="-15" dirty="0">
                <a:latin typeface="宋体" panose="02010600030101010101" pitchFamily="2" charset="-122"/>
                <a:cs typeface="宋体" panose="02010600030101010101" pitchFamily="2" charset="-122"/>
              </a:rPr>
              <a:t>m</a:t>
            </a:r>
            <a:r>
              <a:rPr sz="1150" dirty="0">
                <a:latin typeface="宋体" panose="02010600030101010101" pitchFamily="2" charset="-122"/>
                <a:cs typeface="宋体" panose="02010600030101010101" pitchFamily="2" charset="-122"/>
              </a:rPr>
              <a:t>a</a:t>
            </a:r>
            <a:r>
              <a:rPr sz="1150" spc="-210" dirty="0">
                <a:latin typeface="宋体" panose="02010600030101010101" pitchFamily="2" charset="-122"/>
                <a:cs typeface="宋体" panose="02010600030101010101" pitchFamily="2" charset="-122"/>
              </a:rPr>
              <a:t>t</a:t>
            </a:r>
            <a:r>
              <a:rPr sz="1150" spc="-280" dirty="0">
                <a:latin typeface="宋体" panose="02010600030101010101" pitchFamily="2" charset="-122"/>
                <a:cs typeface="宋体" panose="02010600030101010101" pitchFamily="2" charset="-122"/>
              </a:rPr>
              <a:t> </a:t>
            </a:r>
            <a:r>
              <a:rPr sz="1150" spc="-70" dirty="0">
                <a:latin typeface="宋体" panose="02010600030101010101" pitchFamily="2" charset="-122"/>
                <a:cs typeface="宋体" panose="02010600030101010101" pitchFamily="2" charset="-122"/>
              </a:rPr>
              <a:t>"</a:t>
            </a:r>
            <a:r>
              <a:rPr sz="1150" spc="-60" dirty="0">
                <a:latin typeface="宋体" panose="02010600030101010101" pitchFamily="2" charset="-122"/>
                <a:cs typeface="宋体" panose="02010600030101010101" pitchFamily="2" charset="-122"/>
              </a:rPr>
              <a:t>2</a:t>
            </a:r>
            <a:r>
              <a:rPr sz="1150" spc="30" dirty="0">
                <a:latin typeface="宋体" panose="02010600030101010101" pitchFamily="2" charset="-122"/>
                <a:cs typeface="宋体" panose="02010600030101010101" pitchFamily="2" charset="-122"/>
              </a:rPr>
              <a:t>0</a:t>
            </a:r>
            <a:r>
              <a:rPr sz="1150" spc="20" dirty="0">
                <a:latin typeface="宋体" panose="02010600030101010101" pitchFamily="2" charset="-122"/>
                <a:cs typeface="宋体" panose="02010600030101010101" pitchFamily="2" charset="-122"/>
              </a:rPr>
              <a:t>0</a:t>
            </a:r>
            <a:r>
              <a:rPr sz="1150" spc="25" dirty="0">
                <a:latin typeface="宋体" panose="02010600030101010101" pitchFamily="2" charset="-122"/>
                <a:cs typeface="宋体" panose="02010600030101010101" pitchFamily="2" charset="-122"/>
              </a:rPr>
              <a:t>6</a:t>
            </a:r>
            <a:r>
              <a:rPr sz="1150" spc="5" dirty="0">
                <a:latin typeface="宋体" panose="02010600030101010101" pitchFamily="2" charset="-122"/>
                <a:cs typeface="宋体" panose="02010600030101010101" pitchFamily="2" charset="-122"/>
              </a:rPr>
              <a:t>-</a:t>
            </a:r>
            <a:r>
              <a:rPr sz="1150" spc="20" dirty="0">
                <a:latin typeface="宋体" panose="02010600030101010101" pitchFamily="2" charset="-122"/>
                <a:cs typeface="宋体" panose="02010600030101010101" pitchFamily="2" charset="-122"/>
              </a:rPr>
              <a:t>01</a:t>
            </a:r>
            <a:r>
              <a:rPr sz="1150" spc="-5" dirty="0">
                <a:latin typeface="宋体" panose="02010600030101010101" pitchFamily="2" charset="-122"/>
                <a:cs typeface="宋体" panose="02010600030101010101" pitchFamily="2" charset="-122"/>
              </a:rPr>
              <a:t>-</a:t>
            </a:r>
            <a:r>
              <a:rPr sz="1150" spc="20" dirty="0">
                <a:latin typeface="宋体" panose="02010600030101010101" pitchFamily="2" charset="-122"/>
                <a:cs typeface="宋体" panose="02010600030101010101" pitchFamily="2" charset="-122"/>
              </a:rPr>
              <a:t>0</a:t>
            </a:r>
            <a:r>
              <a:rPr sz="1150" spc="30" dirty="0">
                <a:latin typeface="宋体" panose="02010600030101010101" pitchFamily="2" charset="-122"/>
                <a:cs typeface="宋体" panose="02010600030101010101" pitchFamily="2" charset="-122"/>
              </a:rPr>
              <a:t>2</a:t>
            </a:r>
            <a:r>
              <a:rPr sz="1150" spc="-295"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15</a:t>
            </a:r>
            <a:r>
              <a:rPr sz="1150" spc="-95" dirty="0">
                <a:latin typeface="宋体" panose="02010600030101010101" pitchFamily="2" charset="-122"/>
                <a:cs typeface="宋体" panose="02010600030101010101" pitchFamily="2" charset="-122"/>
              </a:rPr>
              <a:t>:04</a:t>
            </a:r>
            <a:r>
              <a:rPr sz="1150" spc="-155" dirty="0">
                <a:latin typeface="宋体" panose="02010600030101010101" pitchFamily="2" charset="-122"/>
                <a:cs typeface="宋体" panose="02010600030101010101" pitchFamily="2" charset="-122"/>
              </a:rPr>
              <a:t>:</a:t>
            </a:r>
            <a:r>
              <a:rPr sz="1150" spc="-160" dirty="0">
                <a:latin typeface="宋体" panose="02010600030101010101" pitchFamily="2" charset="-122"/>
                <a:cs typeface="宋体" panose="02010600030101010101" pitchFamily="2" charset="-122"/>
              </a:rPr>
              <a:t>0</a:t>
            </a:r>
            <a:r>
              <a:rPr sz="1150" spc="20" dirty="0">
                <a:latin typeface="宋体" panose="02010600030101010101" pitchFamily="2" charset="-122"/>
                <a:cs typeface="宋体" panose="02010600030101010101" pitchFamily="2" charset="-122"/>
              </a:rPr>
              <a:t>5</a:t>
            </a:r>
            <a:r>
              <a:rPr sz="1150" spc="-160" dirty="0">
                <a:latin typeface="宋体" panose="02010600030101010101" pitchFamily="2" charset="-122"/>
                <a:cs typeface="宋体" panose="02010600030101010101" pitchFamily="2" charset="-122"/>
              </a:rPr>
              <a:t>"</a:t>
            </a:r>
            <a:r>
              <a:rPr sz="1150" spc="-30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195" dirty="0">
                <a:latin typeface="宋体" panose="02010600030101010101" pitchFamily="2" charset="-122"/>
                <a:cs typeface="宋体" panose="02010600030101010101" pitchFamily="2" charset="-122"/>
              </a:rPr>
              <a:t>&lt;</a:t>
            </a:r>
            <a:r>
              <a:rPr sz="1150" spc="-55" dirty="0">
                <a:latin typeface="宋体" panose="02010600030101010101" pitchFamily="2" charset="-122"/>
                <a:cs typeface="宋体" panose="02010600030101010101" pitchFamily="2" charset="-122"/>
              </a:rPr>
              <a:t>b</a:t>
            </a:r>
            <a:r>
              <a:rPr sz="1150" spc="-60" dirty="0">
                <a:latin typeface="宋体" panose="02010600030101010101" pitchFamily="2" charset="-122"/>
                <a:cs typeface="宋体" panose="02010600030101010101" pitchFamily="2" charset="-122"/>
              </a:rPr>
              <a:t>r</a:t>
            </a:r>
            <a:r>
              <a:rPr sz="1150" spc="190" dirty="0">
                <a:latin typeface="宋体" panose="02010600030101010101" pitchFamily="2" charset="-122"/>
                <a:cs typeface="宋体" panose="02010600030101010101" pitchFamily="2" charset="-122"/>
              </a:rPr>
              <a:t>&gt;</a:t>
            </a:r>
            <a:endParaRPr sz="1150">
              <a:latin typeface="宋体" panose="02010600030101010101" pitchFamily="2" charset="-122"/>
              <a:cs typeface="宋体" panose="02010600030101010101" pitchFamily="2" charset="-122"/>
            </a:endParaRPr>
          </a:p>
          <a:p>
            <a:pPr marL="92075">
              <a:lnSpc>
                <a:spcPct val="100000"/>
              </a:lnSpc>
            </a:pPr>
            <a:r>
              <a:rPr sz="1150" spc="150" dirty="0">
                <a:latin typeface="宋体" panose="02010600030101010101" pitchFamily="2" charset="-122"/>
                <a:cs typeface="宋体" panose="02010600030101010101" pitchFamily="2" charset="-122"/>
              </a:rPr>
              <a:t>=========end==========&lt;br&gt;</a:t>
            </a:r>
            <a:endParaRPr sz="1150">
              <a:latin typeface="宋体" panose="02010600030101010101" pitchFamily="2" charset="-122"/>
              <a:cs typeface="宋体" panose="02010600030101010101" pitchFamily="2" charset="-122"/>
            </a:endParaRPr>
          </a:p>
          <a:p>
            <a:pPr marL="92075">
              <a:lnSpc>
                <a:spcPct val="100000"/>
              </a:lnSpc>
              <a:spcBef>
                <a:spcPts val="5"/>
              </a:spcBef>
            </a:pP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5" dirty="0">
                <a:latin typeface="宋体" panose="02010600030101010101" pitchFamily="2" charset="-122"/>
                <a:cs typeface="宋体" panose="02010600030101010101" pitchFamily="2" charset="-122"/>
              </a:rPr>
              <a:t>e</a:t>
            </a:r>
            <a:r>
              <a:rPr sz="1150" spc="30" dirty="0">
                <a:latin typeface="宋体" panose="02010600030101010101" pitchFamily="2" charset="-122"/>
                <a:cs typeface="宋体" panose="02010600030101010101" pitchFamily="2" charset="-122"/>
              </a:rPr>
              <a:t>n</a:t>
            </a:r>
            <a:r>
              <a:rPr sz="1150" spc="85" dirty="0">
                <a:latin typeface="宋体" panose="02010600030101010101" pitchFamily="2" charset="-122"/>
                <a:cs typeface="宋体" panose="02010600030101010101" pitchFamily="2" charset="-122"/>
              </a:rPr>
              <a:t>d</a:t>
            </a:r>
            <a:r>
              <a:rPr sz="1150" spc="-26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75" dirty="0">
                <a:latin typeface="宋体" panose="02010600030101010101" pitchFamily="2" charset="-122"/>
                <a:cs typeface="宋体" panose="02010600030101010101" pitchFamily="2" charset="-122"/>
              </a:rPr>
              <a:t> </a:t>
            </a:r>
            <a:r>
              <a:rPr sz="1150" spc="35" dirty="0">
                <a:latin typeface="宋体" panose="02010600030101010101" pitchFamily="2" charset="-122"/>
                <a:cs typeface="宋体" panose="02010600030101010101" pitchFamily="2" charset="-122"/>
              </a:rPr>
              <a:t>e</a:t>
            </a:r>
            <a:r>
              <a:rPr sz="1150" spc="30" dirty="0">
                <a:latin typeface="宋体" panose="02010600030101010101" pitchFamily="2" charset="-122"/>
                <a:cs typeface="宋体" panose="02010600030101010101" pitchFamily="2" charset="-122"/>
              </a:rPr>
              <a:t>n</a:t>
            </a:r>
            <a:r>
              <a:rPr sz="1150" spc="85" dirty="0">
                <a:latin typeface="宋体" panose="02010600030101010101" pitchFamily="2" charset="-122"/>
                <a:cs typeface="宋体" panose="02010600030101010101" pitchFamily="2" charset="-122"/>
              </a:rPr>
              <a:t>d</a:t>
            </a:r>
            <a:r>
              <a:rPr sz="1150" spc="-254" dirty="0">
                <a:latin typeface="宋体" panose="02010600030101010101" pitchFamily="2" charset="-122"/>
                <a:cs typeface="宋体" panose="02010600030101010101" pitchFamily="2" charset="-122"/>
              </a:rPr>
              <a:t> </a:t>
            </a:r>
            <a:r>
              <a:rPr sz="1150" spc="5" dirty="0">
                <a:latin typeface="宋体" panose="02010600030101010101" pitchFamily="2" charset="-122"/>
                <a:cs typeface="宋体" panose="02010600030101010101" pitchFamily="2" charset="-122"/>
              </a:rPr>
              <a:t>-</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p:txBody>
      </p:sp>
      <p:grpSp>
        <p:nvGrpSpPr>
          <p:cNvPr id="7" name="object 7"/>
          <p:cNvGrpSpPr/>
          <p:nvPr/>
        </p:nvGrpSpPr>
        <p:grpSpPr>
          <a:xfrm>
            <a:off x="1432560" y="3704577"/>
            <a:ext cx="987425" cy="1072515"/>
            <a:chOff x="1432560" y="3704577"/>
            <a:chExt cx="987425" cy="1072515"/>
          </a:xfrm>
        </p:grpSpPr>
        <p:pic>
          <p:nvPicPr>
            <p:cNvPr id="8" name="object 8"/>
            <p:cNvPicPr/>
            <p:nvPr/>
          </p:nvPicPr>
          <p:blipFill>
            <a:blip r:embed="rId7" cstate="print"/>
            <a:stretch>
              <a:fillRect/>
            </a:stretch>
          </p:blipFill>
          <p:spPr>
            <a:xfrm>
              <a:off x="1432560" y="3704577"/>
              <a:ext cx="987323" cy="1072400"/>
            </a:xfrm>
            <a:prstGeom prst="rect">
              <a:avLst/>
            </a:prstGeom>
          </p:spPr>
        </p:pic>
        <p:pic>
          <p:nvPicPr>
            <p:cNvPr id="9" name="object 9"/>
            <p:cNvPicPr/>
            <p:nvPr/>
          </p:nvPicPr>
          <p:blipFill>
            <a:blip r:embed="rId8" cstate="print"/>
            <a:stretch>
              <a:fillRect/>
            </a:stretch>
          </p:blipFill>
          <p:spPr>
            <a:xfrm>
              <a:off x="1471929" y="4033507"/>
              <a:ext cx="904722" cy="615200"/>
            </a:xfrm>
            <a:prstGeom prst="rect">
              <a:avLst/>
            </a:prstGeom>
          </p:spPr>
        </p:pic>
        <p:pic>
          <p:nvPicPr>
            <p:cNvPr id="10" name="object 10"/>
            <p:cNvPicPr/>
            <p:nvPr/>
          </p:nvPicPr>
          <p:blipFill>
            <a:blip r:embed="rId9" cstate="print"/>
            <a:stretch>
              <a:fillRect/>
            </a:stretch>
          </p:blipFill>
          <p:spPr>
            <a:xfrm>
              <a:off x="1490980" y="3744213"/>
              <a:ext cx="875030" cy="959866"/>
            </a:xfrm>
            <a:prstGeom prst="rect">
              <a:avLst/>
            </a:prstGeom>
          </p:spPr>
        </p:pic>
      </p:grpSp>
      <p:sp>
        <p:nvSpPr>
          <p:cNvPr id="11" name="object 11"/>
          <p:cNvSpPr txBox="1"/>
          <p:nvPr/>
        </p:nvSpPr>
        <p:spPr>
          <a:xfrm>
            <a:off x="1609725" y="4095750"/>
            <a:ext cx="635000" cy="391795"/>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宋体" panose="02010600030101010101" pitchFamily="2" charset="-122"/>
                <a:cs typeface="宋体" panose="02010600030101010101" pitchFamily="2" charset="-122"/>
              </a:rPr>
              <a:t>告警信息 模板</a:t>
            </a:r>
            <a:endParaRPr sz="1200">
              <a:latin typeface="宋体" panose="02010600030101010101" pitchFamily="2" charset="-122"/>
              <a:cs typeface="宋体" panose="02010600030101010101" pitchFamily="2" charset="-122"/>
            </a:endParaRPr>
          </a:p>
        </p:txBody>
      </p:sp>
      <p:grpSp>
        <p:nvGrpSpPr>
          <p:cNvPr id="12" name="object 12"/>
          <p:cNvGrpSpPr/>
          <p:nvPr/>
        </p:nvGrpSpPr>
        <p:grpSpPr>
          <a:xfrm>
            <a:off x="6889750" y="3704577"/>
            <a:ext cx="986155" cy="1072515"/>
            <a:chOff x="6889750" y="3704577"/>
            <a:chExt cx="986155" cy="1072515"/>
          </a:xfrm>
        </p:grpSpPr>
        <p:pic>
          <p:nvPicPr>
            <p:cNvPr id="13" name="object 13"/>
            <p:cNvPicPr/>
            <p:nvPr/>
          </p:nvPicPr>
          <p:blipFill>
            <a:blip r:embed="rId10" cstate="print"/>
            <a:stretch>
              <a:fillRect/>
            </a:stretch>
          </p:blipFill>
          <p:spPr>
            <a:xfrm>
              <a:off x="6889750" y="3704577"/>
              <a:ext cx="986015" cy="1072400"/>
            </a:xfrm>
            <a:prstGeom prst="rect">
              <a:avLst/>
            </a:prstGeom>
          </p:spPr>
        </p:pic>
        <p:pic>
          <p:nvPicPr>
            <p:cNvPr id="14" name="object 14"/>
            <p:cNvPicPr/>
            <p:nvPr/>
          </p:nvPicPr>
          <p:blipFill>
            <a:blip r:embed="rId11" cstate="print"/>
            <a:stretch>
              <a:fillRect/>
            </a:stretch>
          </p:blipFill>
          <p:spPr>
            <a:xfrm>
              <a:off x="6929120" y="4033507"/>
              <a:ext cx="904722" cy="615200"/>
            </a:xfrm>
            <a:prstGeom prst="rect">
              <a:avLst/>
            </a:prstGeom>
          </p:spPr>
        </p:pic>
        <p:pic>
          <p:nvPicPr>
            <p:cNvPr id="15" name="object 15"/>
            <p:cNvPicPr/>
            <p:nvPr/>
          </p:nvPicPr>
          <p:blipFill>
            <a:blip r:embed="rId12" cstate="print"/>
            <a:stretch>
              <a:fillRect/>
            </a:stretch>
          </p:blipFill>
          <p:spPr>
            <a:xfrm>
              <a:off x="6948169" y="3744213"/>
              <a:ext cx="873759" cy="959866"/>
            </a:xfrm>
            <a:prstGeom prst="rect">
              <a:avLst/>
            </a:prstGeom>
          </p:spPr>
        </p:pic>
      </p:grpSp>
      <p:sp>
        <p:nvSpPr>
          <p:cNvPr id="16" name="object 16"/>
          <p:cNvSpPr txBox="1"/>
          <p:nvPr/>
        </p:nvSpPr>
        <p:spPr>
          <a:xfrm>
            <a:off x="7066915" y="4095750"/>
            <a:ext cx="635000" cy="391795"/>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宋体" panose="02010600030101010101" pitchFamily="2" charset="-122"/>
                <a:cs typeface="宋体" panose="02010600030101010101" pitchFamily="2" charset="-122"/>
              </a:rPr>
              <a:t>故障恢复 信息模板</a:t>
            </a:r>
            <a:endParaRPr sz="1200">
              <a:latin typeface="宋体" panose="02010600030101010101" pitchFamily="2" charset="-122"/>
              <a:cs typeface="宋体" panose="02010600030101010101" pitchFamily="2" charset="-122"/>
            </a:endParaRPr>
          </a:p>
        </p:txBody>
      </p:sp>
      <p:pic>
        <p:nvPicPr>
          <p:cNvPr id="20" name="object 4"/>
          <p:cNvPicPr/>
          <p:nvPr>
            <p:custDataLst>
              <p:tags r:id="rId1"/>
            </p:custDataLst>
          </p:nvPr>
        </p:nvPicPr>
        <p:blipFill>
          <a:blip r:embed="rId13" cstate="print"/>
          <a:stretch>
            <a:fillRect/>
          </a:stretch>
        </p:blipFill>
        <p:spPr>
          <a:xfrm>
            <a:off x="0" y="6436359"/>
            <a:ext cx="12190729" cy="421640"/>
          </a:xfrm>
          <a:prstGeom prst="rect">
            <a:avLst/>
          </a:prstGeom>
        </p:spPr>
      </p:pic>
      <p:sp>
        <p:nvSpPr>
          <p:cNvPr id="21"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2" name="图片 21"/>
          <p:cNvPicPr>
            <a:picLocks noChangeAspect="1"/>
          </p:cNvPicPr>
          <p:nvPr>
            <p:custDataLst>
              <p:tags r:id="rId3"/>
            </p:custDataLst>
          </p:nvPr>
        </p:nvPicPr>
        <p:blipFill>
          <a:blip r:embed="rId14"/>
          <a:stretch>
            <a:fillRect/>
          </a:stretch>
        </p:blipFill>
        <p:spPr>
          <a:xfrm>
            <a:off x="8537699" y="209863"/>
            <a:ext cx="2565911" cy="618240"/>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5" cstate="print"/>
          <a:stretch>
            <a:fillRect/>
          </a:stretch>
        </p:blipFill>
        <p:spPr>
          <a:xfrm>
            <a:off x="1092200" y="906779"/>
            <a:ext cx="9561322" cy="4186682"/>
          </a:xfrm>
          <a:prstGeom prst="rect">
            <a:avLst/>
          </a:prstGeom>
        </p:spPr>
      </p:pic>
      <p:sp>
        <p:nvSpPr>
          <p:cNvPr id="3" name="object 3"/>
          <p:cNvSpPr txBox="1">
            <a:spLocks noGrp="1"/>
          </p:cNvSpPr>
          <p:nvPr>
            <p:ph type="title"/>
          </p:nvPr>
        </p:nvSpPr>
        <p:spPr>
          <a:xfrm>
            <a:off x="350202" y="161925"/>
            <a:ext cx="16510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微信告警</a:t>
            </a:r>
            <a:endParaRPr sz="3200">
              <a:latin typeface="宋体" panose="02010600030101010101" pitchFamily="2" charset="-122"/>
              <a:cs typeface="宋体" panose="02010600030101010101" pitchFamily="2" charset="-122"/>
            </a:endParaRPr>
          </a:p>
        </p:txBody>
      </p:sp>
      <p:sp>
        <p:nvSpPr>
          <p:cNvPr id="4" name="object 4"/>
          <p:cNvSpPr txBox="1"/>
          <p:nvPr/>
        </p:nvSpPr>
        <p:spPr>
          <a:xfrm>
            <a:off x="1249680" y="1010919"/>
            <a:ext cx="9253220" cy="3985260"/>
          </a:xfrm>
          <a:prstGeom prst="rect">
            <a:avLst/>
          </a:prstGeom>
          <a:solidFill>
            <a:srgbClr val="D7EFEB"/>
          </a:solidFill>
        </p:spPr>
        <p:txBody>
          <a:bodyPr vert="horz" wrap="square" lIns="0" tIns="35560" rIns="0" bIns="0" rtlCol="0">
            <a:spAutoFit/>
          </a:bodyPr>
          <a:lstStyle/>
          <a:p>
            <a:pPr marL="91440">
              <a:lnSpc>
                <a:spcPct val="100000"/>
              </a:lnSpc>
              <a:spcBef>
                <a:spcPts val="280"/>
              </a:spcBef>
            </a:pPr>
            <a:r>
              <a:rPr sz="1150" spc="11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dirty="0">
                <a:latin typeface="宋体" panose="02010600030101010101" pitchFamily="2" charset="-122"/>
                <a:cs typeface="宋体" panose="02010600030101010101" pitchFamily="2" charset="-122"/>
              </a:rPr>
              <a:t>故障恢复后是否发送通知；</a:t>
            </a:r>
            <a:endParaRPr sz="1150">
              <a:latin typeface="宋体" panose="02010600030101010101" pitchFamily="2" charset="-122"/>
              <a:cs typeface="宋体" panose="02010600030101010101" pitchFamily="2" charset="-122"/>
            </a:endParaRPr>
          </a:p>
          <a:p>
            <a:pPr marL="91440">
              <a:lnSpc>
                <a:spcPct val="100000"/>
              </a:lnSpc>
            </a:pP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50" dirty="0">
                <a:latin typeface="宋体" panose="02010600030101010101" pitchFamily="2" charset="-122"/>
                <a:cs typeface="宋体" panose="02010600030101010101" pitchFamily="2" charset="-122"/>
              </a:rPr>
              <a:t>send_re</a:t>
            </a:r>
            <a:r>
              <a:rPr sz="1150" spc="-45" dirty="0">
                <a:latin typeface="宋体" panose="02010600030101010101" pitchFamily="2" charset="-122"/>
                <a:cs typeface="宋体" panose="02010600030101010101" pitchFamily="2" charset="-122"/>
              </a:rPr>
              <a:t>s</a:t>
            </a:r>
            <a:r>
              <a:rPr sz="1150" spc="-125" dirty="0">
                <a:latin typeface="宋体" panose="02010600030101010101" pitchFamily="2" charset="-122"/>
                <a:cs typeface="宋体" panose="02010600030101010101" pitchFamily="2" charset="-122"/>
              </a:rPr>
              <a:t>o</a:t>
            </a:r>
            <a:r>
              <a:rPr sz="1150" spc="-120" dirty="0">
                <a:latin typeface="宋体" panose="02010600030101010101" pitchFamily="2" charset="-122"/>
                <a:cs typeface="宋体" panose="02010600030101010101" pitchFamily="2" charset="-122"/>
              </a:rPr>
              <a:t>l</a:t>
            </a:r>
            <a:r>
              <a:rPr sz="1150" spc="-40" dirty="0">
                <a:latin typeface="宋体" panose="02010600030101010101" pitchFamily="2" charset="-122"/>
                <a:cs typeface="宋体" panose="02010600030101010101" pitchFamily="2" charset="-122"/>
              </a:rPr>
              <a:t>v</a:t>
            </a:r>
            <a:r>
              <a:rPr sz="1150" spc="50" dirty="0">
                <a:latin typeface="宋体" panose="02010600030101010101" pitchFamily="2" charset="-122"/>
                <a:cs typeface="宋体" panose="02010600030101010101" pitchFamily="2" charset="-122"/>
              </a:rPr>
              <a:t>ed</a:t>
            </a:r>
            <a:r>
              <a:rPr sz="1150" spc="-325" dirty="0">
                <a:latin typeface="宋体" panose="02010600030101010101" pitchFamily="2" charset="-122"/>
                <a:cs typeface="宋体" panose="02010600030101010101" pitchFamily="2" charset="-122"/>
              </a:rPr>
              <a:t>:</a:t>
            </a:r>
            <a:r>
              <a:rPr sz="1150" spc="-280"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&lt;</a:t>
            </a:r>
            <a:r>
              <a:rPr sz="1150" spc="-20" dirty="0">
                <a:latin typeface="宋体" panose="02010600030101010101" pitchFamily="2" charset="-122"/>
                <a:cs typeface="宋体" panose="02010600030101010101" pitchFamily="2" charset="-122"/>
              </a:rPr>
              <a:t>bool</a:t>
            </a:r>
            <a:r>
              <a:rPr sz="1150" spc="20" dirty="0">
                <a:latin typeface="宋体" panose="02010600030101010101" pitchFamily="2" charset="-122"/>
                <a:cs typeface="宋体" panose="02010600030101010101" pitchFamily="2" charset="-122"/>
              </a:rPr>
              <a:t>ea</a:t>
            </a:r>
            <a:r>
              <a:rPr sz="1150" spc="15" dirty="0">
                <a:latin typeface="宋体" panose="02010600030101010101" pitchFamily="2" charset="-122"/>
                <a:cs typeface="宋体" panose="02010600030101010101" pitchFamily="2" charset="-122"/>
              </a:rPr>
              <a:t>n</a:t>
            </a:r>
            <a:r>
              <a:rPr sz="1150" spc="190" dirty="0">
                <a:latin typeface="宋体" panose="02010600030101010101" pitchFamily="2" charset="-122"/>
                <a:cs typeface="宋体" panose="02010600030101010101" pitchFamily="2" charset="-122"/>
              </a:rPr>
              <a:t>&gt;</a:t>
            </a:r>
            <a:r>
              <a:rPr sz="1150" spc="-260" dirty="0">
                <a:latin typeface="宋体" panose="02010600030101010101" pitchFamily="2" charset="-122"/>
                <a:cs typeface="宋体" panose="02010600030101010101" pitchFamily="2" charset="-122"/>
              </a:rPr>
              <a:t> </a:t>
            </a:r>
            <a:r>
              <a:rPr sz="1150" spc="-310" dirty="0">
                <a:latin typeface="宋体" panose="02010600030101010101" pitchFamily="2" charset="-122"/>
                <a:cs typeface="宋体" panose="02010600030101010101" pitchFamily="2" charset="-122"/>
              </a:rPr>
              <a:t>|</a:t>
            </a:r>
            <a:r>
              <a:rPr sz="1150" spc="-275" dirty="0">
                <a:latin typeface="宋体" panose="02010600030101010101" pitchFamily="2" charset="-122"/>
                <a:cs typeface="宋体" panose="02010600030101010101" pitchFamily="2" charset="-122"/>
              </a:rPr>
              <a:t> </a:t>
            </a:r>
            <a:r>
              <a:rPr sz="1150" spc="-40" dirty="0">
                <a:latin typeface="宋体" panose="02010600030101010101" pitchFamily="2" charset="-122"/>
                <a:cs typeface="宋体" panose="02010600030101010101" pitchFamily="2" charset="-122"/>
              </a:rPr>
              <a:t>def</a:t>
            </a:r>
            <a:r>
              <a:rPr sz="1150" spc="-35" dirty="0">
                <a:latin typeface="宋体" panose="02010600030101010101" pitchFamily="2" charset="-122"/>
                <a:cs typeface="宋体" panose="02010600030101010101" pitchFamily="2" charset="-122"/>
              </a:rPr>
              <a:t>a</a:t>
            </a:r>
            <a:r>
              <a:rPr sz="1150" spc="50" dirty="0">
                <a:latin typeface="宋体" panose="02010600030101010101" pitchFamily="2" charset="-122"/>
                <a:cs typeface="宋体" panose="02010600030101010101" pitchFamily="2" charset="-122"/>
              </a:rPr>
              <a:t>u</a:t>
            </a:r>
            <a:r>
              <a:rPr sz="1150" spc="-265" dirty="0">
                <a:latin typeface="宋体" panose="02010600030101010101" pitchFamily="2" charset="-122"/>
                <a:cs typeface="宋体" panose="02010600030101010101" pitchFamily="2" charset="-122"/>
              </a:rPr>
              <a:t>lt</a:t>
            </a:r>
            <a:r>
              <a:rPr sz="1150" spc="-260"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a:t>
            </a:r>
            <a:r>
              <a:rPr sz="1150" spc="-275" dirty="0">
                <a:latin typeface="宋体" panose="02010600030101010101" pitchFamily="2" charset="-122"/>
                <a:cs typeface="宋体" panose="02010600030101010101" pitchFamily="2" charset="-122"/>
              </a:rPr>
              <a:t> </a:t>
            </a:r>
            <a:r>
              <a:rPr sz="1150" spc="-125" dirty="0">
                <a:latin typeface="宋体" panose="02010600030101010101" pitchFamily="2" charset="-122"/>
                <a:cs typeface="宋体" panose="02010600030101010101" pitchFamily="2" charset="-122"/>
              </a:rPr>
              <a:t>f</a:t>
            </a:r>
            <a:r>
              <a:rPr sz="1150" spc="-120" dirty="0">
                <a:latin typeface="宋体" panose="02010600030101010101" pitchFamily="2" charset="-122"/>
                <a:cs typeface="宋体" panose="02010600030101010101" pitchFamily="2" charset="-122"/>
              </a:rPr>
              <a:t>a</a:t>
            </a:r>
            <a:r>
              <a:rPr sz="1150" spc="-215" dirty="0">
                <a:latin typeface="宋体" panose="02010600030101010101" pitchFamily="2" charset="-122"/>
                <a:cs typeface="宋体" panose="02010600030101010101" pitchFamily="2" charset="-122"/>
              </a:rPr>
              <a:t>l</a:t>
            </a:r>
            <a:r>
              <a:rPr sz="1150" spc="-210" dirty="0">
                <a:latin typeface="宋体" panose="02010600030101010101" pitchFamily="2" charset="-122"/>
                <a:cs typeface="宋体" panose="02010600030101010101" pitchFamily="2" charset="-122"/>
              </a:rPr>
              <a:t>s</a:t>
            </a:r>
            <a:r>
              <a:rPr sz="1150" spc="15" dirty="0">
                <a:latin typeface="宋体" panose="02010600030101010101" pitchFamily="2" charset="-122"/>
                <a:cs typeface="宋体" panose="02010600030101010101" pitchFamily="2" charset="-122"/>
              </a:rPr>
              <a:t>e</a:t>
            </a:r>
            <a:r>
              <a:rPr sz="1150" spc="-28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a:lnSpc>
                <a:spcPct val="100000"/>
              </a:lnSpc>
              <a:spcBef>
                <a:spcPts val="30"/>
              </a:spcBef>
            </a:pPr>
            <a:endParaRPr sz="1050">
              <a:latin typeface="宋体" panose="02010600030101010101" pitchFamily="2" charset="-122"/>
              <a:cs typeface="宋体" panose="02010600030101010101" pitchFamily="2" charset="-122"/>
            </a:endParaRPr>
          </a:p>
          <a:p>
            <a:pPr marL="91440" marR="3265170">
              <a:lnSpc>
                <a:spcPct val="100000"/>
              </a:lnSpc>
              <a:spcBef>
                <a:spcPts val="5"/>
              </a:spcBef>
            </a:pPr>
            <a:r>
              <a:rPr sz="1150" spc="11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dirty="0">
                <a:latin typeface="宋体" panose="02010600030101010101" pitchFamily="2" charset="-122"/>
                <a:cs typeface="宋体" panose="02010600030101010101" pitchFamily="2" charset="-122"/>
              </a:rPr>
              <a:t>调用</a:t>
            </a:r>
            <a:r>
              <a:rPr sz="1150" spc="210" dirty="0">
                <a:latin typeface="宋体" panose="02010600030101010101" pitchFamily="2" charset="-122"/>
                <a:cs typeface="宋体" panose="02010600030101010101" pitchFamily="2" charset="-122"/>
              </a:rPr>
              <a:t>We</a:t>
            </a:r>
            <a:r>
              <a:rPr sz="1150" spc="200" dirty="0">
                <a:latin typeface="宋体" panose="02010600030101010101" pitchFamily="2" charset="-122"/>
                <a:cs typeface="宋体" panose="02010600030101010101" pitchFamily="2" charset="-122"/>
              </a:rPr>
              <a:t>C</a:t>
            </a:r>
            <a:r>
              <a:rPr sz="1150" spc="-60" dirty="0">
                <a:latin typeface="宋体" panose="02010600030101010101" pitchFamily="2" charset="-122"/>
                <a:cs typeface="宋体" panose="02010600030101010101" pitchFamily="2" charset="-122"/>
              </a:rPr>
              <a:t>ha</a:t>
            </a:r>
            <a:r>
              <a:rPr sz="1150" spc="-55" dirty="0">
                <a:latin typeface="宋体" panose="02010600030101010101" pitchFamily="2" charset="-122"/>
                <a:cs typeface="宋体" panose="02010600030101010101" pitchFamily="2" charset="-122"/>
              </a:rPr>
              <a:t>t</a:t>
            </a:r>
            <a:r>
              <a:rPr sz="1150" spc="-265" dirty="0">
                <a:latin typeface="宋体" panose="02010600030101010101" pitchFamily="2" charset="-122"/>
                <a:cs typeface="宋体" panose="02010600030101010101" pitchFamily="2" charset="-122"/>
              </a:rPr>
              <a:t> </a:t>
            </a:r>
            <a:r>
              <a:rPr sz="1150" spc="100" dirty="0">
                <a:latin typeface="宋体" panose="02010600030101010101" pitchFamily="2" charset="-122"/>
                <a:cs typeface="宋体" panose="02010600030101010101" pitchFamily="2" charset="-122"/>
              </a:rPr>
              <a:t>A</a:t>
            </a:r>
            <a:r>
              <a:rPr sz="1150" spc="95" dirty="0">
                <a:latin typeface="宋体" panose="02010600030101010101" pitchFamily="2" charset="-122"/>
                <a:cs typeface="宋体" panose="02010600030101010101" pitchFamily="2" charset="-122"/>
              </a:rPr>
              <a:t>P</a:t>
            </a:r>
            <a:r>
              <a:rPr sz="1150" spc="-300" dirty="0">
                <a:latin typeface="宋体" panose="02010600030101010101" pitchFamily="2" charset="-122"/>
                <a:cs typeface="宋体" panose="02010600030101010101" pitchFamily="2" charset="-122"/>
              </a:rPr>
              <a:t>I</a:t>
            </a:r>
            <a:r>
              <a:rPr sz="1150" dirty="0">
                <a:latin typeface="宋体" panose="02010600030101010101" pitchFamily="2" charset="-122"/>
                <a:cs typeface="宋体" panose="02010600030101010101" pitchFamily="2" charset="-122"/>
              </a:rPr>
              <a:t>时使用的</a:t>
            </a:r>
            <a:r>
              <a:rPr sz="1150" spc="100" dirty="0">
                <a:latin typeface="宋体" panose="02010600030101010101" pitchFamily="2" charset="-122"/>
                <a:cs typeface="宋体" panose="02010600030101010101" pitchFamily="2" charset="-122"/>
              </a:rPr>
              <a:t>A</a:t>
            </a:r>
            <a:r>
              <a:rPr sz="1150" spc="95" dirty="0">
                <a:latin typeface="宋体" panose="02010600030101010101" pitchFamily="2" charset="-122"/>
                <a:cs typeface="宋体" panose="02010600030101010101" pitchFamily="2" charset="-122"/>
              </a:rPr>
              <a:t>P</a:t>
            </a:r>
            <a:r>
              <a:rPr sz="1150" spc="-295" dirty="0">
                <a:latin typeface="宋体" panose="02010600030101010101" pitchFamily="2" charset="-122"/>
                <a:cs typeface="宋体" panose="02010600030101010101" pitchFamily="2" charset="-122"/>
              </a:rPr>
              <a:t>I</a:t>
            </a:r>
            <a:r>
              <a:rPr sz="1150" spc="-225" dirty="0">
                <a:latin typeface="宋体" panose="02010600030101010101" pitchFamily="2" charset="-122"/>
                <a:cs typeface="宋体" panose="02010600030101010101" pitchFamily="2" charset="-122"/>
              </a:rPr>
              <a:t> </a:t>
            </a:r>
            <a:r>
              <a:rPr sz="1150" spc="60" dirty="0">
                <a:latin typeface="宋体" panose="02010600030101010101" pitchFamily="2" charset="-122"/>
                <a:cs typeface="宋体" panose="02010600030101010101" pitchFamily="2" charset="-122"/>
              </a:rPr>
              <a:t>K</a:t>
            </a:r>
            <a:r>
              <a:rPr sz="1150" spc="-15" dirty="0">
                <a:latin typeface="宋体" panose="02010600030101010101" pitchFamily="2" charset="-122"/>
                <a:cs typeface="宋体" panose="02010600030101010101" pitchFamily="2" charset="-122"/>
              </a:rPr>
              <a:t>ey</a:t>
            </a:r>
            <a:r>
              <a:rPr sz="1150" dirty="0">
                <a:latin typeface="宋体" panose="02010600030101010101" pitchFamily="2" charset="-122"/>
                <a:cs typeface="宋体" panose="02010600030101010101" pitchFamily="2" charset="-122"/>
              </a:rPr>
              <a:t>，可在企业微信后台中添加的告警机器人上获取该信息；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dirty="0">
                <a:latin typeface="宋体" panose="02010600030101010101" pitchFamily="2" charset="-122"/>
                <a:cs typeface="宋体" panose="02010600030101010101" pitchFamily="2" charset="-122"/>
              </a:rPr>
              <a:t>a</a:t>
            </a:r>
            <a:r>
              <a:rPr sz="1150" spc="-114" dirty="0">
                <a:latin typeface="宋体" panose="02010600030101010101" pitchFamily="2" charset="-122"/>
                <a:cs typeface="宋体" panose="02010600030101010101" pitchFamily="2" charset="-122"/>
              </a:rPr>
              <a:t>pi_</a:t>
            </a:r>
            <a:r>
              <a:rPr sz="1150" spc="-95" dirty="0">
                <a:latin typeface="宋体" panose="02010600030101010101" pitchFamily="2" charset="-122"/>
                <a:cs typeface="宋体" panose="02010600030101010101" pitchFamily="2" charset="-122"/>
              </a:rPr>
              <a:t>secre</a:t>
            </a:r>
            <a:r>
              <a:rPr sz="1150" spc="-80" dirty="0">
                <a:latin typeface="宋体" panose="02010600030101010101" pitchFamily="2" charset="-122"/>
                <a:cs typeface="宋体" panose="02010600030101010101" pitchFamily="2" charset="-122"/>
              </a:rPr>
              <a:t>t</a:t>
            </a:r>
            <a:r>
              <a:rPr sz="1150" spc="-325" dirty="0">
                <a:latin typeface="宋体" panose="02010600030101010101" pitchFamily="2" charset="-122"/>
                <a:cs typeface="宋体" panose="02010600030101010101" pitchFamily="2" charset="-122"/>
              </a:rPr>
              <a:t>:</a:t>
            </a:r>
            <a:r>
              <a:rPr sz="1150" spc="-290" dirty="0">
                <a:latin typeface="宋体" panose="02010600030101010101" pitchFamily="2" charset="-122"/>
                <a:cs typeface="宋体" panose="02010600030101010101" pitchFamily="2" charset="-122"/>
              </a:rPr>
              <a:t> </a:t>
            </a:r>
            <a:r>
              <a:rPr sz="1150" spc="40" dirty="0">
                <a:latin typeface="宋体" panose="02010600030101010101" pitchFamily="2" charset="-122"/>
                <a:cs typeface="宋体" panose="02010600030101010101" pitchFamily="2" charset="-122"/>
              </a:rPr>
              <a:t>&lt;s</a:t>
            </a:r>
            <a:r>
              <a:rPr sz="1150" spc="-40" dirty="0">
                <a:latin typeface="宋体" panose="02010600030101010101" pitchFamily="2" charset="-122"/>
                <a:cs typeface="宋体" panose="02010600030101010101" pitchFamily="2" charset="-122"/>
              </a:rPr>
              <a:t>ecret&gt;</a:t>
            </a:r>
            <a:r>
              <a:rPr sz="1150" spc="-295" dirty="0">
                <a:latin typeface="宋体" panose="02010600030101010101" pitchFamily="2" charset="-122"/>
                <a:cs typeface="宋体" panose="02010600030101010101" pitchFamily="2" charset="-122"/>
              </a:rPr>
              <a:t> </a:t>
            </a:r>
            <a:r>
              <a:rPr sz="1150" spc="-31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95" dirty="0">
                <a:latin typeface="宋体" panose="02010600030101010101" pitchFamily="2" charset="-122"/>
                <a:cs typeface="宋体" panose="02010600030101010101" pitchFamily="2" charset="-122"/>
              </a:rPr>
              <a:t>defaul</a:t>
            </a:r>
            <a:r>
              <a:rPr sz="1150" spc="-90" dirty="0">
                <a:latin typeface="宋体" panose="02010600030101010101" pitchFamily="2" charset="-122"/>
                <a:cs typeface="宋体" panose="02010600030101010101" pitchFamily="2" charset="-122"/>
              </a:rPr>
              <a:t>t</a:t>
            </a:r>
            <a:r>
              <a:rPr sz="1150" spc="-275"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a:t>
            </a:r>
            <a:r>
              <a:rPr sz="1150" spc="-260" dirty="0">
                <a:latin typeface="宋体" panose="02010600030101010101" pitchFamily="2" charset="-122"/>
                <a:cs typeface="宋体" panose="02010600030101010101" pitchFamily="2" charset="-122"/>
              </a:rPr>
              <a:t> </a:t>
            </a:r>
            <a:r>
              <a:rPr sz="1150" spc="-20" dirty="0">
                <a:latin typeface="宋体" panose="02010600030101010101" pitchFamily="2" charset="-122"/>
                <a:cs typeface="宋体" panose="02010600030101010101" pitchFamily="2" charset="-122"/>
              </a:rPr>
              <a:t>glob</a:t>
            </a:r>
            <a:r>
              <a:rPr sz="1150" spc="-10" dirty="0">
                <a:latin typeface="宋体" panose="02010600030101010101" pitchFamily="2" charset="-122"/>
                <a:cs typeface="宋体" panose="02010600030101010101" pitchFamily="2" charset="-122"/>
              </a:rPr>
              <a:t>a</a:t>
            </a:r>
            <a:r>
              <a:rPr sz="1150" spc="-140" dirty="0">
                <a:latin typeface="宋体" panose="02010600030101010101" pitchFamily="2" charset="-122"/>
                <a:cs typeface="宋体" panose="02010600030101010101" pitchFamily="2" charset="-122"/>
              </a:rPr>
              <a:t>l.</a:t>
            </a:r>
            <a:r>
              <a:rPr sz="1150" spc="-145" dirty="0">
                <a:latin typeface="宋体" panose="02010600030101010101" pitchFamily="2" charset="-122"/>
                <a:cs typeface="宋体" panose="02010600030101010101" pitchFamily="2" charset="-122"/>
              </a:rPr>
              <a:t>w</a:t>
            </a:r>
            <a:r>
              <a:rPr sz="1150" spc="5" dirty="0">
                <a:latin typeface="宋体" panose="02010600030101010101" pitchFamily="2" charset="-122"/>
                <a:cs typeface="宋体" panose="02010600030101010101" pitchFamily="2" charset="-122"/>
              </a:rPr>
              <a:t>ec</a:t>
            </a:r>
            <a:r>
              <a:rPr sz="1150" dirty="0">
                <a:latin typeface="宋体" panose="02010600030101010101" pitchFamily="2" charset="-122"/>
                <a:cs typeface="宋体" panose="02010600030101010101" pitchFamily="2" charset="-122"/>
              </a:rPr>
              <a:t>ha</a:t>
            </a:r>
            <a:r>
              <a:rPr sz="1150" spc="-210" dirty="0">
                <a:latin typeface="宋体" panose="02010600030101010101" pitchFamily="2" charset="-122"/>
                <a:cs typeface="宋体" panose="02010600030101010101" pitchFamily="2" charset="-122"/>
              </a:rPr>
              <a:t>t</a:t>
            </a:r>
            <a:r>
              <a:rPr sz="1150" spc="-50" dirty="0">
                <a:latin typeface="宋体" panose="02010600030101010101" pitchFamily="2" charset="-122"/>
                <a:cs typeface="宋体" panose="02010600030101010101" pitchFamily="2" charset="-122"/>
              </a:rPr>
              <a:t>_</a:t>
            </a:r>
            <a:r>
              <a:rPr sz="1150" spc="-45" dirty="0">
                <a:latin typeface="宋体" panose="02010600030101010101" pitchFamily="2" charset="-122"/>
                <a:cs typeface="宋体" panose="02010600030101010101" pitchFamily="2" charset="-122"/>
              </a:rPr>
              <a:t>a</a:t>
            </a:r>
            <a:r>
              <a:rPr sz="1150" spc="-114" dirty="0">
                <a:latin typeface="宋体" panose="02010600030101010101" pitchFamily="2" charset="-122"/>
                <a:cs typeface="宋体" panose="02010600030101010101" pitchFamily="2" charset="-122"/>
              </a:rPr>
              <a:t>pi_</a:t>
            </a:r>
            <a:r>
              <a:rPr sz="1150" spc="-95" dirty="0">
                <a:latin typeface="宋体" panose="02010600030101010101" pitchFamily="2" charset="-122"/>
                <a:cs typeface="宋体" panose="02010600030101010101" pitchFamily="2" charset="-122"/>
              </a:rPr>
              <a:t>secre</a:t>
            </a:r>
            <a:r>
              <a:rPr sz="1150" spc="-90" dirty="0">
                <a:latin typeface="宋体" panose="02010600030101010101" pitchFamily="2" charset="-122"/>
                <a:cs typeface="宋体" panose="02010600030101010101" pitchFamily="2" charset="-122"/>
              </a:rPr>
              <a:t>t</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a:lnSpc>
                <a:spcPct val="100000"/>
              </a:lnSpc>
              <a:spcBef>
                <a:spcPts val="30"/>
              </a:spcBef>
            </a:pPr>
            <a:endParaRPr sz="1050">
              <a:latin typeface="宋体" panose="02010600030101010101" pitchFamily="2" charset="-122"/>
              <a:cs typeface="宋体" panose="02010600030101010101" pitchFamily="2" charset="-122"/>
            </a:endParaRPr>
          </a:p>
          <a:p>
            <a:pPr marL="91440">
              <a:lnSpc>
                <a:spcPct val="100000"/>
              </a:lnSpc>
              <a:spcBef>
                <a:spcPts val="5"/>
              </a:spcBef>
            </a:pPr>
            <a:r>
              <a:rPr sz="1150" spc="11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The</a:t>
            </a:r>
            <a:r>
              <a:rPr sz="1150" spc="-260" dirty="0">
                <a:latin typeface="宋体" panose="02010600030101010101" pitchFamily="2" charset="-122"/>
                <a:cs typeface="宋体" panose="02010600030101010101" pitchFamily="2" charset="-122"/>
              </a:rPr>
              <a:t> </a:t>
            </a:r>
            <a:r>
              <a:rPr sz="1150" spc="470" dirty="0">
                <a:latin typeface="宋体" panose="02010600030101010101" pitchFamily="2" charset="-122"/>
                <a:cs typeface="宋体" panose="02010600030101010101" pitchFamily="2" charset="-122"/>
              </a:rPr>
              <a:t>W</a:t>
            </a:r>
            <a:r>
              <a:rPr sz="1150" spc="75" dirty="0">
                <a:latin typeface="宋体" panose="02010600030101010101" pitchFamily="2" charset="-122"/>
                <a:cs typeface="宋体" panose="02010600030101010101" pitchFamily="2" charset="-122"/>
              </a:rPr>
              <a:t>e</a:t>
            </a:r>
            <a:r>
              <a:rPr sz="1150" spc="65" dirty="0">
                <a:latin typeface="宋体" panose="02010600030101010101" pitchFamily="2" charset="-122"/>
                <a:cs typeface="宋体" panose="02010600030101010101" pitchFamily="2" charset="-122"/>
              </a:rPr>
              <a:t>C</a:t>
            </a:r>
            <a:r>
              <a:rPr sz="1150" spc="50" dirty="0">
                <a:latin typeface="宋体" panose="02010600030101010101" pitchFamily="2" charset="-122"/>
                <a:cs typeface="宋体" panose="02010600030101010101" pitchFamily="2" charset="-122"/>
              </a:rPr>
              <a:t>h</a:t>
            </a:r>
            <a:r>
              <a:rPr sz="1150" spc="-105" dirty="0">
                <a:latin typeface="宋体" panose="02010600030101010101" pitchFamily="2" charset="-122"/>
                <a:cs typeface="宋体" panose="02010600030101010101" pitchFamily="2" charset="-122"/>
              </a:rPr>
              <a:t>at</a:t>
            </a:r>
            <a:r>
              <a:rPr sz="1150" spc="-265" dirty="0">
                <a:latin typeface="宋体" panose="02010600030101010101" pitchFamily="2" charset="-122"/>
                <a:cs typeface="宋体" panose="02010600030101010101" pitchFamily="2" charset="-122"/>
              </a:rPr>
              <a:t> </a:t>
            </a:r>
            <a:r>
              <a:rPr sz="1150" spc="100" dirty="0">
                <a:latin typeface="宋体" panose="02010600030101010101" pitchFamily="2" charset="-122"/>
                <a:cs typeface="宋体" panose="02010600030101010101" pitchFamily="2" charset="-122"/>
              </a:rPr>
              <a:t>A</a:t>
            </a:r>
            <a:r>
              <a:rPr sz="1150" spc="95" dirty="0">
                <a:latin typeface="宋体" panose="02010600030101010101" pitchFamily="2" charset="-122"/>
                <a:cs typeface="宋体" panose="02010600030101010101" pitchFamily="2" charset="-122"/>
              </a:rPr>
              <a:t>P</a:t>
            </a:r>
            <a:r>
              <a:rPr sz="1150" spc="-295" dirty="0">
                <a:latin typeface="宋体" panose="02010600030101010101" pitchFamily="2" charset="-122"/>
                <a:cs typeface="宋体" panose="02010600030101010101" pitchFamily="2" charset="-122"/>
              </a:rPr>
              <a:t>I</a:t>
            </a:r>
            <a:r>
              <a:rPr sz="1150" spc="-254" dirty="0">
                <a:latin typeface="宋体" panose="02010600030101010101" pitchFamily="2" charset="-122"/>
                <a:cs typeface="宋体" panose="02010600030101010101" pitchFamily="2" charset="-122"/>
              </a:rPr>
              <a:t> </a:t>
            </a:r>
            <a:r>
              <a:rPr sz="1150" spc="135" dirty="0">
                <a:latin typeface="宋体" panose="02010600030101010101" pitchFamily="2" charset="-122"/>
                <a:cs typeface="宋体" panose="02010600030101010101" pitchFamily="2" charset="-122"/>
              </a:rPr>
              <a:t>UR</a:t>
            </a:r>
            <a:r>
              <a:rPr sz="1150" spc="-45" dirty="0">
                <a:latin typeface="宋体" panose="02010600030101010101" pitchFamily="2" charset="-122"/>
                <a:cs typeface="宋体" panose="02010600030101010101" pitchFamily="2" charset="-122"/>
              </a:rPr>
              <a:t>L</a:t>
            </a:r>
            <a:r>
              <a:rPr sz="1150" spc="-325"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dirty="0">
                <a:latin typeface="宋体" panose="02010600030101010101" pitchFamily="2" charset="-122"/>
                <a:cs typeface="宋体" panose="02010600030101010101" pitchFamily="2" charset="-122"/>
              </a:rPr>
              <a:t>a</a:t>
            </a:r>
            <a:r>
              <a:rPr sz="1150" spc="-114" dirty="0">
                <a:latin typeface="宋体" panose="02010600030101010101" pitchFamily="2" charset="-122"/>
                <a:cs typeface="宋体" panose="02010600030101010101" pitchFamily="2" charset="-122"/>
              </a:rPr>
              <a:t>pi_</a:t>
            </a:r>
            <a:r>
              <a:rPr sz="1150" spc="50" dirty="0">
                <a:latin typeface="宋体" panose="02010600030101010101" pitchFamily="2" charset="-122"/>
                <a:cs typeface="宋体" panose="02010600030101010101" pitchFamily="2" charset="-122"/>
              </a:rPr>
              <a:t>u</a:t>
            </a:r>
            <a:r>
              <a:rPr sz="1150" spc="-254" dirty="0">
                <a:latin typeface="宋体" panose="02010600030101010101" pitchFamily="2" charset="-122"/>
                <a:cs typeface="宋体" panose="02010600030101010101" pitchFamily="2" charset="-122"/>
              </a:rPr>
              <a:t>r</a:t>
            </a:r>
            <a:r>
              <a:rPr sz="1150" spc="-250" dirty="0">
                <a:latin typeface="宋体" panose="02010600030101010101" pitchFamily="2" charset="-122"/>
                <a:cs typeface="宋体" panose="02010600030101010101" pitchFamily="2" charset="-122"/>
              </a:rPr>
              <a:t>l</a:t>
            </a:r>
            <a:r>
              <a:rPr sz="1150" spc="-325"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&lt;</a:t>
            </a:r>
            <a:r>
              <a:rPr sz="1150" spc="-165" dirty="0">
                <a:latin typeface="宋体" panose="02010600030101010101" pitchFamily="2" charset="-122"/>
                <a:cs typeface="宋体" panose="02010600030101010101" pitchFamily="2" charset="-122"/>
              </a:rPr>
              <a:t>s</a:t>
            </a:r>
            <a:r>
              <a:rPr sz="1150" spc="-155" dirty="0">
                <a:latin typeface="宋体" panose="02010600030101010101" pitchFamily="2" charset="-122"/>
                <a:cs typeface="宋体" panose="02010600030101010101" pitchFamily="2" charset="-122"/>
              </a:rPr>
              <a:t>t</a:t>
            </a:r>
            <a:r>
              <a:rPr sz="1150" spc="-35" dirty="0">
                <a:latin typeface="宋体" panose="02010600030101010101" pitchFamily="2" charset="-122"/>
                <a:cs typeface="宋体" panose="02010600030101010101" pitchFamily="2" charset="-122"/>
              </a:rPr>
              <a:t>ring&gt;</a:t>
            </a:r>
            <a:r>
              <a:rPr sz="1150" spc="-285" dirty="0">
                <a:latin typeface="宋体" panose="02010600030101010101" pitchFamily="2" charset="-122"/>
                <a:cs typeface="宋体" panose="02010600030101010101" pitchFamily="2" charset="-122"/>
              </a:rPr>
              <a:t> </a:t>
            </a:r>
            <a:r>
              <a:rPr sz="1150" spc="-310" dirty="0">
                <a:latin typeface="宋体" panose="02010600030101010101" pitchFamily="2" charset="-122"/>
                <a:cs typeface="宋体" panose="02010600030101010101" pitchFamily="2" charset="-122"/>
              </a:rPr>
              <a:t>|</a:t>
            </a:r>
            <a:r>
              <a:rPr sz="1150" spc="-275" dirty="0">
                <a:latin typeface="宋体" panose="02010600030101010101" pitchFamily="2" charset="-122"/>
                <a:cs typeface="宋体" panose="02010600030101010101" pitchFamily="2" charset="-122"/>
              </a:rPr>
              <a:t> </a:t>
            </a:r>
            <a:r>
              <a:rPr sz="1150" spc="-40" dirty="0">
                <a:latin typeface="宋体" panose="02010600030101010101" pitchFamily="2" charset="-122"/>
                <a:cs typeface="宋体" panose="02010600030101010101" pitchFamily="2" charset="-122"/>
              </a:rPr>
              <a:t>def</a:t>
            </a:r>
            <a:r>
              <a:rPr sz="1150" spc="-35" dirty="0">
                <a:latin typeface="宋体" panose="02010600030101010101" pitchFamily="2" charset="-122"/>
                <a:cs typeface="宋体" panose="02010600030101010101" pitchFamily="2" charset="-122"/>
              </a:rPr>
              <a:t>a</a:t>
            </a:r>
            <a:r>
              <a:rPr sz="1150" spc="50" dirty="0">
                <a:latin typeface="宋体" panose="02010600030101010101" pitchFamily="2" charset="-122"/>
                <a:cs typeface="宋体" panose="02010600030101010101" pitchFamily="2" charset="-122"/>
              </a:rPr>
              <a:t>u</a:t>
            </a:r>
            <a:r>
              <a:rPr sz="1150" spc="-265" dirty="0">
                <a:latin typeface="宋体" panose="02010600030101010101" pitchFamily="2" charset="-122"/>
                <a:cs typeface="宋体" panose="02010600030101010101" pitchFamily="2" charset="-122"/>
              </a:rPr>
              <a:t>lt</a:t>
            </a:r>
            <a:r>
              <a:rPr sz="1150" spc="-260"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a:t>
            </a:r>
            <a:r>
              <a:rPr sz="1150" spc="-260" dirty="0">
                <a:latin typeface="宋体" panose="02010600030101010101" pitchFamily="2" charset="-122"/>
                <a:cs typeface="宋体" panose="02010600030101010101" pitchFamily="2" charset="-122"/>
              </a:rPr>
              <a:t> </a:t>
            </a:r>
            <a:r>
              <a:rPr sz="1150" spc="-20" dirty="0">
                <a:latin typeface="宋体" panose="02010600030101010101" pitchFamily="2" charset="-122"/>
                <a:cs typeface="宋体" panose="02010600030101010101" pitchFamily="2" charset="-122"/>
              </a:rPr>
              <a:t>glob</a:t>
            </a:r>
            <a:r>
              <a:rPr sz="1150" spc="-10" dirty="0">
                <a:latin typeface="宋体" panose="02010600030101010101" pitchFamily="2" charset="-122"/>
                <a:cs typeface="宋体" panose="02010600030101010101" pitchFamily="2" charset="-122"/>
              </a:rPr>
              <a:t>a</a:t>
            </a:r>
            <a:r>
              <a:rPr sz="1150" spc="-140" dirty="0">
                <a:latin typeface="宋体" panose="02010600030101010101" pitchFamily="2" charset="-122"/>
                <a:cs typeface="宋体" panose="02010600030101010101" pitchFamily="2" charset="-122"/>
              </a:rPr>
              <a:t>l.</a:t>
            </a:r>
            <a:r>
              <a:rPr sz="1150" spc="-145" dirty="0">
                <a:latin typeface="宋体" panose="02010600030101010101" pitchFamily="2" charset="-122"/>
                <a:cs typeface="宋体" panose="02010600030101010101" pitchFamily="2" charset="-122"/>
              </a:rPr>
              <a:t>w</a:t>
            </a:r>
            <a:r>
              <a:rPr sz="1150" spc="5" dirty="0">
                <a:latin typeface="宋体" panose="02010600030101010101" pitchFamily="2" charset="-122"/>
                <a:cs typeface="宋体" panose="02010600030101010101" pitchFamily="2" charset="-122"/>
              </a:rPr>
              <a:t>ec</a:t>
            </a:r>
            <a:r>
              <a:rPr sz="1150" dirty="0">
                <a:latin typeface="宋体" panose="02010600030101010101" pitchFamily="2" charset="-122"/>
                <a:cs typeface="宋体" panose="02010600030101010101" pitchFamily="2" charset="-122"/>
              </a:rPr>
              <a:t>ha</a:t>
            </a:r>
            <a:r>
              <a:rPr sz="1150" spc="-210" dirty="0">
                <a:latin typeface="宋体" panose="02010600030101010101" pitchFamily="2" charset="-122"/>
                <a:cs typeface="宋体" panose="02010600030101010101" pitchFamily="2" charset="-122"/>
              </a:rPr>
              <a:t>t</a:t>
            </a:r>
            <a:r>
              <a:rPr sz="1150" spc="-50" dirty="0">
                <a:latin typeface="宋体" panose="02010600030101010101" pitchFamily="2" charset="-122"/>
                <a:cs typeface="宋体" panose="02010600030101010101" pitchFamily="2" charset="-122"/>
              </a:rPr>
              <a:t>_</a:t>
            </a:r>
            <a:r>
              <a:rPr sz="1150" spc="-45" dirty="0">
                <a:latin typeface="宋体" panose="02010600030101010101" pitchFamily="2" charset="-122"/>
                <a:cs typeface="宋体" panose="02010600030101010101" pitchFamily="2" charset="-122"/>
              </a:rPr>
              <a:t>a</a:t>
            </a:r>
            <a:r>
              <a:rPr sz="1150" spc="-114" dirty="0">
                <a:latin typeface="宋体" panose="02010600030101010101" pitchFamily="2" charset="-122"/>
                <a:cs typeface="宋体" panose="02010600030101010101" pitchFamily="2" charset="-122"/>
              </a:rPr>
              <a:t>pi_</a:t>
            </a:r>
            <a:r>
              <a:rPr sz="1150" spc="50" dirty="0">
                <a:latin typeface="宋体" panose="02010600030101010101" pitchFamily="2" charset="-122"/>
                <a:cs typeface="宋体" panose="02010600030101010101" pitchFamily="2" charset="-122"/>
              </a:rPr>
              <a:t>u</a:t>
            </a:r>
            <a:r>
              <a:rPr sz="1150" spc="-254" dirty="0">
                <a:latin typeface="宋体" panose="02010600030101010101" pitchFamily="2" charset="-122"/>
                <a:cs typeface="宋体" panose="02010600030101010101" pitchFamily="2" charset="-122"/>
              </a:rPr>
              <a:t>rl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a:lnSpc>
                <a:spcPct val="100000"/>
              </a:lnSpc>
              <a:spcBef>
                <a:spcPts val="35"/>
              </a:spcBef>
            </a:pPr>
            <a:endParaRPr sz="1050">
              <a:latin typeface="宋体" panose="02010600030101010101" pitchFamily="2" charset="-122"/>
              <a:cs typeface="宋体" panose="02010600030101010101" pitchFamily="2" charset="-122"/>
            </a:endParaRPr>
          </a:p>
          <a:p>
            <a:pPr marL="91440">
              <a:lnSpc>
                <a:spcPct val="100000"/>
              </a:lnSpc>
            </a:pPr>
            <a:r>
              <a:rPr sz="1150" spc="11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dirty="0">
                <a:latin typeface="宋体" panose="02010600030101010101" pitchFamily="2" charset="-122"/>
                <a:cs typeface="宋体" panose="02010600030101010101" pitchFamily="2" charset="-122"/>
              </a:rPr>
              <a:t>企业微信中的企业</a:t>
            </a:r>
            <a:r>
              <a:rPr sz="1150" spc="-45" dirty="0">
                <a:latin typeface="宋体" panose="02010600030101010101" pitchFamily="2" charset="-122"/>
                <a:cs typeface="宋体" panose="02010600030101010101" pitchFamily="2" charset="-122"/>
              </a:rPr>
              <a:t>ID</a:t>
            </a:r>
            <a:endParaRPr sz="1150">
              <a:latin typeface="宋体" panose="02010600030101010101" pitchFamily="2" charset="-122"/>
              <a:cs typeface="宋体" panose="02010600030101010101" pitchFamily="2" charset="-122"/>
            </a:endParaRPr>
          </a:p>
          <a:p>
            <a:pPr marL="91440">
              <a:lnSpc>
                <a:spcPct val="100000"/>
              </a:lnSpc>
            </a:pPr>
            <a:r>
              <a:rPr sz="1150" spc="-240" dirty="0">
                <a:latin typeface="宋体" panose="02010600030101010101" pitchFamily="2" charset="-122"/>
                <a:cs typeface="宋体" panose="02010600030101010101" pitchFamily="2" charset="-122"/>
              </a:rPr>
              <a:t>[</a:t>
            </a:r>
            <a:r>
              <a:rPr sz="1150" spc="-254" dirty="0">
                <a:latin typeface="宋体" panose="02010600030101010101" pitchFamily="2" charset="-122"/>
                <a:cs typeface="宋体" panose="02010600030101010101" pitchFamily="2" charset="-122"/>
              </a:rPr>
              <a:t> </a:t>
            </a:r>
            <a:r>
              <a:rPr sz="1150" spc="-95" dirty="0">
                <a:latin typeface="宋体" panose="02010600030101010101" pitchFamily="2" charset="-122"/>
                <a:cs typeface="宋体" panose="02010600030101010101" pitchFamily="2" charset="-122"/>
              </a:rPr>
              <a:t>corp_id:</a:t>
            </a:r>
            <a:r>
              <a:rPr sz="1150" spc="-250" dirty="0">
                <a:latin typeface="宋体" panose="02010600030101010101" pitchFamily="2" charset="-122"/>
                <a:cs typeface="宋体" panose="02010600030101010101" pitchFamily="2" charset="-122"/>
              </a:rPr>
              <a:t> </a:t>
            </a:r>
            <a:r>
              <a:rPr sz="1150" spc="-40" dirty="0">
                <a:latin typeface="宋体" panose="02010600030101010101" pitchFamily="2" charset="-122"/>
                <a:cs typeface="宋体" panose="02010600030101010101" pitchFamily="2" charset="-122"/>
              </a:rPr>
              <a:t>&lt;string&gt;</a:t>
            </a:r>
            <a:r>
              <a:rPr sz="1150" spc="-270" dirty="0">
                <a:latin typeface="宋体" panose="02010600030101010101" pitchFamily="2" charset="-122"/>
                <a:cs typeface="宋体" panose="02010600030101010101" pitchFamily="2" charset="-122"/>
              </a:rPr>
              <a:t> </a:t>
            </a:r>
            <a:r>
              <a:rPr sz="1150" spc="-310" dirty="0">
                <a:latin typeface="宋体" panose="02010600030101010101" pitchFamily="2" charset="-122"/>
                <a:cs typeface="宋体" panose="02010600030101010101" pitchFamily="2" charset="-122"/>
              </a:rPr>
              <a:t>|</a:t>
            </a:r>
            <a:r>
              <a:rPr sz="1150" spc="-250" dirty="0">
                <a:latin typeface="宋体" panose="02010600030101010101" pitchFamily="2" charset="-122"/>
                <a:cs typeface="宋体" panose="02010600030101010101" pitchFamily="2" charset="-122"/>
              </a:rPr>
              <a:t> </a:t>
            </a:r>
            <a:r>
              <a:rPr sz="1150" spc="-95" dirty="0">
                <a:latin typeface="宋体" panose="02010600030101010101" pitchFamily="2" charset="-122"/>
                <a:cs typeface="宋体" panose="02010600030101010101" pitchFamily="2" charset="-122"/>
              </a:rPr>
              <a:t>default</a:t>
            </a:r>
            <a:r>
              <a:rPr sz="1150" spc="-250"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a:t>
            </a:r>
            <a:r>
              <a:rPr sz="1150" spc="-254" dirty="0">
                <a:latin typeface="宋体" panose="02010600030101010101" pitchFamily="2" charset="-122"/>
                <a:cs typeface="宋体" panose="02010600030101010101" pitchFamily="2" charset="-122"/>
              </a:rPr>
              <a:t> </a:t>
            </a:r>
            <a:r>
              <a:rPr sz="1150" spc="-65" dirty="0">
                <a:latin typeface="宋体" panose="02010600030101010101" pitchFamily="2" charset="-122"/>
                <a:cs typeface="宋体" panose="02010600030101010101" pitchFamily="2" charset="-122"/>
              </a:rPr>
              <a:t>global.wechat_api_corp_id</a:t>
            </a:r>
            <a:r>
              <a:rPr sz="1150" spc="-23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a:lnSpc>
                <a:spcPct val="100000"/>
              </a:lnSpc>
              <a:spcBef>
                <a:spcPts val="35"/>
              </a:spcBef>
            </a:pPr>
            <a:endParaRPr sz="1050">
              <a:latin typeface="宋体" panose="02010600030101010101" pitchFamily="2" charset="-122"/>
              <a:cs typeface="宋体" panose="02010600030101010101" pitchFamily="2" charset="-122"/>
            </a:endParaRPr>
          </a:p>
          <a:p>
            <a:pPr marL="91440">
              <a:lnSpc>
                <a:spcPct val="100000"/>
              </a:lnSpc>
            </a:pPr>
            <a:r>
              <a:rPr sz="1150" spc="110" dirty="0">
                <a:latin typeface="宋体" panose="02010600030101010101" pitchFamily="2" charset="-122"/>
                <a:cs typeface="宋体" panose="02010600030101010101" pitchFamily="2" charset="-122"/>
              </a:rPr>
              <a:t>#</a:t>
            </a:r>
            <a:r>
              <a:rPr sz="1150" spc="-260"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微信消息内容，支持使用模板格式化告警信息，默认使用名为</a:t>
            </a:r>
            <a:r>
              <a:rPr sz="1150" spc="-50" dirty="0">
                <a:latin typeface="宋体" panose="02010600030101010101" pitchFamily="2" charset="-122"/>
                <a:cs typeface="宋体" panose="02010600030101010101" pitchFamily="2" charset="-122"/>
              </a:rPr>
              <a:t>“wechat.default.message”</a:t>
            </a:r>
            <a:r>
              <a:rPr sz="1150" spc="-190" dirty="0">
                <a:latin typeface="宋体" panose="02010600030101010101" pitchFamily="2" charset="-122"/>
                <a:cs typeface="宋体" panose="02010600030101010101" pitchFamily="2" charset="-122"/>
              </a:rPr>
              <a:t>的模板</a:t>
            </a:r>
            <a:endParaRPr sz="1150">
              <a:latin typeface="宋体" panose="02010600030101010101" pitchFamily="2" charset="-122"/>
              <a:cs typeface="宋体" panose="02010600030101010101" pitchFamily="2" charset="-122"/>
            </a:endParaRPr>
          </a:p>
          <a:p>
            <a:pPr marL="91440">
              <a:lnSpc>
                <a:spcPct val="100000"/>
              </a:lnSpc>
            </a:pPr>
            <a:r>
              <a:rPr sz="1150" spc="-240" dirty="0">
                <a:latin typeface="宋体" panose="02010600030101010101" pitchFamily="2" charset="-122"/>
                <a:cs typeface="宋体" panose="02010600030101010101" pitchFamily="2" charset="-122"/>
              </a:rPr>
              <a:t>[</a:t>
            </a:r>
            <a:r>
              <a:rPr sz="1150" spc="-260" dirty="0">
                <a:latin typeface="宋体" panose="02010600030101010101" pitchFamily="2" charset="-122"/>
                <a:cs typeface="宋体" panose="02010600030101010101" pitchFamily="2" charset="-122"/>
              </a:rPr>
              <a:t> </a:t>
            </a:r>
            <a:r>
              <a:rPr sz="1150" spc="-10" dirty="0">
                <a:latin typeface="宋体" panose="02010600030101010101" pitchFamily="2" charset="-122"/>
                <a:cs typeface="宋体" panose="02010600030101010101" pitchFamily="2" charset="-122"/>
              </a:rPr>
              <a:t>message:</a:t>
            </a:r>
            <a:r>
              <a:rPr sz="1150" spc="-295" dirty="0">
                <a:latin typeface="宋体" panose="02010600030101010101" pitchFamily="2" charset="-122"/>
                <a:cs typeface="宋体" panose="02010600030101010101" pitchFamily="2" charset="-122"/>
              </a:rPr>
              <a:t> </a:t>
            </a:r>
            <a:r>
              <a:rPr sz="1150" spc="-40" dirty="0">
                <a:latin typeface="宋体" panose="02010600030101010101" pitchFamily="2" charset="-122"/>
                <a:cs typeface="宋体" panose="02010600030101010101" pitchFamily="2" charset="-122"/>
              </a:rPr>
              <a:t>&lt;tmpl_string&gt;</a:t>
            </a:r>
            <a:r>
              <a:rPr sz="1150" spc="-275" dirty="0">
                <a:latin typeface="宋体" panose="02010600030101010101" pitchFamily="2" charset="-122"/>
                <a:cs typeface="宋体" panose="02010600030101010101" pitchFamily="2" charset="-122"/>
              </a:rPr>
              <a:t> </a:t>
            </a:r>
            <a:r>
              <a:rPr sz="1150" spc="-310" dirty="0">
                <a:latin typeface="宋体" panose="02010600030101010101" pitchFamily="2" charset="-122"/>
                <a:cs typeface="宋体" panose="02010600030101010101" pitchFamily="2" charset="-122"/>
              </a:rPr>
              <a:t>|</a:t>
            </a:r>
            <a:r>
              <a:rPr sz="1150" spc="-260" dirty="0">
                <a:latin typeface="宋体" panose="02010600030101010101" pitchFamily="2" charset="-122"/>
                <a:cs typeface="宋体" panose="02010600030101010101" pitchFamily="2" charset="-122"/>
              </a:rPr>
              <a:t> </a:t>
            </a:r>
            <a:r>
              <a:rPr sz="1150" spc="-95" dirty="0">
                <a:latin typeface="宋体" panose="02010600030101010101" pitchFamily="2" charset="-122"/>
                <a:cs typeface="宋体" panose="02010600030101010101" pitchFamily="2" charset="-122"/>
              </a:rPr>
              <a:t>default</a:t>
            </a:r>
            <a:r>
              <a:rPr sz="1150" spc="-265"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a:t>
            </a:r>
            <a:r>
              <a:rPr sz="1150" spc="-254" dirty="0">
                <a:latin typeface="宋体" panose="02010600030101010101" pitchFamily="2" charset="-122"/>
                <a:cs typeface="宋体" panose="02010600030101010101" pitchFamily="2" charset="-122"/>
              </a:rPr>
              <a:t> </a:t>
            </a:r>
            <a:r>
              <a:rPr sz="1150" spc="-270" dirty="0">
                <a:latin typeface="宋体" panose="02010600030101010101" pitchFamily="2" charset="-122"/>
                <a:cs typeface="宋体" panose="02010600030101010101" pitchFamily="2" charset="-122"/>
              </a:rPr>
              <a:t>'{{</a:t>
            </a:r>
            <a:r>
              <a:rPr sz="1150" spc="-254"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template</a:t>
            </a:r>
            <a:r>
              <a:rPr sz="1150" spc="-290" dirty="0">
                <a:latin typeface="宋体" panose="02010600030101010101" pitchFamily="2" charset="-122"/>
                <a:cs typeface="宋体" panose="02010600030101010101" pitchFamily="2" charset="-122"/>
              </a:rPr>
              <a:t> </a:t>
            </a:r>
            <a:r>
              <a:rPr sz="1150" spc="-55" dirty="0">
                <a:latin typeface="宋体" panose="02010600030101010101" pitchFamily="2" charset="-122"/>
                <a:cs typeface="宋体" panose="02010600030101010101" pitchFamily="2" charset="-122"/>
              </a:rPr>
              <a:t>"</a:t>
            </a:r>
            <a:r>
              <a:rPr sz="1150" spc="-55" dirty="0">
                <a:solidFill>
                  <a:srgbClr val="FF0000"/>
                </a:solidFill>
                <a:latin typeface="宋体" panose="02010600030101010101" pitchFamily="2" charset="-122"/>
                <a:cs typeface="宋体" panose="02010600030101010101" pitchFamily="2" charset="-122"/>
              </a:rPr>
              <a:t>wechat.default.message</a:t>
            </a:r>
            <a:r>
              <a:rPr sz="1150" spc="-55" dirty="0">
                <a:latin typeface="宋体" panose="02010600030101010101" pitchFamily="2" charset="-122"/>
                <a:cs typeface="宋体" panose="02010600030101010101" pitchFamily="2" charset="-122"/>
              </a:rPr>
              <a:t>"</a:t>
            </a:r>
            <a:r>
              <a:rPr sz="1150" spc="-300" dirty="0">
                <a:latin typeface="宋体" panose="02010600030101010101" pitchFamily="2" charset="-122"/>
                <a:cs typeface="宋体" panose="02010600030101010101" pitchFamily="2" charset="-122"/>
              </a:rPr>
              <a:t> </a:t>
            </a:r>
            <a:r>
              <a:rPr sz="1150" spc="-325" dirty="0">
                <a:latin typeface="宋体" panose="02010600030101010101" pitchFamily="2" charset="-122"/>
                <a:cs typeface="宋体" panose="02010600030101010101" pitchFamily="2" charset="-122"/>
              </a:rPr>
              <a:t>.</a:t>
            </a:r>
            <a:r>
              <a:rPr sz="1150" spc="-260" dirty="0">
                <a:latin typeface="宋体" panose="02010600030101010101" pitchFamily="2" charset="-122"/>
                <a:cs typeface="宋体" panose="02010600030101010101" pitchFamily="2" charset="-122"/>
              </a:rPr>
              <a:t> </a:t>
            </a:r>
            <a:r>
              <a:rPr sz="1150" spc="-459" dirty="0">
                <a:latin typeface="宋体" panose="02010600030101010101" pitchFamily="2" charset="-122"/>
                <a:cs typeface="宋体" panose="02010600030101010101" pitchFamily="2" charset="-122"/>
              </a:rPr>
              <a:t>}}’</a:t>
            </a:r>
            <a:r>
              <a:rPr sz="1150" spc="-37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a:lnSpc>
                <a:spcPct val="100000"/>
              </a:lnSpc>
              <a:spcBef>
                <a:spcPts val="35"/>
              </a:spcBef>
            </a:pPr>
            <a:endParaRPr sz="1050">
              <a:latin typeface="宋体" panose="02010600030101010101" pitchFamily="2" charset="-122"/>
              <a:cs typeface="宋体" panose="02010600030101010101" pitchFamily="2" charset="-122"/>
            </a:endParaRPr>
          </a:p>
          <a:p>
            <a:pPr marL="91440">
              <a:lnSpc>
                <a:spcPct val="100000"/>
              </a:lnSpc>
            </a:pPr>
            <a:r>
              <a:rPr sz="1150" spc="11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dirty="0">
                <a:latin typeface="宋体" panose="02010600030101010101" pitchFamily="2" charset="-122"/>
                <a:cs typeface="宋体" panose="02010600030101010101" pitchFamily="2" charset="-122"/>
              </a:rPr>
              <a:t>消息格式，支持</a:t>
            </a:r>
            <a:r>
              <a:rPr sz="1150" spc="-245" dirty="0">
                <a:latin typeface="宋体" panose="02010600030101010101" pitchFamily="2" charset="-122"/>
                <a:cs typeface="宋体" panose="02010600030101010101" pitchFamily="2" charset="-122"/>
              </a:rPr>
              <a:t>`</a:t>
            </a:r>
            <a:r>
              <a:rPr sz="1150" spc="-240" dirty="0">
                <a:latin typeface="宋体" panose="02010600030101010101" pitchFamily="2" charset="-122"/>
                <a:cs typeface="宋体" panose="02010600030101010101" pitchFamily="2" charset="-122"/>
              </a:rPr>
              <a:t>t</a:t>
            </a:r>
            <a:r>
              <a:rPr sz="1150" spc="-90" dirty="0">
                <a:latin typeface="宋体" panose="02010600030101010101" pitchFamily="2" charset="-122"/>
                <a:cs typeface="宋体" panose="02010600030101010101" pitchFamily="2" charset="-122"/>
              </a:rPr>
              <a:t>ex</a:t>
            </a:r>
            <a:r>
              <a:rPr sz="1150" spc="-85" dirty="0">
                <a:latin typeface="宋体" panose="02010600030101010101" pitchFamily="2" charset="-122"/>
                <a:cs typeface="宋体" panose="02010600030101010101" pitchFamily="2" charset="-122"/>
              </a:rPr>
              <a:t>t</a:t>
            </a:r>
            <a:r>
              <a:rPr sz="1150" spc="-280" dirty="0">
                <a:latin typeface="宋体" panose="02010600030101010101" pitchFamily="2" charset="-122"/>
                <a:cs typeface="宋体" panose="02010600030101010101" pitchFamily="2" charset="-122"/>
              </a:rPr>
              <a:t>`</a:t>
            </a:r>
            <a:r>
              <a:rPr sz="1150" spc="-275" dirty="0">
                <a:latin typeface="宋体" panose="02010600030101010101" pitchFamily="2" charset="-122"/>
                <a:cs typeface="宋体" panose="02010600030101010101" pitchFamily="2" charset="-122"/>
              </a:rPr>
              <a:t> </a:t>
            </a:r>
            <a:r>
              <a:rPr sz="1150" dirty="0">
                <a:latin typeface="宋体" panose="02010600030101010101" pitchFamily="2" charset="-122"/>
                <a:cs typeface="宋体" panose="02010600030101010101" pitchFamily="2" charset="-122"/>
              </a:rPr>
              <a:t>和</a:t>
            </a:r>
            <a:r>
              <a:rPr sz="1150" spc="55" dirty="0">
                <a:latin typeface="宋体" panose="02010600030101010101" pitchFamily="2" charset="-122"/>
                <a:cs typeface="宋体" panose="02010600030101010101" pitchFamily="2" charset="-122"/>
              </a:rPr>
              <a:t>`m</a:t>
            </a:r>
            <a:r>
              <a:rPr sz="1150" dirty="0">
                <a:latin typeface="宋体" panose="02010600030101010101" pitchFamily="2" charset="-122"/>
                <a:cs typeface="宋体" panose="02010600030101010101" pitchFamily="2" charset="-122"/>
              </a:rPr>
              <a:t>a</a:t>
            </a:r>
            <a:r>
              <a:rPr sz="1150" spc="35" dirty="0">
                <a:latin typeface="宋体" panose="02010600030101010101" pitchFamily="2" charset="-122"/>
                <a:cs typeface="宋体" panose="02010600030101010101" pitchFamily="2" charset="-122"/>
              </a:rPr>
              <a:t>rkdo</a:t>
            </a:r>
            <a:r>
              <a:rPr sz="1150" spc="30" dirty="0">
                <a:latin typeface="宋体" panose="02010600030101010101" pitchFamily="2" charset="-122"/>
                <a:cs typeface="宋体" panose="02010600030101010101" pitchFamily="2" charset="-122"/>
              </a:rPr>
              <a:t>w</a:t>
            </a:r>
            <a:r>
              <a:rPr sz="1150" spc="-120" dirty="0">
                <a:latin typeface="宋体" panose="02010600030101010101" pitchFamily="2" charset="-122"/>
                <a:cs typeface="宋体" panose="02010600030101010101" pitchFamily="2" charset="-122"/>
              </a:rPr>
              <a:t>n</a:t>
            </a:r>
            <a:r>
              <a:rPr sz="1150" spc="-114" dirty="0">
                <a:latin typeface="宋体" panose="02010600030101010101" pitchFamily="2" charset="-122"/>
                <a:cs typeface="宋体" panose="02010600030101010101" pitchFamily="2" charset="-122"/>
              </a:rPr>
              <a:t>`</a:t>
            </a:r>
            <a:r>
              <a:rPr sz="115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25" dirty="0">
                <a:latin typeface="宋体" panose="02010600030101010101" pitchFamily="2" charset="-122"/>
                <a:cs typeface="宋体" panose="02010600030101010101" pitchFamily="2" charset="-122"/>
              </a:rPr>
              <a:t>message_type:</a:t>
            </a:r>
            <a:r>
              <a:rPr sz="1150" spc="-300" dirty="0">
                <a:latin typeface="宋体" panose="02010600030101010101" pitchFamily="2" charset="-122"/>
                <a:cs typeface="宋体" panose="02010600030101010101" pitchFamily="2" charset="-122"/>
              </a:rPr>
              <a:t> </a:t>
            </a:r>
            <a:r>
              <a:rPr sz="1150" spc="-40" dirty="0">
                <a:latin typeface="宋体" panose="02010600030101010101" pitchFamily="2" charset="-122"/>
                <a:cs typeface="宋体" panose="02010600030101010101" pitchFamily="2" charset="-122"/>
              </a:rPr>
              <a:t>&lt;string&gt;</a:t>
            </a:r>
            <a:r>
              <a:rPr sz="1150" spc="-285" dirty="0">
                <a:latin typeface="宋体" panose="02010600030101010101" pitchFamily="2" charset="-122"/>
                <a:cs typeface="宋体" panose="02010600030101010101" pitchFamily="2" charset="-122"/>
              </a:rPr>
              <a:t> </a:t>
            </a:r>
            <a:r>
              <a:rPr sz="1150" spc="-31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95" dirty="0">
                <a:latin typeface="宋体" panose="02010600030101010101" pitchFamily="2" charset="-122"/>
                <a:cs typeface="宋体" panose="02010600030101010101" pitchFamily="2" charset="-122"/>
              </a:rPr>
              <a:t>default</a:t>
            </a:r>
            <a:r>
              <a:rPr sz="1150" spc="-275"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a:t>
            </a:r>
            <a:r>
              <a:rPr sz="1150" spc="-260" dirty="0">
                <a:latin typeface="宋体" panose="02010600030101010101" pitchFamily="2" charset="-122"/>
                <a:cs typeface="宋体" panose="02010600030101010101" pitchFamily="2" charset="-122"/>
              </a:rPr>
              <a:t> </a:t>
            </a:r>
            <a:r>
              <a:rPr sz="1150" spc="-285" dirty="0">
                <a:latin typeface="宋体" panose="02010600030101010101" pitchFamily="2" charset="-122"/>
                <a:cs typeface="宋体" panose="02010600030101010101" pitchFamily="2" charset="-122"/>
              </a:rPr>
              <a:t>'text’</a:t>
            </a:r>
            <a:r>
              <a:rPr sz="1150" spc="-28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a:lnSpc>
                <a:spcPct val="100000"/>
              </a:lnSpc>
              <a:spcBef>
                <a:spcPts val="35"/>
              </a:spcBef>
            </a:pPr>
            <a:endParaRPr sz="1050">
              <a:latin typeface="宋体" panose="02010600030101010101" pitchFamily="2" charset="-122"/>
              <a:cs typeface="宋体" panose="02010600030101010101" pitchFamily="2" charset="-122"/>
            </a:endParaRPr>
          </a:p>
          <a:p>
            <a:pPr marL="91440" marR="4547870">
              <a:lnSpc>
                <a:spcPct val="100000"/>
              </a:lnSpc>
            </a:pP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80" dirty="0">
                <a:latin typeface="宋体" panose="02010600030101010101" pitchFamily="2" charset="-122"/>
                <a:cs typeface="宋体" panose="02010600030101010101" pitchFamily="2" charset="-122"/>
              </a:rPr>
              <a:t>agent_id:</a:t>
            </a:r>
            <a:r>
              <a:rPr sz="1150" spc="-265" dirty="0">
                <a:latin typeface="宋体" panose="02010600030101010101" pitchFamily="2" charset="-122"/>
                <a:cs typeface="宋体" panose="02010600030101010101" pitchFamily="2" charset="-122"/>
              </a:rPr>
              <a:t> </a:t>
            </a:r>
            <a:r>
              <a:rPr sz="1150" spc="-40" dirty="0">
                <a:latin typeface="宋体" panose="02010600030101010101" pitchFamily="2" charset="-122"/>
                <a:cs typeface="宋体" panose="02010600030101010101" pitchFamily="2" charset="-122"/>
              </a:rPr>
              <a:t>&lt;string&gt;</a:t>
            </a:r>
            <a:r>
              <a:rPr sz="1150" spc="-285" dirty="0">
                <a:latin typeface="宋体" panose="02010600030101010101" pitchFamily="2" charset="-122"/>
                <a:cs typeface="宋体" panose="02010600030101010101" pitchFamily="2" charset="-122"/>
              </a:rPr>
              <a:t> </a:t>
            </a:r>
            <a:r>
              <a:rPr sz="1150" spc="-310" dirty="0">
                <a:latin typeface="宋体" panose="02010600030101010101" pitchFamily="2" charset="-122"/>
                <a:cs typeface="宋体" panose="02010600030101010101" pitchFamily="2" charset="-122"/>
              </a:rPr>
              <a:t>|</a:t>
            </a:r>
            <a:r>
              <a:rPr sz="1150" spc="-260" dirty="0">
                <a:latin typeface="宋体" panose="02010600030101010101" pitchFamily="2" charset="-122"/>
                <a:cs typeface="宋体" panose="02010600030101010101" pitchFamily="2" charset="-122"/>
              </a:rPr>
              <a:t> </a:t>
            </a:r>
            <a:r>
              <a:rPr sz="1150" spc="-95" dirty="0">
                <a:latin typeface="宋体" panose="02010600030101010101" pitchFamily="2" charset="-122"/>
                <a:cs typeface="宋体" panose="02010600030101010101" pitchFamily="2" charset="-122"/>
              </a:rPr>
              <a:t>default</a:t>
            </a:r>
            <a:r>
              <a:rPr sz="1150" spc="-275"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a:t>
            </a:r>
            <a:r>
              <a:rPr sz="1150" spc="-254" dirty="0">
                <a:latin typeface="宋体" panose="02010600030101010101" pitchFamily="2" charset="-122"/>
                <a:cs typeface="宋体" panose="02010600030101010101" pitchFamily="2" charset="-122"/>
              </a:rPr>
              <a:t> </a:t>
            </a:r>
            <a:r>
              <a:rPr sz="1150" spc="-270" dirty="0">
                <a:latin typeface="宋体" panose="02010600030101010101" pitchFamily="2" charset="-122"/>
                <a:cs typeface="宋体" panose="02010600030101010101" pitchFamily="2" charset="-122"/>
              </a:rPr>
              <a:t>'{{</a:t>
            </a:r>
            <a:r>
              <a:rPr sz="1150" spc="-260"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template</a:t>
            </a:r>
            <a:r>
              <a:rPr sz="1150" spc="-295" dirty="0">
                <a:latin typeface="宋体" panose="02010600030101010101" pitchFamily="2" charset="-122"/>
                <a:cs typeface="宋体" panose="02010600030101010101" pitchFamily="2" charset="-122"/>
              </a:rPr>
              <a:t> </a:t>
            </a:r>
            <a:r>
              <a:rPr sz="1150" spc="-80" dirty="0">
                <a:latin typeface="宋体" panose="02010600030101010101" pitchFamily="2" charset="-122"/>
                <a:cs typeface="宋体" panose="02010600030101010101" pitchFamily="2" charset="-122"/>
              </a:rPr>
              <a:t>"wechat.default.agent_id"</a:t>
            </a:r>
            <a:r>
              <a:rPr sz="1150" spc="-280" dirty="0">
                <a:latin typeface="宋体" panose="02010600030101010101" pitchFamily="2" charset="-122"/>
                <a:cs typeface="宋体" panose="02010600030101010101" pitchFamily="2" charset="-122"/>
              </a:rPr>
              <a:t> </a:t>
            </a:r>
            <a:r>
              <a:rPr sz="1150" spc="-325"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6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 </a:t>
            </a:r>
            <a:r>
              <a:rPr sz="1150" spc="-56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100" dirty="0">
                <a:latin typeface="宋体" panose="02010600030101010101" pitchFamily="2" charset="-122"/>
                <a:cs typeface="宋体" panose="02010600030101010101" pitchFamily="2" charset="-122"/>
              </a:rPr>
              <a:t>to_user:</a:t>
            </a:r>
            <a:r>
              <a:rPr sz="1150" spc="-275" dirty="0">
                <a:latin typeface="宋体" panose="02010600030101010101" pitchFamily="2" charset="-122"/>
                <a:cs typeface="宋体" panose="02010600030101010101" pitchFamily="2" charset="-122"/>
              </a:rPr>
              <a:t> </a:t>
            </a:r>
            <a:r>
              <a:rPr sz="1150" spc="-40" dirty="0">
                <a:latin typeface="宋体" panose="02010600030101010101" pitchFamily="2" charset="-122"/>
                <a:cs typeface="宋体" panose="02010600030101010101" pitchFamily="2" charset="-122"/>
              </a:rPr>
              <a:t>&lt;string&gt;</a:t>
            </a:r>
            <a:r>
              <a:rPr sz="1150" spc="-285" dirty="0">
                <a:latin typeface="宋体" panose="02010600030101010101" pitchFamily="2" charset="-122"/>
                <a:cs typeface="宋体" panose="02010600030101010101" pitchFamily="2" charset="-122"/>
              </a:rPr>
              <a:t> </a:t>
            </a:r>
            <a:r>
              <a:rPr sz="1150" spc="-310" dirty="0">
                <a:latin typeface="宋体" panose="02010600030101010101" pitchFamily="2" charset="-122"/>
                <a:cs typeface="宋体" panose="02010600030101010101" pitchFamily="2" charset="-122"/>
              </a:rPr>
              <a:t>|</a:t>
            </a:r>
            <a:r>
              <a:rPr sz="1150" spc="-260" dirty="0">
                <a:latin typeface="宋体" panose="02010600030101010101" pitchFamily="2" charset="-122"/>
                <a:cs typeface="宋体" panose="02010600030101010101" pitchFamily="2" charset="-122"/>
              </a:rPr>
              <a:t> </a:t>
            </a:r>
            <a:r>
              <a:rPr sz="1150" spc="-95" dirty="0">
                <a:latin typeface="宋体" panose="02010600030101010101" pitchFamily="2" charset="-122"/>
                <a:cs typeface="宋体" panose="02010600030101010101" pitchFamily="2" charset="-122"/>
              </a:rPr>
              <a:t>default</a:t>
            </a:r>
            <a:r>
              <a:rPr sz="1150" spc="-270"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a:t>
            </a:r>
            <a:r>
              <a:rPr sz="1150" spc="-260" dirty="0">
                <a:latin typeface="宋体" panose="02010600030101010101" pitchFamily="2" charset="-122"/>
                <a:cs typeface="宋体" panose="02010600030101010101" pitchFamily="2" charset="-122"/>
              </a:rPr>
              <a:t> </a:t>
            </a:r>
            <a:r>
              <a:rPr sz="1150" spc="-270" dirty="0">
                <a:latin typeface="宋体" panose="02010600030101010101" pitchFamily="2" charset="-122"/>
                <a:cs typeface="宋体" panose="02010600030101010101" pitchFamily="2" charset="-122"/>
              </a:rPr>
              <a:t>'{{</a:t>
            </a:r>
            <a:r>
              <a:rPr sz="1150" spc="-260"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template</a:t>
            </a:r>
            <a:r>
              <a:rPr sz="1150" spc="-295" dirty="0">
                <a:latin typeface="宋体" panose="02010600030101010101" pitchFamily="2" charset="-122"/>
                <a:cs typeface="宋体" panose="02010600030101010101" pitchFamily="2" charset="-122"/>
              </a:rPr>
              <a:t> </a:t>
            </a:r>
            <a:r>
              <a:rPr sz="1150" spc="-85" dirty="0">
                <a:latin typeface="宋体" panose="02010600030101010101" pitchFamily="2" charset="-122"/>
                <a:cs typeface="宋体" panose="02010600030101010101" pitchFamily="2" charset="-122"/>
              </a:rPr>
              <a:t>"wechat.default.to_user"</a:t>
            </a:r>
            <a:r>
              <a:rPr sz="1150" spc="-290" dirty="0">
                <a:latin typeface="宋体" panose="02010600030101010101" pitchFamily="2" charset="-122"/>
                <a:cs typeface="宋体" panose="02010600030101010101" pitchFamily="2" charset="-122"/>
              </a:rPr>
              <a:t> </a:t>
            </a:r>
            <a:r>
              <a:rPr sz="1150" spc="-325"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marR="4598670">
              <a:lnSpc>
                <a:spcPct val="100000"/>
              </a:lnSpc>
            </a:pPr>
            <a:r>
              <a:rPr sz="1150" spc="-240" dirty="0">
                <a:latin typeface="宋体" panose="02010600030101010101" pitchFamily="2" charset="-122"/>
                <a:cs typeface="宋体" panose="02010600030101010101" pitchFamily="2" charset="-122"/>
              </a:rPr>
              <a:t>[</a:t>
            </a:r>
            <a:r>
              <a:rPr sz="1150" spc="-254" dirty="0">
                <a:latin typeface="宋体" panose="02010600030101010101" pitchFamily="2" charset="-122"/>
                <a:cs typeface="宋体" panose="02010600030101010101" pitchFamily="2" charset="-122"/>
              </a:rPr>
              <a:t> </a:t>
            </a:r>
            <a:r>
              <a:rPr sz="1150" spc="-100" dirty="0">
                <a:latin typeface="宋体" panose="02010600030101010101" pitchFamily="2" charset="-122"/>
                <a:cs typeface="宋体" panose="02010600030101010101" pitchFamily="2" charset="-122"/>
              </a:rPr>
              <a:t>to_party:</a:t>
            </a:r>
            <a:r>
              <a:rPr sz="1150" spc="-285" dirty="0">
                <a:latin typeface="宋体" panose="02010600030101010101" pitchFamily="2" charset="-122"/>
                <a:cs typeface="宋体" panose="02010600030101010101" pitchFamily="2" charset="-122"/>
              </a:rPr>
              <a:t> </a:t>
            </a:r>
            <a:r>
              <a:rPr sz="1150" spc="-40" dirty="0">
                <a:latin typeface="宋体" panose="02010600030101010101" pitchFamily="2" charset="-122"/>
                <a:cs typeface="宋体" panose="02010600030101010101" pitchFamily="2" charset="-122"/>
              </a:rPr>
              <a:t>&lt;string&gt;</a:t>
            </a:r>
            <a:r>
              <a:rPr sz="1150" spc="-275" dirty="0">
                <a:latin typeface="宋体" panose="02010600030101010101" pitchFamily="2" charset="-122"/>
                <a:cs typeface="宋体" panose="02010600030101010101" pitchFamily="2" charset="-122"/>
              </a:rPr>
              <a:t> </a:t>
            </a:r>
            <a:r>
              <a:rPr sz="1150" spc="-310" dirty="0">
                <a:latin typeface="宋体" panose="02010600030101010101" pitchFamily="2" charset="-122"/>
                <a:cs typeface="宋体" panose="02010600030101010101" pitchFamily="2" charset="-122"/>
              </a:rPr>
              <a:t>|</a:t>
            </a:r>
            <a:r>
              <a:rPr sz="1150" spc="-254" dirty="0">
                <a:latin typeface="宋体" panose="02010600030101010101" pitchFamily="2" charset="-122"/>
                <a:cs typeface="宋体" panose="02010600030101010101" pitchFamily="2" charset="-122"/>
              </a:rPr>
              <a:t> </a:t>
            </a:r>
            <a:r>
              <a:rPr sz="1150" spc="-95" dirty="0">
                <a:latin typeface="宋体" panose="02010600030101010101" pitchFamily="2" charset="-122"/>
                <a:cs typeface="宋体" panose="02010600030101010101" pitchFamily="2" charset="-122"/>
              </a:rPr>
              <a:t>default</a:t>
            </a:r>
            <a:r>
              <a:rPr sz="1150" spc="-265"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a:t>
            </a:r>
            <a:r>
              <a:rPr sz="1150" spc="-245" dirty="0">
                <a:latin typeface="宋体" panose="02010600030101010101" pitchFamily="2" charset="-122"/>
                <a:cs typeface="宋体" panose="02010600030101010101" pitchFamily="2" charset="-122"/>
              </a:rPr>
              <a:t> </a:t>
            </a:r>
            <a:r>
              <a:rPr sz="1150" spc="-270" dirty="0">
                <a:latin typeface="宋体" panose="02010600030101010101" pitchFamily="2" charset="-122"/>
                <a:cs typeface="宋体" panose="02010600030101010101" pitchFamily="2" charset="-122"/>
              </a:rPr>
              <a:t>'{{</a:t>
            </a:r>
            <a:r>
              <a:rPr sz="1150" spc="-254"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template</a:t>
            </a:r>
            <a:r>
              <a:rPr sz="1150" spc="-290" dirty="0">
                <a:latin typeface="宋体" panose="02010600030101010101" pitchFamily="2" charset="-122"/>
                <a:cs typeface="宋体" panose="02010600030101010101" pitchFamily="2" charset="-122"/>
              </a:rPr>
              <a:t> </a:t>
            </a:r>
            <a:r>
              <a:rPr sz="1150" spc="-90" dirty="0">
                <a:latin typeface="宋体" panose="02010600030101010101" pitchFamily="2" charset="-122"/>
                <a:cs typeface="宋体" panose="02010600030101010101" pitchFamily="2" charset="-122"/>
              </a:rPr>
              <a:t>"wechat.default.to_party"</a:t>
            </a:r>
            <a:r>
              <a:rPr sz="1150" spc="-285" dirty="0">
                <a:latin typeface="宋体" panose="02010600030101010101" pitchFamily="2" charset="-122"/>
                <a:cs typeface="宋体" panose="02010600030101010101" pitchFamily="2" charset="-122"/>
              </a:rPr>
              <a:t> </a:t>
            </a:r>
            <a:r>
              <a:rPr sz="1150" spc="-325" dirty="0">
                <a:latin typeface="宋体" panose="02010600030101010101" pitchFamily="2" charset="-122"/>
                <a:cs typeface="宋体" panose="02010600030101010101" pitchFamily="2" charset="-122"/>
              </a:rPr>
              <a:t>.</a:t>
            </a:r>
            <a:r>
              <a:rPr sz="1150" spc="-260" dirty="0">
                <a:latin typeface="宋体" panose="02010600030101010101" pitchFamily="2" charset="-122"/>
                <a:cs typeface="宋体" panose="02010600030101010101" pitchFamily="2" charset="-122"/>
              </a:rPr>
              <a:t> </a:t>
            </a:r>
            <a:r>
              <a:rPr sz="1150" spc="-270" dirty="0">
                <a:latin typeface="宋体" panose="02010600030101010101" pitchFamily="2" charset="-122"/>
                <a:cs typeface="宋体" panose="02010600030101010101" pitchFamily="2" charset="-122"/>
              </a:rPr>
              <a:t>}}'</a:t>
            </a:r>
            <a:r>
              <a:rPr sz="1150" spc="-26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 </a:t>
            </a:r>
            <a:r>
              <a:rPr sz="1150" spc="-56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100" dirty="0">
                <a:latin typeface="宋体" panose="02010600030101010101" pitchFamily="2" charset="-122"/>
                <a:cs typeface="宋体" panose="02010600030101010101" pitchFamily="2" charset="-122"/>
              </a:rPr>
              <a:t>to_tag:</a:t>
            </a:r>
            <a:r>
              <a:rPr sz="1150" spc="-285" dirty="0">
                <a:latin typeface="宋体" panose="02010600030101010101" pitchFamily="2" charset="-122"/>
                <a:cs typeface="宋体" panose="02010600030101010101" pitchFamily="2" charset="-122"/>
              </a:rPr>
              <a:t> </a:t>
            </a:r>
            <a:r>
              <a:rPr sz="1150" spc="-40" dirty="0">
                <a:latin typeface="宋体" panose="02010600030101010101" pitchFamily="2" charset="-122"/>
                <a:cs typeface="宋体" panose="02010600030101010101" pitchFamily="2" charset="-122"/>
              </a:rPr>
              <a:t>&lt;string&gt;</a:t>
            </a:r>
            <a:r>
              <a:rPr sz="1150" spc="-275" dirty="0">
                <a:latin typeface="宋体" panose="02010600030101010101" pitchFamily="2" charset="-122"/>
                <a:cs typeface="宋体" panose="02010600030101010101" pitchFamily="2" charset="-122"/>
              </a:rPr>
              <a:t> </a:t>
            </a:r>
            <a:r>
              <a:rPr sz="1150" spc="-310"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90" dirty="0">
                <a:latin typeface="宋体" panose="02010600030101010101" pitchFamily="2" charset="-122"/>
                <a:cs typeface="宋体" panose="02010600030101010101" pitchFamily="2" charset="-122"/>
              </a:rPr>
              <a:t>default</a:t>
            </a:r>
            <a:r>
              <a:rPr sz="1150" spc="-260"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65"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template</a:t>
            </a:r>
            <a:r>
              <a:rPr sz="1150" spc="-285" dirty="0">
                <a:latin typeface="宋体" panose="02010600030101010101" pitchFamily="2" charset="-122"/>
                <a:cs typeface="宋体" panose="02010600030101010101" pitchFamily="2" charset="-122"/>
              </a:rPr>
              <a:t> </a:t>
            </a:r>
            <a:r>
              <a:rPr sz="1150" spc="-85" dirty="0">
                <a:latin typeface="宋体" panose="02010600030101010101" pitchFamily="2" charset="-122"/>
                <a:cs typeface="宋体" panose="02010600030101010101" pitchFamily="2" charset="-122"/>
              </a:rPr>
              <a:t>"wechat.default.to_tag"</a:t>
            </a:r>
            <a:r>
              <a:rPr sz="1150" spc="-295" dirty="0">
                <a:latin typeface="宋体" panose="02010600030101010101" pitchFamily="2" charset="-122"/>
                <a:cs typeface="宋体" panose="02010600030101010101" pitchFamily="2" charset="-122"/>
              </a:rPr>
              <a:t> </a:t>
            </a:r>
            <a:r>
              <a:rPr sz="1150" spc="-325"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p:txBody>
      </p:sp>
      <p:pic>
        <p:nvPicPr>
          <p:cNvPr id="8"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9"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0" name="图片 9"/>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2766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微信告警模板示例</a:t>
            </a:r>
            <a:endParaRPr sz="3200">
              <a:latin typeface="宋体" panose="02010600030101010101" pitchFamily="2" charset="-122"/>
              <a:cs typeface="宋体" panose="02010600030101010101" pitchFamily="2" charset="-122"/>
            </a:endParaRPr>
          </a:p>
        </p:txBody>
      </p:sp>
      <p:pic>
        <p:nvPicPr>
          <p:cNvPr id="3" name="object 3"/>
          <p:cNvPicPr/>
          <p:nvPr/>
        </p:nvPicPr>
        <p:blipFill>
          <a:blip r:embed="rId5" cstate="print"/>
          <a:stretch>
            <a:fillRect/>
          </a:stretch>
        </p:blipFill>
        <p:spPr>
          <a:xfrm>
            <a:off x="445770" y="1144269"/>
            <a:ext cx="5477001" cy="3104642"/>
          </a:xfrm>
          <a:prstGeom prst="rect">
            <a:avLst/>
          </a:prstGeom>
        </p:spPr>
      </p:pic>
      <p:sp>
        <p:nvSpPr>
          <p:cNvPr id="4" name="object 4"/>
          <p:cNvSpPr txBox="1"/>
          <p:nvPr/>
        </p:nvSpPr>
        <p:spPr>
          <a:xfrm>
            <a:off x="562609" y="1238250"/>
            <a:ext cx="5250180" cy="2923540"/>
          </a:xfrm>
          <a:prstGeom prst="rect">
            <a:avLst/>
          </a:prstGeom>
          <a:solidFill>
            <a:srgbClr val="D7EFEB"/>
          </a:solidFill>
        </p:spPr>
        <p:txBody>
          <a:bodyPr vert="horz" wrap="square" lIns="0" tIns="35560" rIns="0" bIns="0" rtlCol="0">
            <a:spAutoFit/>
          </a:bodyPr>
          <a:lstStyle/>
          <a:p>
            <a:pPr marL="91440">
              <a:lnSpc>
                <a:spcPct val="100000"/>
              </a:lnSpc>
              <a:spcBef>
                <a:spcPts val="280"/>
              </a:spcBef>
            </a:pPr>
            <a:r>
              <a:rPr sz="1150" spc="-240" dirty="0">
                <a:latin typeface="宋体" panose="02010600030101010101" pitchFamily="2" charset="-122"/>
                <a:cs typeface="宋体" panose="02010600030101010101" pitchFamily="2" charset="-122"/>
              </a:rPr>
              <a:t>{{</a:t>
            </a:r>
            <a:r>
              <a:rPr sz="1150" dirty="0">
                <a:latin typeface="宋体" panose="02010600030101010101" pitchFamily="2" charset="-122"/>
                <a:cs typeface="宋体" panose="02010600030101010101" pitchFamily="2" charset="-122"/>
              </a:rPr>
              <a:t>-</a:t>
            </a:r>
            <a:r>
              <a:rPr sz="1150" spc="-275" dirty="0">
                <a:latin typeface="宋体" panose="02010600030101010101" pitchFamily="2" charset="-122"/>
                <a:cs typeface="宋体" panose="02010600030101010101" pitchFamily="2" charset="-122"/>
              </a:rPr>
              <a:t> </a:t>
            </a:r>
            <a:r>
              <a:rPr sz="1150" spc="-280" dirty="0">
                <a:latin typeface="宋体" panose="02010600030101010101" pitchFamily="2" charset="-122"/>
                <a:cs typeface="宋体" panose="02010600030101010101" pitchFamily="2" charset="-122"/>
              </a:rPr>
              <a:t>if</a:t>
            </a:r>
            <a:r>
              <a:rPr sz="1150" spc="-254" dirty="0">
                <a:latin typeface="宋体" panose="02010600030101010101" pitchFamily="2" charset="-122"/>
                <a:cs typeface="宋体" panose="02010600030101010101" pitchFamily="2" charset="-122"/>
              </a:rPr>
              <a:t> </a:t>
            </a:r>
            <a:r>
              <a:rPr sz="1150" spc="-70" dirty="0">
                <a:latin typeface="宋体" panose="02010600030101010101" pitchFamily="2" charset="-122"/>
                <a:cs typeface="宋体" panose="02010600030101010101" pitchFamily="2" charset="-122"/>
              </a:rPr>
              <a:t>g</a:t>
            </a:r>
            <a:r>
              <a:rPr sz="1150" spc="-65" dirty="0">
                <a:latin typeface="宋体" panose="02010600030101010101" pitchFamily="2" charset="-122"/>
                <a:cs typeface="宋体" panose="02010600030101010101" pitchFamily="2" charset="-122"/>
              </a:rPr>
              <a:t>t</a:t>
            </a:r>
            <a:r>
              <a:rPr sz="1150" spc="-27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85" dirty="0">
                <a:latin typeface="宋体" panose="02010600030101010101" pitchFamily="2" charset="-122"/>
                <a:cs typeface="宋体" panose="02010600030101010101" pitchFamily="2" charset="-122"/>
              </a:rPr>
              <a:t>len</a:t>
            </a:r>
            <a:r>
              <a:rPr sz="1150" spc="-265" dirty="0">
                <a:latin typeface="宋体" panose="02010600030101010101" pitchFamily="2" charset="-122"/>
                <a:cs typeface="宋体" panose="02010600030101010101" pitchFamily="2" charset="-122"/>
              </a:rPr>
              <a:t> </a:t>
            </a:r>
            <a:r>
              <a:rPr sz="1150" spc="-330" dirty="0">
                <a:latin typeface="宋体" panose="02010600030101010101" pitchFamily="2" charset="-122"/>
                <a:cs typeface="宋体" panose="02010600030101010101" pitchFamily="2" charset="-122"/>
              </a:rPr>
              <a:t>.</a:t>
            </a:r>
            <a:r>
              <a:rPr sz="1150" spc="-55" dirty="0">
                <a:latin typeface="宋体" panose="02010600030101010101" pitchFamily="2" charset="-122"/>
                <a:cs typeface="宋体" panose="02010600030101010101" pitchFamily="2" charset="-122"/>
              </a:rPr>
              <a:t>Ale</a:t>
            </a:r>
            <a:r>
              <a:rPr sz="1150" spc="-170" dirty="0">
                <a:latin typeface="宋体" panose="02010600030101010101" pitchFamily="2" charset="-122"/>
                <a:cs typeface="宋体" panose="02010600030101010101" pitchFamily="2" charset="-122"/>
              </a:rPr>
              <a:t>rts</a:t>
            </a:r>
            <a:r>
              <a:rPr sz="1150" spc="-155" dirty="0">
                <a:latin typeface="宋体" panose="02010600030101010101" pitchFamily="2" charset="-122"/>
                <a:cs typeface="宋体" panose="02010600030101010101" pitchFamily="2" charset="-122"/>
              </a:rPr>
              <a:t>.Firin</a:t>
            </a:r>
            <a:r>
              <a:rPr sz="1150" spc="-150" dirty="0">
                <a:latin typeface="宋体" panose="02010600030101010101" pitchFamily="2" charset="-122"/>
                <a:cs typeface="宋体" panose="02010600030101010101" pitchFamily="2" charset="-122"/>
              </a:rPr>
              <a:t>g</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0</a:t>
            </a:r>
            <a:r>
              <a:rPr sz="1150" spc="-265" dirty="0">
                <a:latin typeface="宋体" panose="02010600030101010101" pitchFamily="2" charset="-122"/>
                <a:cs typeface="宋体" panose="02010600030101010101" pitchFamily="2" charset="-122"/>
              </a:rPr>
              <a:t> </a:t>
            </a:r>
            <a:r>
              <a:rPr sz="1150" dirty="0">
                <a:latin typeface="宋体" panose="02010600030101010101" pitchFamily="2" charset="-122"/>
                <a:cs typeface="宋体" panose="02010600030101010101" pitchFamily="2" charset="-122"/>
              </a:rPr>
              <a:t>-</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spc="-240"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95" dirty="0">
                <a:latin typeface="宋体" panose="02010600030101010101" pitchFamily="2" charset="-122"/>
                <a:cs typeface="宋体" panose="02010600030101010101" pitchFamily="2" charset="-122"/>
              </a:rPr>
              <a:t>ra</a:t>
            </a:r>
            <a:r>
              <a:rPr sz="1150" spc="45" dirty="0">
                <a:latin typeface="宋体" panose="02010600030101010101" pitchFamily="2" charset="-122"/>
                <a:cs typeface="宋体" panose="02010600030101010101" pitchFamily="2" charset="-122"/>
              </a:rPr>
              <a:t>ng</a:t>
            </a:r>
            <a:r>
              <a:rPr sz="1150" spc="50" dirty="0">
                <a:latin typeface="宋体" panose="02010600030101010101" pitchFamily="2" charset="-122"/>
                <a:cs typeface="宋体" panose="02010600030101010101" pitchFamily="2" charset="-122"/>
              </a:rPr>
              <a:t>e</a:t>
            </a:r>
            <a:r>
              <a:rPr sz="1150" spc="-265"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a:t>
            </a:r>
            <a:r>
              <a:rPr sz="1150" spc="-95" dirty="0">
                <a:latin typeface="宋体" panose="02010600030101010101" pitchFamily="2" charset="-122"/>
                <a:cs typeface="宋体" panose="02010600030101010101" pitchFamily="2" charset="-122"/>
              </a:rPr>
              <a:t>index,</a:t>
            </a:r>
            <a:r>
              <a:rPr sz="1150" spc="-265"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a:t>
            </a:r>
            <a:r>
              <a:rPr sz="1150" dirty="0">
                <a:latin typeface="宋体" panose="02010600030101010101" pitchFamily="2" charset="-122"/>
                <a:cs typeface="宋体" panose="02010600030101010101" pitchFamily="2" charset="-122"/>
              </a:rPr>
              <a:t>a</a:t>
            </a:r>
            <a:r>
              <a:rPr sz="1150" spc="-175" dirty="0">
                <a:latin typeface="宋体" panose="02010600030101010101" pitchFamily="2" charset="-122"/>
                <a:cs typeface="宋体" panose="02010600030101010101" pitchFamily="2" charset="-122"/>
              </a:rPr>
              <a:t>lert</a:t>
            </a:r>
            <a:r>
              <a:rPr sz="1150" spc="-285" dirty="0">
                <a:latin typeface="宋体" panose="02010600030101010101" pitchFamily="2" charset="-122"/>
                <a:cs typeface="宋体" panose="02010600030101010101" pitchFamily="2" charset="-122"/>
              </a:rPr>
              <a:t> </a:t>
            </a:r>
            <a:r>
              <a:rPr sz="1150" spc="-75" dirty="0">
                <a:latin typeface="宋体" panose="02010600030101010101" pitchFamily="2" charset="-122"/>
                <a:cs typeface="宋体" panose="02010600030101010101" pitchFamily="2" charset="-122"/>
              </a:rPr>
              <a:t>:</a:t>
            </a:r>
            <a:r>
              <a:rPr sz="1150" spc="-70" dirty="0">
                <a:latin typeface="宋体" panose="02010600030101010101" pitchFamily="2" charset="-122"/>
                <a:cs typeface="宋体" panose="02010600030101010101" pitchFamily="2" charset="-122"/>
              </a:rPr>
              <a:t>=</a:t>
            </a:r>
            <a:r>
              <a:rPr sz="1150" spc="-275" dirty="0">
                <a:latin typeface="宋体" panose="02010600030101010101" pitchFamily="2" charset="-122"/>
                <a:cs typeface="宋体" panose="02010600030101010101" pitchFamily="2" charset="-122"/>
              </a:rPr>
              <a:t> </a:t>
            </a:r>
            <a:r>
              <a:rPr sz="1150" spc="-145" dirty="0">
                <a:latin typeface="宋体" panose="02010600030101010101" pitchFamily="2" charset="-122"/>
                <a:cs typeface="宋体" panose="02010600030101010101" pitchFamily="2" charset="-122"/>
              </a:rPr>
              <a:t>.Alert</a:t>
            </a:r>
            <a:r>
              <a:rPr sz="1150" spc="-140" dirty="0">
                <a:latin typeface="宋体" panose="02010600030101010101" pitchFamily="2" charset="-122"/>
                <a:cs typeface="宋体" panose="02010600030101010101" pitchFamily="2" charset="-122"/>
              </a:rPr>
              <a:t>s</a:t>
            </a:r>
            <a:r>
              <a:rPr sz="1150" spc="-254" dirty="0">
                <a:latin typeface="宋体" panose="02010600030101010101" pitchFamily="2" charset="-122"/>
                <a:cs typeface="宋体" panose="02010600030101010101" pitchFamily="2" charset="-122"/>
              </a:rPr>
              <a:t> </a:t>
            </a:r>
            <a:r>
              <a:rPr sz="1150" spc="5" dirty="0">
                <a:latin typeface="宋体" panose="02010600030101010101" pitchFamily="2" charset="-122"/>
                <a:cs typeface="宋体" panose="02010600030101010101" pitchFamily="2" charset="-122"/>
              </a:rPr>
              <a:t>-</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spc="-240"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80" dirty="0">
                <a:latin typeface="宋体" panose="02010600030101010101" pitchFamily="2" charset="-122"/>
                <a:cs typeface="宋体" panose="02010600030101010101" pitchFamily="2" charset="-122"/>
              </a:rPr>
              <a:t>if</a:t>
            </a:r>
            <a:r>
              <a:rPr sz="1150" spc="-254" dirty="0">
                <a:latin typeface="宋体" panose="02010600030101010101" pitchFamily="2" charset="-122"/>
                <a:cs typeface="宋体" panose="02010600030101010101" pitchFamily="2" charset="-122"/>
              </a:rPr>
              <a:t> </a:t>
            </a:r>
            <a:r>
              <a:rPr sz="1150" spc="50" dirty="0">
                <a:latin typeface="宋体" panose="02010600030101010101" pitchFamily="2" charset="-122"/>
                <a:cs typeface="宋体" panose="02010600030101010101" pitchFamily="2" charset="-122"/>
              </a:rPr>
              <a:t>eq</a:t>
            </a:r>
            <a:r>
              <a:rPr sz="1150" spc="-265"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a:t>
            </a:r>
            <a:r>
              <a:rPr sz="1150" spc="-50" dirty="0">
                <a:latin typeface="宋体" panose="02010600030101010101" pitchFamily="2" charset="-122"/>
                <a:cs typeface="宋体" panose="02010600030101010101" pitchFamily="2" charset="-122"/>
              </a:rPr>
              <a:t>index</a:t>
            </a:r>
            <a:r>
              <a:rPr sz="1150" spc="-260"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0</a:t>
            </a:r>
            <a:r>
              <a:rPr sz="1150" spc="-26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spc="190" dirty="0">
                <a:latin typeface="宋体" panose="02010600030101010101" pitchFamily="2" charset="-122"/>
                <a:cs typeface="宋体" panose="02010600030101010101" pitchFamily="2" charset="-122"/>
              </a:rPr>
              <a:t>====</a:t>
            </a:r>
            <a:r>
              <a:rPr sz="1150" spc="180" dirty="0">
                <a:latin typeface="宋体" panose="02010600030101010101" pitchFamily="2" charset="-122"/>
                <a:cs typeface="宋体" panose="02010600030101010101" pitchFamily="2" charset="-122"/>
              </a:rPr>
              <a:t>=</a:t>
            </a:r>
            <a:r>
              <a:rPr sz="1150" spc="190" dirty="0">
                <a:latin typeface="宋体" panose="02010600030101010101" pitchFamily="2" charset="-122"/>
                <a:cs typeface="宋体" panose="02010600030101010101" pitchFamily="2" charset="-122"/>
              </a:rPr>
              <a:t>=</a:t>
            </a:r>
            <a:r>
              <a:rPr sz="1150" spc="185" dirty="0">
                <a:latin typeface="宋体" panose="02010600030101010101" pitchFamily="2" charset="-122"/>
                <a:cs typeface="宋体" panose="02010600030101010101" pitchFamily="2" charset="-122"/>
              </a:rPr>
              <a:t>=</a:t>
            </a:r>
            <a:r>
              <a:rPr sz="1150" spc="180" dirty="0">
                <a:latin typeface="宋体" panose="02010600030101010101" pitchFamily="2" charset="-122"/>
                <a:cs typeface="宋体" panose="02010600030101010101" pitchFamily="2" charset="-122"/>
              </a:rPr>
              <a:t>=</a:t>
            </a:r>
            <a:r>
              <a:rPr sz="1150" spc="190" dirty="0">
                <a:latin typeface="宋体" panose="02010600030101010101" pitchFamily="2" charset="-122"/>
                <a:cs typeface="宋体" panose="02010600030101010101" pitchFamily="2" charset="-122"/>
              </a:rPr>
              <a:t>=</a:t>
            </a:r>
            <a:r>
              <a:rPr sz="1150" spc="-290" dirty="0">
                <a:latin typeface="宋体" panose="02010600030101010101" pitchFamily="2" charset="-122"/>
                <a:cs typeface="宋体" panose="02010600030101010101" pitchFamily="2" charset="-122"/>
              </a:rPr>
              <a:t> </a:t>
            </a:r>
            <a:r>
              <a:rPr sz="1150" dirty="0">
                <a:latin typeface="宋体" panose="02010600030101010101" pitchFamily="2" charset="-122"/>
                <a:cs typeface="宋体" panose="02010600030101010101" pitchFamily="2" charset="-122"/>
              </a:rPr>
              <a:t>监控报警</a:t>
            </a:r>
            <a:r>
              <a:rPr sz="1150" spc="-265"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a:t>
            </a:r>
            <a:r>
              <a:rPr sz="1150" spc="180" dirty="0">
                <a:latin typeface="宋体" panose="02010600030101010101" pitchFamily="2" charset="-122"/>
                <a:cs typeface="宋体" panose="02010600030101010101" pitchFamily="2" charset="-122"/>
              </a:rPr>
              <a:t>==</a:t>
            </a:r>
            <a:r>
              <a:rPr sz="1150" spc="190" dirty="0">
                <a:latin typeface="宋体" panose="02010600030101010101" pitchFamily="2" charset="-122"/>
                <a:cs typeface="宋体" panose="02010600030101010101" pitchFamily="2" charset="-122"/>
              </a:rPr>
              <a:t>=</a:t>
            </a:r>
            <a:r>
              <a:rPr sz="1150" spc="185" dirty="0">
                <a:latin typeface="宋体" panose="02010600030101010101" pitchFamily="2" charset="-122"/>
                <a:cs typeface="宋体" panose="02010600030101010101" pitchFamily="2" charset="-122"/>
              </a:rPr>
              <a:t>=</a:t>
            </a:r>
            <a:r>
              <a:rPr sz="1150" spc="19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dirty="0">
                <a:latin typeface="宋体" panose="02010600030101010101" pitchFamily="2" charset="-122"/>
                <a:cs typeface="宋体" panose="02010600030101010101" pitchFamily="2" charset="-122"/>
              </a:rPr>
              <a:t>告警状态</a:t>
            </a:r>
            <a:r>
              <a:rPr sz="1150" spc="-5" dirty="0">
                <a:latin typeface="宋体" panose="02010600030101010101" pitchFamily="2" charset="-122"/>
                <a:cs typeface="宋体" panose="02010600030101010101" pitchFamily="2" charset="-122"/>
              </a:rPr>
              <a:t>：</a:t>
            </a:r>
            <a:r>
              <a:rPr sz="1150" spc="-240" dirty="0">
                <a:latin typeface="宋体" panose="02010600030101010101" pitchFamily="2" charset="-122"/>
                <a:cs typeface="宋体" panose="02010600030101010101" pitchFamily="2" charset="-122"/>
              </a:rPr>
              <a:t>{{</a:t>
            </a:r>
            <a:r>
              <a:rPr sz="1150" dirty="0">
                <a:latin typeface="宋体" panose="02010600030101010101" pitchFamily="2" charset="-122"/>
                <a:cs typeface="宋体" panose="02010600030101010101" pitchFamily="2" charset="-122"/>
              </a:rPr>
              <a:t> </a:t>
            </a:r>
            <a:r>
              <a:rPr sz="1150" spc="-220" dirty="0">
                <a:latin typeface="宋体" panose="02010600030101010101" pitchFamily="2" charset="-122"/>
                <a:cs typeface="宋体" panose="02010600030101010101" pitchFamily="2" charset="-122"/>
              </a:rPr>
              <a:t> </a:t>
            </a:r>
            <a:r>
              <a:rPr sz="1150" spc="-135" dirty="0">
                <a:latin typeface="宋体" panose="02010600030101010101" pitchFamily="2" charset="-122"/>
                <a:cs typeface="宋体" panose="02010600030101010101" pitchFamily="2" charset="-122"/>
              </a:rPr>
              <a:t>.St</a:t>
            </a:r>
            <a:r>
              <a:rPr sz="1150" spc="-130" dirty="0">
                <a:latin typeface="宋体" panose="02010600030101010101" pitchFamily="2" charset="-122"/>
                <a:cs typeface="宋体" panose="02010600030101010101" pitchFamily="2" charset="-122"/>
              </a:rPr>
              <a:t>a</a:t>
            </a:r>
            <a:r>
              <a:rPr sz="1150" spc="-210" dirty="0">
                <a:latin typeface="宋体" panose="02010600030101010101" pitchFamily="2" charset="-122"/>
                <a:cs typeface="宋体" panose="02010600030101010101" pitchFamily="2" charset="-122"/>
              </a:rPr>
              <a:t>t</a:t>
            </a:r>
            <a:r>
              <a:rPr sz="1150" spc="50" dirty="0">
                <a:latin typeface="宋体" panose="02010600030101010101" pitchFamily="2" charset="-122"/>
                <a:cs typeface="宋体" panose="02010600030101010101" pitchFamily="2" charset="-122"/>
              </a:rPr>
              <a:t>u</a:t>
            </a:r>
            <a:r>
              <a:rPr sz="1150" spc="-110" dirty="0">
                <a:latin typeface="宋体" panose="02010600030101010101" pitchFamily="2" charset="-122"/>
                <a:cs typeface="宋体" panose="02010600030101010101" pitchFamily="2" charset="-122"/>
              </a:rPr>
              <a:t>s</a:t>
            </a:r>
            <a:r>
              <a:rPr sz="1150" spc="-28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dirty="0">
                <a:latin typeface="宋体" panose="02010600030101010101" pitchFamily="2" charset="-122"/>
                <a:cs typeface="宋体" panose="02010600030101010101" pitchFamily="2" charset="-122"/>
              </a:rPr>
              <a:t>告警级别</a:t>
            </a:r>
            <a:r>
              <a:rPr sz="1150" spc="-5" dirty="0">
                <a:latin typeface="宋体" panose="02010600030101010101" pitchFamily="2" charset="-122"/>
                <a:cs typeface="宋体" panose="02010600030101010101" pitchFamily="2" charset="-122"/>
              </a:rPr>
              <a:t>：</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30" dirty="0">
                <a:latin typeface="宋体" panose="02010600030101010101" pitchFamily="2" charset="-122"/>
                <a:cs typeface="宋体" panose="02010600030101010101" pitchFamily="2" charset="-122"/>
              </a:rPr>
              <a:t>.</a:t>
            </a:r>
            <a:r>
              <a:rPr sz="1150" spc="-50" dirty="0">
                <a:latin typeface="宋体" panose="02010600030101010101" pitchFamily="2" charset="-122"/>
                <a:cs typeface="宋体" panose="02010600030101010101" pitchFamily="2" charset="-122"/>
              </a:rPr>
              <a:t>L</a:t>
            </a:r>
            <a:r>
              <a:rPr sz="1150" dirty="0">
                <a:latin typeface="宋体" panose="02010600030101010101" pitchFamily="2" charset="-122"/>
                <a:cs typeface="宋体" panose="02010600030101010101" pitchFamily="2" charset="-122"/>
              </a:rPr>
              <a:t>a</a:t>
            </a:r>
            <a:r>
              <a:rPr sz="1150" spc="-85" dirty="0">
                <a:latin typeface="宋体" panose="02010600030101010101" pitchFamily="2" charset="-122"/>
                <a:cs typeface="宋体" panose="02010600030101010101" pitchFamily="2" charset="-122"/>
              </a:rPr>
              <a:t>bels</a:t>
            </a:r>
            <a:r>
              <a:rPr sz="1150" spc="-120" dirty="0">
                <a:latin typeface="宋体" panose="02010600030101010101" pitchFamily="2" charset="-122"/>
                <a:cs typeface="宋体" panose="02010600030101010101" pitchFamily="2" charset="-122"/>
              </a:rPr>
              <a:t>.se</a:t>
            </a:r>
            <a:r>
              <a:rPr sz="1150" spc="-114" dirty="0">
                <a:latin typeface="宋体" panose="02010600030101010101" pitchFamily="2" charset="-122"/>
                <a:cs typeface="宋体" panose="02010600030101010101" pitchFamily="2" charset="-122"/>
              </a:rPr>
              <a:t>v</a:t>
            </a:r>
            <a:r>
              <a:rPr sz="1150" spc="-175" dirty="0">
                <a:latin typeface="宋体" panose="02010600030101010101" pitchFamily="2" charset="-122"/>
                <a:cs typeface="宋体" panose="02010600030101010101" pitchFamily="2" charset="-122"/>
              </a:rPr>
              <a:t>eri</a:t>
            </a:r>
            <a:r>
              <a:rPr sz="1150" spc="-170" dirty="0">
                <a:latin typeface="宋体" panose="02010600030101010101" pitchFamily="2" charset="-122"/>
                <a:cs typeface="宋体" panose="02010600030101010101" pitchFamily="2" charset="-122"/>
              </a:rPr>
              <a:t>t</a:t>
            </a:r>
            <a:r>
              <a:rPr sz="1150" spc="-40" dirty="0">
                <a:latin typeface="宋体" panose="02010600030101010101" pitchFamily="2" charset="-122"/>
                <a:cs typeface="宋体" panose="02010600030101010101" pitchFamily="2" charset="-122"/>
              </a:rPr>
              <a:t>y</a:t>
            </a:r>
            <a:r>
              <a:rPr sz="1150" spc="-29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dirty="0">
                <a:latin typeface="宋体" panose="02010600030101010101" pitchFamily="2" charset="-122"/>
                <a:cs typeface="宋体" panose="02010600030101010101" pitchFamily="2" charset="-122"/>
              </a:rPr>
              <a:t>告警类型</a:t>
            </a:r>
            <a:r>
              <a:rPr sz="1150" spc="-5" dirty="0">
                <a:latin typeface="宋体" panose="02010600030101010101" pitchFamily="2" charset="-122"/>
                <a:cs typeface="宋体" panose="02010600030101010101" pitchFamily="2" charset="-122"/>
              </a:rPr>
              <a:t>：</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5" dirty="0">
                <a:latin typeface="宋体" panose="02010600030101010101" pitchFamily="2" charset="-122"/>
                <a:cs typeface="宋体" panose="02010600030101010101" pitchFamily="2" charset="-122"/>
              </a:rPr>
              <a:t>$</a:t>
            </a:r>
            <a:r>
              <a:rPr sz="1150" dirty="0">
                <a:latin typeface="宋体" panose="02010600030101010101" pitchFamily="2" charset="-122"/>
                <a:cs typeface="宋体" panose="02010600030101010101" pitchFamily="2" charset="-122"/>
              </a:rPr>
              <a:t>a</a:t>
            </a:r>
            <a:r>
              <a:rPr sz="1150" spc="-175" dirty="0">
                <a:latin typeface="宋体" panose="02010600030101010101" pitchFamily="2" charset="-122"/>
                <a:cs typeface="宋体" panose="02010600030101010101" pitchFamily="2" charset="-122"/>
              </a:rPr>
              <a:t>ler</a:t>
            </a:r>
            <a:r>
              <a:rPr sz="1150" spc="-170" dirty="0">
                <a:latin typeface="宋体" panose="02010600030101010101" pitchFamily="2" charset="-122"/>
                <a:cs typeface="宋体" panose="02010600030101010101" pitchFamily="2" charset="-122"/>
              </a:rPr>
              <a:t>t</a:t>
            </a:r>
            <a:r>
              <a:rPr sz="1150" spc="-190" dirty="0">
                <a:latin typeface="宋体" panose="02010600030101010101" pitchFamily="2" charset="-122"/>
                <a:cs typeface="宋体" panose="02010600030101010101" pitchFamily="2" charset="-122"/>
              </a:rPr>
              <a:t>.</a:t>
            </a:r>
            <a:r>
              <a:rPr sz="1150" spc="-195" dirty="0">
                <a:latin typeface="宋体" panose="02010600030101010101" pitchFamily="2" charset="-122"/>
                <a:cs typeface="宋体" panose="02010600030101010101" pitchFamily="2" charset="-122"/>
              </a:rPr>
              <a:t>L</a:t>
            </a:r>
            <a:r>
              <a:rPr sz="1150" dirty="0">
                <a:latin typeface="宋体" panose="02010600030101010101" pitchFamily="2" charset="-122"/>
                <a:cs typeface="宋体" panose="02010600030101010101" pitchFamily="2" charset="-122"/>
              </a:rPr>
              <a:t>a</a:t>
            </a:r>
            <a:r>
              <a:rPr sz="1150" spc="-85" dirty="0">
                <a:latin typeface="宋体" panose="02010600030101010101" pitchFamily="2" charset="-122"/>
                <a:cs typeface="宋体" panose="02010600030101010101" pitchFamily="2" charset="-122"/>
              </a:rPr>
              <a:t>bels</a:t>
            </a:r>
            <a:r>
              <a:rPr sz="1150" spc="-220" dirty="0">
                <a:latin typeface="宋体" panose="02010600030101010101" pitchFamily="2" charset="-122"/>
                <a:cs typeface="宋体" panose="02010600030101010101" pitchFamily="2" charset="-122"/>
              </a:rPr>
              <a:t>.a</a:t>
            </a:r>
            <a:r>
              <a:rPr sz="1150" spc="-215" dirty="0">
                <a:latin typeface="宋体" panose="02010600030101010101" pitchFamily="2" charset="-122"/>
                <a:cs typeface="宋体" panose="02010600030101010101" pitchFamily="2" charset="-122"/>
              </a:rPr>
              <a:t>l</a:t>
            </a:r>
            <a:r>
              <a:rPr sz="1150" spc="-85" dirty="0">
                <a:latin typeface="宋体" panose="02010600030101010101" pitchFamily="2" charset="-122"/>
                <a:cs typeface="宋体" panose="02010600030101010101" pitchFamily="2" charset="-122"/>
              </a:rPr>
              <a:t>e</a:t>
            </a:r>
            <a:r>
              <a:rPr sz="1150" spc="-100" dirty="0">
                <a:latin typeface="宋体" panose="02010600030101010101" pitchFamily="2" charset="-122"/>
                <a:cs typeface="宋体" panose="02010600030101010101" pitchFamily="2" charset="-122"/>
              </a:rPr>
              <a:t>r</a:t>
            </a:r>
            <a:r>
              <a:rPr sz="1150" spc="-210" dirty="0">
                <a:latin typeface="宋体" panose="02010600030101010101" pitchFamily="2" charset="-122"/>
                <a:cs typeface="宋体" panose="02010600030101010101" pitchFamily="2" charset="-122"/>
              </a:rPr>
              <a:t>t</a:t>
            </a:r>
            <a:r>
              <a:rPr sz="1150" spc="145" dirty="0">
                <a:latin typeface="宋体" panose="02010600030101010101" pitchFamily="2" charset="-122"/>
                <a:cs typeface="宋体" panose="02010600030101010101" pitchFamily="2" charset="-122"/>
              </a:rPr>
              <a:t>na</a:t>
            </a:r>
            <a:r>
              <a:rPr sz="1150" spc="140" dirty="0">
                <a:latin typeface="宋体" panose="02010600030101010101" pitchFamily="2" charset="-122"/>
                <a:cs typeface="宋体" panose="02010600030101010101" pitchFamily="2" charset="-122"/>
              </a:rPr>
              <a:t>m</a:t>
            </a:r>
            <a:r>
              <a:rPr sz="1150" spc="15" dirty="0">
                <a:latin typeface="宋体" panose="02010600030101010101" pitchFamily="2" charset="-122"/>
                <a:cs typeface="宋体" panose="02010600030101010101" pitchFamily="2" charset="-122"/>
              </a:rPr>
              <a:t>e</a:t>
            </a:r>
            <a:r>
              <a:rPr sz="1150" spc="-28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dirty="0">
                <a:latin typeface="宋体" panose="02010600030101010101" pitchFamily="2" charset="-122"/>
                <a:cs typeface="宋体" panose="02010600030101010101" pitchFamily="2" charset="-122"/>
              </a:rPr>
              <a:t>故障主机</a:t>
            </a:r>
            <a:r>
              <a:rPr sz="1150" spc="-325"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a:t>
            </a:r>
            <a:r>
              <a:rPr sz="1150" dirty="0">
                <a:latin typeface="宋体" panose="02010600030101010101" pitchFamily="2" charset="-122"/>
                <a:cs typeface="宋体" panose="02010600030101010101" pitchFamily="2" charset="-122"/>
              </a:rPr>
              <a:t>a</a:t>
            </a:r>
            <a:r>
              <a:rPr sz="1150" spc="-175" dirty="0">
                <a:latin typeface="宋体" panose="02010600030101010101" pitchFamily="2" charset="-122"/>
                <a:cs typeface="宋体" panose="02010600030101010101" pitchFamily="2" charset="-122"/>
              </a:rPr>
              <a:t>ler</a:t>
            </a:r>
            <a:r>
              <a:rPr sz="1150" spc="-170" dirty="0">
                <a:latin typeface="宋体" panose="02010600030101010101" pitchFamily="2" charset="-122"/>
                <a:cs typeface="宋体" panose="02010600030101010101" pitchFamily="2" charset="-122"/>
              </a:rPr>
              <a:t>t</a:t>
            </a:r>
            <a:r>
              <a:rPr sz="1150" spc="-190" dirty="0">
                <a:latin typeface="宋体" panose="02010600030101010101" pitchFamily="2" charset="-122"/>
                <a:cs typeface="宋体" panose="02010600030101010101" pitchFamily="2" charset="-122"/>
              </a:rPr>
              <a:t>.</a:t>
            </a:r>
            <a:r>
              <a:rPr sz="1150" spc="-195" dirty="0">
                <a:latin typeface="宋体" panose="02010600030101010101" pitchFamily="2" charset="-122"/>
                <a:cs typeface="宋体" panose="02010600030101010101" pitchFamily="2" charset="-122"/>
              </a:rPr>
              <a:t>L</a:t>
            </a:r>
            <a:r>
              <a:rPr sz="1150" dirty="0">
                <a:latin typeface="宋体" panose="02010600030101010101" pitchFamily="2" charset="-122"/>
                <a:cs typeface="宋体" panose="02010600030101010101" pitchFamily="2" charset="-122"/>
              </a:rPr>
              <a:t>a</a:t>
            </a:r>
            <a:r>
              <a:rPr sz="1150" spc="-85" dirty="0">
                <a:latin typeface="宋体" panose="02010600030101010101" pitchFamily="2" charset="-122"/>
                <a:cs typeface="宋体" panose="02010600030101010101" pitchFamily="2" charset="-122"/>
              </a:rPr>
              <a:t>bels</a:t>
            </a:r>
            <a:r>
              <a:rPr sz="1150" spc="-185" dirty="0">
                <a:latin typeface="宋体" panose="02010600030101010101" pitchFamily="2" charset="-122"/>
                <a:cs typeface="宋体" panose="02010600030101010101" pitchFamily="2" charset="-122"/>
              </a:rPr>
              <a:t>.ins</a:t>
            </a:r>
            <a:r>
              <a:rPr sz="1150" spc="-180" dirty="0">
                <a:latin typeface="宋体" panose="02010600030101010101" pitchFamily="2" charset="-122"/>
                <a:cs typeface="宋体" panose="02010600030101010101" pitchFamily="2" charset="-122"/>
              </a:rPr>
              <a:t>t</a:t>
            </a:r>
            <a:r>
              <a:rPr sz="1150" spc="-10" dirty="0">
                <a:latin typeface="宋体" panose="02010600030101010101" pitchFamily="2" charset="-122"/>
                <a:cs typeface="宋体" panose="02010600030101010101" pitchFamily="2" charset="-122"/>
              </a:rPr>
              <a:t>a</a:t>
            </a:r>
            <a:r>
              <a:rPr sz="1150" spc="-5" dirty="0">
                <a:latin typeface="宋体" panose="02010600030101010101" pitchFamily="2" charset="-122"/>
                <a:cs typeface="宋体" panose="02010600030101010101" pitchFamily="2" charset="-122"/>
              </a:rPr>
              <a:t>nc</a:t>
            </a:r>
            <a:r>
              <a:rPr sz="1150" spc="15" dirty="0">
                <a:latin typeface="宋体" panose="02010600030101010101" pitchFamily="2" charset="-122"/>
                <a:cs typeface="宋体" panose="02010600030101010101" pitchFamily="2" charset="-122"/>
              </a:rPr>
              <a:t>e</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dirty="0">
                <a:latin typeface="宋体" panose="02010600030101010101" pitchFamily="2" charset="-122"/>
                <a:cs typeface="宋体" panose="02010600030101010101" pitchFamily="2" charset="-122"/>
              </a:rPr>
              <a:t>告警主题</a:t>
            </a:r>
            <a:r>
              <a:rPr sz="1150" spc="-325"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a:t>
            </a:r>
            <a:r>
              <a:rPr sz="1150" dirty="0">
                <a:latin typeface="宋体" panose="02010600030101010101" pitchFamily="2" charset="-122"/>
                <a:cs typeface="宋体" panose="02010600030101010101" pitchFamily="2" charset="-122"/>
              </a:rPr>
              <a:t>a</a:t>
            </a:r>
            <a:r>
              <a:rPr sz="1150" spc="-175" dirty="0">
                <a:latin typeface="宋体" panose="02010600030101010101" pitchFamily="2" charset="-122"/>
                <a:cs typeface="宋体" panose="02010600030101010101" pitchFamily="2" charset="-122"/>
              </a:rPr>
              <a:t>ler</a:t>
            </a:r>
            <a:r>
              <a:rPr sz="1150" spc="-170" dirty="0">
                <a:latin typeface="宋体" panose="02010600030101010101" pitchFamily="2" charset="-122"/>
                <a:cs typeface="宋体" panose="02010600030101010101" pitchFamily="2" charset="-122"/>
              </a:rPr>
              <a:t>t</a:t>
            </a:r>
            <a:r>
              <a:rPr sz="1150" spc="-45" dirty="0">
                <a:latin typeface="宋体" panose="02010600030101010101" pitchFamily="2" charset="-122"/>
                <a:cs typeface="宋体" panose="02010600030101010101" pitchFamily="2" charset="-122"/>
              </a:rPr>
              <a:t>.A</a:t>
            </a:r>
            <a:r>
              <a:rPr sz="1150" spc="-50" dirty="0">
                <a:latin typeface="宋体" panose="02010600030101010101" pitchFamily="2" charset="-122"/>
                <a:cs typeface="宋体" panose="02010600030101010101" pitchFamily="2" charset="-122"/>
              </a:rPr>
              <a:t>n</a:t>
            </a:r>
            <a:r>
              <a:rPr sz="1150" spc="-25" dirty="0">
                <a:latin typeface="宋体" panose="02010600030101010101" pitchFamily="2" charset="-122"/>
                <a:cs typeface="宋体" panose="02010600030101010101" pitchFamily="2" charset="-122"/>
              </a:rPr>
              <a:t>not</a:t>
            </a:r>
            <a:r>
              <a:rPr sz="1150" spc="-15" dirty="0">
                <a:latin typeface="宋体" panose="02010600030101010101" pitchFamily="2" charset="-122"/>
                <a:cs typeface="宋体" panose="02010600030101010101" pitchFamily="2" charset="-122"/>
              </a:rPr>
              <a:t>a</a:t>
            </a:r>
            <a:r>
              <a:rPr sz="1150" spc="-210" dirty="0">
                <a:latin typeface="宋体" panose="02010600030101010101" pitchFamily="2" charset="-122"/>
                <a:cs typeface="宋体" panose="02010600030101010101" pitchFamily="2" charset="-122"/>
              </a:rPr>
              <a:t>t</a:t>
            </a:r>
            <a:r>
              <a:rPr sz="1150" spc="-120" dirty="0">
                <a:latin typeface="宋体" panose="02010600030101010101" pitchFamily="2" charset="-122"/>
                <a:cs typeface="宋体" panose="02010600030101010101" pitchFamily="2" charset="-122"/>
              </a:rPr>
              <a:t>io</a:t>
            </a:r>
            <a:r>
              <a:rPr sz="1150" spc="45" dirty="0">
                <a:latin typeface="宋体" panose="02010600030101010101" pitchFamily="2" charset="-122"/>
                <a:cs typeface="宋体" panose="02010600030101010101" pitchFamily="2" charset="-122"/>
              </a:rPr>
              <a:t>ns.sum</a:t>
            </a:r>
            <a:r>
              <a:rPr sz="1150" spc="50" dirty="0">
                <a:latin typeface="宋体" panose="02010600030101010101" pitchFamily="2" charset="-122"/>
                <a:cs typeface="宋体" panose="02010600030101010101" pitchFamily="2" charset="-122"/>
              </a:rPr>
              <a:t>m</a:t>
            </a:r>
            <a:r>
              <a:rPr sz="1150" dirty="0">
                <a:latin typeface="宋体" panose="02010600030101010101" pitchFamily="2" charset="-122"/>
                <a:cs typeface="宋体" panose="02010600030101010101" pitchFamily="2" charset="-122"/>
              </a:rPr>
              <a:t>a</a:t>
            </a:r>
            <a:r>
              <a:rPr sz="1150" spc="-204" dirty="0">
                <a:latin typeface="宋体" panose="02010600030101010101" pitchFamily="2" charset="-122"/>
                <a:cs typeface="宋体" panose="02010600030101010101" pitchFamily="2" charset="-122"/>
              </a:rPr>
              <a:t>r</a:t>
            </a:r>
            <a:r>
              <a:rPr sz="1150" spc="-40" dirty="0">
                <a:latin typeface="宋体" panose="02010600030101010101" pitchFamily="2" charset="-122"/>
                <a:cs typeface="宋体" panose="02010600030101010101" pitchFamily="2" charset="-122"/>
              </a:rPr>
              <a:t>y</a:t>
            </a:r>
            <a:r>
              <a:rPr sz="1150" spc="-28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dirty="0">
                <a:latin typeface="宋体" panose="02010600030101010101" pitchFamily="2" charset="-122"/>
                <a:cs typeface="宋体" panose="02010600030101010101" pitchFamily="2" charset="-122"/>
              </a:rPr>
              <a:t>告警详情</a:t>
            </a:r>
            <a:r>
              <a:rPr sz="1150" spc="-325" dirty="0">
                <a:latin typeface="宋体" panose="02010600030101010101" pitchFamily="2" charset="-122"/>
                <a:cs typeface="宋体" panose="02010600030101010101" pitchFamily="2" charset="-122"/>
              </a:rPr>
              <a:t>:</a:t>
            </a:r>
            <a:r>
              <a:rPr sz="1150" spc="-26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50" dirty="0">
                <a:latin typeface="宋体" panose="02010600030101010101" pitchFamily="2" charset="-122"/>
                <a:cs typeface="宋体" panose="02010600030101010101" pitchFamily="2" charset="-122"/>
              </a:rPr>
              <a:t> </a:t>
            </a:r>
            <a:r>
              <a:rPr sz="1150" spc="-55" dirty="0">
                <a:latin typeface="宋体" panose="02010600030101010101" pitchFamily="2" charset="-122"/>
                <a:cs typeface="宋体" panose="02010600030101010101" pitchFamily="2" charset="-122"/>
              </a:rPr>
              <a:t>$alert.Annotations.message</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100" dirty="0">
                <a:latin typeface="宋体" panose="02010600030101010101" pitchFamily="2" charset="-122"/>
                <a:cs typeface="宋体" panose="02010600030101010101" pitchFamily="2" charset="-122"/>
              </a:rPr>
              <a:t>$alert.Annotations.description}}</a:t>
            </a:r>
            <a:endParaRPr sz="1150">
              <a:latin typeface="宋体" panose="02010600030101010101" pitchFamily="2" charset="-122"/>
              <a:cs typeface="宋体" panose="02010600030101010101" pitchFamily="2" charset="-122"/>
            </a:endParaRPr>
          </a:p>
          <a:p>
            <a:pPr marL="91440">
              <a:lnSpc>
                <a:spcPct val="100000"/>
              </a:lnSpc>
            </a:pPr>
            <a:r>
              <a:rPr sz="1150" dirty="0">
                <a:latin typeface="宋体" panose="02010600030101010101" pitchFamily="2" charset="-122"/>
                <a:cs typeface="宋体" panose="02010600030101010101" pitchFamily="2" charset="-122"/>
              </a:rPr>
              <a:t>触发条件</a:t>
            </a:r>
            <a:r>
              <a:rPr sz="1150" spc="-5" dirty="0">
                <a:latin typeface="宋体" panose="02010600030101010101" pitchFamily="2" charset="-122"/>
                <a:cs typeface="宋体" panose="02010600030101010101" pitchFamily="2" charset="-122"/>
              </a:rPr>
              <a:t>：</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30" dirty="0">
                <a:latin typeface="宋体" panose="02010600030101010101" pitchFamily="2" charset="-122"/>
                <a:cs typeface="宋体" panose="02010600030101010101" pitchFamily="2" charset="-122"/>
              </a:rPr>
              <a:t>.</a:t>
            </a:r>
            <a:r>
              <a:rPr sz="1150" spc="100" dirty="0">
                <a:latin typeface="宋体" panose="02010600030101010101" pitchFamily="2" charset="-122"/>
                <a:cs typeface="宋体" panose="02010600030101010101" pitchFamily="2" charset="-122"/>
              </a:rPr>
              <a:t>An</a:t>
            </a:r>
            <a:r>
              <a:rPr sz="1150" spc="-25" dirty="0">
                <a:latin typeface="宋体" panose="02010600030101010101" pitchFamily="2" charset="-122"/>
                <a:cs typeface="宋体" panose="02010600030101010101" pitchFamily="2" charset="-122"/>
              </a:rPr>
              <a:t>not</a:t>
            </a:r>
            <a:r>
              <a:rPr sz="1150" spc="-15" dirty="0">
                <a:latin typeface="宋体" panose="02010600030101010101" pitchFamily="2" charset="-122"/>
                <a:cs typeface="宋体" panose="02010600030101010101" pitchFamily="2" charset="-122"/>
              </a:rPr>
              <a:t>a</a:t>
            </a:r>
            <a:r>
              <a:rPr sz="1150" spc="-210" dirty="0">
                <a:latin typeface="宋体" panose="02010600030101010101" pitchFamily="2" charset="-122"/>
                <a:cs typeface="宋体" panose="02010600030101010101" pitchFamily="2" charset="-122"/>
              </a:rPr>
              <a:t>t</a:t>
            </a:r>
            <a:r>
              <a:rPr sz="1150" spc="-120" dirty="0">
                <a:latin typeface="宋体" panose="02010600030101010101" pitchFamily="2" charset="-122"/>
                <a:cs typeface="宋体" panose="02010600030101010101" pitchFamily="2" charset="-122"/>
              </a:rPr>
              <a:t>io</a:t>
            </a:r>
            <a:r>
              <a:rPr sz="1150" spc="-90" dirty="0">
                <a:latin typeface="宋体" panose="02010600030101010101" pitchFamily="2" charset="-122"/>
                <a:cs typeface="宋体" panose="02010600030101010101" pitchFamily="2" charset="-122"/>
              </a:rPr>
              <a:t>ns.v</a:t>
            </a:r>
            <a:r>
              <a:rPr sz="1150" spc="-80" dirty="0">
                <a:latin typeface="宋体" panose="02010600030101010101" pitchFamily="2" charset="-122"/>
                <a:cs typeface="宋体" panose="02010600030101010101" pitchFamily="2" charset="-122"/>
              </a:rPr>
              <a:t>a</a:t>
            </a:r>
            <a:r>
              <a:rPr sz="1150" spc="-85" dirty="0">
                <a:latin typeface="宋体" panose="02010600030101010101" pitchFamily="2" charset="-122"/>
                <a:cs typeface="宋体" panose="02010600030101010101" pitchFamily="2" charset="-122"/>
              </a:rPr>
              <a:t>lue</a:t>
            </a:r>
            <a:r>
              <a:rPr sz="1150" spc="-254"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spc="-5" dirty="0">
                <a:latin typeface="宋体" panose="02010600030101010101" pitchFamily="2" charset="-122"/>
                <a:cs typeface="宋体" panose="02010600030101010101" pitchFamily="2" charset="-122"/>
              </a:rPr>
              <a:t>触发时间</a:t>
            </a:r>
            <a:r>
              <a:rPr sz="1150" spc="-325"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100" dirty="0">
                <a:latin typeface="宋体" panose="02010600030101010101" pitchFamily="2" charset="-122"/>
                <a:cs typeface="宋体" panose="02010600030101010101" pitchFamily="2" charset="-122"/>
              </a:rPr>
              <a:t>($alert.StartsAt.Add</a:t>
            </a:r>
            <a:r>
              <a:rPr sz="1150" spc="-270" dirty="0">
                <a:latin typeface="宋体" panose="02010600030101010101" pitchFamily="2" charset="-122"/>
                <a:cs typeface="宋体" panose="02010600030101010101" pitchFamily="2" charset="-122"/>
              </a:rPr>
              <a:t> </a:t>
            </a:r>
            <a:r>
              <a:rPr sz="1150" spc="-25" dirty="0">
                <a:latin typeface="宋体" panose="02010600030101010101" pitchFamily="2" charset="-122"/>
                <a:cs typeface="宋体" panose="02010600030101010101" pitchFamily="2" charset="-122"/>
              </a:rPr>
              <a:t>28800e9).Format</a:t>
            </a:r>
            <a:r>
              <a:rPr sz="1150" spc="-300" dirty="0">
                <a:latin typeface="宋体" panose="02010600030101010101" pitchFamily="2" charset="-122"/>
                <a:cs typeface="宋体" panose="02010600030101010101" pitchFamily="2" charset="-122"/>
              </a:rPr>
              <a:t> </a:t>
            </a:r>
            <a:r>
              <a:rPr sz="1150" dirty="0">
                <a:latin typeface="宋体" panose="02010600030101010101" pitchFamily="2" charset="-122"/>
                <a:cs typeface="宋体" panose="02010600030101010101" pitchFamily="2" charset="-122"/>
              </a:rPr>
              <a:t>"2006-01-02</a:t>
            </a:r>
            <a:r>
              <a:rPr sz="1150" spc="-305" dirty="0">
                <a:latin typeface="宋体" panose="02010600030101010101" pitchFamily="2" charset="-122"/>
                <a:cs typeface="宋体" panose="02010600030101010101" pitchFamily="2" charset="-122"/>
              </a:rPr>
              <a:t> </a:t>
            </a:r>
            <a:r>
              <a:rPr sz="1150" spc="-75" dirty="0">
                <a:latin typeface="宋体" panose="02010600030101010101" pitchFamily="2" charset="-122"/>
                <a:cs typeface="宋体" panose="02010600030101010101" pitchFamily="2" charset="-122"/>
              </a:rPr>
              <a:t>15:04:05"</a:t>
            </a:r>
            <a:r>
              <a:rPr sz="1150" spc="-30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spcBef>
                <a:spcPts val="5"/>
              </a:spcBef>
            </a:pPr>
            <a:r>
              <a:rPr sz="1150" spc="190" dirty="0">
                <a:latin typeface="宋体" panose="02010600030101010101" pitchFamily="2" charset="-122"/>
                <a:cs typeface="宋体" panose="02010600030101010101" pitchFamily="2" charset="-122"/>
              </a:rPr>
              <a:t>====</a:t>
            </a:r>
            <a:r>
              <a:rPr sz="1150" spc="180" dirty="0">
                <a:latin typeface="宋体" panose="02010600030101010101" pitchFamily="2" charset="-122"/>
                <a:cs typeface="宋体" panose="02010600030101010101" pitchFamily="2" charset="-122"/>
              </a:rPr>
              <a:t>=</a:t>
            </a:r>
            <a:r>
              <a:rPr sz="1150" spc="190" dirty="0">
                <a:latin typeface="宋体" panose="02010600030101010101" pitchFamily="2" charset="-122"/>
                <a:cs typeface="宋体" panose="02010600030101010101" pitchFamily="2" charset="-122"/>
              </a:rPr>
              <a:t>=</a:t>
            </a:r>
            <a:r>
              <a:rPr sz="1150" spc="185" dirty="0">
                <a:latin typeface="宋体" panose="02010600030101010101" pitchFamily="2" charset="-122"/>
                <a:cs typeface="宋体" panose="02010600030101010101" pitchFamily="2" charset="-122"/>
              </a:rPr>
              <a:t>=</a:t>
            </a:r>
            <a:r>
              <a:rPr sz="1150" spc="180" dirty="0">
                <a:latin typeface="宋体" panose="02010600030101010101" pitchFamily="2" charset="-122"/>
                <a:cs typeface="宋体" panose="02010600030101010101" pitchFamily="2" charset="-122"/>
              </a:rPr>
              <a:t>==</a:t>
            </a:r>
            <a:r>
              <a:rPr sz="1150" spc="190" dirty="0">
                <a:latin typeface="宋体" panose="02010600030101010101" pitchFamily="2" charset="-122"/>
                <a:cs typeface="宋体" panose="02010600030101010101" pitchFamily="2" charset="-122"/>
              </a:rPr>
              <a:t>=</a:t>
            </a:r>
            <a:r>
              <a:rPr sz="1150" spc="-295" dirty="0">
                <a:latin typeface="宋体" panose="02010600030101010101" pitchFamily="2" charset="-122"/>
                <a:cs typeface="宋体" panose="02010600030101010101" pitchFamily="2" charset="-122"/>
              </a:rPr>
              <a:t> </a:t>
            </a:r>
            <a:r>
              <a:rPr sz="1150" spc="35" dirty="0">
                <a:latin typeface="宋体" panose="02010600030101010101" pitchFamily="2" charset="-122"/>
                <a:cs typeface="宋体" panose="02010600030101010101" pitchFamily="2" charset="-122"/>
              </a:rPr>
              <a:t>e</a:t>
            </a:r>
            <a:r>
              <a:rPr sz="1150" spc="30" dirty="0">
                <a:latin typeface="宋体" panose="02010600030101010101" pitchFamily="2" charset="-122"/>
                <a:cs typeface="宋体" panose="02010600030101010101" pitchFamily="2" charset="-122"/>
              </a:rPr>
              <a:t>n</a:t>
            </a:r>
            <a:r>
              <a:rPr sz="1150" spc="85" dirty="0">
                <a:latin typeface="宋体" panose="02010600030101010101" pitchFamily="2" charset="-122"/>
                <a:cs typeface="宋体" panose="02010600030101010101" pitchFamily="2" charset="-122"/>
              </a:rPr>
              <a:t>d</a:t>
            </a:r>
            <a:r>
              <a:rPr sz="1150" spc="-260"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a:t>
            </a:r>
            <a:r>
              <a:rPr sz="1150" spc="180" dirty="0">
                <a:latin typeface="宋体" panose="02010600030101010101" pitchFamily="2" charset="-122"/>
                <a:cs typeface="宋体" panose="02010600030101010101" pitchFamily="2" charset="-122"/>
              </a:rPr>
              <a:t>==</a:t>
            </a:r>
            <a:r>
              <a:rPr sz="1150" spc="190" dirty="0">
                <a:latin typeface="宋体" panose="02010600030101010101" pitchFamily="2" charset="-122"/>
                <a:cs typeface="宋体" panose="02010600030101010101" pitchFamily="2" charset="-122"/>
              </a:rPr>
              <a:t>=</a:t>
            </a:r>
            <a:r>
              <a:rPr sz="1150" spc="185" dirty="0">
                <a:latin typeface="宋体" panose="02010600030101010101" pitchFamily="2" charset="-122"/>
                <a:cs typeface="宋体" panose="02010600030101010101" pitchFamily="2" charset="-122"/>
              </a:rPr>
              <a:t>=</a:t>
            </a:r>
            <a:r>
              <a:rPr sz="1150" spc="180" dirty="0">
                <a:latin typeface="宋体" panose="02010600030101010101" pitchFamily="2" charset="-122"/>
                <a:cs typeface="宋体" panose="02010600030101010101" pitchFamily="2" charset="-122"/>
              </a:rPr>
              <a:t>=</a:t>
            </a:r>
            <a:r>
              <a:rPr sz="1150" spc="19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spc="-240"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35" dirty="0">
                <a:latin typeface="宋体" panose="02010600030101010101" pitchFamily="2" charset="-122"/>
                <a:cs typeface="宋体" panose="02010600030101010101" pitchFamily="2" charset="-122"/>
              </a:rPr>
              <a:t>e</a:t>
            </a:r>
            <a:r>
              <a:rPr sz="1150" spc="30" dirty="0">
                <a:latin typeface="宋体" panose="02010600030101010101" pitchFamily="2" charset="-122"/>
                <a:cs typeface="宋体" panose="02010600030101010101" pitchFamily="2" charset="-122"/>
              </a:rPr>
              <a:t>n</a:t>
            </a:r>
            <a:r>
              <a:rPr sz="1150" spc="85" dirty="0">
                <a:latin typeface="宋体" panose="02010600030101010101" pitchFamily="2" charset="-122"/>
                <a:cs typeface="宋体" panose="02010600030101010101" pitchFamily="2" charset="-122"/>
              </a:rPr>
              <a:t>d</a:t>
            </a:r>
            <a:r>
              <a:rPr sz="1150" spc="-26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spc="-240"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35" dirty="0">
                <a:latin typeface="宋体" panose="02010600030101010101" pitchFamily="2" charset="-122"/>
                <a:cs typeface="宋体" panose="02010600030101010101" pitchFamily="2" charset="-122"/>
              </a:rPr>
              <a:t>e</a:t>
            </a:r>
            <a:r>
              <a:rPr sz="1150" spc="30" dirty="0">
                <a:latin typeface="宋体" panose="02010600030101010101" pitchFamily="2" charset="-122"/>
                <a:cs typeface="宋体" panose="02010600030101010101" pitchFamily="2" charset="-122"/>
              </a:rPr>
              <a:t>n</a:t>
            </a:r>
            <a:r>
              <a:rPr sz="1150" spc="85" dirty="0">
                <a:latin typeface="宋体" panose="02010600030101010101" pitchFamily="2" charset="-122"/>
                <a:cs typeface="宋体" panose="02010600030101010101" pitchFamily="2" charset="-122"/>
              </a:rPr>
              <a:t>d</a:t>
            </a:r>
            <a:r>
              <a:rPr sz="1150" spc="-26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spc="-240"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35" dirty="0">
                <a:latin typeface="宋体" panose="02010600030101010101" pitchFamily="2" charset="-122"/>
                <a:cs typeface="宋体" panose="02010600030101010101" pitchFamily="2" charset="-122"/>
              </a:rPr>
              <a:t>e</a:t>
            </a:r>
            <a:r>
              <a:rPr sz="1150" spc="30" dirty="0">
                <a:latin typeface="宋体" panose="02010600030101010101" pitchFamily="2" charset="-122"/>
                <a:cs typeface="宋体" panose="02010600030101010101" pitchFamily="2" charset="-122"/>
              </a:rPr>
              <a:t>n</a:t>
            </a:r>
            <a:r>
              <a:rPr sz="1150" spc="85" dirty="0">
                <a:latin typeface="宋体" panose="02010600030101010101" pitchFamily="2" charset="-122"/>
                <a:cs typeface="宋体" panose="02010600030101010101" pitchFamily="2" charset="-122"/>
              </a:rPr>
              <a:t>d</a:t>
            </a:r>
            <a:r>
              <a:rPr sz="1150" spc="-26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p:txBody>
      </p:sp>
      <p:pic>
        <p:nvPicPr>
          <p:cNvPr id="5" name="object 5"/>
          <p:cNvPicPr/>
          <p:nvPr/>
        </p:nvPicPr>
        <p:blipFill>
          <a:blip r:embed="rId6" cstate="print"/>
          <a:stretch>
            <a:fillRect/>
          </a:stretch>
        </p:blipFill>
        <p:spPr>
          <a:xfrm>
            <a:off x="6262370" y="1143000"/>
            <a:ext cx="5421122" cy="3284982"/>
          </a:xfrm>
          <a:prstGeom prst="rect">
            <a:avLst/>
          </a:prstGeom>
        </p:spPr>
      </p:pic>
      <p:sp>
        <p:nvSpPr>
          <p:cNvPr id="6" name="object 6"/>
          <p:cNvSpPr txBox="1"/>
          <p:nvPr/>
        </p:nvSpPr>
        <p:spPr>
          <a:xfrm>
            <a:off x="6379209" y="1238250"/>
            <a:ext cx="5194300" cy="3101340"/>
          </a:xfrm>
          <a:prstGeom prst="rect">
            <a:avLst/>
          </a:prstGeom>
          <a:solidFill>
            <a:srgbClr val="D7EFEB"/>
          </a:solidFill>
        </p:spPr>
        <p:txBody>
          <a:bodyPr vert="horz" wrap="square" lIns="0" tIns="35560" rIns="0" bIns="0" rtlCol="0">
            <a:spAutoFit/>
          </a:bodyPr>
          <a:lstStyle/>
          <a:p>
            <a:pPr marL="92075">
              <a:lnSpc>
                <a:spcPct val="100000"/>
              </a:lnSpc>
              <a:spcBef>
                <a:spcPts val="280"/>
              </a:spcBef>
            </a:pPr>
            <a:r>
              <a:rPr sz="1150" spc="-240" dirty="0">
                <a:latin typeface="宋体" panose="02010600030101010101" pitchFamily="2" charset="-122"/>
                <a:cs typeface="宋体" panose="02010600030101010101" pitchFamily="2" charset="-122"/>
              </a:rPr>
              <a:t>{{</a:t>
            </a:r>
            <a:r>
              <a:rPr sz="1150" dirty="0">
                <a:latin typeface="宋体" panose="02010600030101010101" pitchFamily="2" charset="-122"/>
                <a:cs typeface="宋体" panose="02010600030101010101" pitchFamily="2" charset="-122"/>
              </a:rPr>
              <a:t>-</a:t>
            </a:r>
            <a:r>
              <a:rPr sz="1150" spc="-275" dirty="0">
                <a:latin typeface="宋体" panose="02010600030101010101" pitchFamily="2" charset="-122"/>
                <a:cs typeface="宋体" panose="02010600030101010101" pitchFamily="2" charset="-122"/>
              </a:rPr>
              <a:t> </a:t>
            </a:r>
            <a:r>
              <a:rPr sz="1150" spc="-280" dirty="0">
                <a:latin typeface="宋体" panose="02010600030101010101" pitchFamily="2" charset="-122"/>
                <a:cs typeface="宋体" panose="02010600030101010101" pitchFamily="2" charset="-122"/>
              </a:rPr>
              <a:t>if</a:t>
            </a:r>
            <a:r>
              <a:rPr sz="1150" spc="-254" dirty="0">
                <a:latin typeface="宋体" panose="02010600030101010101" pitchFamily="2" charset="-122"/>
                <a:cs typeface="宋体" panose="02010600030101010101" pitchFamily="2" charset="-122"/>
              </a:rPr>
              <a:t> </a:t>
            </a:r>
            <a:r>
              <a:rPr sz="1150" spc="-70" dirty="0">
                <a:latin typeface="宋体" panose="02010600030101010101" pitchFamily="2" charset="-122"/>
                <a:cs typeface="宋体" panose="02010600030101010101" pitchFamily="2" charset="-122"/>
              </a:rPr>
              <a:t>g</a:t>
            </a:r>
            <a:r>
              <a:rPr sz="1150" spc="-65" dirty="0">
                <a:latin typeface="宋体" panose="02010600030101010101" pitchFamily="2" charset="-122"/>
                <a:cs typeface="宋体" panose="02010600030101010101" pitchFamily="2" charset="-122"/>
              </a:rPr>
              <a:t>t</a:t>
            </a:r>
            <a:r>
              <a:rPr sz="1150" spc="-27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85" dirty="0">
                <a:latin typeface="宋体" panose="02010600030101010101" pitchFamily="2" charset="-122"/>
                <a:cs typeface="宋体" panose="02010600030101010101" pitchFamily="2" charset="-122"/>
              </a:rPr>
              <a:t>len</a:t>
            </a:r>
            <a:r>
              <a:rPr sz="1150" spc="-260" dirty="0">
                <a:latin typeface="宋体" panose="02010600030101010101" pitchFamily="2" charset="-122"/>
                <a:cs typeface="宋体" panose="02010600030101010101" pitchFamily="2" charset="-122"/>
              </a:rPr>
              <a:t> </a:t>
            </a:r>
            <a:r>
              <a:rPr sz="1150" spc="-330" dirty="0">
                <a:latin typeface="宋体" panose="02010600030101010101" pitchFamily="2" charset="-122"/>
                <a:cs typeface="宋体" panose="02010600030101010101" pitchFamily="2" charset="-122"/>
              </a:rPr>
              <a:t>.</a:t>
            </a:r>
            <a:r>
              <a:rPr sz="1150" spc="-55" dirty="0">
                <a:latin typeface="宋体" panose="02010600030101010101" pitchFamily="2" charset="-122"/>
                <a:cs typeface="宋体" panose="02010600030101010101" pitchFamily="2" charset="-122"/>
              </a:rPr>
              <a:t>Ale</a:t>
            </a:r>
            <a:r>
              <a:rPr sz="1150" spc="-170" dirty="0">
                <a:latin typeface="宋体" panose="02010600030101010101" pitchFamily="2" charset="-122"/>
                <a:cs typeface="宋体" panose="02010600030101010101" pitchFamily="2" charset="-122"/>
              </a:rPr>
              <a:t>rts</a:t>
            </a:r>
            <a:r>
              <a:rPr sz="1150" spc="-125" dirty="0">
                <a:latin typeface="宋体" panose="02010600030101010101" pitchFamily="2" charset="-122"/>
                <a:cs typeface="宋体" panose="02010600030101010101" pitchFamily="2" charset="-122"/>
              </a:rPr>
              <a:t>.</a:t>
            </a:r>
            <a:r>
              <a:rPr sz="1150" spc="-130" dirty="0">
                <a:latin typeface="宋体" panose="02010600030101010101" pitchFamily="2" charset="-122"/>
                <a:cs typeface="宋体" panose="02010600030101010101" pitchFamily="2" charset="-122"/>
              </a:rPr>
              <a:t>R</a:t>
            </a:r>
            <a:r>
              <a:rPr sz="1150" spc="-75" dirty="0">
                <a:latin typeface="宋体" panose="02010600030101010101" pitchFamily="2" charset="-122"/>
                <a:cs typeface="宋体" panose="02010600030101010101" pitchFamily="2" charset="-122"/>
              </a:rPr>
              <a:t>esolv</a:t>
            </a:r>
            <a:r>
              <a:rPr sz="1150" spc="50" dirty="0">
                <a:latin typeface="宋体" panose="02010600030101010101" pitchFamily="2" charset="-122"/>
                <a:cs typeface="宋体" panose="02010600030101010101" pitchFamily="2" charset="-122"/>
              </a:rPr>
              <a:t>e</a:t>
            </a:r>
            <a:r>
              <a:rPr sz="1150" spc="45" dirty="0">
                <a:latin typeface="宋体" panose="02010600030101010101" pitchFamily="2" charset="-122"/>
                <a:cs typeface="宋体" panose="02010600030101010101" pitchFamily="2" charset="-122"/>
              </a:rPr>
              <a:t>d</a:t>
            </a:r>
            <a:r>
              <a:rPr sz="1150" spc="-240" dirty="0">
                <a:latin typeface="宋体" panose="02010600030101010101" pitchFamily="2" charset="-122"/>
                <a:cs typeface="宋体" panose="02010600030101010101" pitchFamily="2" charset="-122"/>
              </a:rPr>
              <a:t>)</a:t>
            </a:r>
            <a:r>
              <a:rPr sz="1150" spc="-275"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0</a:t>
            </a:r>
            <a:r>
              <a:rPr sz="1150" spc="-275" dirty="0">
                <a:latin typeface="宋体" panose="02010600030101010101" pitchFamily="2" charset="-122"/>
                <a:cs typeface="宋体" panose="02010600030101010101" pitchFamily="2" charset="-122"/>
              </a:rPr>
              <a:t> </a:t>
            </a:r>
            <a:r>
              <a:rPr sz="1150" dirty="0">
                <a:latin typeface="宋体" panose="02010600030101010101" pitchFamily="2" charset="-122"/>
                <a:cs typeface="宋体" panose="02010600030101010101" pitchFamily="2" charset="-122"/>
              </a:rPr>
              <a:t>-</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2075">
              <a:lnSpc>
                <a:spcPct val="100000"/>
              </a:lnSpc>
            </a:pPr>
            <a:r>
              <a:rPr sz="1150" spc="-240"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95" dirty="0">
                <a:latin typeface="宋体" panose="02010600030101010101" pitchFamily="2" charset="-122"/>
                <a:cs typeface="宋体" panose="02010600030101010101" pitchFamily="2" charset="-122"/>
              </a:rPr>
              <a:t>ra</a:t>
            </a:r>
            <a:r>
              <a:rPr sz="1150" spc="45" dirty="0">
                <a:latin typeface="宋体" panose="02010600030101010101" pitchFamily="2" charset="-122"/>
                <a:cs typeface="宋体" panose="02010600030101010101" pitchFamily="2" charset="-122"/>
              </a:rPr>
              <a:t>ng</a:t>
            </a:r>
            <a:r>
              <a:rPr sz="1150" spc="50" dirty="0">
                <a:latin typeface="宋体" panose="02010600030101010101" pitchFamily="2" charset="-122"/>
                <a:cs typeface="宋体" panose="02010600030101010101" pitchFamily="2" charset="-122"/>
              </a:rPr>
              <a:t>e</a:t>
            </a:r>
            <a:r>
              <a:rPr sz="1150" spc="-265"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a:t>
            </a:r>
            <a:r>
              <a:rPr sz="1150" spc="-95" dirty="0">
                <a:latin typeface="宋体" panose="02010600030101010101" pitchFamily="2" charset="-122"/>
                <a:cs typeface="宋体" panose="02010600030101010101" pitchFamily="2" charset="-122"/>
              </a:rPr>
              <a:t>index,</a:t>
            </a:r>
            <a:r>
              <a:rPr sz="1150" spc="-265"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a:t>
            </a:r>
            <a:r>
              <a:rPr sz="1150" dirty="0">
                <a:latin typeface="宋体" panose="02010600030101010101" pitchFamily="2" charset="-122"/>
                <a:cs typeface="宋体" panose="02010600030101010101" pitchFamily="2" charset="-122"/>
              </a:rPr>
              <a:t>a</a:t>
            </a:r>
            <a:r>
              <a:rPr sz="1150" spc="-175" dirty="0">
                <a:latin typeface="宋体" panose="02010600030101010101" pitchFamily="2" charset="-122"/>
                <a:cs typeface="宋体" panose="02010600030101010101" pitchFamily="2" charset="-122"/>
              </a:rPr>
              <a:t>lert</a:t>
            </a:r>
            <a:r>
              <a:rPr sz="1150" spc="-285" dirty="0">
                <a:latin typeface="宋体" panose="02010600030101010101" pitchFamily="2" charset="-122"/>
                <a:cs typeface="宋体" panose="02010600030101010101" pitchFamily="2" charset="-122"/>
              </a:rPr>
              <a:t> </a:t>
            </a:r>
            <a:r>
              <a:rPr sz="1150" spc="-75" dirty="0">
                <a:latin typeface="宋体" panose="02010600030101010101" pitchFamily="2" charset="-122"/>
                <a:cs typeface="宋体" panose="02010600030101010101" pitchFamily="2" charset="-122"/>
              </a:rPr>
              <a:t>:</a:t>
            </a:r>
            <a:r>
              <a:rPr sz="1150" spc="-70" dirty="0">
                <a:latin typeface="宋体" panose="02010600030101010101" pitchFamily="2" charset="-122"/>
                <a:cs typeface="宋体" panose="02010600030101010101" pitchFamily="2" charset="-122"/>
              </a:rPr>
              <a:t>=</a:t>
            </a:r>
            <a:r>
              <a:rPr sz="1150" spc="-275" dirty="0">
                <a:latin typeface="宋体" panose="02010600030101010101" pitchFamily="2" charset="-122"/>
                <a:cs typeface="宋体" panose="02010600030101010101" pitchFamily="2" charset="-122"/>
              </a:rPr>
              <a:t> </a:t>
            </a:r>
            <a:r>
              <a:rPr sz="1150" spc="-145" dirty="0">
                <a:latin typeface="宋体" panose="02010600030101010101" pitchFamily="2" charset="-122"/>
                <a:cs typeface="宋体" panose="02010600030101010101" pitchFamily="2" charset="-122"/>
              </a:rPr>
              <a:t>.Alert</a:t>
            </a:r>
            <a:r>
              <a:rPr sz="1150" spc="-140" dirty="0">
                <a:latin typeface="宋体" panose="02010600030101010101" pitchFamily="2" charset="-122"/>
                <a:cs typeface="宋体" panose="02010600030101010101" pitchFamily="2" charset="-122"/>
              </a:rPr>
              <a:t>s</a:t>
            </a:r>
            <a:r>
              <a:rPr sz="1150" spc="-250" dirty="0">
                <a:latin typeface="宋体" panose="02010600030101010101" pitchFamily="2" charset="-122"/>
                <a:cs typeface="宋体" panose="02010600030101010101" pitchFamily="2" charset="-122"/>
              </a:rPr>
              <a:t> </a:t>
            </a:r>
            <a:r>
              <a:rPr sz="1150" dirty="0">
                <a:latin typeface="宋体" panose="02010600030101010101" pitchFamily="2" charset="-122"/>
                <a:cs typeface="宋体" panose="02010600030101010101" pitchFamily="2" charset="-122"/>
              </a:rPr>
              <a:t>-</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2075">
              <a:lnSpc>
                <a:spcPct val="100000"/>
              </a:lnSpc>
            </a:pPr>
            <a:r>
              <a:rPr sz="1150" spc="-240"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80" dirty="0">
                <a:latin typeface="宋体" panose="02010600030101010101" pitchFamily="2" charset="-122"/>
                <a:cs typeface="宋体" panose="02010600030101010101" pitchFamily="2" charset="-122"/>
              </a:rPr>
              <a:t>if</a:t>
            </a:r>
            <a:r>
              <a:rPr sz="1150" spc="-254" dirty="0">
                <a:latin typeface="宋体" panose="02010600030101010101" pitchFamily="2" charset="-122"/>
                <a:cs typeface="宋体" panose="02010600030101010101" pitchFamily="2" charset="-122"/>
              </a:rPr>
              <a:t> </a:t>
            </a:r>
            <a:r>
              <a:rPr sz="1150" spc="50" dirty="0">
                <a:latin typeface="宋体" panose="02010600030101010101" pitchFamily="2" charset="-122"/>
                <a:cs typeface="宋体" panose="02010600030101010101" pitchFamily="2" charset="-122"/>
              </a:rPr>
              <a:t>eq</a:t>
            </a:r>
            <a:r>
              <a:rPr sz="1150" spc="-265"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a:t>
            </a:r>
            <a:r>
              <a:rPr sz="1150" spc="-50" dirty="0">
                <a:latin typeface="宋体" panose="02010600030101010101" pitchFamily="2" charset="-122"/>
                <a:cs typeface="宋体" panose="02010600030101010101" pitchFamily="2" charset="-122"/>
              </a:rPr>
              <a:t>index</a:t>
            </a:r>
            <a:r>
              <a:rPr sz="1150" spc="-260"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0</a:t>
            </a:r>
            <a:r>
              <a:rPr sz="1150" spc="-26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2075">
              <a:lnSpc>
                <a:spcPct val="100000"/>
              </a:lnSpc>
            </a:pPr>
            <a:r>
              <a:rPr sz="1150" spc="190" dirty="0">
                <a:latin typeface="宋体" panose="02010600030101010101" pitchFamily="2" charset="-122"/>
                <a:cs typeface="宋体" panose="02010600030101010101" pitchFamily="2" charset="-122"/>
              </a:rPr>
              <a:t>====</a:t>
            </a:r>
            <a:r>
              <a:rPr sz="1150" spc="180" dirty="0">
                <a:latin typeface="宋体" panose="02010600030101010101" pitchFamily="2" charset="-122"/>
                <a:cs typeface="宋体" panose="02010600030101010101" pitchFamily="2" charset="-122"/>
              </a:rPr>
              <a:t>=</a:t>
            </a:r>
            <a:r>
              <a:rPr sz="1150" spc="190" dirty="0">
                <a:latin typeface="宋体" panose="02010600030101010101" pitchFamily="2" charset="-122"/>
                <a:cs typeface="宋体" panose="02010600030101010101" pitchFamily="2" charset="-122"/>
              </a:rPr>
              <a:t>=</a:t>
            </a:r>
            <a:r>
              <a:rPr sz="1150" spc="185" dirty="0">
                <a:latin typeface="宋体" panose="02010600030101010101" pitchFamily="2" charset="-122"/>
                <a:cs typeface="宋体" panose="02010600030101010101" pitchFamily="2" charset="-122"/>
              </a:rPr>
              <a:t>=</a:t>
            </a:r>
            <a:r>
              <a:rPr sz="1150" spc="180" dirty="0">
                <a:latin typeface="宋体" panose="02010600030101010101" pitchFamily="2" charset="-122"/>
                <a:cs typeface="宋体" panose="02010600030101010101" pitchFamily="2" charset="-122"/>
              </a:rPr>
              <a:t>=</a:t>
            </a:r>
            <a:r>
              <a:rPr sz="1150" spc="190" dirty="0">
                <a:latin typeface="宋体" panose="02010600030101010101" pitchFamily="2" charset="-122"/>
                <a:cs typeface="宋体" panose="02010600030101010101" pitchFamily="2" charset="-122"/>
              </a:rPr>
              <a:t>=</a:t>
            </a:r>
            <a:r>
              <a:rPr sz="1150" spc="-290" dirty="0">
                <a:latin typeface="宋体" panose="02010600030101010101" pitchFamily="2" charset="-122"/>
                <a:cs typeface="宋体" panose="02010600030101010101" pitchFamily="2" charset="-122"/>
              </a:rPr>
              <a:t> </a:t>
            </a:r>
            <a:r>
              <a:rPr sz="1150" dirty="0">
                <a:latin typeface="宋体" panose="02010600030101010101" pitchFamily="2" charset="-122"/>
                <a:cs typeface="宋体" panose="02010600030101010101" pitchFamily="2" charset="-122"/>
              </a:rPr>
              <a:t>异常恢复</a:t>
            </a:r>
            <a:r>
              <a:rPr sz="1150" spc="-265"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a:t>
            </a:r>
            <a:r>
              <a:rPr sz="1150" spc="180" dirty="0">
                <a:latin typeface="宋体" panose="02010600030101010101" pitchFamily="2" charset="-122"/>
                <a:cs typeface="宋体" panose="02010600030101010101" pitchFamily="2" charset="-122"/>
              </a:rPr>
              <a:t>==</a:t>
            </a:r>
            <a:r>
              <a:rPr sz="1150" spc="190" dirty="0">
                <a:latin typeface="宋体" panose="02010600030101010101" pitchFamily="2" charset="-122"/>
                <a:cs typeface="宋体" panose="02010600030101010101" pitchFamily="2" charset="-122"/>
              </a:rPr>
              <a:t>=</a:t>
            </a:r>
            <a:r>
              <a:rPr sz="1150" spc="185" dirty="0">
                <a:latin typeface="宋体" panose="02010600030101010101" pitchFamily="2" charset="-122"/>
                <a:cs typeface="宋体" panose="02010600030101010101" pitchFamily="2" charset="-122"/>
              </a:rPr>
              <a:t>=</a:t>
            </a:r>
            <a:r>
              <a:rPr sz="1150" spc="19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2075">
              <a:lnSpc>
                <a:spcPct val="100000"/>
              </a:lnSpc>
            </a:pPr>
            <a:r>
              <a:rPr sz="1150" dirty="0">
                <a:latin typeface="宋体" panose="02010600030101010101" pitchFamily="2" charset="-122"/>
                <a:cs typeface="宋体" panose="02010600030101010101" pitchFamily="2" charset="-122"/>
              </a:rPr>
              <a:t>告警类型：</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30" dirty="0">
                <a:latin typeface="宋体" panose="02010600030101010101" pitchFamily="2" charset="-122"/>
                <a:cs typeface="宋体" panose="02010600030101010101" pitchFamily="2" charset="-122"/>
              </a:rPr>
              <a:t>.</a:t>
            </a:r>
            <a:r>
              <a:rPr sz="1150" spc="-50" dirty="0">
                <a:latin typeface="宋体" panose="02010600030101010101" pitchFamily="2" charset="-122"/>
                <a:cs typeface="宋体" panose="02010600030101010101" pitchFamily="2" charset="-122"/>
              </a:rPr>
              <a:t>L</a:t>
            </a:r>
            <a:r>
              <a:rPr sz="1150" dirty="0">
                <a:latin typeface="宋体" panose="02010600030101010101" pitchFamily="2" charset="-122"/>
                <a:cs typeface="宋体" panose="02010600030101010101" pitchFamily="2" charset="-122"/>
              </a:rPr>
              <a:t>a</a:t>
            </a:r>
            <a:r>
              <a:rPr sz="1150" spc="-85" dirty="0">
                <a:latin typeface="宋体" panose="02010600030101010101" pitchFamily="2" charset="-122"/>
                <a:cs typeface="宋体" panose="02010600030101010101" pitchFamily="2" charset="-122"/>
              </a:rPr>
              <a:t>bels</a:t>
            </a:r>
            <a:r>
              <a:rPr sz="1150" spc="-220" dirty="0">
                <a:latin typeface="宋体" panose="02010600030101010101" pitchFamily="2" charset="-122"/>
                <a:cs typeface="宋体" panose="02010600030101010101" pitchFamily="2" charset="-122"/>
              </a:rPr>
              <a:t>.a</a:t>
            </a:r>
            <a:r>
              <a:rPr sz="1150" spc="-215" dirty="0">
                <a:latin typeface="宋体" panose="02010600030101010101" pitchFamily="2" charset="-122"/>
                <a:cs typeface="宋体" panose="02010600030101010101" pitchFamily="2" charset="-122"/>
              </a:rPr>
              <a:t>l</a:t>
            </a:r>
            <a:r>
              <a:rPr sz="1150" spc="-65" dirty="0">
                <a:latin typeface="宋体" panose="02010600030101010101" pitchFamily="2" charset="-122"/>
                <a:cs typeface="宋体" panose="02010600030101010101" pitchFamily="2" charset="-122"/>
              </a:rPr>
              <a:t>ertna</a:t>
            </a:r>
            <a:r>
              <a:rPr sz="1150" spc="195" dirty="0">
                <a:latin typeface="宋体" panose="02010600030101010101" pitchFamily="2" charset="-122"/>
                <a:cs typeface="宋体" panose="02010600030101010101" pitchFamily="2" charset="-122"/>
              </a:rPr>
              <a:t>m</a:t>
            </a:r>
            <a:r>
              <a:rPr sz="1150" spc="200" dirty="0">
                <a:latin typeface="宋体" panose="02010600030101010101" pitchFamily="2" charset="-122"/>
                <a:cs typeface="宋体" panose="02010600030101010101" pitchFamily="2" charset="-122"/>
              </a:rPr>
              <a:t>e</a:t>
            </a:r>
            <a:r>
              <a:rPr sz="1150" spc="-28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2075">
              <a:lnSpc>
                <a:spcPct val="100000"/>
              </a:lnSpc>
            </a:pPr>
            <a:r>
              <a:rPr sz="1150" dirty="0">
                <a:latin typeface="宋体" panose="02010600030101010101" pitchFamily="2" charset="-122"/>
                <a:cs typeface="宋体" panose="02010600030101010101" pitchFamily="2" charset="-122"/>
              </a:rPr>
              <a:t>告警状态：</a:t>
            </a:r>
            <a:r>
              <a:rPr sz="1150" spc="-240" dirty="0">
                <a:latin typeface="宋体" panose="02010600030101010101" pitchFamily="2" charset="-122"/>
                <a:cs typeface="宋体" panose="02010600030101010101" pitchFamily="2" charset="-122"/>
              </a:rPr>
              <a:t>{{ </a:t>
            </a:r>
            <a:r>
              <a:rPr sz="1150" spc="-220" dirty="0">
                <a:latin typeface="宋体" panose="02010600030101010101" pitchFamily="2" charset="-122"/>
                <a:cs typeface="宋体" panose="02010600030101010101" pitchFamily="2" charset="-122"/>
              </a:rPr>
              <a:t> </a:t>
            </a:r>
            <a:r>
              <a:rPr sz="1150" spc="-135" dirty="0">
                <a:latin typeface="宋体" panose="02010600030101010101" pitchFamily="2" charset="-122"/>
                <a:cs typeface="宋体" panose="02010600030101010101" pitchFamily="2" charset="-122"/>
              </a:rPr>
              <a:t>.St</a:t>
            </a:r>
            <a:r>
              <a:rPr sz="1150" spc="-130" dirty="0">
                <a:latin typeface="宋体" panose="02010600030101010101" pitchFamily="2" charset="-122"/>
                <a:cs typeface="宋体" panose="02010600030101010101" pitchFamily="2" charset="-122"/>
              </a:rPr>
              <a:t>a</a:t>
            </a:r>
            <a:r>
              <a:rPr sz="1150" spc="-210" dirty="0">
                <a:latin typeface="宋体" panose="02010600030101010101" pitchFamily="2" charset="-122"/>
                <a:cs typeface="宋体" panose="02010600030101010101" pitchFamily="2" charset="-122"/>
              </a:rPr>
              <a:t>t</a:t>
            </a:r>
            <a:r>
              <a:rPr sz="1150" spc="50" dirty="0">
                <a:latin typeface="宋体" panose="02010600030101010101" pitchFamily="2" charset="-122"/>
                <a:cs typeface="宋体" panose="02010600030101010101" pitchFamily="2" charset="-122"/>
              </a:rPr>
              <a:t>u</a:t>
            </a:r>
            <a:r>
              <a:rPr sz="1150" spc="-110" dirty="0">
                <a:latin typeface="宋体" panose="02010600030101010101" pitchFamily="2" charset="-122"/>
                <a:cs typeface="宋体" panose="02010600030101010101" pitchFamily="2" charset="-122"/>
              </a:rPr>
              <a:t>s</a:t>
            </a:r>
            <a:r>
              <a:rPr sz="1150" spc="-28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2075">
              <a:lnSpc>
                <a:spcPct val="100000"/>
              </a:lnSpc>
            </a:pPr>
            <a:r>
              <a:rPr sz="1150" dirty="0">
                <a:latin typeface="宋体" panose="02010600030101010101" pitchFamily="2" charset="-122"/>
                <a:cs typeface="宋体" panose="02010600030101010101" pitchFamily="2" charset="-122"/>
              </a:rPr>
              <a:t>告警主题</a:t>
            </a:r>
            <a:r>
              <a:rPr sz="1150" spc="-325"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5" dirty="0">
                <a:latin typeface="宋体" panose="02010600030101010101" pitchFamily="2" charset="-122"/>
                <a:cs typeface="宋体" panose="02010600030101010101" pitchFamily="2" charset="-122"/>
              </a:rPr>
              <a:t>$</a:t>
            </a:r>
            <a:r>
              <a:rPr sz="1150" dirty="0">
                <a:latin typeface="宋体" panose="02010600030101010101" pitchFamily="2" charset="-122"/>
                <a:cs typeface="宋体" panose="02010600030101010101" pitchFamily="2" charset="-122"/>
              </a:rPr>
              <a:t>a</a:t>
            </a:r>
            <a:r>
              <a:rPr sz="1150" spc="-175" dirty="0">
                <a:latin typeface="宋体" panose="02010600030101010101" pitchFamily="2" charset="-122"/>
                <a:cs typeface="宋体" panose="02010600030101010101" pitchFamily="2" charset="-122"/>
              </a:rPr>
              <a:t>ler</a:t>
            </a:r>
            <a:r>
              <a:rPr sz="1150" spc="-170" dirty="0">
                <a:latin typeface="宋体" panose="02010600030101010101" pitchFamily="2" charset="-122"/>
                <a:cs typeface="宋体" panose="02010600030101010101" pitchFamily="2" charset="-122"/>
              </a:rPr>
              <a:t>t</a:t>
            </a:r>
            <a:r>
              <a:rPr sz="1150" spc="-45" dirty="0">
                <a:latin typeface="宋体" panose="02010600030101010101" pitchFamily="2" charset="-122"/>
                <a:cs typeface="宋体" panose="02010600030101010101" pitchFamily="2" charset="-122"/>
              </a:rPr>
              <a:t>.A</a:t>
            </a:r>
            <a:r>
              <a:rPr sz="1150" spc="-50" dirty="0">
                <a:latin typeface="宋体" panose="02010600030101010101" pitchFamily="2" charset="-122"/>
                <a:cs typeface="宋体" panose="02010600030101010101" pitchFamily="2" charset="-122"/>
              </a:rPr>
              <a:t>n</a:t>
            </a:r>
            <a:r>
              <a:rPr sz="1150" spc="-25" dirty="0">
                <a:latin typeface="宋体" panose="02010600030101010101" pitchFamily="2" charset="-122"/>
                <a:cs typeface="宋体" panose="02010600030101010101" pitchFamily="2" charset="-122"/>
              </a:rPr>
              <a:t>not</a:t>
            </a:r>
            <a:r>
              <a:rPr sz="1150" spc="-15" dirty="0">
                <a:latin typeface="宋体" panose="02010600030101010101" pitchFamily="2" charset="-122"/>
                <a:cs typeface="宋体" panose="02010600030101010101" pitchFamily="2" charset="-122"/>
              </a:rPr>
              <a:t>a</a:t>
            </a:r>
            <a:r>
              <a:rPr sz="1150" spc="-210" dirty="0">
                <a:latin typeface="宋体" panose="02010600030101010101" pitchFamily="2" charset="-122"/>
                <a:cs typeface="宋体" panose="02010600030101010101" pitchFamily="2" charset="-122"/>
              </a:rPr>
              <a:t>t</a:t>
            </a:r>
            <a:r>
              <a:rPr sz="1150" spc="-120" dirty="0">
                <a:latin typeface="宋体" panose="02010600030101010101" pitchFamily="2" charset="-122"/>
                <a:cs typeface="宋体" panose="02010600030101010101" pitchFamily="2" charset="-122"/>
              </a:rPr>
              <a:t>io</a:t>
            </a:r>
            <a:r>
              <a:rPr sz="1150" spc="45" dirty="0">
                <a:latin typeface="宋体" panose="02010600030101010101" pitchFamily="2" charset="-122"/>
                <a:cs typeface="宋体" panose="02010600030101010101" pitchFamily="2" charset="-122"/>
              </a:rPr>
              <a:t>ns.sum</a:t>
            </a:r>
            <a:r>
              <a:rPr sz="1150" spc="50" dirty="0">
                <a:latin typeface="宋体" panose="02010600030101010101" pitchFamily="2" charset="-122"/>
                <a:cs typeface="宋体" panose="02010600030101010101" pitchFamily="2" charset="-122"/>
              </a:rPr>
              <a:t>m</a:t>
            </a:r>
            <a:r>
              <a:rPr sz="1150" dirty="0">
                <a:latin typeface="宋体" panose="02010600030101010101" pitchFamily="2" charset="-122"/>
                <a:cs typeface="宋体" panose="02010600030101010101" pitchFamily="2" charset="-122"/>
              </a:rPr>
              <a:t>a</a:t>
            </a:r>
            <a:r>
              <a:rPr sz="1150" spc="-204" dirty="0">
                <a:latin typeface="宋体" panose="02010600030101010101" pitchFamily="2" charset="-122"/>
                <a:cs typeface="宋体" panose="02010600030101010101" pitchFamily="2" charset="-122"/>
              </a:rPr>
              <a:t>r</a:t>
            </a:r>
            <a:r>
              <a:rPr sz="1150" spc="-40" dirty="0">
                <a:latin typeface="宋体" panose="02010600030101010101" pitchFamily="2" charset="-122"/>
                <a:cs typeface="宋体" panose="02010600030101010101" pitchFamily="2" charset="-122"/>
              </a:rPr>
              <a:t>y</a:t>
            </a:r>
            <a:r>
              <a:rPr sz="1150" spc="-28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2075" marR="377190">
              <a:lnSpc>
                <a:spcPct val="100000"/>
              </a:lnSpc>
            </a:pPr>
            <a:r>
              <a:rPr sz="1150" dirty="0">
                <a:latin typeface="宋体" panose="02010600030101010101" pitchFamily="2" charset="-122"/>
                <a:cs typeface="宋体" panose="02010600030101010101" pitchFamily="2" charset="-122"/>
              </a:rPr>
              <a:t>告警详情</a:t>
            </a:r>
            <a:r>
              <a:rPr sz="1150" spc="-32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 </a:t>
            </a:r>
            <a:r>
              <a:rPr sz="1150" spc="-55" dirty="0">
                <a:latin typeface="宋体" panose="02010600030101010101" pitchFamily="2" charset="-122"/>
                <a:cs typeface="宋体" panose="02010600030101010101" pitchFamily="2" charset="-122"/>
              </a:rPr>
              <a:t>$alert.Annotations.message </a:t>
            </a:r>
            <a:r>
              <a:rPr sz="1150" spc="-240" dirty="0">
                <a:latin typeface="宋体" panose="02010600030101010101" pitchFamily="2" charset="-122"/>
                <a:cs typeface="宋体" panose="02010600030101010101" pitchFamily="2" charset="-122"/>
              </a:rPr>
              <a:t>}}{{ </a:t>
            </a:r>
            <a:r>
              <a:rPr sz="1150" spc="-100" dirty="0">
                <a:latin typeface="宋体" panose="02010600030101010101" pitchFamily="2" charset="-122"/>
                <a:cs typeface="宋体" panose="02010600030101010101" pitchFamily="2" charset="-122"/>
              </a:rPr>
              <a:t>$alert.Annotations.description}} </a:t>
            </a:r>
            <a:r>
              <a:rPr sz="1150" spc="-560" dirty="0">
                <a:latin typeface="宋体" panose="02010600030101010101" pitchFamily="2" charset="-122"/>
                <a:cs typeface="宋体" panose="02010600030101010101" pitchFamily="2" charset="-122"/>
              </a:rPr>
              <a:t> </a:t>
            </a:r>
            <a:r>
              <a:rPr sz="1150" dirty="0">
                <a:latin typeface="宋体" panose="02010600030101010101" pitchFamily="2" charset="-122"/>
                <a:cs typeface="宋体" panose="02010600030101010101" pitchFamily="2" charset="-122"/>
              </a:rPr>
              <a:t>触发时间</a:t>
            </a:r>
            <a:r>
              <a:rPr sz="1150" spc="-325"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54" dirty="0">
                <a:latin typeface="宋体" panose="02010600030101010101" pitchFamily="2" charset="-122"/>
                <a:cs typeface="宋体" panose="02010600030101010101" pitchFamily="2" charset="-122"/>
              </a:rPr>
              <a:t> </a:t>
            </a:r>
            <a:r>
              <a:rPr sz="1150" spc="-105" dirty="0">
                <a:latin typeface="宋体" panose="02010600030101010101" pitchFamily="2" charset="-122"/>
                <a:cs typeface="宋体" panose="02010600030101010101" pitchFamily="2" charset="-122"/>
              </a:rPr>
              <a:t>($alert.StartsAt.Add</a:t>
            </a:r>
            <a:r>
              <a:rPr sz="1150" spc="-260"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28800e9).Format</a:t>
            </a:r>
            <a:r>
              <a:rPr sz="1150" spc="-295" dirty="0">
                <a:latin typeface="宋体" panose="02010600030101010101" pitchFamily="2" charset="-122"/>
                <a:cs typeface="宋体" panose="02010600030101010101" pitchFamily="2" charset="-122"/>
              </a:rPr>
              <a:t> </a:t>
            </a:r>
            <a:r>
              <a:rPr sz="1150" spc="5" dirty="0">
                <a:latin typeface="宋体" panose="02010600030101010101" pitchFamily="2" charset="-122"/>
                <a:cs typeface="宋体" panose="02010600030101010101" pitchFamily="2" charset="-122"/>
              </a:rPr>
              <a:t>"2006-01-02</a:t>
            </a:r>
            <a:r>
              <a:rPr sz="1150" spc="-295" dirty="0">
                <a:latin typeface="宋体" panose="02010600030101010101" pitchFamily="2" charset="-122"/>
                <a:cs typeface="宋体" panose="02010600030101010101" pitchFamily="2" charset="-122"/>
              </a:rPr>
              <a:t> </a:t>
            </a:r>
            <a:r>
              <a:rPr sz="1150" spc="-75" dirty="0">
                <a:latin typeface="宋体" panose="02010600030101010101" pitchFamily="2" charset="-122"/>
                <a:cs typeface="宋体" panose="02010600030101010101" pitchFamily="2" charset="-122"/>
              </a:rPr>
              <a:t>15:04:05"</a:t>
            </a:r>
            <a:r>
              <a:rPr sz="1150" spc="-30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 </a:t>
            </a:r>
            <a:r>
              <a:rPr sz="1150" spc="-235" dirty="0">
                <a:latin typeface="宋体" panose="02010600030101010101" pitchFamily="2" charset="-122"/>
                <a:cs typeface="宋体" panose="02010600030101010101" pitchFamily="2" charset="-122"/>
              </a:rPr>
              <a:t> </a:t>
            </a:r>
            <a:r>
              <a:rPr sz="1150" dirty="0">
                <a:latin typeface="宋体" panose="02010600030101010101" pitchFamily="2" charset="-122"/>
                <a:cs typeface="宋体" panose="02010600030101010101" pitchFamily="2" charset="-122"/>
              </a:rPr>
              <a:t>恢复时间</a:t>
            </a:r>
            <a:r>
              <a:rPr sz="1150" spc="-325"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75" dirty="0">
                <a:latin typeface="宋体" panose="02010600030101010101" pitchFamily="2" charset="-122"/>
                <a:cs typeface="宋体" panose="02010600030101010101" pitchFamily="2" charset="-122"/>
              </a:rPr>
              <a:t>($alert.EndsAt.Add</a:t>
            </a:r>
            <a:r>
              <a:rPr sz="1150" spc="-275" dirty="0">
                <a:latin typeface="宋体" panose="02010600030101010101" pitchFamily="2" charset="-122"/>
                <a:cs typeface="宋体" panose="02010600030101010101" pitchFamily="2" charset="-122"/>
              </a:rPr>
              <a:t> </a:t>
            </a:r>
            <a:r>
              <a:rPr sz="1150" spc="-25" dirty="0">
                <a:latin typeface="宋体" panose="02010600030101010101" pitchFamily="2" charset="-122"/>
                <a:cs typeface="宋体" panose="02010600030101010101" pitchFamily="2" charset="-122"/>
              </a:rPr>
              <a:t>28800e9).Format</a:t>
            </a:r>
            <a:r>
              <a:rPr sz="1150" spc="-305" dirty="0">
                <a:latin typeface="宋体" panose="02010600030101010101" pitchFamily="2" charset="-122"/>
                <a:cs typeface="宋体" panose="02010600030101010101" pitchFamily="2" charset="-122"/>
              </a:rPr>
              <a:t> </a:t>
            </a:r>
            <a:r>
              <a:rPr sz="1150" spc="5" dirty="0">
                <a:latin typeface="宋体" panose="02010600030101010101" pitchFamily="2" charset="-122"/>
                <a:cs typeface="宋体" panose="02010600030101010101" pitchFamily="2" charset="-122"/>
              </a:rPr>
              <a:t>"2006-01-02</a:t>
            </a:r>
            <a:r>
              <a:rPr sz="1150" spc="-305" dirty="0">
                <a:latin typeface="宋体" panose="02010600030101010101" pitchFamily="2" charset="-122"/>
                <a:cs typeface="宋体" panose="02010600030101010101" pitchFamily="2" charset="-122"/>
              </a:rPr>
              <a:t> </a:t>
            </a:r>
            <a:r>
              <a:rPr sz="1150" spc="-75" dirty="0">
                <a:latin typeface="宋体" panose="02010600030101010101" pitchFamily="2" charset="-122"/>
                <a:cs typeface="宋体" panose="02010600030101010101" pitchFamily="2" charset="-122"/>
              </a:rPr>
              <a:t>15:04:05"</a:t>
            </a:r>
            <a:r>
              <a:rPr sz="1150" spc="-30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2075">
              <a:lnSpc>
                <a:spcPct val="100000"/>
              </a:lnSpc>
            </a:pPr>
            <a:r>
              <a:rPr sz="1150" spc="-240"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80" dirty="0">
                <a:latin typeface="宋体" panose="02010600030101010101" pitchFamily="2" charset="-122"/>
                <a:cs typeface="宋体" panose="02010600030101010101" pitchFamily="2" charset="-122"/>
              </a:rPr>
              <a:t>if</a:t>
            </a:r>
            <a:r>
              <a:rPr sz="1150" spc="-254" dirty="0">
                <a:latin typeface="宋体" panose="02010600030101010101" pitchFamily="2" charset="-122"/>
                <a:cs typeface="宋体" panose="02010600030101010101" pitchFamily="2" charset="-122"/>
              </a:rPr>
              <a:t> </a:t>
            </a:r>
            <a:r>
              <a:rPr sz="1150" spc="-70" dirty="0">
                <a:latin typeface="宋体" panose="02010600030101010101" pitchFamily="2" charset="-122"/>
                <a:cs typeface="宋体" panose="02010600030101010101" pitchFamily="2" charset="-122"/>
              </a:rPr>
              <a:t>g</a:t>
            </a:r>
            <a:r>
              <a:rPr sz="1150" spc="-65" dirty="0">
                <a:latin typeface="宋体" panose="02010600030101010101" pitchFamily="2" charset="-122"/>
                <a:cs typeface="宋体" panose="02010600030101010101" pitchFamily="2" charset="-122"/>
              </a:rPr>
              <a:t>t</a:t>
            </a:r>
            <a:r>
              <a:rPr sz="1150" spc="-27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85" dirty="0">
                <a:latin typeface="宋体" panose="02010600030101010101" pitchFamily="2" charset="-122"/>
                <a:cs typeface="宋体" panose="02010600030101010101" pitchFamily="2" charset="-122"/>
              </a:rPr>
              <a:t>len</a:t>
            </a:r>
            <a:r>
              <a:rPr sz="1150" spc="-260"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a:t>
            </a:r>
            <a:r>
              <a:rPr sz="1150" dirty="0">
                <a:latin typeface="宋体" panose="02010600030101010101" pitchFamily="2" charset="-122"/>
                <a:cs typeface="宋体" panose="02010600030101010101" pitchFamily="2" charset="-122"/>
              </a:rPr>
              <a:t>a</a:t>
            </a:r>
            <a:r>
              <a:rPr sz="1150" spc="-175" dirty="0">
                <a:latin typeface="宋体" panose="02010600030101010101" pitchFamily="2" charset="-122"/>
                <a:cs typeface="宋体" panose="02010600030101010101" pitchFamily="2" charset="-122"/>
              </a:rPr>
              <a:t>ler</a:t>
            </a:r>
            <a:r>
              <a:rPr sz="1150" spc="-170" dirty="0">
                <a:latin typeface="宋体" panose="02010600030101010101" pitchFamily="2" charset="-122"/>
                <a:cs typeface="宋体" panose="02010600030101010101" pitchFamily="2" charset="-122"/>
              </a:rPr>
              <a:t>t</a:t>
            </a:r>
            <a:r>
              <a:rPr sz="1150" spc="-190" dirty="0">
                <a:latin typeface="宋体" panose="02010600030101010101" pitchFamily="2" charset="-122"/>
                <a:cs typeface="宋体" panose="02010600030101010101" pitchFamily="2" charset="-122"/>
              </a:rPr>
              <a:t>.</a:t>
            </a:r>
            <a:r>
              <a:rPr sz="1150" spc="-195" dirty="0">
                <a:latin typeface="宋体" panose="02010600030101010101" pitchFamily="2" charset="-122"/>
                <a:cs typeface="宋体" panose="02010600030101010101" pitchFamily="2" charset="-122"/>
              </a:rPr>
              <a:t>L</a:t>
            </a:r>
            <a:r>
              <a:rPr sz="1150" dirty="0">
                <a:latin typeface="宋体" panose="02010600030101010101" pitchFamily="2" charset="-122"/>
                <a:cs typeface="宋体" panose="02010600030101010101" pitchFamily="2" charset="-122"/>
              </a:rPr>
              <a:t>a</a:t>
            </a:r>
            <a:r>
              <a:rPr sz="1150" spc="-85" dirty="0">
                <a:latin typeface="宋体" panose="02010600030101010101" pitchFamily="2" charset="-122"/>
                <a:cs typeface="宋体" panose="02010600030101010101" pitchFamily="2" charset="-122"/>
              </a:rPr>
              <a:t>bels</a:t>
            </a:r>
            <a:r>
              <a:rPr sz="1150" spc="-185" dirty="0">
                <a:latin typeface="宋体" panose="02010600030101010101" pitchFamily="2" charset="-122"/>
                <a:cs typeface="宋体" panose="02010600030101010101" pitchFamily="2" charset="-122"/>
              </a:rPr>
              <a:t>.ins</a:t>
            </a:r>
            <a:r>
              <a:rPr sz="1150" spc="-180" dirty="0">
                <a:latin typeface="宋体" panose="02010600030101010101" pitchFamily="2" charset="-122"/>
                <a:cs typeface="宋体" panose="02010600030101010101" pitchFamily="2" charset="-122"/>
              </a:rPr>
              <a:t>t</a:t>
            </a:r>
            <a:r>
              <a:rPr sz="1150" spc="-10" dirty="0">
                <a:latin typeface="宋体" panose="02010600030101010101" pitchFamily="2" charset="-122"/>
                <a:cs typeface="宋体" panose="02010600030101010101" pitchFamily="2" charset="-122"/>
              </a:rPr>
              <a:t>a</a:t>
            </a:r>
            <a:r>
              <a:rPr sz="1150" spc="-5" dirty="0">
                <a:latin typeface="宋体" panose="02010600030101010101" pitchFamily="2" charset="-122"/>
                <a:cs typeface="宋体" panose="02010600030101010101" pitchFamily="2" charset="-122"/>
              </a:rPr>
              <a:t>nc</a:t>
            </a:r>
            <a:r>
              <a:rPr sz="1150" spc="20" dirty="0">
                <a:latin typeface="宋体" panose="02010600030101010101" pitchFamily="2" charset="-122"/>
                <a:cs typeface="宋体" panose="02010600030101010101" pitchFamily="2" charset="-122"/>
              </a:rPr>
              <a:t>e</a:t>
            </a:r>
            <a:r>
              <a:rPr sz="1150" spc="-240" dirty="0">
                <a:latin typeface="宋体" panose="02010600030101010101" pitchFamily="2" charset="-122"/>
                <a:cs typeface="宋体" panose="02010600030101010101" pitchFamily="2" charset="-122"/>
              </a:rPr>
              <a:t>)</a:t>
            </a:r>
            <a:r>
              <a:rPr sz="1150" spc="-285"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0</a:t>
            </a:r>
            <a:r>
              <a:rPr sz="1150" spc="-26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2075">
              <a:lnSpc>
                <a:spcPct val="100000"/>
              </a:lnSpc>
            </a:pPr>
            <a:r>
              <a:rPr sz="1150" spc="-5" dirty="0">
                <a:latin typeface="宋体" panose="02010600030101010101" pitchFamily="2" charset="-122"/>
                <a:cs typeface="宋体" panose="02010600030101010101" pitchFamily="2" charset="-122"/>
              </a:rPr>
              <a:t>实例信息</a:t>
            </a:r>
            <a:r>
              <a:rPr sz="1150" spc="-325"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5" dirty="0">
                <a:latin typeface="宋体" panose="02010600030101010101" pitchFamily="2" charset="-122"/>
                <a:cs typeface="宋体" panose="02010600030101010101" pitchFamily="2" charset="-122"/>
              </a:rPr>
              <a:t>$</a:t>
            </a:r>
            <a:r>
              <a:rPr sz="1150" spc="-160" dirty="0">
                <a:latin typeface="宋体" panose="02010600030101010101" pitchFamily="2" charset="-122"/>
                <a:cs typeface="宋体" panose="02010600030101010101" pitchFamily="2" charset="-122"/>
              </a:rPr>
              <a:t>al</a:t>
            </a:r>
            <a:r>
              <a:rPr sz="1150" spc="-150" dirty="0">
                <a:latin typeface="宋体" panose="02010600030101010101" pitchFamily="2" charset="-122"/>
                <a:cs typeface="宋体" panose="02010600030101010101" pitchFamily="2" charset="-122"/>
              </a:rPr>
              <a:t>ert.</a:t>
            </a:r>
            <a:r>
              <a:rPr sz="1150" spc="-160" dirty="0">
                <a:latin typeface="宋体" panose="02010600030101010101" pitchFamily="2" charset="-122"/>
                <a:cs typeface="宋体" panose="02010600030101010101" pitchFamily="2" charset="-122"/>
              </a:rPr>
              <a:t>L</a:t>
            </a:r>
            <a:r>
              <a:rPr sz="1150" spc="-125" dirty="0">
                <a:latin typeface="宋体" panose="02010600030101010101" pitchFamily="2" charset="-122"/>
                <a:cs typeface="宋体" panose="02010600030101010101" pitchFamily="2" charset="-122"/>
              </a:rPr>
              <a:t>abels.inst</a:t>
            </a:r>
            <a:r>
              <a:rPr sz="1150" spc="-10" dirty="0">
                <a:latin typeface="宋体" panose="02010600030101010101" pitchFamily="2" charset="-122"/>
                <a:cs typeface="宋体" panose="02010600030101010101" pitchFamily="2" charset="-122"/>
              </a:rPr>
              <a:t>a</a:t>
            </a:r>
            <a:r>
              <a:rPr sz="1150" spc="50" dirty="0">
                <a:latin typeface="宋体" panose="02010600030101010101" pitchFamily="2" charset="-122"/>
                <a:cs typeface="宋体" panose="02010600030101010101" pitchFamily="2" charset="-122"/>
              </a:rPr>
              <a:t>n</a:t>
            </a:r>
            <a:r>
              <a:rPr sz="1150" spc="-20" dirty="0">
                <a:latin typeface="宋体" panose="02010600030101010101" pitchFamily="2" charset="-122"/>
                <a:cs typeface="宋体" panose="02010600030101010101" pitchFamily="2" charset="-122"/>
              </a:rPr>
              <a:t>ce</a:t>
            </a:r>
            <a:r>
              <a:rPr sz="1150" spc="-28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2075">
              <a:lnSpc>
                <a:spcPct val="100000"/>
              </a:lnSpc>
              <a:spcBef>
                <a:spcPts val="5"/>
              </a:spcBef>
            </a:pPr>
            <a:r>
              <a:rPr sz="1150" spc="-240"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35" dirty="0">
                <a:latin typeface="宋体" panose="02010600030101010101" pitchFamily="2" charset="-122"/>
                <a:cs typeface="宋体" panose="02010600030101010101" pitchFamily="2" charset="-122"/>
              </a:rPr>
              <a:t>e</a:t>
            </a:r>
            <a:r>
              <a:rPr sz="1150" spc="30" dirty="0">
                <a:latin typeface="宋体" panose="02010600030101010101" pitchFamily="2" charset="-122"/>
                <a:cs typeface="宋体" panose="02010600030101010101" pitchFamily="2" charset="-122"/>
              </a:rPr>
              <a:t>n</a:t>
            </a:r>
            <a:r>
              <a:rPr sz="1150" spc="85" dirty="0">
                <a:latin typeface="宋体" panose="02010600030101010101" pitchFamily="2" charset="-122"/>
                <a:cs typeface="宋体" panose="02010600030101010101" pitchFamily="2" charset="-122"/>
              </a:rPr>
              <a:t>d</a:t>
            </a:r>
            <a:r>
              <a:rPr sz="1150" spc="-26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2075">
              <a:lnSpc>
                <a:spcPct val="100000"/>
              </a:lnSpc>
            </a:pPr>
            <a:r>
              <a:rPr sz="1150" spc="190" dirty="0">
                <a:latin typeface="宋体" panose="02010600030101010101" pitchFamily="2" charset="-122"/>
                <a:cs typeface="宋体" panose="02010600030101010101" pitchFamily="2" charset="-122"/>
              </a:rPr>
              <a:t>====</a:t>
            </a:r>
            <a:r>
              <a:rPr sz="1150" spc="180" dirty="0">
                <a:latin typeface="宋体" panose="02010600030101010101" pitchFamily="2" charset="-122"/>
                <a:cs typeface="宋体" panose="02010600030101010101" pitchFamily="2" charset="-122"/>
              </a:rPr>
              <a:t>=</a:t>
            </a:r>
            <a:r>
              <a:rPr sz="1150" spc="190" dirty="0">
                <a:latin typeface="宋体" panose="02010600030101010101" pitchFamily="2" charset="-122"/>
                <a:cs typeface="宋体" panose="02010600030101010101" pitchFamily="2" charset="-122"/>
              </a:rPr>
              <a:t>=</a:t>
            </a:r>
            <a:r>
              <a:rPr sz="1150" spc="185" dirty="0">
                <a:latin typeface="宋体" panose="02010600030101010101" pitchFamily="2" charset="-122"/>
                <a:cs typeface="宋体" panose="02010600030101010101" pitchFamily="2" charset="-122"/>
              </a:rPr>
              <a:t>=</a:t>
            </a:r>
            <a:r>
              <a:rPr sz="1150" spc="180" dirty="0">
                <a:latin typeface="宋体" panose="02010600030101010101" pitchFamily="2" charset="-122"/>
                <a:cs typeface="宋体" panose="02010600030101010101" pitchFamily="2" charset="-122"/>
              </a:rPr>
              <a:t>==</a:t>
            </a:r>
            <a:r>
              <a:rPr sz="1150" spc="190" dirty="0">
                <a:latin typeface="宋体" panose="02010600030101010101" pitchFamily="2" charset="-122"/>
                <a:cs typeface="宋体" panose="02010600030101010101" pitchFamily="2" charset="-122"/>
              </a:rPr>
              <a:t>=</a:t>
            </a:r>
            <a:r>
              <a:rPr sz="1150" spc="-295" dirty="0">
                <a:latin typeface="宋体" panose="02010600030101010101" pitchFamily="2" charset="-122"/>
                <a:cs typeface="宋体" panose="02010600030101010101" pitchFamily="2" charset="-122"/>
              </a:rPr>
              <a:t> </a:t>
            </a:r>
            <a:r>
              <a:rPr sz="1150" spc="35" dirty="0">
                <a:latin typeface="宋体" panose="02010600030101010101" pitchFamily="2" charset="-122"/>
                <a:cs typeface="宋体" panose="02010600030101010101" pitchFamily="2" charset="-122"/>
              </a:rPr>
              <a:t>e</a:t>
            </a:r>
            <a:r>
              <a:rPr sz="1150" spc="30" dirty="0">
                <a:latin typeface="宋体" panose="02010600030101010101" pitchFamily="2" charset="-122"/>
                <a:cs typeface="宋体" panose="02010600030101010101" pitchFamily="2" charset="-122"/>
              </a:rPr>
              <a:t>n</a:t>
            </a:r>
            <a:r>
              <a:rPr sz="1150" spc="85" dirty="0">
                <a:latin typeface="宋体" panose="02010600030101010101" pitchFamily="2" charset="-122"/>
                <a:cs typeface="宋体" panose="02010600030101010101" pitchFamily="2" charset="-122"/>
              </a:rPr>
              <a:t>d</a:t>
            </a:r>
            <a:r>
              <a:rPr sz="1150" spc="-260"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a:t>
            </a:r>
            <a:r>
              <a:rPr sz="1150" spc="180" dirty="0">
                <a:latin typeface="宋体" panose="02010600030101010101" pitchFamily="2" charset="-122"/>
                <a:cs typeface="宋体" panose="02010600030101010101" pitchFamily="2" charset="-122"/>
              </a:rPr>
              <a:t>==</a:t>
            </a:r>
            <a:r>
              <a:rPr sz="1150" spc="190" dirty="0">
                <a:latin typeface="宋体" panose="02010600030101010101" pitchFamily="2" charset="-122"/>
                <a:cs typeface="宋体" panose="02010600030101010101" pitchFamily="2" charset="-122"/>
              </a:rPr>
              <a:t>=</a:t>
            </a:r>
            <a:r>
              <a:rPr sz="1150" spc="185" dirty="0">
                <a:latin typeface="宋体" panose="02010600030101010101" pitchFamily="2" charset="-122"/>
                <a:cs typeface="宋体" panose="02010600030101010101" pitchFamily="2" charset="-122"/>
              </a:rPr>
              <a:t>=</a:t>
            </a:r>
            <a:r>
              <a:rPr sz="1150" spc="180" dirty="0">
                <a:latin typeface="宋体" panose="02010600030101010101" pitchFamily="2" charset="-122"/>
                <a:cs typeface="宋体" panose="02010600030101010101" pitchFamily="2" charset="-122"/>
              </a:rPr>
              <a:t>=</a:t>
            </a:r>
            <a:r>
              <a:rPr sz="1150" spc="19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2075">
              <a:lnSpc>
                <a:spcPct val="100000"/>
              </a:lnSpc>
            </a:pPr>
            <a:r>
              <a:rPr sz="1150" spc="-240"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35" dirty="0">
                <a:latin typeface="宋体" panose="02010600030101010101" pitchFamily="2" charset="-122"/>
                <a:cs typeface="宋体" panose="02010600030101010101" pitchFamily="2" charset="-122"/>
              </a:rPr>
              <a:t>e</a:t>
            </a:r>
            <a:r>
              <a:rPr sz="1150" spc="30" dirty="0">
                <a:latin typeface="宋体" panose="02010600030101010101" pitchFamily="2" charset="-122"/>
                <a:cs typeface="宋体" panose="02010600030101010101" pitchFamily="2" charset="-122"/>
              </a:rPr>
              <a:t>n</a:t>
            </a:r>
            <a:r>
              <a:rPr sz="1150" spc="85" dirty="0">
                <a:latin typeface="宋体" panose="02010600030101010101" pitchFamily="2" charset="-122"/>
                <a:cs typeface="宋体" panose="02010600030101010101" pitchFamily="2" charset="-122"/>
              </a:rPr>
              <a:t>d</a:t>
            </a:r>
            <a:r>
              <a:rPr sz="1150" spc="-26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2075">
              <a:lnSpc>
                <a:spcPct val="100000"/>
              </a:lnSpc>
            </a:pPr>
            <a:r>
              <a:rPr sz="1150" spc="-240"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35" dirty="0">
                <a:latin typeface="宋体" panose="02010600030101010101" pitchFamily="2" charset="-122"/>
                <a:cs typeface="宋体" panose="02010600030101010101" pitchFamily="2" charset="-122"/>
              </a:rPr>
              <a:t>e</a:t>
            </a:r>
            <a:r>
              <a:rPr sz="1150" spc="30" dirty="0">
                <a:latin typeface="宋体" panose="02010600030101010101" pitchFamily="2" charset="-122"/>
                <a:cs typeface="宋体" panose="02010600030101010101" pitchFamily="2" charset="-122"/>
              </a:rPr>
              <a:t>n</a:t>
            </a:r>
            <a:r>
              <a:rPr sz="1150" spc="85" dirty="0">
                <a:latin typeface="宋体" panose="02010600030101010101" pitchFamily="2" charset="-122"/>
                <a:cs typeface="宋体" panose="02010600030101010101" pitchFamily="2" charset="-122"/>
              </a:rPr>
              <a:t>d</a:t>
            </a:r>
            <a:r>
              <a:rPr sz="1150" spc="-26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2075">
              <a:lnSpc>
                <a:spcPct val="100000"/>
              </a:lnSpc>
            </a:pPr>
            <a:r>
              <a:rPr sz="1150" spc="-240"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35" dirty="0">
                <a:latin typeface="宋体" panose="02010600030101010101" pitchFamily="2" charset="-122"/>
                <a:cs typeface="宋体" panose="02010600030101010101" pitchFamily="2" charset="-122"/>
              </a:rPr>
              <a:t>e</a:t>
            </a:r>
            <a:r>
              <a:rPr sz="1150" spc="30" dirty="0">
                <a:latin typeface="宋体" panose="02010600030101010101" pitchFamily="2" charset="-122"/>
                <a:cs typeface="宋体" panose="02010600030101010101" pitchFamily="2" charset="-122"/>
              </a:rPr>
              <a:t>n</a:t>
            </a:r>
            <a:r>
              <a:rPr sz="1150" spc="85" dirty="0">
                <a:latin typeface="宋体" panose="02010600030101010101" pitchFamily="2" charset="-122"/>
                <a:cs typeface="宋体" panose="02010600030101010101" pitchFamily="2" charset="-122"/>
              </a:rPr>
              <a:t>d</a:t>
            </a:r>
            <a:r>
              <a:rPr sz="1150" spc="-26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p:txBody>
      </p:sp>
      <p:grpSp>
        <p:nvGrpSpPr>
          <p:cNvPr id="7" name="object 7"/>
          <p:cNvGrpSpPr/>
          <p:nvPr/>
        </p:nvGrpSpPr>
        <p:grpSpPr>
          <a:xfrm>
            <a:off x="1409700" y="4146537"/>
            <a:ext cx="987425" cy="1071245"/>
            <a:chOff x="1409700" y="4146537"/>
            <a:chExt cx="987425" cy="1071245"/>
          </a:xfrm>
        </p:grpSpPr>
        <p:pic>
          <p:nvPicPr>
            <p:cNvPr id="8" name="object 8"/>
            <p:cNvPicPr/>
            <p:nvPr/>
          </p:nvPicPr>
          <p:blipFill>
            <a:blip r:embed="rId7" cstate="print"/>
            <a:stretch>
              <a:fillRect/>
            </a:stretch>
          </p:blipFill>
          <p:spPr>
            <a:xfrm>
              <a:off x="1409700" y="4146537"/>
              <a:ext cx="987323" cy="1071130"/>
            </a:xfrm>
            <a:prstGeom prst="rect">
              <a:avLst/>
            </a:prstGeom>
          </p:spPr>
        </p:pic>
        <p:pic>
          <p:nvPicPr>
            <p:cNvPr id="9" name="object 9"/>
            <p:cNvPicPr/>
            <p:nvPr/>
          </p:nvPicPr>
          <p:blipFill>
            <a:blip r:embed="rId8" cstate="print"/>
            <a:stretch>
              <a:fillRect/>
            </a:stretch>
          </p:blipFill>
          <p:spPr>
            <a:xfrm>
              <a:off x="1449070" y="4474197"/>
              <a:ext cx="904722" cy="615200"/>
            </a:xfrm>
            <a:prstGeom prst="rect">
              <a:avLst/>
            </a:prstGeom>
          </p:spPr>
        </p:pic>
        <p:pic>
          <p:nvPicPr>
            <p:cNvPr id="10" name="object 10"/>
            <p:cNvPicPr/>
            <p:nvPr/>
          </p:nvPicPr>
          <p:blipFill>
            <a:blip r:embed="rId9" cstate="print"/>
            <a:stretch>
              <a:fillRect/>
            </a:stretch>
          </p:blipFill>
          <p:spPr>
            <a:xfrm>
              <a:off x="1468119" y="4186428"/>
              <a:ext cx="875030" cy="958342"/>
            </a:xfrm>
            <a:prstGeom prst="rect">
              <a:avLst/>
            </a:prstGeom>
          </p:spPr>
        </p:pic>
      </p:grpSp>
      <p:sp>
        <p:nvSpPr>
          <p:cNvPr id="11" name="object 11"/>
          <p:cNvSpPr txBox="1"/>
          <p:nvPr/>
        </p:nvSpPr>
        <p:spPr>
          <a:xfrm>
            <a:off x="1586864" y="4537329"/>
            <a:ext cx="635000" cy="391160"/>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宋体" panose="02010600030101010101" pitchFamily="2" charset="-122"/>
                <a:cs typeface="宋体" panose="02010600030101010101" pitchFamily="2" charset="-122"/>
              </a:rPr>
              <a:t>告警信息 模板</a:t>
            </a:r>
            <a:endParaRPr sz="1200">
              <a:latin typeface="宋体" panose="02010600030101010101" pitchFamily="2" charset="-122"/>
              <a:cs typeface="宋体" panose="02010600030101010101" pitchFamily="2" charset="-122"/>
            </a:endParaRPr>
          </a:p>
        </p:txBody>
      </p:sp>
      <p:grpSp>
        <p:nvGrpSpPr>
          <p:cNvPr id="12" name="object 12"/>
          <p:cNvGrpSpPr/>
          <p:nvPr/>
        </p:nvGrpSpPr>
        <p:grpSpPr>
          <a:xfrm>
            <a:off x="6880859" y="4371327"/>
            <a:ext cx="986155" cy="1072515"/>
            <a:chOff x="6880859" y="4371327"/>
            <a:chExt cx="986155" cy="1072515"/>
          </a:xfrm>
        </p:grpSpPr>
        <p:pic>
          <p:nvPicPr>
            <p:cNvPr id="13" name="object 13"/>
            <p:cNvPicPr/>
            <p:nvPr/>
          </p:nvPicPr>
          <p:blipFill>
            <a:blip r:embed="rId10" cstate="print"/>
            <a:stretch>
              <a:fillRect/>
            </a:stretch>
          </p:blipFill>
          <p:spPr>
            <a:xfrm>
              <a:off x="6880859" y="4371327"/>
              <a:ext cx="986015" cy="1072400"/>
            </a:xfrm>
            <a:prstGeom prst="rect">
              <a:avLst/>
            </a:prstGeom>
          </p:spPr>
        </p:pic>
        <p:pic>
          <p:nvPicPr>
            <p:cNvPr id="14" name="object 14"/>
            <p:cNvPicPr/>
            <p:nvPr/>
          </p:nvPicPr>
          <p:blipFill>
            <a:blip r:embed="rId11" cstate="print"/>
            <a:stretch>
              <a:fillRect/>
            </a:stretch>
          </p:blipFill>
          <p:spPr>
            <a:xfrm>
              <a:off x="6920229" y="4698987"/>
              <a:ext cx="904722" cy="615200"/>
            </a:xfrm>
            <a:prstGeom prst="rect">
              <a:avLst/>
            </a:prstGeom>
          </p:spPr>
        </p:pic>
        <p:pic>
          <p:nvPicPr>
            <p:cNvPr id="15" name="object 15"/>
            <p:cNvPicPr/>
            <p:nvPr/>
          </p:nvPicPr>
          <p:blipFill>
            <a:blip r:embed="rId12" cstate="print"/>
            <a:stretch>
              <a:fillRect/>
            </a:stretch>
          </p:blipFill>
          <p:spPr>
            <a:xfrm>
              <a:off x="6939279" y="4410963"/>
              <a:ext cx="873760" cy="959866"/>
            </a:xfrm>
            <a:prstGeom prst="rect">
              <a:avLst/>
            </a:prstGeom>
          </p:spPr>
        </p:pic>
      </p:grpSp>
      <p:sp>
        <p:nvSpPr>
          <p:cNvPr id="16" name="object 16"/>
          <p:cNvSpPr txBox="1"/>
          <p:nvPr/>
        </p:nvSpPr>
        <p:spPr>
          <a:xfrm>
            <a:off x="7058025" y="4762500"/>
            <a:ext cx="635000" cy="391160"/>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宋体" panose="02010600030101010101" pitchFamily="2" charset="-122"/>
                <a:cs typeface="宋体" panose="02010600030101010101" pitchFamily="2" charset="-122"/>
              </a:rPr>
              <a:t>故障恢复 信息模板</a:t>
            </a:r>
            <a:endParaRPr sz="1200">
              <a:latin typeface="宋体" panose="02010600030101010101" pitchFamily="2" charset="-122"/>
              <a:cs typeface="宋体" panose="02010600030101010101" pitchFamily="2" charset="-122"/>
            </a:endParaRPr>
          </a:p>
        </p:txBody>
      </p:sp>
      <p:pic>
        <p:nvPicPr>
          <p:cNvPr id="20" name="object 4"/>
          <p:cNvPicPr/>
          <p:nvPr>
            <p:custDataLst>
              <p:tags r:id="rId1"/>
            </p:custDataLst>
          </p:nvPr>
        </p:nvPicPr>
        <p:blipFill>
          <a:blip r:embed="rId13" cstate="print"/>
          <a:stretch>
            <a:fillRect/>
          </a:stretch>
        </p:blipFill>
        <p:spPr>
          <a:xfrm>
            <a:off x="0" y="6436359"/>
            <a:ext cx="12190729" cy="421640"/>
          </a:xfrm>
          <a:prstGeom prst="rect">
            <a:avLst/>
          </a:prstGeom>
        </p:spPr>
      </p:pic>
      <p:sp>
        <p:nvSpPr>
          <p:cNvPr id="21"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2" name="图片 21"/>
          <p:cNvPicPr>
            <a:picLocks noChangeAspect="1"/>
          </p:cNvPicPr>
          <p:nvPr>
            <p:custDataLst>
              <p:tags r:id="rId3"/>
            </p:custDataLst>
          </p:nvPr>
        </p:nvPicPr>
        <p:blipFill>
          <a:blip r:embed="rId14"/>
          <a:stretch>
            <a:fillRect/>
          </a:stretch>
        </p:blipFill>
        <p:spPr>
          <a:xfrm>
            <a:off x="8537699" y="209863"/>
            <a:ext cx="2565911" cy="618240"/>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220845" cy="513080"/>
          </a:xfrm>
          <a:prstGeom prst="rect">
            <a:avLst/>
          </a:prstGeom>
        </p:spPr>
        <p:txBody>
          <a:bodyPr vert="horz" wrap="square" lIns="0" tIns="12700" rIns="0" bIns="0" rtlCol="0">
            <a:spAutoFit/>
          </a:bodyPr>
          <a:lstStyle/>
          <a:p>
            <a:pPr marL="12700">
              <a:lnSpc>
                <a:spcPct val="100000"/>
              </a:lnSpc>
              <a:spcBef>
                <a:spcPts val="100"/>
              </a:spcBef>
            </a:pPr>
            <a:r>
              <a:rPr sz="3200" b="0" spc="-85" dirty="0">
                <a:solidFill>
                  <a:srgbClr val="000000"/>
                </a:solidFill>
                <a:latin typeface="宋体" panose="02010600030101010101" pitchFamily="2" charset="-122"/>
                <a:cs typeface="宋体" panose="02010600030101010101" pitchFamily="2" charset="-122"/>
              </a:rPr>
              <a:t>Webhoo</a:t>
            </a:r>
            <a:r>
              <a:rPr sz="3200" b="0" spc="-80" dirty="0">
                <a:solidFill>
                  <a:srgbClr val="000000"/>
                </a:solidFill>
                <a:latin typeface="宋体" panose="02010600030101010101" pitchFamily="2" charset="-122"/>
                <a:cs typeface="宋体" panose="02010600030101010101" pitchFamily="2" charset="-122"/>
              </a:rPr>
              <a:t>k</a:t>
            </a:r>
            <a:r>
              <a:rPr sz="3200" b="0" dirty="0">
                <a:solidFill>
                  <a:srgbClr val="000000"/>
                </a:solidFill>
                <a:latin typeface="宋体" panose="02010600030101010101" pitchFamily="2" charset="-122"/>
                <a:cs typeface="宋体" panose="02010600030101010101" pitchFamily="2" charset="-122"/>
              </a:rPr>
              <a:t>告警及配置示例</a:t>
            </a:r>
            <a:endParaRPr sz="3200">
              <a:latin typeface="宋体" panose="02010600030101010101" pitchFamily="2" charset="-122"/>
              <a:cs typeface="宋体" panose="02010600030101010101" pitchFamily="2" charset="-122"/>
            </a:endParaRPr>
          </a:p>
        </p:txBody>
      </p:sp>
      <p:pic>
        <p:nvPicPr>
          <p:cNvPr id="3" name="object 3"/>
          <p:cNvPicPr/>
          <p:nvPr/>
        </p:nvPicPr>
        <p:blipFill>
          <a:blip r:embed="rId5" cstate="print"/>
          <a:stretch>
            <a:fillRect/>
          </a:stretch>
        </p:blipFill>
        <p:spPr>
          <a:xfrm>
            <a:off x="580389" y="956310"/>
            <a:ext cx="5158232" cy="2382011"/>
          </a:xfrm>
          <a:prstGeom prst="rect">
            <a:avLst/>
          </a:prstGeom>
        </p:spPr>
      </p:pic>
      <p:sp>
        <p:nvSpPr>
          <p:cNvPr id="4" name="object 4"/>
          <p:cNvSpPr txBox="1"/>
          <p:nvPr/>
        </p:nvSpPr>
        <p:spPr>
          <a:xfrm>
            <a:off x="694690" y="1042669"/>
            <a:ext cx="4936490" cy="2216150"/>
          </a:xfrm>
          <a:prstGeom prst="rect">
            <a:avLst/>
          </a:prstGeom>
          <a:solidFill>
            <a:srgbClr val="D7EFEB"/>
          </a:solidFill>
        </p:spPr>
        <p:txBody>
          <a:bodyPr vert="horz" wrap="square" lIns="0" tIns="35560" rIns="0" bIns="0" rtlCol="0">
            <a:spAutoFit/>
          </a:bodyPr>
          <a:lstStyle/>
          <a:p>
            <a:pPr marL="90805">
              <a:lnSpc>
                <a:spcPct val="100000"/>
              </a:lnSpc>
              <a:spcBef>
                <a:spcPts val="280"/>
              </a:spcBef>
            </a:pPr>
            <a:r>
              <a:rPr sz="1150" spc="11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dirty="0">
                <a:latin typeface="宋体" panose="02010600030101010101" pitchFamily="2" charset="-122"/>
                <a:cs typeface="宋体" panose="02010600030101010101" pitchFamily="2" charset="-122"/>
              </a:rPr>
              <a:t>故障恢复后是否发送通知；</a:t>
            </a:r>
            <a:endParaRPr sz="1150">
              <a:latin typeface="宋体" panose="02010600030101010101" pitchFamily="2" charset="-122"/>
              <a:cs typeface="宋体" panose="02010600030101010101" pitchFamily="2" charset="-122"/>
            </a:endParaRPr>
          </a:p>
          <a:p>
            <a:pPr marL="90805">
              <a:lnSpc>
                <a:spcPct val="100000"/>
              </a:lnSpc>
            </a:pP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65" dirty="0">
                <a:latin typeface="宋体" panose="02010600030101010101" pitchFamily="2" charset="-122"/>
                <a:cs typeface="宋体" panose="02010600030101010101" pitchFamily="2" charset="-122"/>
              </a:rPr>
              <a:t>send_resolved:</a:t>
            </a:r>
            <a:r>
              <a:rPr sz="1150" spc="-280" dirty="0">
                <a:latin typeface="宋体" panose="02010600030101010101" pitchFamily="2" charset="-122"/>
                <a:cs typeface="宋体" panose="02010600030101010101" pitchFamily="2" charset="-122"/>
              </a:rPr>
              <a:t> </a:t>
            </a:r>
            <a:r>
              <a:rPr sz="1150" spc="40" dirty="0">
                <a:latin typeface="宋体" panose="02010600030101010101" pitchFamily="2" charset="-122"/>
                <a:cs typeface="宋体" panose="02010600030101010101" pitchFamily="2" charset="-122"/>
              </a:rPr>
              <a:t>&lt;boolean&gt;</a:t>
            </a:r>
            <a:r>
              <a:rPr sz="1150" spc="-254" dirty="0">
                <a:latin typeface="宋体" panose="02010600030101010101" pitchFamily="2" charset="-122"/>
                <a:cs typeface="宋体" panose="02010600030101010101" pitchFamily="2" charset="-122"/>
              </a:rPr>
              <a:t> </a:t>
            </a:r>
            <a:r>
              <a:rPr sz="1150" spc="-310" dirty="0">
                <a:latin typeface="宋体" panose="02010600030101010101" pitchFamily="2" charset="-122"/>
                <a:cs typeface="宋体" panose="02010600030101010101" pitchFamily="2" charset="-122"/>
              </a:rPr>
              <a:t>|</a:t>
            </a:r>
            <a:r>
              <a:rPr sz="1150" spc="-275" dirty="0">
                <a:latin typeface="宋体" panose="02010600030101010101" pitchFamily="2" charset="-122"/>
                <a:cs typeface="宋体" panose="02010600030101010101" pitchFamily="2" charset="-122"/>
              </a:rPr>
              <a:t> </a:t>
            </a:r>
            <a:r>
              <a:rPr sz="1150" spc="-90" dirty="0">
                <a:latin typeface="宋体" panose="02010600030101010101" pitchFamily="2" charset="-122"/>
                <a:cs typeface="宋体" panose="02010600030101010101" pitchFamily="2" charset="-122"/>
              </a:rPr>
              <a:t>default</a:t>
            </a:r>
            <a:r>
              <a:rPr sz="1150" spc="-254"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a:t>
            </a:r>
            <a:r>
              <a:rPr sz="1150" spc="-275" dirty="0">
                <a:latin typeface="宋体" panose="02010600030101010101" pitchFamily="2" charset="-122"/>
                <a:cs typeface="宋体" panose="02010600030101010101" pitchFamily="2" charset="-122"/>
              </a:rPr>
              <a:t> </a:t>
            </a:r>
            <a:r>
              <a:rPr sz="1150" spc="-85" dirty="0">
                <a:latin typeface="宋体" panose="02010600030101010101" pitchFamily="2" charset="-122"/>
                <a:cs typeface="宋体" panose="02010600030101010101" pitchFamily="2" charset="-122"/>
              </a:rPr>
              <a:t>true</a:t>
            </a:r>
            <a:r>
              <a:rPr sz="1150" spc="-26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a:lnSpc>
                <a:spcPct val="100000"/>
              </a:lnSpc>
              <a:spcBef>
                <a:spcPts val="30"/>
              </a:spcBef>
            </a:pPr>
            <a:endParaRPr sz="1050">
              <a:latin typeface="宋体" panose="02010600030101010101" pitchFamily="2" charset="-122"/>
              <a:cs typeface="宋体" panose="02010600030101010101" pitchFamily="2" charset="-122"/>
            </a:endParaRPr>
          </a:p>
          <a:p>
            <a:pPr marL="90805">
              <a:lnSpc>
                <a:spcPct val="100000"/>
              </a:lnSpc>
              <a:spcBef>
                <a:spcPts val="5"/>
              </a:spcBef>
            </a:pPr>
            <a:r>
              <a:rPr sz="1150" spc="11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114" dirty="0">
                <a:latin typeface="宋体" panose="02010600030101010101" pitchFamily="2" charset="-122"/>
                <a:cs typeface="宋体" panose="02010600030101010101" pitchFamily="2" charset="-122"/>
              </a:rPr>
              <a:t>H</a:t>
            </a:r>
            <a:r>
              <a:rPr sz="1150" spc="120" dirty="0">
                <a:latin typeface="宋体" panose="02010600030101010101" pitchFamily="2" charset="-122"/>
                <a:cs typeface="宋体" panose="02010600030101010101" pitchFamily="2" charset="-122"/>
              </a:rPr>
              <a:t>T</a:t>
            </a:r>
            <a:r>
              <a:rPr sz="1150" spc="40" dirty="0">
                <a:latin typeface="宋体" panose="02010600030101010101" pitchFamily="2" charset="-122"/>
                <a:cs typeface="宋体" panose="02010600030101010101" pitchFamily="2" charset="-122"/>
              </a:rPr>
              <a:t>TP</a:t>
            </a:r>
            <a:r>
              <a:rPr sz="1150" spc="-260" dirty="0">
                <a:latin typeface="宋体" panose="02010600030101010101" pitchFamily="2" charset="-122"/>
                <a:cs typeface="宋体" panose="02010600030101010101" pitchFamily="2" charset="-122"/>
              </a:rPr>
              <a:t> </a:t>
            </a:r>
            <a:r>
              <a:rPr sz="1150" spc="55" dirty="0">
                <a:latin typeface="宋体" panose="02010600030101010101" pitchFamily="2" charset="-122"/>
                <a:cs typeface="宋体" panose="02010600030101010101" pitchFamily="2" charset="-122"/>
              </a:rPr>
              <a:t>P</a:t>
            </a:r>
            <a:r>
              <a:rPr sz="1150" spc="150" dirty="0">
                <a:latin typeface="宋体" panose="02010600030101010101" pitchFamily="2" charset="-122"/>
                <a:cs typeface="宋体" panose="02010600030101010101" pitchFamily="2" charset="-122"/>
              </a:rPr>
              <a:t>OS</a:t>
            </a:r>
            <a:r>
              <a:rPr sz="1150" spc="25" dirty="0">
                <a:latin typeface="宋体" panose="02010600030101010101" pitchFamily="2" charset="-122"/>
                <a:cs typeface="宋体" panose="02010600030101010101" pitchFamily="2" charset="-122"/>
              </a:rPr>
              <a:t>T</a:t>
            </a:r>
            <a:r>
              <a:rPr sz="1150" spc="-5" dirty="0">
                <a:latin typeface="宋体" panose="02010600030101010101" pitchFamily="2" charset="-122"/>
                <a:cs typeface="宋体" panose="02010600030101010101" pitchFamily="2" charset="-122"/>
              </a:rPr>
              <a:t>请求发向的目标地址</a:t>
            </a:r>
            <a:endParaRPr sz="1150">
              <a:latin typeface="宋体" panose="02010600030101010101" pitchFamily="2" charset="-122"/>
              <a:cs typeface="宋体" panose="02010600030101010101" pitchFamily="2" charset="-122"/>
            </a:endParaRPr>
          </a:p>
          <a:p>
            <a:pPr marL="90805">
              <a:lnSpc>
                <a:spcPct val="100000"/>
              </a:lnSpc>
            </a:pPr>
            <a:r>
              <a:rPr sz="1150" spc="50" dirty="0">
                <a:latin typeface="宋体" panose="02010600030101010101" pitchFamily="2" charset="-122"/>
                <a:cs typeface="宋体" panose="02010600030101010101" pitchFamily="2" charset="-122"/>
              </a:rPr>
              <a:t>u</a:t>
            </a:r>
            <a:r>
              <a:rPr sz="1150" spc="-280" dirty="0">
                <a:latin typeface="宋体" panose="02010600030101010101" pitchFamily="2" charset="-122"/>
                <a:cs typeface="宋体" panose="02010600030101010101" pitchFamily="2" charset="-122"/>
              </a:rPr>
              <a:t>rl:</a:t>
            </a:r>
            <a:r>
              <a:rPr sz="1150" spc="-254" dirty="0">
                <a:latin typeface="宋体" panose="02010600030101010101" pitchFamily="2" charset="-122"/>
                <a:cs typeface="宋体" panose="02010600030101010101" pitchFamily="2" charset="-122"/>
              </a:rPr>
              <a:t> </a:t>
            </a:r>
            <a:r>
              <a:rPr sz="1150" spc="40" dirty="0">
                <a:latin typeface="宋体" panose="02010600030101010101" pitchFamily="2" charset="-122"/>
                <a:cs typeface="宋体" panose="02010600030101010101" pitchFamily="2" charset="-122"/>
              </a:rPr>
              <a:t>&lt;s</a:t>
            </a:r>
            <a:r>
              <a:rPr sz="1150" spc="-210" dirty="0">
                <a:latin typeface="宋体" panose="02010600030101010101" pitchFamily="2" charset="-122"/>
                <a:cs typeface="宋体" panose="02010600030101010101" pitchFamily="2" charset="-122"/>
              </a:rPr>
              <a:t>t</a:t>
            </a:r>
            <a:r>
              <a:rPr sz="1150" spc="-35" dirty="0">
                <a:latin typeface="宋体" panose="02010600030101010101" pitchFamily="2" charset="-122"/>
                <a:cs typeface="宋体" panose="02010600030101010101" pitchFamily="2" charset="-122"/>
              </a:rPr>
              <a:t>ring&gt;</a:t>
            </a:r>
            <a:endParaRPr sz="1150">
              <a:latin typeface="宋体" panose="02010600030101010101" pitchFamily="2" charset="-122"/>
              <a:cs typeface="宋体" panose="02010600030101010101" pitchFamily="2" charset="-122"/>
            </a:endParaRPr>
          </a:p>
          <a:p>
            <a:pPr>
              <a:lnSpc>
                <a:spcPct val="100000"/>
              </a:lnSpc>
              <a:spcBef>
                <a:spcPts val="35"/>
              </a:spcBef>
            </a:pPr>
            <a:endParaRPr sz="1050">
              <a:latin typeface="宋体" panose="02010600030101010101" pitchFamily="2" charset="-122"/>
              <a:cs typeface="宋体" panose="02010600030101010101" pitchFamily="2" charset="-122"/>
            </a:endParaRPr>
          </a:p>
          <a:p>
            <a:pPr marL="90805">
              <a:lnSpc>
                <a:spcPts val="1380"/>
              </a:lnSpc>
            </a:pPr>
            <a:r>
              <a:rPr sz="1150" spc="11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114" dirty="0">
                <a:latin typeface="宋体" panose="02010600030101010101" pitchFamily="2" charset="-122"/>
                <a:cs typeface="宋体" panose="02010600030101010101" pitchFamily="2" charset="-122"/>
              </a:rPr>
              <a:t>H</a:t>
            </a:r>
            <a:r>
              <a:rPr sz="1150" spc="120" dirty="0">
                <a:latin typeface="宋体" panose="02010600030101010101" pitchFamily="2" charset="-122"/>
                <a:cs typeface="宋体" panose="02010600030101010101" pitchFamily="2" charset="-122"/>
              </a:rPr>
              <a:t>T</a:t>
            </a:r>
            <a:r>
              <a:rPr sz="1150" spc="20" dirty="0">
                <a:latin typeface="宋体" panose="02010600030101010101" pitchFamily="2" charset="-122"/>
                <a:cs typeface="宋体" panose="02010600030101010101" pitchFamily="2" charset="-122"/>
              </a:rPr>
              <a:t>T</a:t>
            </a:r>
            <a:r>
              <a:rPr sz="1150" spc="55" dirty="0">
                <a:latin typeface="宋体" panose="02010600030101010101" pitchFamily="2" charset="-122"/>
                <a:cs typeface="宋体" panose="02010600030101010101" pitchFamily="2" charset="-122"/>
              </a:rPr>
              <a:t>P</a:t>
            </a:r>
            <a:r>
              <a:rPr sz="1150" dirty="0">
                <a:latin typeface="宋体" panose="02010600030101010101" pitchFamily="2" charset="-122"/>
                <a:cs typeface="宋体" panose="02010600030101010101" pitchFamily="2" charset="-122"/>
              </a:rPr>
              <a:t>客户端配置，主要包括认证信息等</a:t>
            </a:r>
            <a:endParaRPr sz="1150">
              <a:latin typeface="宋体" panose="02010600030101010101" pitchFamily="2" charset="-122"/>
              <a:cs typeface="宋体" panose="02010600030101010101" pitchFamily="2" charset="-122"/>
            </a:endParaRPr>
          </a:p>
          <a:p>
            <a:pPr marL="90805">
              <a:lnSpc>
                <a:spcPct val="100000"/>
              </a:lnSpc>
            </a:pP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95" dirty="0">
                <a:latin typeface="宋体" panose="02010600030101010101" pitchFamily="2" charset="-122"/>
                <a:cs typeface="宋体" panose="02010600030101010101" pitchFamily="2" charset="-122"/>
              </a:rPr>
              <a:t>http_config:</a:t>
            </a:r>
            <a:r>
              <a:rPr sz="1150" spc="-260"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&lt;http_config&gt;</a:t>
            </a:r>
            <a:r>
              <a:rPr sz="1150" spc="-254" dirty="0">
                <a:latin typeface="宋体" panose="02010600030101010101" pitchFamily="2" charset="-122"/>
                <a:cs typeface="宋体" panose="02010600030101010101" pitchFamily="2" charset="-122"/>
              </a:rPr>
              <a:t> </a:t>
            </a:r>
            <a:r>
              <a:rPr sz="1150" spc="-310"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90" dirty="0">
                <a:latin typeface="宋体" panose="02010600030101010101" pitchFamily="2" charset="-122"/>
                <a:cs typeface="宋体" panose="02010600030101010101" pitchFamily="2" charset="-122"/>
              </a:rPr>
              <a:t>default</a:t>
            </a:r>
            <a:r>
              <a:rPr sz="1150" spc="-254"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85" dirty="0">
                <a:latin typeface="宋体" panose="02010600030101010101" pitchFamily="2" charset="-122"/>
                <a:cs typeface="宋体" panose="02010600030101010101" pitchFamily="2" charset="-122"/>
              </a:rPr>
              <a:t>global.http_config</a:t>
            </a:r>
            <a:r>
              <a:rPr sz="1150" spc="-240" dirty="0">
                <a:latin typeface="宋体" panose="02010600030101010101" pitchFamily="2" charset="-122"/>
                <a:cs typeface="宋体" panose="02010600030101010101" pitchFamily="2" charset="-122"/>
              </a:rPr>
              <a:t> ]</a:t>
            </a:r>
            <a:endParaRPr sz="1150">
              <a:latin typeface="宋体" panose="02010600030101010101" pitchFamily="2" charset="-122"/>
              <a:cs typeface="宋体" panose="02010600030101010101" pitchFamily="2" charset="-122"/>
            </a:endParaRPr>
          </a:p>
          <a:p>
            <a:pPr>
              <a:lnSpc>
                <a:spcPct val="100000"/>
              </a:lnSpc>
              <a:spcBef>
                <a:spcPts val="35"/>
              </a:spcBef>
            </a:pPr>
            <a:endParaRPr sz="1050">
              <a:latin typeface="宋体" panose="02010600030101010101" pitchFamily="2" charset="-122"/>
              <a:cs typeface="宋体" panose="02010600030101010101" pitchFamily="2" charset="-122"/>
            </a:endParaRPr>
          </a:p>
          <a:p>
            <a:pPr marL="90805" marR="1504315">
              <a:lnSpc>
                <a:spcPct val="100000"/>
              </a:lnSpc>
            </a:pPr>
            <a:r>
              <a:rPr sz="1150" spc="11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dirty="0">
                <a:latin typeface="宋体" panose="02010600030101010101" pitchFamily="2" charset="-122"/>
                <a:cs typeface="宋体" panose="02010600030101010101" pitchFamily="2" charset="-122"/>
              </a:rPr>
              <a:t>在单</a:t>
            </a:r>
            <a:r>
              <a:rPr sz="1150" spc="-5" dirty="0">
                <a:latin typeface="宋体" panose="02010600030101010101" pitchFamily="2" charset="-122"/>
                <a:cs typeface="宋体" panose="02010600030101010101" pitchFamily="2" charset="-122"/>
              </a:rPr>
              <a:t>次</a:t>
            </a:r>
            <a:r>
              <a:rPr sz="1150" spc="220" dirty="0">
                <a:latin typeface="宋体" panose="02010600030101010101" pitchFamily="2" charset="-122"/>
                <a:cs typeface="宋体" panose="02010600030101010101" pitchFamily="2" charset="-122"/>
              </a:rPr>
              <a:t>w</a:t>
            </a:r>
            <a:r>
              <a:rPr sz="1150" spc="50" dirty="0">
                <a:latin typeface="宋体" panose="02010600030101010101" pitchFamily="2" charset="-122"/>
                <a:cs typeface="宋体" panose="02010600030101010101" pitchFamily="2" charset="-122"/>
              </a:rPr>
              <a:t>eb</a:t>
            </a:r>
            <a:r>
              <a:rPr sz="1150" spc="45" dirty="0">
                <a:latin typeface="宋体" panose="02010600030101010101" pitchFamily="2" charset="-122"/>
                <a:cs typeface="宋体" panose="02010600030101010101" pitchFamily="2" charset="-122"/>
              </a:rPr>
              <a:t>h</a:t>
            </a:r>
            <a:r>
              <a:rPr sz="1150" spc="35" dirty="0">
                <a:latin typeface="宋体" panose="02010600030101010101" pitchFamily="2" charset="-122"/>
                <a:cs typeface="宋体" panose="02010600030101010101" pitchFamily="2" charset="-122"/>
              </a:rPr>
              <a:t>oo</a:t>
            </a:r>
            <a:r>
              <a:rPr sz="1150" spc="40" dirty="0">
                <a:latin typeface="宋体" panose="02010600030101010101" pitchFamily="2" charset="-122"/>
                <a:cs typeface="宋体" panose="02010600030101010101" pitchFamily="2" charset="-122"/>
              </a:rPr>
              <a:t>k</a:t>
            </a:r>
            <a:r>
              <a:rPr sz="1150" dirty="0">
                <a:latin typeface="宋体" panose="02010600030101010101" pitchFamily="2" charset="-122"/>
                <a:cs typeface="宋体" panose="02010600030101010101" pitchFamily="2" charset="-122"/>
              </a:rPr>
              <a:t>调用中允许发送的告警信息的个数  </a:t>
            </a:r>
            <a:r>
              <a:rPr sz="1150" spc="11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dirty="0">
                <a:latin typeface="宋体" panose="02010600030101010101" pitchFamily="2" charset="-122"/>
                <a:cs typeface="宋体" panose="02010600030101010101" pitchFamily="2" charset="-122"/>
              </a:rPr>
              <a:t>多🎧的部分将自动被移除，默认</a:t>
            </a:r>
            <a:r>
              <a:rPr sz="1150" spc="-35" dirty="0">
                <a:latin typeface="宋体" panose="02010600030101010101" pitchFamily="2" charset="-122"/>
                <a:cs typeface="宋体" panose="02010600030101010101" pitchFamily="2" charset="-122"/>
              </a:rPr>
              <a:t>值</a:t>
            </a:r>
            <a:r>
              <a:rPr sz="1150" spc="30" dirty="0">
                <a:latin typeface="宋体" panose="02010600030101010101" pitchFamily="2" charset="-122"/>
                <a:cs typeface="宋体" panose="02010600030101010101" pitchFamily="2" charset="-122"/>
              </a:rPr>
              <a:t>0</a:t>
            </a:r>
            <a:r>
              <a:rPr sz="1150" dirty="0">
                <a:latin typeface="宋体" panose="02010600030101010101" pitchFamily="2" charset="-122"/>
                <a:cs typeface="宋体" panose="02010600030101010101" pitchFamily="2" charset="-122"/>
              </a:rPr>
              <a:t>表示不限制；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m</a:t>
            </a:r>
            <a:r>
              <a:rPr sz="1150" spc="200" dirty="0">
                <a:latin typeface="宋体" panose="02010600030101010101" pitchFamily="2" charset="-122"/>
                <a:cs typeface="宋体" panose="02010600030101010101" pitchFamily="2" charset="-122"/>
              </a:rPr>
              <a:t>a</a:t>
            </a:r>
            <a:r>
              <a:rPr sz="1150" spc="-70" dirty="0">
                <a:latin typeface="宋体" panose="02010600030101010101" pitchFamily="2" charset="-122"/>
                <a:cs typeface="宋体" panose="02010600030101010101" pitchFamily="2" charset="-122"/>
              </a:rPr>
              <a:t>x</a:t>
            </a:r>
            <a:r>
              <a:rPr sz="1150" spc="-50" dirty="0">
                <a:latin typeface="宋体" panose="02010600030101010101" pitchFamily="2" charset="-122"/>
                <a:cs typeface="宋体" panose="02010600030101010101" pitchFamily="2" charset="-122"/>
              </a:rPr>
              <a:t>_</a:t>
            </a:r>
            <a:r>
              <a:rPr sz="1150" spc="-45" dirty="0">
                <a:latin typeface="宋体" panose="02010600030101010101" pitchFamily="2" charset="-122"/>
                <a:cs typeface="宋体" panose="02010600030101010101" pitchFamily="2" charset="-122"/>
              </a:rPr>
              <a:t>a</a:t>
            </a:r>
            <a:r>
              <a:rPr sz="1150" spc="-175" dirty="0">
                <a:latin typeface="宋体" panose="02010600030101010101" pitchFamily="2" charset="-122"/>
                <a:cs typeface="宋体" panose="02010600030101010101" pitchFamily="2" charset="-122"/>
              </a:rPr>
              <a:t>ler</a:t>
            </a:r>
            <a:r>
              <a:rPr sz="1150" spc="-170" dirty="0">
                <a:latin typeface="宋体" panose="02010600030101010101" pitchFamily="2" charset="-122"/>
                <a:cs typeface="宋体" panose="02010600030101010101" pitchFamily="2" charset="-122"/>
              </a:rPr>
              <a:t>t</a:t>
            </a:r>
            <a:r>
              <a:rPr sz="1150" spc="-110" dirty="0">
                <a:latin typeface="宋体" panose="02010600030101010101" pitchFamily="2" charset="-122"/>
                <a:cs typeface="宋体" panose="02010600030101010101" pitchFamily="2" charset="-122"/>
              </a:rPr>
              <a:t>s</a:t>
            </a:r>
            <a:r>
              <a:rPr sz="1150" spc="-325" dirty="0">
                <a:latin typeface="宋体" panose="02010600030101010101" pitchFamily="2" charset="-122"/>
                <a:cs typeface="宋体" panose="02010600030101010101" pitchFamily="2" charset="-122"/>
              </a:rPr>
              <a:t>:</a:t>
            </a:r>
            <a:r>
              <a:rPr sz="1150" spc="-290" dirty="0">
                <a:latin typeface="宋体" panose="02010600030101010101" pitchFamily="2" charset="-122"/>
                <a:cs typeface="宋体" panose="02010600030101010101" pitchFamily="2" charset="-122"/>
              </a:rPr>
              <a:t> </a:t>
            </a:r>
            <a:r>
              <a:rPr sz="1150" spc="-65" dirty="0">
                <a:latin typeface="宋体" panose="02010600030101010101" pitchFamily="2" charset="-122"/>
                <a:cs typeface="宋体" panose="02010600030101010101" pitchFamily="2" charset="-122"/>
              </a:rPr>
              <a:t>&lt;i</a:t>
            </a:r>
            <a:r>
              <a:rPr sz="1150" spc="5" dirty="0">
                <a:latin typeface="宋体" panose="02010600030101010101" pitchFamily="2" charset="-122"/>
                <a:cs typeface="宋体" panose="02010600030101010101" pitchFamily="2" charset="-122"/>
              </a:rPr>
              <a:t>nt</a:t>
            </a:r>
            <a:r>
              <a:rPr sz="1150" spc="10" dirty="0">
                <a:latin typeface="宋体" panose="02010600030101010101" pitchFamily="2" charset="-122"/>
                <a:cs typeface="宋体" panose="02010600030101010101" pitchFamily="2" charset="-122"/>
              </a:rPr>
              <a:t>&gt;</a:t>
            </a:r>
            <a:r>
              <a:rPr sz="1150" spc="-275" dirty="0">
                <a:latin typeface="宋体" panose="02010600030101010101" pitchFamily="2" charset="-122"/>
                <a:cs typeface="宋体" panose="02010600030101010101" pitchFamily="2" charset="-122"/>
              </a:rPr>
              <a:t> </a:t>
            </a:r>
            <a:r>
              <a:rPr sz="1150" spc="-310" dirty="0">
                <a:latin typeface="宋体" panose="02010600030101010101" pitchFamily="2" charset="-122"/>
                <a:cs typeface="宋体" panose="02010600030101010101" pitchFamily="2" charset="-122"/>
              </a:rPr>
              <a:t>|</a:t>
            </a:r>
            <a:r>
              <a:rPr sz="1150" spc="-275" dirty="0">
                <a:latin typeface="宋体" panose="02010600030101010101" pitchFamily="2" charset="-122"/>
                <a:cs typeface="宋体" panose="02010600030101010101" pitchFamily="2" charset="-122"/>
              </a:rPr>
              <a:t> </a:t>
            </a:r>
            <a:r>
              <a:rPr sz="1150" spc="-40" dirty="0">
                <a:latin typeface="宋体" panose="02010600030101010101" pitchFamily="2" charset="-122"/>
                <a:cs typeface="宋体" panose="02010600030101010101" pitchFamily="2" charset="-122"/>
              </a:rPr>
              <a:t>def</a:t>
            </a:r>
            <a:r>
              <a:rPr sz="1150" spc="-35" dirty="0">
                <a:latin typeface="宋体" panose="02010600030101010101" pitchFamily="2" charset="-122"/>
                <a:cs typeface="宋体" panose="02010600030101010101" pitchFamily="2" charset="-122"/>
              </a:rPr>
              <a:t>a</a:t>
            </a:r>
            <a:r>
              <a:rPr sz="1150" spc="50" dirty="0">
                <a:latin typeface="宋体" panose="02010600030101010101" pitchFamily="2" charset="-122"/>
                <a:cs typeface="宋体" panose="02010600030101010101" pitchFamily="2" charset="-122"/>
              </a:rPr>
              <a:t>u</a:t>
            </a:r>
            <a:r>
              <a:rPr sz="1150" spc="-265" dirty="0">
                <a:latin typeface="宋体" panose="02010600030101010101" pitchFamily="2" charset="-122"/>
                <a:cs typeface="宋体" panose="02010600030101010101" pitchFamily="2" charset="-122"/>
              </a:rPr>
              <a:t>lt</a:t>
            </a:r>
            <a:r>
              <a:rPr sz="1150" spc="-260"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a:t>
            </a:r>
            <a:r>
              <a:rPr sz="1150" spc="-275"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0</a:t>
            </a:r>
            <a:r>
              <a:rPr sz="1150" spc="-26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p:txBody>
      </p:sp>
      <p:pic>
        <p:nvPicPr>
          <p:cNvPr id="5" name="object 5"/>
          <p:cNvPicPr/>
          <p:nvPr/>
        </p:nvPicPr>
        <p:blipFill>
          <a:blip r:embed="rId6" cstate="print"/>
          <a:stretch>
            <a:fillRect/>
          </a:stretch>
        </p:blipFill>
        <p:spPr>
          <a:xfrm>
            <a:off x="5979160" y="993152"/>
            <a:ext cx="5477001" cy="1120889"/>
          </a:xfrm>
          <a:prstGeom prst="rect">
            <a:avLst/>
          </a:prstGeom>
        </p:spPr>
      </p:pic>
      <p:sp>
        <p:nvSpPr>
          <p:cNvPr id="6" name="object 6"/>
          <p:cNvSpPr txBox="1"/>
          <p:nvPr/>
        </p:nvSpPr>
        <p:spPr>
          <a:xfrm>
            <a:off x="6096000" y="1068069"/>
            <a:ext cx="5250180" cy="977900"/>
          </a:xfrm>
          <a:prstGeom prst="rect">
            <a:avLst/>
          </a:prstGeom>
          <a:solidFill>
            <a:srgbClr val="D7EFEB"/>
          </a:solidFill>
        </p:spPr>
        <p:txBody>
          <a:bodyPr vert="horz" wrap="square" lIns="0" tIns="35560" rIns="0" bIns="0" rtlCol="0">
            <a:spAutoFit/>
          </a:bodyPr>
          <a:lstStyle/>
          <a:p>
            <a:pPr marL="92075">
              <a:lnSpc>
                <a:spcPct val="100000"/>
              </a:lnSpc>
              <a:spcBef>
                <a:spcPts val="280"/>
              </a:spcBef>
            </a:pPr>
            <a:r>
              <a:rPr sz="1150" spc="-120" dirty="0">
                <a:latin typeface="宋体" panose="02010600030101010101" pitchFamily="2" charset="-122"/>
                <a:cs typeface="宋体" panose="02010600030101010101" pitchFamily="2" charset="-122"/>
              </a:rPr>
              <a:t>receivers:</a:t>
            </a:r>
            <a:endParaRPr sz="1150">
              <a:latin typeface="宋体" panose="02010600030101010101" pitchFamily="2" charset="-122"/>
              <a:cs typeface="宋体" panose="02010600030101010101" pitchFamily="2" charset="-122"/>
            </a:endParaRPr>
          </a:p>
          <a:p>
            <a:pPr marL="172085" marR="3127375" indent="-80010">
              <a:lnSpc>
                <a:spcPct val="100000"/>
              </a:lnSpc>
            </a:pPr>
            <a:r>
              <a:rPr sz="1150" dirty="0">
                <a:latin typeface="宋体" panose="02010600030101010101" pitchFamily="2" charset="-122"/>
                <a:cs typeface="宋体" panose="02010600030101010101" pitchFamily="2" charset="-122"/>
              </a:rPr>
              <a:t>-</a:t>
            </a:r>
            <a:r>
              <a:rPr sz="1150" spc="-254" dirty="0">
                <a:latin typeface="宋体" panose="02010600030101010101" pitchFamily="2" charset="-122"/>
                <a:cs typeface="宋体" panose="02010600030101010101" pitchFamily="2" charset="-122"/>
              </a:rPr>
              <a:t> </a:t>
            </a:r>
            <a:r>
              <a:rPr sz="1150" spc="25" dirty="0">
                <a:latin typeface="宋体" panose="02010600030101010101" pitchFamily="2" charset="-122"/>
                <a:cs typeface="宋体" panose="02010600030101010101" pitchFamily="2" charset="-122"/>
              </a:rPr>
              <a:t>name:</a:t>
            </a:r>
            <a:r>
              <a:rPr sz="1150" spc="-270" dirty="0">
                <a:latin typeface="宋体" panose="02010600030101010101" pitchFamily="2" charset="-122"/>
                <a:cs typeface="宋体" panose="02010600030101010101" pitchFamily="2" charset="-122"/>
              </a:rPr>
              <a:t> </a:t>
            </a:r>
            <a:r>
              <a:rPr sz="1150" spc="-50" dirty="0">
                <a:latin typeface="宋体" panose="02010600030101010101" pitchFamily="2" charset="-122"/>
                <a:cs typeface="宋体" panose="02010600030101010101" pitchFamily="2" charset="-122"/>
              </a:rPr>
              <a:t>'team-devops-dingtalk' </a:t>
            </a:r>
            <a:r>
              <a:rPr sz="1150" spc="-560"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webhook_configs:</a:t>
            </a:r>
            <a:endParaRPr sz="1150">
              <a:latin typeface="宋体" panose="02010600030101010101" pitchFamily="2" charset="-122"/>
              <a:cs typeface="宋体" panose="02010600030101010101" pitchFamily="2" charset="-122"/>
            </a:endParaRPr>
          </a:p>
          <a:p>
            <a:pPr marL="172085">
              <a:lnSpc>
                <a:spcPct val="100000"/>
              </a:lnSpc>
            </a:pPr>
            <a:r>
              <a:rPr sz="1150" dirty="0">
                <a:latin typeface="宋体" panose="02010600030101010101" pitchFamily="2" charset="-122"/>
                <a:cs typeface="宋体" panose="02010600030101010101" pitchFamily="2" charset="-122"/>
              </a:rPr>
              <a:t>-</a:t>
            </a:r>
            <a:r>
              <a:rPr sz="1150" spc="-225" dirty="0">
                <a:latin typeface="宋体" panose="02010600030101010101" pitchFamily="2" charset="-122"/>
                <a:cs typeface="宋体" panose="02010600030101010101" pitchFamily="2" charset="-122"/>
              </a:rPr>
              <a:t> </a:t>
            </a:r>
            <a:r>
              <a:rPr sz="1150" spc="-195" dirty="0">
                <a:latin typeface="宋体" panose="02010600030101010101" pitchFamily="2" charset="-122"/>
                <a:cs typeface="宋体" panose="02010600030101010101" pitchFamily="2" charset="-122"/>
              </a:rPr>
              <a:t>url:</a:t>
            </a:r>
            <a:r>
              <a:rPr sz="1150" spc="-200"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http://prometheus-webhook-dingtalk:8060/dingtalk/webhook1/send</a:t>
            </a:r>
            <a:endParaRPr sz="1150">
              <a:latin typeface="宋体" panose="02010600030101010101" pitchFamily="2" charset="-122"/>
              <a:cs typeface="宋体" panose="02010600030101010101" pitchFamily="2" charset="-122"/>
            </a:endParaRPr>
          </a:p>
          <a:p>
            <a:pPr marL="252095">
              <a:lnSpc>
                <a:spcPct val="100000"/>
              </a:lnSpc>
              <a:spcBef>
                <a:spcPts val="5"/>
              </a:spcBef>
            </a:pPr>
            <a:r>
              <a:rPr sz="1150" spc="-50" dirty="0">
                <a:latin typeface="宋体" panose="02010600030101010101" pitchFamily="2" charset="-122"/>
                <a:cs typeface="宋体" panose="02010600030101010101" pitchFamily="2" charset="-122"/>
              </a:rPr>
              <a:t>send_re</a:t>
            </a:r>
            <a:r>
              <a:rPr sz="1150" spc="-45" dirty="0">
                <a:latin typeface="宋体" panose="02010600030101010101" pitchFamily="2" charset="-122"/>
                <a:cs typeface="宋体" panose="02010600030101010101" pitchFamily="2" charset="-122"/>
              </a:rPr>
              <a:t>s</a:t>
            </a:r>
            <a:r>
              <a:rPr sz="1150" spc="-125" dirty="0">
                <a:latin typeface="宋体" panose="02010600030101010101" pitchFamily="2" charset="-122"/>
                <a:cs typeface="宋体" panose="02010600030101010101" pitchFamily="2" charset="-122"/>
              </a:rPr>
              <a:t>o</a:t>
            </a:r>
            <a:r>
              <a:rPr sz="1150" spc="-120" dirty="0">
                <a:latin typeface="宋体" panose="02010600030101010101" pitchFamily="2" charset="-122"/>
                <a:cs typeface="宋体" panose="02010600030101010101" pitchFamily="2" charset="-122"/>
              </a:rPr>
              <a:t>l</a:t>
            </a:r>
            <a:r>
              <a:rPr sz="1150" spc="-40" dirty="0">
                <a:latin typeface="宋体" panose="02010600030101010101" pitchFamily="2" charset="-122"/>
                <a:cs typeface="宋体" panose="02010600030101010101" pitchFamily="2" charset="-122"/>
              </a:rPr>
              <a:t>v</a:t>
            </a:r>
            <a:r>
              <a:rPr sz="1150" spc="50" dirty="0">
                <a:latin typeface="宋体" panose="02010600030101010101" pitchFamily="2" charset="-122"/>
                <a:cs typeface="宋体" panose="02010600030101010101" pitchFamily="2" charset="-122"/>
              </a:rPr>
              <a:t>e</a:t>
            </a:r>
            <a:r>
              <a:rPr sz="1150" spc="55" dirty="0">
                <a:latin typeface="宋体" panose="02010600030101010101" pitchFamily="2" charset="-122"/>
                <a:cs typeface="宋体" panose="02010600030101010101" pitchFamily="2" charset="-122"/>
              </a:rPr>
              <a:t>d</a:t>
            </a:r>
            <a:r>
              <a:rPr sz="1150" spc="-325" dirty="0">
                <a:latin typeface="宋体" panose="02010600030101010101" pitchFamily="2" charset="-122"/>
                <a:cs typeface="宋体" panose="02010600030101010101" pitchFamily="2" charset="-122"/>
              </a:rPr>
              <a:t>:</a:t>
            </a:r>
            <a:r>
              <a:rPr sz="1150" spc="-290" dirty="0">
                <a:latin typeface="宋体" panose="02010600030101010101" pitchFamily="2" charset="-122"/>
                <a:cs typeface="宋体" panose="02010600030101010101" pitchFamily="2" charset="-122"/>
              </a:rPr>
              <a:t> </a:t>
            </a:r>
            <a:r>
              <a:rPr sz="1150" spc="-210" dirty="0">
                <a:latin typeface="宋体" panose="02010600030101010101" pitchFamily="2" charset="-122"/>
                <a:cs typeface="宋体" panose="02010600030101010101" pitchFamily="2" charset="-122"/>
              </a:rPr>
              <a:t>t</a:t>
            </a:r>
            <a:r>
              <a:rPr sz="1150" spc="-65" dirty="0">
                <a:latin typeface="宋体" panose="02010600030101010101" pitchFamily="2" charset="-122"/>
                <a:cs typeface="宋体" panose="02010600030101010101" pitchFamily="2" charset="-122"/>
              </a:rPr>
              <a:t>r</a:t>
            </a:r>
            <a:r>
              <a:rPr sz="1150" spc="-70" dirty="0">
                <a:latin typeface="宋体" panose="02010600030101010101" pitchFamily="2" charset="-122"/>
                <a:cs typeface="宋体" panose="02010600030101010101" pitchFamily="2" charset="-122"/>
              </a:rPr>
              <a:t>u</a:t>
            </a:r>
            <a:r>
              <a:rPr sz="1150" spc="15" dirty="0">
                <a:latin typeface="宋体" panose="02010600030101010101" pitchFamily="2" charset="-122"/>
                <a:cs typeface="宋体" panose="02010600030101010101" pitchFamily="2" charset="-122"/>
              </a:rPr>
              <a:t>e</a:t>
            </a:r>
            <a:endParaRPr sz="1150">
              <a:latin typeface="宋体" panose="02010600030101010101" pitchFamily="2" charset="-122"/>
              <a:cs typeface="宋体" panose="02010600030101010101" pitchFamily="2" charset="-122"/>
            </a:endParaRPr>
          </a:p>
        </p:txBody>
      </p:sp>
      <p:grpSp>
        <p:nvGrpSpPr>
          <p:cNvPr id="7" name="object 7"/>
          <p:cNvGrpSpPr/>
          <p:nvPr/>
        </p:nvGrpSpPr>
        <p:grpSpPr>
          <a:xfrm>
            <a:off x="6671309" y="2181872"/>
            <a:ext cx="2121535" cy="1058545"/>
            <a:chOff x="6671309" y="2181872"/>
            <a:chExt cx="2121535" cy="1058545"/>
          </a:xfrm>
        </p:grpSpPr>
        <p:pic>
          <p:nvPicPr>
            <p:cNvPr id="8" name="object 8"/>
            <p:cNvPicPr/>
            <p:nvPr/>
          </p:nvPicPr>
          <p:blipFill>
            <a:blip r:embed="rId7" cstate="print"/>
            <a:stretch>
              <a:fillRect/>
            </a:stretch>
          </p:blipFill>
          <p:spPr>
            <a:xfrm>
              <a:off x="6671309" y="2181872"/>
              <a:ext cx="2121407" cy="1058405"/>
            </a:xfrm>
            <a:prstGeom prst="rect">
              <a:avLst/>
            </a:prstGeom>
          </p:spPr>
        </p:pic>
        <p:pic>
          <p:nvPicPr>
            <p:cNvPr id="9" name="object 9"/>
            <p:cNvPicPr/>
            <p:nvPr/>
          </p:nvPicPr>
          <p:blipFill>
            <a:blip r:embed="rId8" cstate="print"/>
            <a:stretch>
              <a:fillRect/>
            </a:stretch>
          </p:blipFill>
          <p:spPr>
            <a:xfrm>
              <a:off x="6710679" y="2496807"/>
              <a:ext cx="1998217" cy="615200"/>
            </a:xfrm>
            <a:prstGeom prst="rect">
              <a:avLst/>
            </a:prstGeom>
          </p:spPr>
        </p:pic>
        <p:pic>
          <p:nvPicPr>
            <p:cNvPr id="10" name="object 10"/>
            <p:cNvPicPr/>
            <p:nvPr/>
          </p:nvPicPr>
          <p:blipFill>
            <a:blip r:embed="rId9" cstate="print"/>
            <a:stretch>
              <a:fillRect/>
            </a:stretch>
          </p:blipFill>
          <p:spPr>
            <a:xfrm>
              <a:off x="6729729" y="2221102"/>
              <a:ext cx="2009140" cy="946276"/>
            </a:xfrm>
            <a:prstGeom prst="rect">
              <a:avLst/>
            </a:prstGeom>
          </p:spPr>
        </p:pic>
      </p:grpSp>
      <p:sp>
        <p:nvSpPr>
          <p:cNvPr id="11" name="object 11"/>
          <p:cNvSpPr txBox="1"/>
          <p:nvPr/>
        </p:nvSpPr>
        <p:spPr>
          <a:xfrm>
            <a:off x="6848220" y="2559050"/>
            <a:ext cx="1728470" cy="391160"/>
          </a:xfrm>
          <a:prstGeom prst="rect">
            <a:avLst/>
          </a:prstGeom>
        </p:spPr>
        <p:txBody>
          <a:bodyPr vert="horz" wrap="square" lIns="0" tIns="12700" rIns="0" bIns="0" rtlCol="0">
            <a:spAutoFit/>
          </a:bodyPr>
          <a:lstStyle/>
          <a:p>
            <a:pPr marL="12700" marR="5080">
              <a:lnSpc>
                <a:spcPct val="100000"/>
              </a:lnSpc>
              <a:spcBef>
                <a:spcPts val="100"/>
              </a:spcBef>
            </a:pPr>
            <a:r>
              <a:rPr sz="1200" spc="254" dirty="0">
                <a:latin typeface="宋体" panose="02010600030101010101" pitchFamily="2" charset="-122"/>
                <a:cs typeface="宋体" panose="02010600030101010101" pitchFamily="2" charset="-122"/>
              </a:rPr>
              <a:t>We</a:t>
            </a:r>
            <a:r>
              <a:rPr sz="1200" spc="75" dirty="0">
                <a:latin typeface="宋体" panose="02010600030101010101" pitchFamily="2" charset="-122"/>
                <a:cs typeface="宋体" panose="02010600030101010101" pitchFamily="2" charset="-122"/>
              </a:rPr>
              <a:t>bho</a:t>
            </a:r>
            <a:r>
              <a:rPr sz="1200" spc="20" dirty="0">
                <a:latin typeface="宋体" panose="02010600030101010101" pitchFamily="2" charset="-122"/>
                <a:cs typeface="宋体" panose="02010600030101010101" pitchFamily="2" charset="-122"/>
              </a:rPr>
              <a:t>ok</a:t>
            </a:r>
            <a:r>
              <a:rPr sz="1200" dirty="0">
                <a:latin typeface="宋体" panose="02010600030101010101" pitchFamily="2" charset="-122"/>
                <a:cs typeface="宋体" panose="02010600030101010101" pitchFamily="2" charset="-122"/>
              </a:rPr>
              <a:t>中调用钉钉机器 人的示例配置</a:t>
            </a:r>
            <a:endParaRPr sz="1200">
              <a:latin typeface="宋体" panose="02010600030101010101" pitchFamily="2" charset="-122"/>
              <a:cs typeface="宋体" panose="02010600030101010101" pitchFamily="2" charset="-122"/>
            </a:endParaRPr>
          </a:p>
        </p:txBody>
      </p:sp>
      <p:pic>
        <p:nvPicPr>
          <p:cNvPr id="12" name="object 12"/>
          <p:cNvPicPr/>
          <p:nvPr/>
        </p:nvPicPr>
        <p:blipFill>
          <a:blip r:embed="rId10" cstate="print"/>
          <a:stretch>
            <a:fillRect/>
          </a:stretch>
        </p:blipFill>
        <p:spPr>
          <a:xfrm>
            <a:off x="523239" y="3708412"/>
            <a:ext cx="11033251" cy="1120889"/>
          </a:xfrm>
          <a:prstGeom prst="rect">
            <a:avLst/>
          </a:prstGeom>
        </p:spPr>
      </p:pic>
      <p:sp>
        <p:nvSpPr>
          <p:cNvPr id="13" name="object 13"/>
          <p:cNvSpPr txBox="1"/>
          <p:nvPr/>
        </p:nvSpPr>
        <p:spPr>
          <a:xfrm>
            <a:off x="694690" y="3783329"/>
            <a:ext cx="10697210" cy="977900"/>
          </a:xfrm>
          <a:prstGeom prst="rect">
            <a:avLst/>
          </a:prstGeom>
          <a:solidFill>
            <a:srgbClr val="D7EFEB"/>
          </a:solidFill>
        </p:spPr>
        <p:txBody>
          <a:bodyPr vert="horz" wrap="square" lIns="0" tIns="36195" rIns="0" bIns="0" rtlCol="0">
            <a:spAutoFit/>
          </a:bodyPr>
          <a:lstStyle/>
          <a:p>
            <a:pPr marL="90805">
              <a:lnSpc>
                <a:spcPct val="100000"/>
              </a:lnSpc>
              <a:spcBef>
                <a:spcPts val="285"/>
              </a:spcBef>
            </a:pPr>
            <a:r>
              <a:rPr sz="1150" spc="105" dirty="0">
                <a:latin typeface="宋体" panose="02010600030101010101" pitchFamily="2" charset="-122"/>
                <a:cs typeface="宋体" panose="02010600030101010101" pitchFamily="2" charset="-122"/>
              </a:rPr>
              <a:t>##</a:t>
            </a:r>
            <a:r>
              <a:rPr sz="1150" spc="-260" dirty="0">
                <a:latin typeface="宋体" panose="02010600030101010101" pitchFamily="2" charset="-122"/>
                <a:cs typeface="宋体" panose="02010600030101010101" pitchFamily="2" charset="-122"/>
              </a:rPr>
              <a:t> </a:t>
            </a:r>
            <a:r>
              <a:rPr sz="1150" spc="-90" dirty="0">
                <a:latin typeface="宋体" panose="02010600030101010101" pitchFamily="2" charset="-122"/>
                <a:cs typeface="宋体" panose="02010600030101010101" pitchFamily="2" charset="-122"/>
              </a:rPr>
              <a:t>Targets,</a:t>
            </a:r>
            <a:r>
              <a:rPr sz="1150" spc="-285" dirty="0">
                <a:latin typeface="宋体" panose="02010600030101010101" pitchFamily="2" charset="-122"/>
                <a:cs typeface="宋体" panose="02010600030101010101" pitchFamily="2" charset="-122"/>
              </a:rPr>
              <a:t> </a:t>
            </a:r>
            <a:r>
              <a:rPr sz="1150" spc="-80" dirty="0">
                <a:latin typeface="宋体" panose="02010600030101010101" pitchFamily="2" charset="-122"/>
                <a:cs typeface="宋体" panose="02010600030101010101" pitchFamily="2" charset="-122"/>
              </a:rPr>
              <a:t>previously</a:t>
            </a:r>
            <a:r>
              <a:rPr sz="1150" spc="-265" dirty="0">
                <a:latin typeface="宋体" panose="02010600030101010101" pitchFamily="2" charset="-122"/>
                <a:cs typeface="宋体" panose="02010600030101010101" pitchFamily="2" charset="-122"/>
              </a:rPr>
              <a:t> </a:t>
            </a:r>
            <a:r>
              <a:rPr sz="1150" spc="35" dirty="0">
                <a:latin typeface="宋体" panose="02010600030101010101" pitchFamily="2" charset="-122"/>
                <a:cs typeface="宋体" panose="02010600030101010101" pitchFamily="2" charset="-122"/>
              </a:rPr>
              <a:t>was</a:t>
            </a:r>
            <a:r>
              <a:rPr sz="1150" spc="-270" dirty="0">
                <a:latin typeface="宋体" panose="02010600030101010101" pitchFamily="2" charset="-122"/>
                <a:cs typeface="宋体" panose="02010600030101010101" pitchFamily="2" charset="-122"/>
              </a:rPr>
              <a:t> </a:t>
            </a:r>
            <a:r>
              <a:rPr sz="1150" spc="70" dirty="0">
                <a:latin typeface="宋体" panose="02010600030101010101" pitchFamily="2" charset="-122"/>
                <a:cs typeface="宋体" panose="02010600030101010101" pitchFamily="2" charset="-122"/>
              </a:rPr>
              <a:t>known</a:t>
            </a:r>
            <a:r>
              <a:rPr sz="1150" spc="-250" dirty="0">
                <a:latin typeface="宋体" panose="02010600030101010101" pitchFamily="2" charset="-122"/>
                <a:cs typeface="宋体" panose="02010600030101010101" pitchFamily="2" charset="-122"/>
              </a:rPr>
              <a:t> </a:t>
            </a:r>
            <a:r>
              <a:rPr sz="1150" spc="-55" dirty="0">
                <a:latin typeface="宋体" panose="02010600030101010101" pitchFamily="2" charset="-122"/>
                <a:cs typeface="宋体" panose="02010600030101010101" pitchFamily="2" charset="-122"/>
              </a:rPr>
              <a:t>as</a:t>
            </a:r>
            <a:r>
              <a:rPr sz="1150" spc="-270" dirty="0">
                <a:latin typeface="宋体" panose="02010600030101010101" pitchFamily="2" charset="-122"/>
                <a:cs typeface="宋体" panose="02010600030101010101" pitchFamily="2" charset="-122"/>
              </a:rPr>
              <a:t> </a:t>
            </a:r>
            <a:r>
              <a:rPr sz="1150" spc="-135" dirty="0">
                <a:latin typeface="宋体" panose="02010600030101010101" pitchFamily="2" charset="-122"/>
                <a:cs typeface="宋体" panose="02010600030101010101" pitchFamily="2" charset="-122"/>
              </a:rPr>
              <a:t>"profiles"</a:t>
            </a:r>
            <a:endParaRPr sz="1150">
              <a:latin typeface="宋体" panose="02010600030101010101" pitchFamily="2" charset="-122"/>
              <a:cs typeface="宋体" panose="02010600030101010101" pitchFamily="2" charset="-122"/>
            </a:endParaRPr>
          </a:p>
          <a:p>
            <a:pPr marL="90805">
              <a:lnSpc>
                <a:spcPct val="100000"/>
              </a:lnSpc>
            </a:pPr>
            <a:r>
              <a:rPr sz="1150" spc="-120" dirty="0">
                <a:latin typeface="宋体" panose="02010600030101010101" pitchFamily="2" charset="-122"/>
                <a:cs typeface="宋体" panose="02010600030101010101" pitchFamily="2" charset="-122"/>
              </a:rPr>
              <a:t>targets:</a:t>
            </a:r>
            <a:endParaRPr sz="1150">
              <a:latin typeface="宋体" panose="02010600030101010101" pitchFamily="2" charset="-122"/>
              <a:cs typeface="宋体" panose="02010600030101010101" pitchFamily="2" charset="-122"/>
            </a:endParaRPr>
          </a:p>
          <a:p>
            <a:pPr marL="171450">
              <a:lnSpc>
                <a:spcPct val="100000"/>
              </a:lnSpc>
              <a:spcBef>
                <a:spcPts val="5"/>
              </a:spcBef>
            </a:pPr>
            <a:r>
              <a:rPr sz="1150" spc="20" dirty="0">
                <a:latin typeface="宋体" panose="02010600030101010101" pitchFamily="2" charset="-122"/>
                <a:cs typeface="宋体" panose="02010600030101010101" pitchFamily="2" charset="-122"/>
              </a:rPr>
              <a:t>webhook1:</a:t>
            </a:r>
            <a:endParaRPr sz="1150">
              <a:latin typeface="宋体" panose="02010600030101010101" pitchFamily="2" charset="-122"/>
              <a:cs typeface="宋体" panose="02010600030101010101" pitchFamily="2" charset="-122"/>
            </a:endParaRPr>
          </a:p>
          <a:p>
            <a:pPr marL="250825" marR="2203450">
              <a:lnSpc>
                <a:spcPct val="100000"/>
              </a:lnSpc>
            </a:pPr>
            <a:r>
              <a:rPr sz="1150" spc="50" dirty="0">
                <a:latin typeface="宋体" panose="02010600030101010101" pitchFamily="2" charset="-122"/>
                <a:cs typeface="宋体" panose="02010600030101010101" pitchFamily="2" charset="-122"/>
              </a:rPr>
              <a:t>u</a:t>
            </a:r>
            <a:r>
              <a:rPr sz="1150" spc="-280" dirty="0">
                <a:latin typeface="宋体" panose="02010600030101010101" pitchFamily="2" charset="-122"/>
                <a:cs typeface="宋体" panose="02010600030101010101" pitchFamily="2" charset="-122"/>
              </a:rPr>
              <a:t>rl:</a:t>
            </a:r>
            <a:r>
              <a:rPr sz="1150" spc="-265" dirty="0">
                <a:latin typeface="宋体" panose="02010600030101010101" pitchFamily="2" charset="-122"/>
                <a:cs typeface="宋体" panose="02010600030101010101" pitchFamily="2" charset="-122"/>
              </a:rPr>
              <a:t> </a:t>
            </a:r>
            <a:r>
              <a:rPr sz="1150" spc="-130" dirty="0">
                <a:latin typeface="宋体" panose="02010600030101010101" pitchFamily="2" charset="-122"/>
                <a:cs typeface="宋体" panose="02010600030101010101" pitchFamily="2" charset="-122"/>
              </a:rPr>
              <a:t>ht</a:t>
            </a:r>
            <a:r>
              <a:rPr sz="1150" spc="-125" dirty="0">
                <a:latin typeface="宋体" panose="02010600030101010101" pitchFamily="2" charset="-122"/>
                <a:cs typeface="宋体" panose="02010600030101010101" pitchFamily="2" charset="-122"/>
              </a:rPr>
              <a:t>tps:</a:t>
            </a:r>
            <a:r>
              <a:rPr sz="1150" spc="-130" dirty="0">
                <a:latin typeface="宋体" panose="02010600030101010101" pitchFamily="2" charset="-122"/>
                <a:cs typeface="宋体" panose="02010600030101010101" pitchFamily="2" charset="-122"/>
              </a:rPr>
              <a:t>/</a:t>
            </a:r>
            <a:r>
              <a:rPr sz="1150" spc="-150" dirty="0">
                <a:latin typeface="宋体" panose="02010600030101010101" pitchFamily="2" charset="-122"/>
                <a:cs typeface="宋体" panose="02010600030101010101" pitchFamily="2" charset="-122"/>
              </a:rPr>
              <a:t>/</a:t>
            </a:r>
            <a:r>
              <a:rPr sz="1150" spc="35" dirty="0">
                <a:latin typeface="宋体" panose="02010600030101010101" pitchFamily="2" charset="-122"/>
                <a:cs typeface="宋体" panose="02010600030101010101" pitchFamily="2" charset="-122"/>
              </a:rPr>
              <a:t>o</a:t>
            </a:r>
            <a:r>
              <a:rPr sz="1150" spc="40" dirty="0">
                <a:latin typeface="宋体" panose="02010600030101010101" pitchFamily="2" charset="-122"/>
                <a:cs typeface="宋体" panose="02010600030101010101" pitchFamily="2" charset="-122"/>
              </a:rPr>
              <a:t>a</a:t>
            </a:r>
            <a:r>
              <a:rPr sz="1150" spc="-110" dirty="0">
                <a:latin typeface="宋体" panose="02010600030101010101" pitchFamily="2" charset="-122"/>
                <a:cs typeface="宋体" panose="02010600030101010101" pitchFamily="2" charset="-122"/>
              </a:rPr>
              <a:t>pi.dingt</a:t>
            </a:r>
            <a:r>
              <a:rPr sz="1150" dirty="0">
                <a:latin typeface="宋体" panose="02010600030101010101" pitchFamily="2" charset="-122"/>
                <a:cs typeface="宋体" panose="02010600030101010101" pitchFamily="2" charset="-122"/>
              </a:rPr>
              <a:t>a</a:t>
            </a:r>
            <a:r>
              <a:rPr sz="1150" spc="-45" dirty="0">
                <a:latin typeface="宋体" panose="02010600030101010101" pitchFamily="2" charset="-122"/>
                <a:cs typeface="宋体" panose="02010600030101010101" pitchFamily="2" charset="-122"/>
              </a:rPr>
              <a:t>lk.co</a:t>
            </a:r>
            <a:r>
              <a:rPr sz="1150" spc="-40" dirty="0">
                <a:latin typeface="宋体" panose="02010600030101010101" pitchFamily="2" charset="-122"/>
                <a:cs typeface="宋体" panose="02010600030101010101" pitchFamily="2" charset="-122"/>
              </a:rPr>
              <a:t>m</a:t>
            </a:r>
            <a:r>
              <a:rPr sz="1150" spc="-150" dirty="0">
                <a:latin typeface="宋体" panose="02010600030101010101" pitchFamily="2" charset="-122"/>
                <a:cs typeface="宋体" panose="02010600030101010101" pitchFamily="2" charset="-122"/>
              </a:rPr>
              <a:t>/</a:t>
            </a:r>
            <a:r>
              <a:rPr sz="1150" spc="-30" dirty="0">
                <a:latin typeface="宋体" panose="02010600030101010101" pitchFamily="2" charset="-122"/>
                <a:cs typeface="宋体" panose="02010600030101010101" pitchFamily="2" charset="-122"/>
              </a:rPr>
              <a:t>robo</a:t>
            </a:r>
            <a:r>
              <a:rPr sz="1150" spc="-25" dirty="0">
                <a:latin typeface="宋体" panose="02010600030101010101" pitchFamily="2" charset="-122"/>
                <a:cs typeface="宋体" panose="02010600030101010101" pitchFamily="2" charset="-122"/>
              </a:rPr>
              <a:t>t</a:t>
            </a:r>
            <a:r>
              <a:rPr sz="1150" spc="-150" dirty="0">
                <a:latin typeface="宋体" panose="02010600030101010101" pitchFamily="2" charset="-122"/>
                <a:cs typeface="宋体" panose="02010600030101010101" pitchFamily="2" charset="-122"/>
              </a:rPr>
              <a:t>/</a:t>
            </a:r>
            <a:r>
              <a:rPr sz="1150" spc="-10" dirty="0">
                <a:latin typeface="宋体" panose="02010600030101010101" pitchFamily="2" charset="-122"/>
                <a:cs typeface="宋体" panose="02010600030101010101" pitchFamily="2" charset="-122"/>
              </a:rPr>
              <a:t>send</a:t>
            </a:r>
            <a:r>
              <a:rPr sz="1150" spc="-15" dirty="0">
                <a:latin typeface="宋体" panose="02010600030101010101" pitchFamily="2" charset="-122"/>
                <a:cs typeface="宋体" panose="02010600030101010101" pitchFamily="2" charset="-122"/>
              </a:rPr>
              <a:t>?</a:t>
            </a:r>
            <a:r>
              <a:rPr sz="1150" dirty="0">
                <a:latin typeface="宋体" panose="02010600030101010101" pitchFamily="2" charset="-122"/>
                <a:cs typeface="宋体" panose="02010600030101010101" pitchFamily="2" charset="-122"/>
              </a:rPr>
              <a:t>a</a:t>
            </a:r>
            <a:r>
              <a:rPr sz="1150" spc="-70" dirty="0">
                <a:latin typeface="宋体" panose="02010600030101010101" pitchFamily="2" charset="-122"/>
                <a:cs typeface="宋体" panose="02010600030101010101" pitchFamily="2" charset="-122"/>
              </a:rPr>
              <a:t>ccess</a:t>
            </a:r>
            <a:r>
              <a:rPr sz="1150" spc="-65" dirty="0">
                <a:latin typeface="宋体" panose="02010600030101010101" pitchFamily="2" charset="-122"/>
                <a:cs typeface="宋体" panose="02010600030101010101" pitchFamily="2" charset="-122"/>
              </a:rPr>
              <a:t>_</a:t>
            </a:r>
            <a:r>
              <a:rPr sz="1150" spc="-210" dirty="0">
                <a:latin typeface="宋体" panose="02010600030101010101" pitchFamily="2" charset="-122"/>
                <a:cs typeface="宋体" panose="02010600030101010101" pitchFamily="2" charset="-122"/>
              </a:rPr>
              <a:t>t</a:t>
            </a:r>
            <a:r>
              <a:rPr sz="1150" spc="50" dirty="0">
                <a:latin typeface="宋体" panose="02010600030101010101" pitchFamily="2" charset="-122"/>
                <a:cs typeface="宋体" panose="02010600030101010101" pitchFamily="2" charset="-122"/>
              </a:rPr>
              <a:t>oken=</a:t>
            </a:r>
            <a:r>
              <a:rPr sz="1150" spc="60" dirty="0">
                <a:latin typeface="宋体" panose="02010600030101010101" pitchFamily="2" charset="-122"/>
                <a:cs typeface="宋体" panose="02010600030101010101" pitchFamily="2" charset="-122"/>
              </a:rPr>
              <a:t>3</a:t>
            </a:r>
            <a:r>
              <a:rPr sz="1150" spc="30" dirty="0">
                <a:latin typeface="宋体" panose="02010600030101010101" pitchFamily="2" charset="-122"/>
                <a:cs typeface="宋体" panose="02010600030101010101" pitchFamily="2" charset="-122"/>
              </a:rPr>
              <a:t>7</a:t>
            </a:r>
            <a:r>
              <a:rPr sz="1150" spc="20" dirty="0">
                <a:latin typeface="宋体" panose="02010600030101010101" pitchFamily="2" charset="-122"/>
                <a:cs typeface="宋体" panose="02010600030101010101" pitchFamily="2" charset="-122"/>
              </a:rPr>
              <a:t>1988</a:t>
            </a:r>
            <a:r>
              <a:rPr sz="1150" spc="50" dirty="0">
                <a:latin typeface="宋体" panose="02010600030101010101" pitchFamily="2" charset="-122"/>
                <a:cs typeface="宋体" panose="02010600030101010101" pitchFamily="2" charset="-122"/>
              </a:rPr>
              <a:t>d</a:t>
            </a:r>
            <a:r>
              <a:rPr sz="1150" spc="55" dirty="0">
                <a:latin typeface="宋体" panose="02010600030101010101" pitchFamily="2" charset="-122"/>
                <a:cs typeface="宋体" panose="02010600030101010101" pitchFamily="2" charset="-122"/>
              </a:rPr>
              <a:t>4</a:t>
            </a:r>
            <a:r>
              <a:rPr sz="1150" spc="20" dirty="0">
                <a:latin typeface="宋体" panose="02010600030101010101" pitchFamily="2" charset="-122"/>
                <a:cs typeface="宋体" panose="02010600030101010101" pitchFamily="2" charset="-122"/>
              </a:rPr>
              <a:t>248</a:t>
            </a:r>
            <a:r>
              <a:rPr sz="1150" dirty="0">
                <a:latin typeface="宋体" panose="02010600030101010101" pitchFamily="2" charset="-122"/>
                <a:cs typeface="宋体" panose="02010600030101010101" pitchFamily="2" charset="-122"/>
              </a:rPr>
              <a:t>e</a:t>
            </a:r>
            <a:r>
              <a:rPr sz="1150" spc="20" dirty="0">
                <a:latin typeface="宋体" panose="02010600030101010101" pitchFamily="2" charset="-122"/>
                <a:cs typeface="宋体" panose="02010600030101010101" pitchFamily="2" charset="-122"/>
              </a:rPr>
              <a:t>e</a:t>
            </a:r>
            <a:r>
              <a:rPr sz="1150" spc="10" dirty="0">
                <a:latin typeface="宋体" panose="02010600030101010101" pitchFamily="2" charset="-122"/>
                <a:cs typeface="宋体" panose="02010600030101010101" pitchFamily="2" charset="-122"/>
              </a:rPr>
              <a:t>5</a:t>
            </a:r>
            <a:r>
              <a:rPr sz="1150" spc="-55" dirty="0">
                <a:latin typeface="宋体" panose="02010600030101010101" pitchFamily="2" charset="-122"/>
                <a:cs typeface="宋体" panose="02010600030101010101" pitchFamily="2" charset="-122"/>
              </a:rPr>
              <a:t>fd</a:t>
            </a:r>
            <a:r>
              <a:rPr sz="1150" spc="-50" dirty="0">
                <a:latin typeface="宋体" panose="02010600030101010101" pitchFamily="2" charset="-122"/>
                <a:cs typeface="宋体" panose="02010600030101010101" pitchFamily="2" charset="-122"/>
              </a:rPr>
              <a:t>a</a:t>
            </a:r>
            <a:r>
              <a:rPr sz="1150" spc="20" dirty="0">
                <a:latin typeface="宋体" panose="02010600030101010101" pitchFamily="2" charset="-122"/>
                <a:cs typeface="宋体" panose="02010600030101010101" pitchFamily="2" charset="-122"/>
              </a:rPr>
              <a:t>293215</a:t>
            </a:r>
            <a:r>
              <a:rPr sz="1150" dirty="0">
                <a:latin typeface="宋体" panose="02010600030101010101" pitchFamily="2" charset="-122"/>
                <a:cs typeface="宋体" panose="02010600030101010101" pitchFamily="2" charset="-122"/>
              </a:rPr>
              <a:t>ea</a:t>
            </a:r>
            <a:r>
              <a:rPr sz="1150" spc="-120" dirty="0">
                <a:latin typeface="宋体" panose="02010600030101010101" pitchFamily="2" charset="-122"/>
                <a:cs typeface="宋体" panose="02010600030101010101" pitchFamily="2" charset="-122"/>
              </a:rPr>
              <a:t>f</a:t>
            </a:r>
            <a:r>
              <a:rPr sz="1150" spc="-125" dirty="0">
                <a:latin typeface="宋体" panose="02010600030101010101" pitchFamily="2" charset="-122"/>
                <a:cs typeface="宋体" panose="02010600030101010101" pitchFamily="2" charset="-122"/>
              </a:rPr>
              <a:t>e</a:t>
            </a:r>
            <a:r>
              <a:rPr sz="1150" spc="20" dirty="0">
                <a:latin typeface="宋体" panose="02010600030101010101" pitchFamily="2" charset="-122"/>
                <a:cs typeface="宋体" panose="02010600030101010101" pitchFamily="2" charset="-122"/>
              </a:rPr>
              <a:t>0e</a:t>
            </a:r>
            <a:r>
              <a:rPr sz="1150" spc="10" dirty="0">
                <a:latin typeface="宋体" panose="02010600030101010101" pitchFamily="2" charset="-122"/>
                <a:cs typeface="宋体" panose="02010600030101010101" pitchFamily="2" charset="-122"/>
              </a:rPr>
              <a:t>3</a:t>
            </a:r>
            <a:r>
              <a:rPr sz="1150" spc="35" dirty="0">
                <a:latin typeface="宋体" panose="02010600030101010101" pitchFamily="2" charset="-122"/>
                <a:cs typeface="宋体" panose="02010600030101010101" pitchFamily="2" charset="-122"/>
              </a:rPr>
              <a:t>cebd0be</a:t>
            </a:r>
            <a:r>
              <a:rPr sz="1150" spc="25" dirty="0">
                <a:latin typeface="宋体" panose="02010600030101010101" pitchFamily="2" charset="-122"/>
                <a:cs typeface="宋体" panose="02010600030101010101" pitchFamily="2" charset="-122"/>
              </a:rPr>
              <a:t>8</a:t>
            </a:r>
            <a:r>
              <a:rPr sz="1150" spc="-245" dirty="0">
                <a:latin typeface="宋体" panose="02010600030101010101" pitchFamily="2" charset="-122"/>
                <a:cs typeface="宋体" panose="02010600030101010101" pitchFamily="2" charset="-122"/>
              </a:rPr>
              <a:t>f</a:t>
            </a:r>
            <a:r>
              <a:rPr sz="1150" spc="-250" dirty="0">
                <a:latin typeface="宋体" panose="02010600030101010101" pitchFamily="2" charset="-122"/>
                <a:cs typeface="宋体" panose="02010600030101010101" pitchFamily="2" charset="-122"/>
              </a:rPr>
              <a:t>f</a:t>
            </a:r>
            <a:r>
              <a:rPr sz="1150" spc="20" dirty="0">
                <a:latin typeface="宋体" panose="02010600030101010101" pitchFamily="2" charset="-122"/>
                <a:cs typeface="宋体" panose="02010600030101010101" pitchFamily="2" charset="-122"/>
              </a:rPr>
              <a:t>637e</a:t>
            </a:r>
            <a:r>
              <a:rPr sz="1150" spc="10" dirty="0">
                <a:latin typeface="宋体" panose="02010600030101010101" pitchFamily="2" charset="-122"/>
                <a:cs typeface="宋体" panose="02010600030101010101" pitchFamily="2" charset="-122"/>
              </a:rPr>
              <a:t>0</a:t>
            </a:r>
            <a:r>
              <a:rPr sz="1150" spc="20" dirty="0">
                <a:latin typeface="宋体" panose="02010600030101010101" pitchFamily="2" charset="-122"/>
                <a:cs typeface="宋体" panose="02010600030101010101" pitchFamily="2" charset="-122"/>
              </a:rPr>
              <a:t>9002</a:t>
            </a:r>
            <a:r>
              <a:rPr sz="1150" spc="60" dirty="0">
                <a:latin typeface="宋体" panose="02010600030101010101" pitchFamily="2" charset="-122"/>
                <a:cs typeface="宋体" panose="02010600030101010101" pitchFamily="2" charset="-122"/>
              </a:rPr>
              <a:t>dd</a:t>
            </a:r>
            <a:r>
              <a:rPr sz="1150" spc="65" dirty="0">
                <a:latin typeface="宋体" panose="02010600030101010101" pitchFamily="2" charset="-122"/>
                <a:cs typeface="宋体" panose="02010600030101010101" pitchFamily="2" charset="-122"/>
              </a:rPr>
              <a:t>2</a:t>
            </a:r>
            <a:r>
              <a:rPr sz="1150" spc="20" dirty="0">
                <a:latin typeface="宋体" panose="02010600030101010101" pitchFamily="2" charset="-122"/>
                <a:cs typeface="宋体" panose="02010600030101010101" pitchFamily="2" charset="-122"/>
              </a:rPr>
              <a:t>96</a:t>
            </a:r>
            <a:r>
              <a:rPr sz="1150" spc="-15" dirty="0">
                <a:latin typeface="宋体" panose="02010600030101010101" pitchFamily="2" charset="-122"/>
                <a:cs typeface="宋体" panose="02010600030101010101" pitchFamily="2" charset="-122"/>
              </a:rPr>
              <a:t>c</a:t>
            </a:r>
            <a:r>
              <a:rPr sz="1150" spc="-25" dirty="0">
                <a:latin typeface="宋体" panose="02010600030101010101" pitchFamily="2" charset="-122"/>
                <a:cs typeface="宋体" panose="02010600030101010101" pitchFamily="2" charset="-122"/>
              </a:rPr>
              <a:t>9</a:t>
            </a:r>
            <a:r>
              <a:rPr sz="1150" spc="20" dirty="0">
                <a:latin typeface="宋体" panose="02010600030101010101" pitchFamily="2" charset="-122"/>
                <a:cs typeface="宋体" panose="02010600030101010101" pitchFamily="2" charset="-122"/>
              </a:rPr>
              <a:t>594</a:t>
            </a:r>
            <a:r>
              <a:rPr sz="1150" spc="-65" dirty="0">
                <a:latin typeface="宋体" panose="02010600030101010101" pitchFamily="2" charset="-122"/>
                <a:cs typeface="宋体" panose="02010600030101010101" pitchFamily="2" charset="-122"/>
              </a:rPr>
              <a:t>ef</a:t>
            </a:r>
            <a:r>
              <a:rPr sz="1150" spc="-75" dirty="0">
                <a:latin typeface="宋体" panose="02010600030101010101" pitchFamily="2" charset="-122"/>
                <a:cs typeface="宋体" panose="02010600030101010101" pitchFamily="2" charset="-122"/>
              </a:rPr>
              <a:t>5</a:t>
            </a:r>
            <a:r>
              <a:rPr sz="1150" spc="-250" dirty="0">
                <a:latin typeface="宋体" panose="02010600030101010101" pitchFamily="2" charset="-122"/>
                <a:cs typeface="宋体" panose="02010600030101010101" pitchFamily="2" charset="-122"/>
              </a:rPr>
              <a:t>f</a:t>
            </a:r>
            <a:r>
              <a:rPr sz="1150" spc="30" dirty="0">
                <a:latin typeface="宋体" panose="02010600030101010101" pitchFamily="2" charset="-122"/>
                <a:cs typeface="宋体" panose="02010600030101010101" pitchFamily="2" charset="-122"/>
              </a:rPr>
              <a:t>8  </a:t>
            </a:r>
            <a:r>
              <a:rPr sz="1150" spc="-125" dirty="0">
                <a:latin typeface="宋体" panose="02010600030101010101" pitchFamily="2" charset="-122"/>
                <a:cs typeface="宋体" panose="02010600030101010101" pitchFamily="2" charset="-122"/>
              </a:rPr>
              <a:t>secret:</a:t>
            </a:r>
            <a:r>
              <a:rPr sz="1150" spc="-290" dirty="0">
                <a:latin typeface="宋体" panose="02010600030101010101" pitchFamily="2" charset="-122"/>
                <a:cs typeface="宋体" panose="02010600030101010101" pitchFamily="2" charset="-122"/>
              </a:rPr>
              <a:t> </a:t>
            </a:r>
            <a:r>
              <a:rPr sz="1150" spc="5" dirty="0">
                <a:latin typeface="宋体" panose="02010600030101010101" pitchFamily="2" charset="-122"/>
                <a:cs typeface="宋体" panose="02010600030101010101" pitchFamily="2" charset="-122"/>
              </a:rPr>
              <a:t>SEC6e73901c63df8262e81bdc284f7c03874238407bcfa7db62247317bfde99c1ba</a:t>
            </a:r>
            <a:endParaRPr sz="1150">
              <a:latin typeface="宋体" panose="02010600030101010101" pitchFamily="2" charset="-122"/>
              <a:cs typeface="宋体" panose="02010600030101010101" pitchFamily="2" charset="-122"/>
            </a:endParaRPr>
          </a:p>
        </p:txBody>
      </p:sp>
      <p:grpSp>
        <p:nvGrpSpPr>
          <p:cNvPr id="14" name="object 14"/>
          <p:cNvGrpSpPr/>
          <p:nvPr/>
        </p:nvGrpSpPr>
        <p:grpSpPr>
          <a:xfrm>
            <a:off x="2223770" y="4853940"/>
            <a:ext cx="6114415" cy="805815"/>
            <a:chOff x="2223770" y="4853940"/>
            <a:chExt cx="6114415" cy="805815"/>
          </a:xfrm>
        </p:grpSpPr>
        <p:pic>
          <p:nvPicPr>
            <p:cNvPr id="15" name="object 15"/>
            <p:cNvPicPr/>
            <p:nvPr/>
          </p:nvPicPr>
          <p:blipFill>
            <a:blip r:embed="rId11" cstate="print"/>
            <a:stretch>
              <a:fillRect/>
            </a:stretch>
          </p:blipFill>
          <p:spPr>
            <a:xfrm>
              <a:off x="2223770" y="4853940"/>
              <a:ext cx="6114288" cy="805713"/>
            </a:xfrm>
            <a:prstGeom prst="rect">
              <a:avLst/>
            </a:prstGeom>
          </p:spPr>
        </p:pic>
        <p:pic>
          <p:nvPicPr>
            <p:cNvPr id="16" name="object 16"/>
            <p:cNvPicPr/>
            <p:nvPr/>
          </p:nvPicPr>
          <p:blipFill>
            <a:blip r:embed="rId12" cstate="print"/>
            <a:stretch>
              <a:fillRect/>
            </a:stretch>
          </p:blipFill>
          <p:spPr>
            <a:xfrm>
              <a:off x="2252979" y="5115534"/>
              <a:ext cx="4542027" cy="432333"/>
            </a:xfrm>
            <a:prstGeom prst="rect">
              <a:avLst/>
            </a:prstGeom>
          </p:spPr>
        </p:pic>
        <p:pic>
          <p:nvPicPr>
            <p:cNvPr id="17" name="object 17"/>
            <p:cNvPicPr/>
            <p:nvPr/>
          </p:nvPicPr>
          <p:blipFill>
            <a:blip r:embed="rId13" cstate="print"/>
            <a:stretch>
              <a:fillRect/>
            </a:stretch>
          </p:blipFill>
          <p:spPr>
            <a:xfrm>
              <a:off x="2282189" y="4893818"/>
              <a:ext cx="6002020" cy="692912"/>
            </a:xfrm>
            <a:prstGeom prst="rect">
              <a:avLst/>
            </a:prstGeom>
          </p:spPr>
        </p:pic>
      </p:grpSp>
      <p:sp>
        <p:nvSpPr>
          <p:cNvPr id="18" name="object 18"/>
          <p:cNvSpPr txBox="1"/>
          <p:nvPr/>
        </p:nvSpPr>
        <p:spPr>
          <a:xfrm>
            <a:off x="2390139" y="5178425"/>
            <a:ext cx="42729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宋体" panose="02010600030101010101" pitchFamily="2" charset="-122"/>
                <a:cs typeface="宋体" panose="02010600030101010101" pitchFamily="2" charset="-122"/>
              </a:rPr>
              <a:t>timonwong/prometheus-webhook-dingtalk</a:t>
            </a:r>
            <a:r>
              <a:rPr sz="1200" dirty="0">
                <a:latin typeface="宋体" panose="02010600030101010101" pitchFamily="2" charset="-122"/>
                <a:cs typeface="宋体" panose="02010600030101010101" pitchFamily="2" charset="-122"/>
              </a:rPr>
              <a:t>使用的配置文件示例</a:t>
            </a:r>
            <a:endParaRPr sz="1200">
              <a:latin typeface="宋体" panose="02010600030101010101" pitchFamily="2" charset="-122"/>
              <a:cs typeface="宋体" panose="02010600030101010101" pitchFamily="2" charset="-122"/>
            </a:endParaRPr>
          </a:p>
        </p:txBody>
      </p:sp>
      <p:pic>
        <p:nvPicPr>
          <p:cNvPr id="22" name="object 4"/>
          <p:cNvPicPr/>
          <p:nvPr>
            <p:custDataLst>
              <p:tags r:id="rId1"/>
            </p:custDataLst>
          </p:nvPr>
        </p:nvPicPr>
        <p:blipFill>
          <a:blip r:embed="rId14" cstate="print"/>
          <a:stretch>
            <a:fillRect/>
          </a:stretch>
        </p:blipFill>
        <p:spPr>
          <a:xfrm>
            <a:off x="0" y="6436359"/>
            <a:ext cx="12190729" cy="421640"/>
          </a:xfrm>
          <a:prstGeom prst="rect">
            <a:avLst/>
          </a:prstGeom>
        </p:spPr>
      </p:pic>
      <p:sp>
        <p:nvSpPr>
          <p:cNvPr id="23"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4" name="图片 23"/>
          <p:cNvPicPr>
            <a:picLocks noChangeAspect="1"/>
          </p:cNvPicPr>
          <p:nvPr>
            <p:custDataLst>
              <p:tags r:id="rId3"/>
            </p:custDataLst>
          </p:nvPr>
        </p:nvPicPr>
        <p:blipFill>
          <a:blip r:embed="rId15"/>
          <a:stretch>
            <a:fillRect/>
          </a:stretch>
        </p:blipFill>
        <p:spPr>
          <a:xfrm>
            <a:off x="8537699" y="209863"/>
            <a:ext cx="2565911" cy="618240"/>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5115" y="843280"/>
            <a:ext cx="10818495" cy="4282440"/>
            <a:chOff x="285115" y="843280"/>
            <a:chExt cx="10818495" cy="4282440"/>
          </a:xfrm>
        </p:grpSpPr>
        <p:pic>
          <p:nvPicPr>
            <p:cNvPr id="3" name="object 3"/>
            <p:cNvPicPr/>
            <p:nvPr/>
          </p:nvPicPr>
          <p:blipFill>
            <a:blip r:embed="rId5" cstate="print"/>
            <a:stretch>
              <a:fillRect/>
            </a:stretch>
          </p:blipFill>
          <p:spPr>
            <a:xfrm>
              <a:off x="765810" y="905510"/>
              <a:ext cx="4794249" cy="4220209"/>
            </a:xfrm>
            <a:prstGeom prst="rect">
              <a:avLst/>
            </a:prstGeom>
          </p:spPr>
        </p:pic>
        <p:pic>
          <p:nvPicPr>
            <p:cNvPr id="4" name="object 4"/>
            <p:cNvPicPr/>
            <p:nvPr/>
          </p:nvPicPr>
          <p:blipFill>
            <a:blip r:embed="rId6" cstate="print"/>
            <a:stretch>
              <a:fillRect/>
            </a:stretch>
          </p:blipFill>
          <p:spPr>
            <a:xfrm>
              <a:off x="6095999" y="905510"/>
              <a:ext cx="4794250" cy="4204969"/>
            </a:xfrm>
            <a:prstGeom prst="rect">
              <a:avLst/>
            </a:prstGeom>
          </p:spPr>
        </p:pic>
      </p:grpSp>
      <p:sp>
        <p:nvSpPr>
          <p:cNvPr id="5" name="object 5"/>
          <p:cNvSpPr txBox="1">
            <a:spLocks noGrp="1"/>
          </p:cNvSpPr>
          <p:nvPr>
            <p:ph type="title"/>
          </p:nvPr>
        </p:nvSpPr>
        <p:spPr>
          <a:xfrm>
            <a:off x="350202" y="161925"/>
            <a:ext cx="32766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钉钉告警信息示例</a:t>
            </a:r>
            <a:endParaRPr sz="3200">
              <a:latin typeface="宋体" panose="02010600030101010101" pitchFamily="2" charset="-122"/>
              <a:cs typeface="宋体" panose="02010600030101010101" pitchFamily="2" charset="-122"/>
            </a:endParaRPr>
          </a:p>
        </p:txBody>
      </p:sp>
      <p:grpSp>
        <p:nvGrpSpPr>
          <p:cNvPr id="6" name="object 6"/>
          <p:cNvGrpSpPr/>
          <p:nvPr/>
        </p:nvGrpSpPr>
        <p:grpSpPr>
          <a:xfrm>
            <a:off x="1912620" y="5217159"/>
            <a:ext cx="1062355" cy="865505"/>
            <a:chOff x="1912620" y="5217159"/>
            <a:chExt cx="1062355" cy="865505"/>
          </a:xfrm>
        </p:grpSpPr>
        <p:pic>
          <p:nvPicPr>
            <p:cNvPr id="7" name="object 7"/>
            <p:cNvPicPr/>
            <p:nvPr/>
          </p:nvPicPr>
          <p:blipFill>
            <a:blip r:embed="rId7" cstate="print"/>
            <a:stretch>
              <a:fillRect/>
            </a:stretch>
          </p:blipFill>
          <p:spPr>
            <a:xfrm>
              <a:off x="1912620" y="5217159"/>
              <a:ext cx="1062240" cy="865365"/>
            </a:xfrm>
            <a:prstGeom prst="rect">
              <a:avLst/>
            </a:prstGeom>
          </p:spPr>
        </p:pic>
        <p:pic>
          <p:nvPicPr>
            <p:cNvPr id="8" name="object 8"/>
            <p:cNvPicPr/>
            <p:nvPr/>
          </p:nvPicPr>
          <p:blipFill>
            <a:blip r:embed="rId8" cstate="print"/>
            <a:stretch>
              <a:fillRect/>
            </a:stretch>
          </p:blipFill>
          <p:spPr>
            <a:xfrm>
              <a:off x="1943100" y="5420360"/>
              <a:ext cx="904722" cy="615200"/>
            </a:xfrm>
            <a:prstGeom prst="rect">
              <a:avLst/>
            </a:prstGeom>
          </p:spPr>
        </p:pic>
        <p:pic>
          <p:nvPicPr>
            <p:cNvPr id="9" name="object 9"/>
            <p:cNvPicPr/>
            <p:nvPr/>
          </p:nvPicPr>
          <p:blipFill>
            <a:blip r:embed="rId9" cstate="print"/>
            <a:stretch>
              <a:fillRect/>
            </a:stretch>
          </p:blipFill>
          <p:spPr>
            <a:xfrm>
              <a:off x="1971039" y="5257165"/>
              <a:ext cx="949960" cy="752475"/>
            </a:xfrm>
            <a:prstGeom prst="rect">
              <a:avLst/>
            </a:prstGeom>
          </p:spPr>
        </p:pic>
      </p:grpSp>
      <p:sp>
        <p:nvSpPr>
          <p:cNvPr id="10" name="object 10"/>
          <p:cNvSpPr txBox="1"/>
          <p:nvPr/>
        </p:nvSpPr>
        <p:spPr>
          <a:xfrm>
            <a:off x="2081276" y="5484177"/>
            <a:ext cx="635000" cy="391160"/>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宋体" panose="02010600030101010101" pitchFamily="2" charset="-122"/>
                <a:cs typeface="宋体" panose="02010600030101010101" pitchFamily="2" charset="-122"/>
              </a:rPr>
              <a:t>故障告警 类信息</a:t>
            </a:r>
            <a:endParaRPr sz="1200">
              <a:latin typeface="宋体" panose="02010600030101010101" pitchFamily="2" charset="-122"/>
              <a:cs typeface="宋体" panose="02010600030101010101" pitchFamily="2" charset="-122"/>
            </a:endParaRPr>
          </a:p>
        </p:txBody>
      </p:sp>
      <p:grpSp>
        <p:nvGrpSpPr>
          <p:cNvPr id="11" name="object 11"/>
          <p:cNvGrpSpPr/>
          <p:nvPr/>
        </p:nvGrpSpPr>
        <p:grpSpPr>
          <a:xfrm>
            <a:off x="7542530" y="5217159"/>
            <a:ext cx="1062355" cy="865505"/>
            <a:chOff x="7542530" y="5217159"/>
            <a:chExt cx="1062355" cy="865505"/>
          </a:xfrm>
        </p:grpSpPr>
        <p:pic>
          <p:nvPicPr>
            <p:cNvPr id="12" name="object 12"/>
            <p:cNvPicPr/>
            <p:nvPr/>
          </p:nvPicPr>
          <p:blipFill>
            <a:blip r:embed="rId7" cstate="print"/>
            <a:stretch>
              <a:fillRect/>
            </a:stretch>
          </p:blipFill>
          <p:spPr>
            <a:xfrm>
              <a:off x="7542530" y="5217159"/>
              <a:ext cx="1062240" cy="865365"/>
            </a:xfrm>
            <a:prstGeom prst="rect">
              <a:avLst/>
            </a:prstGeom>
          </p:spPr>
        </p:pic>
        <p:pic>
          <p:nvPicPr>
            <p:cNvPr id="13" name="object 13"/>
            <p:cNvPicPr/>
            <p:nvPr/>
          </p:nvPicPr>
          <p:blipFill>
            <a:blip r:embed="rId10" cstate="print"/>
            <a:stretch>
              <a:fillRect/>
            </a:stretch>
          </p:blipFill>
          <p:spPr>
            <a:xfrm>
              <a:off x="7573010" y="5420360"/>
              <a:ext cx="904722" cy="615200"/>
            </a:xfrm>
            <a:prstGeom prst="rect">
              <a:avLst/>
            </a:prstGeom>
          </p:spPr>
        </p:pic>
        <p:pic>
          <p:nvPicPr>
            <p:cNvPr id="14" name="object 14"/>
            <p:cNvPicPr/>
            <p:nvPr/>
          </p:nvPicPr>
          <p:blipFill>
            <a:blip r:embed="rId9" cstate="print"/>
            <a:stretch>
              <a:fillRect/>
            </a:stretch>
          </p:blipFill>
          <p:spPr>
            <a:xfrm>
              <a:off x="7600950" y="5257165"/>
              <a:ext cx="949959" cy="752475"/>
            </a:xfrm>
            <a:prstGeom prst="rect">
              <a:avLst/>
            </a:prstGeom>
          </p:spPr>
        </p:pic>
      </p:grpSp>
      <p:sp>
        <p:nvSpPr>
          <p:cNvPr id="15" name="object 15"/>
          <p:cNvSpPr txBox="1"/>
          <p:nvPr/>
        </p:nvSpPr>
        <p:spPr>
          <a:xfrm>
            <a:off x="7711440" y="5484177"/>
            <a:ext cx="635000" cy="391160"/>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宋体" panose="02010600030101010101" pitchFamily="2" charset="-122"/>
                <a:cs typeface="宋体" panose="02010600030101010101" pitchFamily="2" charset="-122"/>
              </a:rPr>
              <a:t>故障恢复 类信息</a:t>
            </a:r>
            <a:endParaRPr sz="1200">
              <a:latin typeface="宋体" panose="02010600030101010101" pitchFamily="2" charset="-122"/>
              <a:cs typeface="宋体" panose="02010600030101010101" pitchFamily="2" charset="-122"/>
            </a:endParaRPr>
          </a:p>
        </p:txBody>
      </p:sp>
      <p:pic>
        <p:nvPicPr>
          <p:cNvPr id="19" name="object 4"/>
          <p:cNvPicPr/>
          <p:nvPr>
            <p:custDataLst>
              <p:tags r:id="rId1"/>
            </p:custDataLst>
          </p:nvPr>
        </p:nvPicPr>
        <p:blipFill>
          <a:blip r:embed="rId11" cstate="print"/>
          <a:stretch>
            <a:fillRect/>
          </a:stretch>
        </p:blipFill>
        <p:spPr>
          <a:xfrm>
            <a:off x="0" y="6436359"/>
            <a:ext cx="12190729" cy="421640"/>
          </a:xfrm>
          <a:prstGeom prst="rect">
            <a:avLst/>
          </a:prstGeom>
        </p:spPr>
      </p:pic>
      <p:sp>
        <p:nvSpPr>
          <p:cNvPr id="20"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1" name="图片 20"/>
          <p:cNvPicPr>
            <a:picLocks noChangeAspect="1"/>
          </p:cNvPicPr>
          <p:nvPr>
            <p:custDataLst>
              <p:tags r:id="rId3"/>
            </p:custDataLst>
          </p:nvPr>
        </p:nvPicPr>
        <p:blipFill>
          <a:blip r:embed="rId12"/>
          <a:stretch>
            <a:fillRect/>
          </a:stretch>
        </p:blipFill>
        <p:spPr>
          <a:xfrm>
            <a:off x="8537699" y="209863"/>
            <a:ext cx="2565911" cy="618240"/>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5293995"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在</a:t>
            </a:r>
            <a:r>
              <a:rPr sz="3200" b="0" spc="-240" dirty="0">
                <a:solidFill>
                  <a:srgbClr val="000000"/>
                </a:solidFill>
                <a:latin typeface="宋体" panose="02010600030101010101" pitchFamily="2" charset="-122"/>
                <a:cs typeface="宋体" panose="02010600030101010101" pitchFamily="2" charset="-122"/>
              </a:rPr>
              <a:t>DingTalk</a:t>
            </a:r>
            <a:r>
              <a:rPr sz="3200" b="0" spc="-830" dirty="0">
                <a:solidFill>
                  <a:srgbClr val="000000"/>
                </a:solidFill>
                <a:latin typeface="宋体" panose="02010600030101010101" pitchFamily="2" charset="-122"/>
                <a:cs typeface="宋体" panose="02010600030101010101" pitchFamily="2" charset="-122"/>
              </a:rPr>
              <a:t> </a:t>
            </a:r>
            <a:r>
              <a:rPr sz="3200" b="0" spc="-85" dirty="0">
                <a:solidFill>
                  <a:srgbClr val="000000"/>
                </a:solidFill>
                <a:latin typeface="宋体" panose="02010600030101010101" pitchFamily="2" charset="-122"/>
                <a:cs typeface="宋体" panose="02010600030101010101" pitchFamily="2" charset="-122"/>
              </a:rPr>
              <a:t>Webhoo</a:t>
            </a:r>
            <a:r>
              <a:rPr sz="3200" b="0" spc="-80" dirty="0">
                <a:solidFill>
                  <a:srgbClr val="000000"/>
                </a:solidFill>
                <a:latin typeface="宋体" panose="02010600030101010101" pitchFamily="2" charset="-122"/>
                <a:cs typeface="宋体" panose="02010600030101010101" pitchFamily="2" charset="-122"/>
              </a:rPr>
              <a:t>k</a:t>
            </a:r>
            <a:r>
              <a:rPr sz="3200" b="0" dirty="0">
                <a:solidFill>
                  <a:srgbClr val="000000"/>
                </a:solidFill>
                <a:latin typeface="宋体" panose="02010600030101010101" pitchFamily="2" charset="-122"/>
                <a:cs typeface="宋体" panose="02010600030101010101" pitchFamily="2" charset="-122"/>
              </a:rPr>
              <a:t>中使用模板</a:t>
            </a:r>
            <a:endParaRPr sz="3200">
              <a:latin typeface="宋体" panose="02010600030101010101" pitchFamily="2" charset="-122"/>
              <a:cs typeface="宋体" panose="02010600030101010101" pitchFamily="2" charset="-122"/>
            </a:endParaRPr>
          </a:p>
        </p:txBody>
      </p:sp>
      <p:pic>
        <p:nvPicPr>
          <p:cNvPr id="3" name="object 3"/>
          <p:cNvPicPr/>
          <p:nvPr/>
        </p:nvPicPr>
        <p:blipFill>
          <a:blip r:embed="rId5" cstate="print"/>
          <a:stretch>
            <a:fillRect/>
          </a:stretch>
        </p:blipFill>
        <p:spPr>
          <a:xfrm>
            <a:off x="373379" y="927100"/>
            <a:ext cx="5772911" cy="3284982"/>
          </a:xfrm>
          <a:prstGeom prst="rect">
            <a:avLst/>
          </a:prstGeom>
        </p:spPr>
      </p:pic>
      <p:sp>
        <p:nvSpPr>
          <p:cNvPr id="4" name="object 4"/>
          <p:cNvSpPr txBox="1"/>
          <p:nvPr/>
        </p:nvSpPr>
        <p:spPr>
          <a:xfrm>
            <a:off x="494030" y="1022350"/>
            <a:ext cx="5538470" cy="3101340"/>
          </a:xfrm>
          <a:prstGeom prst="rect">
            <a:avLst/>
          </a:prstGeom>
          <a:solidFill>
            <a:srgbClr val="D7EFEB"/>
          </a:solidFill>
        </p:spPr>
        <p:txBody>
          <a:bodyPr vert="horz" wrap="square" lIns="0" tIns="35560" rIns="0" bIns="0" rtlCol="0">
            <a:spAutoFit/>
          </a:bodyPr>
          <a:lstStyle/>
          <a:p>
            <a:pPr marL="92075" marR="4192905">
              <a:lnSpc>
                <a:spcPct val="100000"/>
              </a:lnSpc>
              <a:spcBef>
                <a:spcPts val="280"/>
              </a:spcBef>
            </a:pPr>
            <a:r>
              <a:rPr sz="1150" spc="105" dirty="0">
                <a:latin typeface="宋体" panose="02010600030101010101" pitchFamily="2" charset="-122"/>
                <a:cs typeface="宋体" panose="02010600030101010101" pitchFamily="2" charset="-122"/>
              </a:rPr>
              <a:t>#</a:t>
            </a:r>
            <a:r>
              <a:rPr sz="1150" spc="110" dirty="0">
                <a:latin typeface="宋体" panose="02010600030101010101" pitchFamily="2" charset="-122"/>
                <a:cs typeface="宋体" panose="02010600030101010101" pitchFamily="2" charset="-122"/>
              </a:rPr>
              <a:t>#</a:t>
            </a:r>
            <a:r>
              <a:rPr sz="1150" spc="-260" dirty="0">
                <a:latin typeface="宋体" panose="02010600030101010101" pitchFamily="2" charset="-122"/>
                <a:cs typeface="宋体" panose="02010600030101010101" pitchFamily="2" charset="-122"/>
              </a:rPr>
              <a:t> </a:t>
            </a:r>
            <a:r>
              <a:rPr sz="1150" spc="80" dirty="0">
                <a:latin typeface="宋体" panose="02010600030101010101" pitchFamily="2" charset="-122"/>
                <a:cs typeface="宋体" panose="02010600030101010101" pitchFamily="2" charset="-122"/>
              </a:rPr>
              <a:t>R</a:t>
            </a:r>
            <a:r>
              <a:rPr sz="1150" spc="50" dirty="0">
                <a:latin typeface="宋体" panose="02010600030101010101" pitchFamily="2" charset="-122"/>
                <a:cs typeface="宋体" panose="02010600030101010101" pitchFamily="2" charset="-122"/>
              </a:rPr>
              <a:t>eq</a:t>
            </a:r>
            <a:r>
              <a:rPr sz="1150" spc="45" dirty="0">
                <a:latin typeface="宋体" panose="02010600030101010101" pitchFamily="2" charset="-122"/>
                <a:cs typeface="宋体" panose="02010600030101010101" pitchFamily="2" charset="-122"/>
              </a:rPr>
              <a:t>u</a:t>
            </a:r>
            <a:r>
              <a:rPr sz="1150" spc="-105" dirty="0">
                <a:latin typeface="宋体" panose="02010600030101010101" pitchFamily="2" charset="-122"/>
                <a:cs typeface="宋体" panose="02010600030101010101" pitchFamily="2" charset="-122"/>
              </a:rPr>
              <a:t>est</a:t>
            </a:r>
            <a:r>
              <a:rPr sz="1150" spc="-270" dirty="0">
                <a:latin typeface="宋体" panose="02010600030101010101" pitchFamily="2" charset="-122"/>
                <a:cs typeface="宋体" panose="02010600030101010101" pitchFamily="2" charset="-122"/>
              </a:rPr>
              <a:t> </a:t>
            </a:r>
            <a:r>
              <a:rPr sz="1150" spc="-210" dirty="0">
                <a:latin typeface="宋体" panose="02010600030101010101" pitchFamily="2" charset="-122"/>
                <a:cs typeface="宋体" panose="02010600030101010101" pitchFamily="2" charset="-122"/>
              </a:rPr>
              <a:t>t</a:t>
            </a:r>
            <a:r>
              <a:rPr sz="1150" spc="35" dirty="0">
                <a:latin typeface="宋体" panose="02010600030101010101" pitchFamily="2" charset="-122"/>
                <a:cs typeface="宋体" panose="02010600030101010101" pitchFamily="2" charset="-122"/>
              </a:rPr>
              <a:t>i</a:t>
            </a:r>
            <a:r>
              <a:rPr sz="1150" spc="40" dirty="0">
                <a:latin typeface="宋体" panose="02010600030101010101" pitchFamily="2" charset="-122"/>
                <a:cs typeface="宋体" panose="02010600030101010101" pitchFamily="2" charset="-122"/>
              </a:rPr>
              <a:t>m</a:t>
            </a:r>
            <a:r>
              <a:rPr sz="1150" spc="50" dirty="0">
                <a:latin typeface="宋体" panose="02010600030101010101" pitchFamily="2" charset="-122"/>
                <a:cs typeface="宋体" panose="02010600030101010101" pitchFamily="2" charset="-122"/>
              </a:rPr>
              <a:t>eo</a:t>
            </a:r>
            <a:r>
              <a:rPr sz="1150" spc="45" dirty="0">
                <a:latin typeface="宋体" panose="02010600030101010101" pitchFamily="2" charset="-122"/>
                <a:cs typeface="宋体" panose="02010600030101010101" pitchFamily="2" charset="-122"/>
              </a:rPr>
              <a:t>u</a:t>
            </a:r>
            <a:r>
              <a:rPr sz="1150" spc="-210" dirty="0">
                <a:latin typeface="宋体" panose="02010600030101010101" pitchFamily="2" charset="-122"/>
                <a:cs typeface="宋体" panose="02010600030101010101" pitchFamily="2" charset="-122"/>
              </a:rPr>
              <a:t>t  </a:t>
            </a:r>
            <a:r>
              <a:rPr sz="1150" spc="11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ti</a:t>
            </a:r>
            <a:r>
              <a:rPr sz="1150" spc="60" dirty="0">
                <a:latin typeface="宋体" panose="02010600030101010101" pitchFamily="2" charset="-122"/>
                <a:cs typeface="宋体" panose="02010600030101010101" pitchFamily="2" charset="-122"/>
              </a:rPr>
              <a:t>meou</a:t>
            </a:r>
            <a:r>
              <a:rPr sz="1150" spc="65" dirty="0">
                <a:latin typeface="宋体" panose="02010600030101010101" pitchFamily="2" charset="-122"/>
                <a:cs typeface="宋体" panose="02010600030101010101" pitchFamily="2" charset="-122"/>
              </a:rPr>
              <a:t>t</a:t>
            </a:r>
            <a:r>
              <a:rPr sz="1150" spc="-325" dirty="0">
                <a:latin typeface="宋体" panose="02010600030101010101" pitchFamily="2" charset="-122"/>
                <a:cs typeface="宋体" panose="02010600030101010101" pitchFamily="2" charset="-122"/>
              </a:rPr>
              <a:t>:</a:t>
            </a:r>
            <a:r>
              <a:rPr sz="1150" spc="-280"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5</a:t>
            </a:r>
            <a:r>
              <a:rPr sz="1150" spc="-110" dirty="0">
                <a:latin typeface="宋体" panose="02010600030101010101" pitchFamily="2" charset="-122"/>
                <a:cs typeface="宋体" panose="02010600030101010101" pitchFamily="2" charset="-122"/>
              </a:rPr>
              <a:t>s</a:t>
            </a:r>
            <a:endParaRPr sz="1150">
              <a:latin typeface="宋体" panose="02010600030101010101" pitchFamily="2" charset="-122"/>
              <a:cs typeface="宋体" panose="02010600030101010101" pitchFamily="2" charset="-122"/>
            </a:endParaRPr>
          </a:p>
          <a:p>
            <a:pPr>
              <a:lnSpc>
                <a:spcPct val="100000"/>
              </a:lnSpc>
              <a:spcBef>
                <a:spcPts val="35"/>
              </a:spcBef>
            </a:pPr>
            <a:endParaRPr sz="1050">
              <a:latin typeface="宋体" panose="02010600030101010101" pitchFamily="2" charset="-122"/>
              <a:cs typeface="宋体" panose="02010600030101010101" pitchFamily="2" charset="-122"/>
            </a:endParaRPr>
          </a:p>
          <a:p>
            <a:pPr marL="92075" marR="3401060">
              <a:lnSpc>
                <a:spcPct val="100000"/>
              </a:lnSpc>
            </a:pPr>
            <a:r>
              <a:rPr sz="1150" spc="105" dirty="0">
                <a:latin typeface="宋体" panose="02010600030101010101" pitchFamily="2" charset="-122"/>
                <a:cs typeface="宋体" panose="02010600030101010101" pitchFamily="2" charset="-122"/>
              </a:rPr>
              <a:t>##</a:t>
            </a:r>
            <a:r>
              <a:rPr sz="1150" spc="-260" dirty="0">
                <a:latin typeface="宋体" panose="02010600030101010101" pitchFamily="2" charset="-122"/>
                <a:cs typeface="宋体" panose="02010600030101010101" pitchFamily="2" charset="-122"/>
              </a:rPr>
              <a:t> </a:t>
            </a:r>
            <a:r>
              <a:rPr sz="1150" spc="-25" dirty="0">
                <a:latin typeface="宋体" panose="02010600030101010101" pitchFamily="2" charset="-122"/>
                <a:cs typeface="宋体" panose="02010600030101010101" pitchFamily="2" charset="-122"/>
              </a:rPr>
              <a:t>Customizable</a:t>
            </a:r>
            <a:r>
              <a:rPr sz="1150" spc="-275" dirty="0">
                <a:latin typeface="宋体" panose="02010600030101010101" pitchFamily="2" charset="-122"/>
                <a:cs typeface="宋体" panose="02010600030101010101" pitchFamily="2" charset="-122"/>
              </a:rPr>
              <a:t> </a:t>
            </a:r>
            <a:r>
              <a:rPr sz="1150" spc="-40" dirty="0">
                <a:latin typeface="宋体" panose="02010600030101010101" pitchFamily="2" charset="-122"/>
                <a:cs typeface="宋体" panose="02010600030101010101" pitchFamily="2" charset="-122"/>
              </a:rPr>
              <a:t>templates</a:t>
            </a:r>
            <a:r>
              <a:rPr sz="1150" spc="-300" dirty="0">
                <a:latin typeface="宋体" panose="02010600030101010101" pitchFamily="2" charset="-122"/>
                <a:cs typeface="宋体" panose="02010600030101010101" pitchFamily="2" charset="-122"/>
              </a:rPr>
              <a:t> </a:t>
            </a:r>
            <a:r>
              <a:rPr sz="1150" spc="-20" dirty="0">
                <a:latin typeface="宋体" panose="02010600030101010101" pitchFamily="2" charset="-122"/>
                <a:cs typeface="宋体" panose="02010600030101010101" pitchFamily="2" charset="-122"/>
              </a:rPr>
              <a:t>path </a:t>
            </a:r>
            <a:r>
              <a:rPr sz="1150" spc="-560" dirty="0">
                <a:latin typeface="宋体" panose="02010600030101010101" pitchFamily="2" charset="-122"/>
                <a:cs typeface="宋体" panose="02010600030101010101" pitchFamily="2" charset="-122"/>
              </a:rPr>
              <a:t> </a:t>
            </a:r>
            <a:r>
              <a:rPr sz="1150" spc="-70" dirty="0">
                <a:latin typeface="宋体" panose="02010600030101010101" pitchFamily="2" charset="-122"/>
                <a:cs typeface="宋体" panose="02010600030101010101" pitchFamily="2" charset="-122"/>
              </a:rPr>
              <a:t>templates:</a:t>
            </a:r>
            <a:endParaRPr sz="1150">
              <a:latin typeface="宋体" panose="02010600030101010101" pitchFamily="2" charset="-122"/>
              <a:cs typeface="宋体" panose="02010600030101010101" pitchFamily="2" charset="-122"/>
            </a:endParaRPr>
          </a:p>
          <a:p>
            <a:pPr marL="172085">
              <a:lnSpc>
                <a:spcPct val="100000"/>
              </a:lnSpc>
            </a:pPr>
            <a:r>
              <a:rPr sz="1150" dirty="0">
                <a:latin typeface="宋体" panose="02010600030101010101" pitchFamily="2" charset="-122"/>
                <a:cs typeface="宋体" panose="02010600030101010101" pitchFamily="2" charset="-122"/>
              </a:rPr>
              <a:t>-</a:t>
            </a:r>
            <a:r>
              <a:rPr sz="1150" spc="-229" dirty="0">
                <a:latin typeface="宋体" panose="02010600030101010101" pitchFamily="2" charset="-122"/>
                <a:cs typeface="宋体" panose="02010600030101010101" pitchFamily="2" charset="-122"/>
              </a:rPr>
              <a:t> </a:t>
            </a:r>
            <a:r>
              <a:rPr sz="1150" spc="-40" dirty="0">
                <a:latin typeface="宋体" panose="02010600030101010101" pitchFamily="2" charset="-122"/>
                <a:cs typeface="宋体" panose="02010600030101010101" pitchFamily="2" charset="-122"/>
              </a:rPr>
              <a:t>/etc/prometheus-webhook-dingtalk/dingtalk_template.tmpl</a:t>
            </a:r>
            <a:endParaRPr sz="1150">
              <a:latin typeface="宋体" panose="02010600030101010101" pitchFamily="2" charset="-122"/>
              <a:cs typeface="宋体" panose="02010600030101010101" pitchFamily="2" charset="-122"/>
            </a:endParaRPr>
          </a:p>
          <a:p>
            <a:pPr>
              <a:lnSpc>
                <a:spcPct val="100000"/>
              </a:lnSpc>
              <a:spcBef>
                <a:spcPts val="35"/>
              </a:spcBef>
            </a:pPr>
            <a:endParaRPr sz="1050">
              <a:latin typeface="宋体" panose="02010600030101010101" pitchFamily="2" charset="-122"/>
              <a:cs typeface="宋体" panose="02010600030101010101" pitchFamily="2" charset="-122"/>
            </a:endParaRPr>
          </a:p>
          <a:p>
            <a:pPr marL="92075">
              <a:lnSpc>
                <a:spcPct val="100000"/>
              </a:lnSpc>
            </a:pPr>
            <a:r>
              <a:rPr sz="1150" spc="-50" dirty="0">
                <a:latin typeface="宋体" panose="02010600030101010101" pitchFamily="2" charset="-122"/>
                <a:cs typeface="宋体" panose="02010600030101010101" pitchFamily="2" charset="-122"/>
              </a:rPr>
              <a:t>default_message:</a:t>
            </a:r>
            <a:endParaRPr sz="1150">
              <a:latin typeface="宋体" panose="02010600030101010101" pitchFamily="2" charset="-122"/>
              <a:cs typeface="宋体" panose="02010600030101010101" pitchFamily="2" charset="-122"/>
            </a:endParaRPr>
          </a:p>
          <a:p>
            <a:pPr marL="172085" marR="2971165">
              <a:lnSpc>
                <a:spcPct val="100000"/>
              </a:lnSpc>
            </a:pPr>
            <a:r>
              <a:rPr sz="1150" spc="-229" dirty="0">
                <a:latin typeface="宋体" panose="02010600030101010101" pitchFamily="2" charset="-122"/>
                <a:cs typeface="宋体" panose="02010600030101010101" pitchFamily="2" charset="-122"/>
              </a:rPr>
              <a:t>title: </a:t>
            </a:r>
            <a:r>
              <a:rPr sz="1150" spc="-270"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template </a:t>
            </a:r>
            <a:r>
              <a:rPr sz="1150" spc="-145" dirty="0">
                <a:latin typeface="宋体" panose="02010600030101010101" pitchFamily="2" charset="-122"/>
                <a:cs typeface="宋体" panose="02010600030101010101" pitchFamily="2" charset="-122"/>
              </a:rPr>
              <a:t>"legacy.title" </a:t>
            </a:r>
            <a:r>
              <a:rPr sz="1150" spc="-325" dirty="0">
                <a:latin typeface="宋体" panose="02010600030101010101" pitchFamily="2" charset="-122"/>
                <a:cs typeface="宋体" panose="02010600030101010101" pitchFamily="2" charset="-122"/>
              </a:rPr>
              <a:t>. </a:t>
            </a:r>
            <a:r>
              <a:rPr sz="1150" spc="-265" dirty="0">
                <a:latin typeface="宋体" panose="02010600030101010101" pitchFamily="2" charset="-122"/>
                <a:cs typeface="宋体" panose="02010600030101010101" pitchFamily="2" charset="-122"/>
              </a:rPr>
              <a:t>}}' </a:t>
            </a:r>
            <a:r>
              <a:rPr sz="1150" spc="-260" dirty="0">
                <a:latin typeface="宋体" panose="02010600030101010101" pitchFamily="2" charset="-122"/>
                <a:cs typeface="宋体" panose="02010600030101010101" pitchFamily="2" charset="-122"/>
              </a:rPr>
              <a:t> </a:t>
            </a:r>
            <a:r>
              <a:rPr sz="1150" spc="-55" dirty="0">
                <a:latin typeface="宋体" panose="02010600030101010101" pitchFamily="2" charset="-122"/>
                <a:cs typeface="宋体" panose="02010600030101010101" pitchFamily="2" charset="-122"/>
              </a:rPr>
              <a:t>#</a:t>
            </a:r>
            <a:r>
              <a:rPr sz="1150" spc="-45" dirty="0">
                <a:latin typeface="宋体" panose="02010600030101010101" pitchFamily="2" charset="-122"/>
                <a:cs typeface="宋体" panose="02010600030101010101" pitchFamily="2" charset="-122"/>
              </a:rPr>
              <a:t>t</a:t>
            </a:r>
            <a:r>
              <a:rPr sz="1150" spc="-90" dirty="0">
                <a:latin typeface="宋体" panose="02010600030101010101" pitchFamily="2" charset="-122"/>
                <a:cs typeface="宋体" panose="02010600030101010101" pitchFamily="2" charset="-122"/>
              </a:rPr>
              <a:t>ex</a:t>
            </a:r>
            <a:r>
              <a:rPr sz="1150" spc="-85" dirty="0">
                <a:latin typeface="宋体" panose="02010600030101010101" pitchFamily="2" charset="-122"/>
                <a:cs typeface="宋体" panose="02010600030101010101" pitchFamily="2" charset="-122"/>
              </a:rPr>
              <a:t>t</a:t>
            </a:r>
            <a:r>
              <a:rPr sz="1150" spc="-325" dirty="0">
                <a:latin typeface="宋体" panose="02010600030101010101" pitchFamily="2" charset="-122"/>
                <a:cs typeface="宋体" panose="02010600030101010101" pitchFamily="2" charset="-122"/>
              </a:rPr>
              <a:t>:</a:t>
            </a:r>
            <a:r>
              <a:rPr sz="1150" spc="-290" dirty="0">
                <a:latin typeface="宋体" panose="02010600030101010101" pitchFamily="2" charset="-122"/>
                <a:cs typeface="宋体" panose="02010600030101010101" pitchFamily="2" charset="-122"/>
              </a:rPr>
              <a:t> </a:t>
            </a:r>
            <a:r>
              <a:rPr sz="1150" spc="-335" dirty="0">
                <a:latin typeface="宋体" panose="02010600030101010101" pitchFamily="2" charset="-122"/>
                <a:cs typeface="宋体" panose="02010600030101010101" pitchFamily="2" charset="-122"/>
              </a:rPr>
              <a:t>'</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210" dirty="0">
                <a:latin typeface="宋体" panose="02010600030101010101" pitchFamily="2" charset="-122"/>
                <a:cs typeface="宋体" panose="02010600030101010101" pitchFamily="2" charset="-122"/>
              </a:rPr>
              <a:t>t</a:t>
            </a:r>
            <a:r>
              <a:rPr sz="1150" spc="40" dirty="0">
                <a:latin typeface="宋体" panose="02010600030101010101" pitchFamily="2" charset="-122"/>
                <a:cs typeface="宋体" panose="02010600030101010101" pitchFamily="2" charset="-122"/>
              </a:rPr>
              <a:t>empl</a:t>
            </a:r>
            <a:r>
              <a:rPr sz="1150" dirty="0">
                <a:latin typeface="宋体" panose="02010600030101010101" pitchFamily="2" charset="-122"/>
                <a:cs typeface="宋体" panose="02010600030101010101" pitchFamily="2" charset="-122"/>
              </a:rPr>
              <a:t>a</a:t>
            </a:r>
            <a:r>
              <a:rPr sz="1150" spc="-210" dirty="0">
                <a:latin typeface="宋体" panose="02010600030101010101" pitchFamily="2" charset="-122"/>
                <a:cs typeface="宋体" panose="02010600030101010101" pitchFamily="2" charset="-122"/>
              </a:rPr>
              <a:t>t</a:t>
            </a:r>
            <a:r>
              <a:rPr sz="1150" spc="15" dirty="0">
                <a:latin typeface="宋体" panose="02010600030101010101" pitchFamily="2" charset="-122"/>
                <a:cs typeface="宋体" panose="02010600030101010101" pitchFamily="2" charset="-122"/>
              </a:rPr>
              <a:t>e</a:t>
            </a:r>
            <a:r>
              <a:rPr sz="1150" spc="-295" dirty="0">
                <a:latin typeface="宋体" panose="02010600030101010101" pitchFamily="2" charset="-122"/>
                <a:cs typeface="宋体" panose="02010600030101010101" pitchFamily="2" charset="-122"/>
              </a:rPr>
              <a:t> </a:t>
            </a:r>
            <a:r>
              <a:rPr sz="1150" spc="-155" dirty="0">
                <a:latin typeface="宋体" panose="02010600030101010101" pitchFamily="2" charset="-122"/>
                <a:cs typeface="宋体" panose="02010600030101010101" pitchFamily="2" charset="-122"/>
              </a:rPr>
              <a:t>"</a:t>
            </a:r>
            <a:r>
              <a:rPr sz="1150" spc="-55" dirty="0">
                <a:latin typeface="宋体" panose="02010600030101010101" pitchFamily="2" charset="-122"/>
                <a:cs typeface="宋体" panose="02010600030101010101" pitchFamily="2" charset="-122"/>
              </a:rPr>
              <a:t>lega</a:t>
            </a:r>
            <a:r>
              <a:rPr sz="1150" spc="-70" dirty="0">
                <a:latin typeface="宋体" panose="02010600030101010101" pitchFamily="2" charset="-122"/>
                <a:cs typeface="宋体" panose="02010600030101010101" pitchFamily="2" charset="-122"/>
              </a:rPr>
              <a:t>cy.content</a:t>
            </a:r>
            <a:r>
              <a:rPr sz="1150" spc="-16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25"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325"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172085">
              <a:lnSpc>
                <a:spcPct val="100000"/>
              </a:lnSpc>
              <a:spcBef>
                <a:spcPts val="5"/>
              </a:spcBef>
            </a:pPr>
            <a:r>
              <a:rPr sz="1150" spc="-160" dirty="0">
                <a:latin typeface="宋体" panose="02010600030101010101" pitchFamily="2" charset="-122"/>
                <a:cs typeface="宋体" panose="02010600030101010101" pitchFamily="2" charset="-122"/>
              </a:rPr>
              <a:t>text:</a:t>
            </a:r>
            <a:r>
              <a:rPr sz="1150" spc="-285" dirty="0">
                <a:latin typeface="宋体" panose="02010600030101010101" pitchFamily="2" charset="-122"/>
                <a:cs typeface="宋体" panose="02010600030101010101" pitchFamily="2" charset="-122"/>
              </a:rPr>
              <a:t> </a:t>
            </a:r>
            <a:r>
              <a:rPr sz="1150" spc="-270" dirty="0">
                <a:latin typeface="宋体" panose="02010600030101010101" pitchFamily="2" charset="-122"/>
                <a:cs typeface="宋体" panose="02010600030101010101" pitchFamily="2" charset="-122"/>
              </a:rPr>
              <a:t>'{{</a:t>
            </a:r>
            <a:r>
              <a:rPr sz="1150" spc="-254"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template</a:t>
            </a:r>
            <a:r>
              <a:rPr sz="1150" spc="-280" dirty="0">
                <a:latin typeface="宋体" panose="02010600030101010101" pitchFamily="2" charset="-122"/>
                <a:cs typeface="宋体" panose="02010600030101010101" pitchFamily="2" charset="-122"/>
              </a:rPr>
              <a:t> </a:t>
            </a:r>
            <a:r>
              <a:rPr sz="1150" spc="-80" dirty="0">
                <a:latin typeface="宋体" panose="02010600030101010101" pitchFamily="2" charset="-122"/>
                <a:cs typeface="宋体" panose="02010600030101010101" pitchFamily="2" charset="-122"/>
              </a:rPr>
              <a:t>"dingtalk.default.message"</a:t>
            </a:r>
            <a:r>
              <a:rPr sz="1150" spc="-295" dirty="0">
                <a:latin typeface="宋体" panose="02010600030101010101" pitchFamily="2" charset="-122"/>
                <a:cs typeface="宋体" panose="02010600030101010101" pitchFamily="2" charset="-122"/>
              </a:rPr>
              <a:t> </a:t>
            </a:r>
            <a:r>
              <a:rPr sz="1150" spc="-325" dirty="0">
                <a:latin typeface="宋体" panose="02010600030101010101" pitchFamily="2" charset="-122"/>
                <a:cs typeface="宋体" panose="02010600030101010101" pitchFamily="2" charset="-122"/>
              </a:rPr>
              <a:t>.</a:t>
            </a:r>
            <a:r>
              <a:rPr sz="1150" spc="-260" dirty="0">
                <a:latin typeface="宋体" panose="02010600030101010101" pitchFamily="2" charset="-122"/>
                <a:cs typeface="宋体" panose="02010600030101010101" pitchFamily="2" charset="-122"/>
              </a:rPr>
              <a:t> </a:t>
            </a:r>
            <a:r>
              <a:rPr sz="1150" spc="-27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a:lnSpc>
                <a:spcPct val="100000"/>
              </a:lnSpc>
              <a:spcBef>
                <a:spcPts val="30"/>
              </a:spcBef>
            </a:pPr>
            <a:endParaRPr sz="1050">
              <a:latin typeface="宋体" panose="02010600030101010101" pitchFamily="2" charset="-122"/>
              <a:cs typeface="宋体" panose="02010600030101010101" pitchFamily="2" charset="-122"/>
            </a:endParaRPr>
          </a:p>
          <a:p>
            <a:pPr marL="92075" marR="2550160">
              <a:lnSpc>
                <a:spcPct val="100000"/>
              </a:lnSpc>
              <a:spcBef>
                <a:spcPts val="5"/>
              </a:spcBef>
            </a:pPr>
            <a:r>
              <a:rPr sz="1150" spc="105" dirty="0">
                <a:latin typeface="宋体" panose="02010600030101010101" pitchFamily="2" charset="-122"/>
                <a:cs typeface="宋体" panose="02010600030101010101" pitchFamily="2" charset="-122"/>
              </a:rPr>
              <a:t>##</a:t>
            </a:r>
            <a:r>
              <a:rPr sz="1150" spc="-260" dirty="0">
                <a:latin typeface="宋体" panose="02010600030101010101" pitchFamily="2" charset="-122"/>
                <a:cs typeface="宋体" panose="02010600030101010101" pitchFamily="2" charset="-122"/>
              </a:rPr>
              <a:t> </a:t>
            </a:r>
            <a:r>
              <a:rPr sz="1150" spc="-90" dirty="0">
                <a:latin typeface="宋体" panose="02010600030101010101" pitchFamily="2" charset="-122"/>
                <a:cs typeface="宋体" panose="02010600030101010101" pitchFamily="2" charset="-122"/>
              </a:rPr>
              <a:t>Targets,</a:t>
            </a:r>
            <a:r>
              <a:rPr sz="1150" spc="-285" dirty="0">
                <a:latin typeface="宋体" panose="02010600030101010101" pitchFamily="2" charset="-122"/>
                <a:cs typeface="宋体" panose="02010600030101010101" pitchFamily="2" charset="-122"/>
              </a:rPr>
              <a:t> </a:t>
            </a:r>
            <a:r>
              <a:rPr sz="1150" spc="-80" dirty="0">
                <a:latin typeface="宋体" panose="02010600030101010101" pitchFamily="2" charset="-122"/>
                <a:cs typeface="宋体" panose="02010600030101010101" pitchFamily="2" charset="-122"/>
              </a:rPr>
              <a:t>previously</a:t>
            </a:r>
            <a:r>
              <a:rPr sz="1150" spc="-265" dirty="0">
                <a:latin typeface="宋体" panose="02010600030101010101" pitchFamily="2" charset="-122"/>
                <a:cs typeface="宋体" panose="02010600030101010101" pitchFamily="2" charset="-122"/>
              </a:rPr>
              <a:t> </a:t>
            </a:r>
            <a:r>
              <a:rPr sz="1150" spc="35" dirty="0">
                <a:latin typeface="宋体" panose="02010600030101010101" pitchFamily="2" charset="-122"/>
                <a:cs typeface="宋体" panose="02010600030101010101" pitchFamily="2" charset="-122"/>
              </a:rPr>
              <a:t>was</a:t>
            </a:r>
            <a:r>
              <a:rPr sz="1150" spc="-270" dirty="0">
                <a:latin typeface="宋体" panose="02010600030101010101" pitchFamily="2" charset="-122"/>
                <a:cs typeface="宋体" panose="02010600030101010101" pitchFamily="2" charset="-122"/>
              </a:rPr>
              <a:t> </a:t>
            </a:r>
            <a:r>
              <a:rPr sz="1150" spc="70" dirty="0">
                <a:latin typeface="宋体" panose="02010600030101010101" pitchFamily="2" charset="-122"/>
                <a:cs typeface="宋体" panose="02010600030101010101" pitchFamily="2" charset="-122"/>
              </a:rPr>
              <a:t>known</a:t>
            </a:r>
            <a:r>
              <a:rPr sz="1150" spc="-245" dirty="0">
                <a:latin typeface="宋体" panose="02010600030101010101" pitchFamily="2" charset="-122"/>
                <a:cs typeface="宋体" panose="02010600030101010101" pitchFamily="2" charset="-122"/>
              </a:rPr>
              <a:t> </a:t>
            </a:r>
            <a:r>
              <a:rPr sz="1150" spc="-55" dirty="0">
                <a:latin typeface="宋体" panose="02010600030101010101" pitchFamily="2" charset="-122"/>
                <a:cs typeface="宋体" panose="02010600030101010101" pitchFamily="2" charset="-122"/>
              </a:rPr>
              <a:t>as</a:t>
            </a:r>
            <a:r>
              <a:rPr sz="1150" spc="-275" dirty="0">
                <a:latin typeface="宋体" panose="02010600030101010101" pitchFamily="2" charset="-122"/>
                <a:cs typeface="宋体" panose="02010600030101010101" pitchFamily="2" charset="-122"/>
              </a:rPr>
              <a:t> </a:t>
            </a:r>
            <a:r>
              <a:rPr sz="1150" spc="-135" dirty="0">
                <a:latin typeface="宋体" panose="02010600030101010101" pitchFamily="2" charset="-122"/>
                <a:cs typeface="宋体" panose="02010600030101010101" pitchFamily="2" charset="-122"/>
              </a:rPr>
              <a:t>"profiles" </a:t>
            </a:r>
            <a:r>
              <a:rPr sz="1150" spc="-560" dirty="0">
                <a:latin typeface="宋体" panose="02010600030101010101" pitchFamily="2" charset="-122"/>
                <a:cs typeface="宋体" panose="02010600030101010101" pitchFamily="2" charset="-122"/>
              </a:rPr>
              <a:t> </a:t>
            </a:r>
            <a:r>
              <a:rPr sz="1150" spc="-120" dirty="0">
                <a:latin typeface="宋体" panose="02010600030101010101" pitchFamily="2" charset="-122"/>
                <a:cs typeface="宋体" panose="02010600030101010101" pitchFamily="2" charset="-122"/>
              </a:rPr>
              <a:t>targets:</a:t>
            </a:r>
            <a:endParaRPr sz="1150">
              <a:latin typeface="宋体" panose="02010600030101010101" pitchFamily="2" charset="-122"/>
              <a:cs typeface="宋体" panose="02010600030101010101" pitchFamily="2" charset="-122"/>
            </a:endParaRPr>
          </a:p>
          <a:p>
            <a:pPr marL="172085">
              <a:lnSpc>
                <a:spcPct val="100000"/>
              </a:lnSpc>
            </a:pPr>
            <a:r>
              <a:rPr sz="1150" spc="20" dirty="0">
                <a:latin typeface="宋体" panose="02010600030101010101" pitchFamily="2" charset="-122"/>
                <a:cs typeface="宋体" panose="02010600030101010101" pitchFamily="2" charset="-122"/>
              </a:rPr>
              <a:t>webhook1:</a:t>
            </a:r>
            <a:endParaRPr sz="1150">
              <a:latin typeface="宋体" panose="02010600030101010101" pitchFamily="2" charset="-122"/>
              <a:cs typeface="宋体" panose="02010600030101010101" pitchFamily="2" charset="-122"/>
            </a:endParaRPr>
          </a:p>
          <a:p>
            <a:pPr marL="252095">
              <a:lnSpc>
                <a:spcPct val="100000"/>
              </a:lnSpc>
            </a:pPr>
            <a:r>
              <a:rPr sz="1150" spc="50" dirty="0">
                <a:latin typeface="宋体" panose="02010600030101010101" pitchFamily="2" charset="-122"/>
                <a:cs typeface="宋体" panose="02010600030101010101" pitchFamily="2" charset="-122"/>
              </a:rPr>
              <a:t>u</a:t>
            </a:r>
            <a:r>
              <a:rPr sz="1150" spc="-280" dirty="0">
                <a:latin typeface="宋体" panose="02010600030101010101" pitchFamily="2" charset="-122"/>
                <a:cs typeface="宋体" panose="02010600030101010101" pitchFamily="2" charset="-122"/>
              </a:rPr>
              <a:t>rl:</a:t>
            </a:r>
            <a:r>
              <a:rPr sz="1150" spc="-265" dirty="0">
                <a:latin typeface="宋体" panose="02010600030101010101" pitchFamily="2" charset="-122"/>
                <a:cs typeface="宋体" panose="02010600030101010101" pitchFamily="2" charset="-122"/>
              </a:rPr>
              <a:t> </a:t>
            </a:r>
            <a:r>
              <a:rPr sz="1150" spc="-130" dirty="0">
                <a:latin typeface="宋体" panose="02010600030101010101" pitchFamily="2" charset="-122"/>
                <a:cs typeface="宋体" panose="02010600030101010101" pitchFamily="2" charset="-122"/>
              </a:rPr>
              <a:t>ht</a:t>
            </a:r>
            <a:r>
              <a:rPr sz="1150" spc="-125" dirty="0">
                <a:latin typeface="宋体" panose="02010600030101010101" pitchFamily="2" charset="-122"/>
                <a:cs typeface="宋体" panose="02010600030101010101" pitchFamily="2" charset="-122"/>
              </a:rPr>
              <a:t>tps:</a:t>
            </a:r>
            <a:r>
              <a:rPr sz="1150" spc="-130" dirty="0">
                <a:latin typeface="宋体" panose="02010600030101010101" pitchFamily="2" charset="-122"/>
                <a:cs typeface="宋体" panose="02010600030101010101" pitchFamily="2" charset="-122"/>
              </a:rPr>
              <a:t>/</a:t>
            </a:r>
            <a:r>
              <a:rPr sz="1150" spc="-150" dirty="0">
                <a:latin typeface="宋体" panose="02010600030101010101" pitchFamily="2" charset="-122"/>
                <a:cs typeface="宋体" panose="02010600030101010101" pitchFamily="2" charset="-122"/>
              </a:rPr>
              <a:t>/</a:t>
            </a:r>
            <a:r>
              <a:rPr sz="1150" spc="35" dirty="0">
                <a:latin typeface="宋体" panose="02010600030101010101" pitchFamily="2" charset="-122"/>
                <a:cs typeface="宋体" panose="02010600030101010101" pitchFamily="2" charset="-122"/>
              </a:rPr>
              <a:t>o</a:t>
            </a:r>
            <a:r>
              <a:rPr sz="1150" spc="40" dirty="0">
                <a:latin typeface="宋体" panose="02010600030101010101" pitchFamily="2" charset="-122"/>
                <a:cs typeface="宋体" panose="02010600030101010101" pitchFamily="2" charset="-122"/>
              </a:rPr>
              <a:t>a</a:t>
            </a:r>
            <a:r>
              <a:rPr sz="1150" spc="-110" dirty="0">
                <a:latin typeface="宋体" panose="02010600030101010101" pitchFamily="2" charset="-122"/>
                <a:cs typeface="宋体" panose="02010600030101010101" pitchFamily="2" charset="-122"/>
              </a:rPr>
              <a:t>pi.dingt</a:t>
            </a:r>
            <a:r>
              <a:rPr sz="1150" dirty="0">
                <a:latin typeface="宋体" panose="02010600030101010101" pitchFamily="2" charset="-122"/>
                <a:cs typeface="宋体" panose="02010600030101010101" pitchFamily="2" charset="-122"/>
              </a:rPr>
              <a:t>a</a:t>
            </a:r>
            <a:r>
              <a:rPr sz="1150" spc="-45" dirty="0">
                <a:latin typeface="宋体" panose="02010600030101010101" pitchFamily="2" charset="-122"/>
                <a:cs typeface="宋体" panose="02010600030101010101" pitchFamily="2" charset="-122"/>
              </a:rPr>
              <a:t>lk.com/robot</a:t>
            </a:r>
            <a:r>
              <a:rPr sz="1150" spc="-150" dirty="0">
                <a:latin typeface="宋体" panose="02010600030101010101" pitchFamily="2" charset="-122"/>
                <a:cs typeface="宋体" panose="02010600030101010101" pitchFamily="2" charset="-122"/>
              </a:rPr>
              <a:t>/</a:t>
            </a:r>
            <a:r>
              <a:rPr sz="1150" spc="-10" dirty="0">
                <a:latin typeface="宋体" panose="02010600030101010101" pitchFamily="2" charset="-122"/>
                <a:cs typeface="宋体" panose="02010600030101010101" pitchFamily="2" charset="-122"/>
              </a:rPr>
              <a:t>send</a:t>
            </a:r>
            <a:r>
              <a:rPr sz="1150" spc="-15" dirty="0">
                <a:latin typeface="宋体" panose="02010600030101010101" pitchFamily="2" charset="-122"/>
                <a:cs typeface="宋体" panose="02010600030101010101" pitchFamily="2" charset="-122"/>
              </a:rPr>
              <a:t>?</a:t>
            </a:r>
            <a:r>
              <a:rPr sz="1150" dirty="0">
                <a:latin typeface="宋体" panose="02010600030101010101" pitchFamily="2" charset="-122"/>
                <a:cs typeface="宋体" panose="02010600030101010101" pitchFamily="2" charset="-122"/>
              </a:rPr>
              <a:t>a</a:t>
            </a:r>
            <a:r>
              <a:rPr sz="1150" spc="-70" dirty="0">
                <a:latin typeface="宋体" panose="02010600030101010101" pitchFamily="2" charset="-122"/>
                <a:cs typeface="宋体" panose="02010600030101010101" pitchFamily="2" charset="-122"/>
              </a:rPr>
              <a:t>ccess</a:t>
            </a:r>
            <a:r>
              <a:rPr sz="1150" spc="-65" dirty="0">
                <a:latin typeface="宋体" panose="02010600030101010101" pitchFamily="2" charset="-122"/>
                <a:cs typeface="宋体" panose="02010600030101010101" pitchFamily="2" charset="-122"/>
              </a:rPr>
              <a:t>_</a:t>
            </a:r>
            <a:r>
              <a:rPr sz="1150" spc="-210" dirty="0">
                <a:latin typeface="宋体" panose="02010600030101010101" pitchFamily="2" charset="-122"/>
                <a:cs typeface="宋体" panose="02010600030101010101" pitchFamily="2" charset="-122"/>
              </a:rPr>
              <a:t>t</a:t>
            </a:r>
            <a:r>
              <a:rPr sz="1150" spc="50" dirty="0">
                <a:latin typeface="宋体" panose="02010600030101010101" pitchFamily="2" charset="-122"/>
                <a:cs typeface="宋体" panose="02010600030101010101" pitchFamily="2" charset="-122"/>
              </a:rPr>
              <a:t>oken=</a:t>
            </a:r>
            <a:r>
              <a:rPr sz="1150" spc="55" dirty="0">
                <a:latin typeface="宋体" panose="02010600030101010101" pitchFamily="2" charset="-122"/>
                <a:cs typeface="宋体" panose="02010600030101010101" pitchFamily="2" charset="-122"/>
              </a:rPr>
              <a:t>3</a:t>
            </a:r>
            <a:r>
              <a:rPr sz="1150" spc="30" dirty="0">
                <a:latin typeface="宋体" panose="02010600030101010101" pitchFamily="2" charset="-122"/>
                <a:cs typeface="宋体" panose="02010600030101010101" pitchFamily="2" charset="-122"/>
              </a:rPr>
              <a:t>7</a:t>
            </a:r>
            <a:r>
              <a:rPr sz="1150" spc="20" dirty="0">
                <a:latin typeface="宋体" panose="02010600030101010101" pitchFamily="2" charset="-122"/>
                <a:cs typeface="宋体" panose="02010600030101010101" pitchFamily="2" charset="-122"/>
              </a:rPr>
              <a:t>1988</a:t>
            </a:r>
            <a:r>
              <a:rPr sz="1150" spc="-33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252095">
              <a:lnSpc>
                <a:spcPct val="100000"/>
              </a:lnSpc>
            </a:pPr>
            <a:r>
              <a:rPr sz="1150" spc="-125" dirty="0">
                <a:latin typeface="宋体" panose="02010600030101010101" pitchFamily="2" charset="-122"/>
                <a:cs typeface="宋体" panose="02010600030101010101" pitchFamily="2" charset="-122"/>
              </a:rPr>
              <a:t>secret:</a:t>
            </a:r>
            <a:r>
              <a:rPr sz="1150" spc="-270" dirty="0">
                <a:latin typeface="宋体" panose="02010600030101010101" pitchFamily="2" charset="-122"/>
                <a:cs typeface="宋体" panose="02010600030101010101" pitchFamily="2" charset="-122"/>
              </a:rPr>
              <a:t> </a:t>
            </a:r>
            <a:r>
              <a:rPr sz="1150" spc="-20" dirty="0">
                <a:latin typeface="宋体" panose="02010600030101010101" pitchFamily="2" charset="-122"/>
                <a:cs typeface="宋体" panose="02010600030101010101" pitchFamily="2" charset="-122"/>
              </a:rPr>
              <a:t>SEC6e73901c63df8262e81bdc284f7c……</a:t>
            </a:r>
            <a:endParaRPr sz="1150">
              <a:latin typeface="宋体" panose="02010600030101010101" pitchFamily="2" charset="-122"/>
              <a:cs typeface="宋体" panose="02010600030101010101" pitchFamily="2" charset="-122"/>
            </a:endParaRPr>
          </a:p>
        </p:txBody>
      </p:sp>
      <p:pic>
        <p:nvPicPr>
          <p:cNvPr id="5" name="object 5"/>
          <p:cNvPicPr/>
          <p:nvPr/>
        </p:nvPicPr>
        <p:blipFill>
          <a:blip r:embed="rId6" cstate="print"/>
          <a:stretch>
            <a:fillRect/>
          </a:stretch>
        </p:blipFill>
        <p:spPr>
          <a:xfrm>
            <a:off x="6330950" y="928369"/>
            <a:ext cx="5477001" cy="3104642"/>
          </a:xfrm>
          <a:prstGeom prst="rect">
            <a:avLst/>
          </a:prstGeom>
        </p:spPr>
      </p:pic>
      <p:sp>
        <p:nvSpPr>
          <p:cNvPr id="6" name="object 6"/>
          <p:cNvSpPr txBox="1"/>
          <p:nvPr/>
        </p:nvSpPr>
        <p:spPr>
          <a:xfrm>
            <a:off x="6447790" y="1022350"/>
            <a:ext cx="5250180" cy="2923540"/>
          </a:xfrm>
          <a:prstGeom prst="rect">
            <a:avLst/>
          </a:prstGeom>
          <a:solidFill>
            <a:srgbClr val="D7EFEB"/>
          </a:solidFill>
        </p:spPr>
        <p:txBody>
          <a:bodyPr vert="horz" wrap="square" lIns="0" tIns="35560" rIns="0" bIns="0" rtlCol="0">
            <a:spAutoFit/>
          </a:bodyPr>
          <a:lstStyle/>
          <a:p>
            <a:pPr marL="91440">
              <a:lnSpc>
                <a:spcPct val="100000"/>
              </a:lnSpc>
              <a:spcBef>
                <a:spcPts val="280"/>
              </a:spcBef>
            </a:pPr>
            <a:r>
              <a:rPr sz="1150" spc="-240"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80" dirty="0">
                <a:latin typeface="宋体" panose="02010600030101010101" pitchFamily="2" charset="-122"/>
                <a:cs typeface="宋体" panose="02010600030101010101" pitchFamily="2" charset="-122"/>
              </a:rPr>
              <a:t>if</a:t>
            </a:r>
            <a:r>
              <a:rPr sz="1150" spc="-254" dirty="0">
                <a:latin typeface="宋体" panose="02010600030101010101" pitchFamily="2" charset="-122"/>
                <a:cs typeface="宋体" panose="02010600030101010101" pitchFamily="2" charset="-122"/>
              </a:rPr>
              <a:t> </a:t>
            </a:r>
            <a:r>
              <a:rPr sz="1150" spc="-70" dirty="0">
                <a:latin typeface="宋体" panose="02010600030101010101" pitchFamily="2" charset="-122"/>
                <a:cs typeface="宋体" panose="02010600030101010101" pitchFamily="2" charset="-122"/>
              </a:rPr>
              <a:t>g</a:t>
            </a:r>
            <a:r>
              <a:rPr sz="1150" spc="-65" dirty="0">
                <a:latin typeface="宋体" panose="02010600030101010101" pitchFamily="2" charset="-122"/>
                <a:cs typeface="宋体" panose="02010600030101010101" pitchFamily="2" charset="-122"/>
              </a:rPr>
              <a:t>t</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85" dirty="0">
                <a:latin typeface="宋体" panose="02010600030101010101" pitchFamily="2" charset="-122"/>
                <a:cs typeface="宋体" panose="02010600030101010101" pitchFamily="2" charset="-122"/>
              </a:rPr>
              <a:t>len</a:t>
            </a:r>
            <a:r>
              <a:rPr sz="1150" spc="-260" dirty="0">
                <a:latin typeface="宋体" panose="02010600030101010101" pitchFamily="2" charset="-122"/>
                <a:cs typeface="宋体" panose="02010600030101010101" pitchFamily="2" charset="-122"/>
              </a:rPr>
              <a:t> </a:t>
            </a:r>
            <a:r>
              <a:rPr sz="1150" spc="-330" dirty="0">
                <a:latin typeface="宋体" panose="02010600030101010101" pitchFamily="2" charset="-122"/>
                <a:cs typeface="宋体" panose="02010600030101010101" pitchFamily="2" charset="-122"/>
              </a:rPr>
              <a:t>.</a:t>
            </a:r>
            <a:r>
              <a:rPr sz="1150" spc="-114" dirty="0">
                <a:latin typeface="宋体" panose="02010600030101010101" pitchFamily="2" charset="-122"/>
                <a:cs typeface="宋体" panose="02010600030101010101" pitchFamily="2" charset="-122"/>
              </a:rPr>
              <a:t>Aler</a:t>
            </a:r>
            <a:r>
              <a:rPr sz="1150" spc="-110" dirty="0">
                <a:latin typeface="宋体" panose="02010600030101010101" pitchFamily="2" charset="-122"/>
                <a:cs typeface="宋体" panose="02010600030101010101" pitchFamily="2" charset="-122"/>
              </a:rPr>
              <a:t>t</a:t>
            </a:r>
            <a:r>
              <a:rPr sz="1150" spc="-200" dirty="0">
                <a:latin typeface="宋体" panose="02010600030101010101" pitchFamily="2" charset="-122"/>
                <a:cs typeface="宋体" panose="02010600030101010101" pitchFamily="2" charset="-122"/>
              </a:rPr>
              <a:t>s.F</a:t>
            </a:r>
            <a:r>
              <a:rPr sz="1150" spc="-195" dirty="0">
                <a:latin typeface="宋体" panose="02010600030101010101" pitchFamily="2" charset="-122"/>
                <a:cs typeface="宋体" panose="02010600030101010101" pitchFamily="2" charset="-122"/>
              </a:rPr>
              <a:t>i</a:t>
            </a:r>
            <a:r>
              <a:rPr sz="1150" spc="-90" dirty="0">
                <a:latin typeface="宋体" panose="02010600030101010101" pitchFamily="2" charset="-122"/>
                <a:cs typeface="宋体" panose="02010600030101010101" pitchFamily="2" charset="-122"/>
              </a:rPr>
              <a:t>rin</a:t>
            </a:r>
            <a:r>
              <a:rPr sz="1150" spc="-85" dirty="0">
                <a:latin typeface="宋体" panose="02010600030101010101" pitchFamily="2" charset="-122"/>
                <a:cs typeface="宋体" panose="02010600030101010101" pitchFamily="2" charset="-122"/>
              </a:rPr>
              <a:t>g</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0</a:t>
            </a:r>
            <a:r>
              <a:rPr sz="1150" spc="-265" dirty="0">
                <a:latin typeface="宋体" panose="02010600030101010101" pitchFamily="2" charset="-122"/>
                <a:cs typeface="宋体" panose="02010600030101010101" pitchFamily="2" charset="-122"/>
              </a:rPr>
              <a:t> </a:t>
            </a:r>
            <a:r>
              <a:rPr sz="1150" dirty="0">
                <a:latin typeface="宋体" panose="02010600030101010101" pitchFamily="2" charset="-122"/>
                <a:cs typeface="宋体" panose="02010600030101010101" pitchFamily="2" charset="-122"/>
              </a:rPr>
              <a:t>-</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spc="-240"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95" dirty="0">
                <a:latin typeface="宋体" panose="02010600030101010101" pitchFamily="2" charset="-122"/>
                <a:cs typeface="宋体" panose="02010600030101010101" pitchFamily="2" charset="-122"/>
              </a:rPr>
              <a:t>ra</a:t>
            </a:r>
            <a:r>
              <a:rPr sz="1150" spc="45" dirty="0">
                <a:latin typeface="宋体" panose="02010600030101010101" pitchFamily="2" charset="-122"/>
                <a:cs typeface="宋体" panose="02010600030101010101" pitchFamily="2" charset="-122"/>
              </a:rPr>
              <a:t>ng</a:t>
            </a:r>
            <a:r>
              <a:rPr sz="1150" spc="50" dirty="0">
                <a:latin typeface="宋体" panose="02010600030101010101" pitchFamily="2" charset="-122"/>
                <a:cs typeface="宋体" panose="02010600030101010101" pitchFamily="2" charset="-122"/>
              </a:rPr>
              <a:t>e</a:t>
            </a:r>
            <a:r>
              <a:rPr sz="1150" spc="-265"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a:t>
            </a:r>
            <a:r>
              <a:rPr sz="1150" spc="-95" dirty="0">
                <a:latin typeface="宋体" panose="02010600030101010101" pitchFamily="2" charset="-122"/>
                <a:cs typeface="宋体" panose="02010600030101010101" pitchFamily="2" charset="-122"/>
              </a:rPr>
              <a:t>index,</a:t>
            </a:r>
            <a:r>
              <a:rPr sz="1150" spc="-265"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a:t>
            </a:r>
            <a:r>
              <a:rPr sz="1150" dirty="0">
                <a:latin typeface="宋体" panose="02010600030101010101" pitchFamily="2" charset="-122"/>
                <a:cs typeface="宋体" panose="02010600030101010101" pitchFamily="2" charset="-122"/>
              </a:rPr>
              <a:t>a</a:t>
            </a:r>
            <a:r>
              <a:rPr sz="1150" spc="-175" dirty="0">
                <a:latin typeface="宋体" panose="02010600030101010101" pitchFamily="2" charset="-122"/>
                <a:cs typeface="宋体" panose="02010600030101010101" pitchFamily="2" charset="-122"/>
              </a:rPr>
              <a:t>lert</a:t>
            </a:r>
            <a:r>
              <a:rPr sz="1150" spc="-285" dirty="0">
                <a:latin typeface="宋体" panose="02010600030101010101" pitchFamily="2" charset="-122"/>
                <a:cs typeface="宋体" panose="02010600030101010101" pitchFamily="2" charset="-122"/>
              </a:rPr>
              <a:t> </a:t>
            </a:r>
            <a:r>
              <a:rPr sz="1150" spc="-75" dirty="0">
                <a:latin typeface="宋体" panose="02010600030101010101" pitchFamily="2" charset="-122"/>
                <a:cs typeface="宋体" panose="02010600030101010101" pitchFamily="2" charset="-122"/>
              </a:rPr>
              <a:t>:</a:t>
            </a:r>
            <a:r>
              <a:rPr sz="1150" spc="-70" dirty="0">
                <a:latin typeface="宋体" panose="02010600030101010101" pitchFamily="2" charset="-122"/>
                <a:cs typeface="宋体" panose="02010600030101010101" pitchFamily="2" charset="-122"/>
              </a:rPr>
              <a:t>=</a:t>
            </a:r>
            <a:r>
              <a:rPr sz="1150" spc="-275" dirty="0">
                <a:latin typeface="宋体" panose="02010600030101010101" pitchFamily="2" charset="-122"/>
                <a:cs typeface="宋体" panose="02010600030101010101" pitchFamily="2" charset="-122"/>
              </a:rPr>
              <a:t> </a:t>
            </a:r>
            <a:r>
              <a:rPr sz="1150" spc="-145" dirty="0">
                <a:latin typeface="宋体" panose="02010600030101010101" pitchFamily="2" charset="-122"/>
                <a:cs typeface="宋体" panose="02010600030101010101" pitchFamily="2" charset="-122"/>
              </a:rPr>
              <a:t>.Alert</a:t>
            </a:r>
            <a:r>
              <a:rPr sz="1150" spc="-140" dirty="0">
                <a:latin typeface="宋体" panose="02010600030101010101" pitchFamily="2" charset="-122"/>
                <a:cs typeface="宋体" panose="02010600030101010101" pitchFamily="2" charset="-122"/>
              </a:rPr>
              <a:t>s</a:t>
            </a:r>
            <a:r>
              <a:rPr sz="1150" spc="-254" dirty="0">
                <a:latin typeface="宋体" panose="02010600030101010101" pitchFamily="2" charset="-122"/>
                <a:cs typeface="宋体" panose="02010600030101010101" pitchFamily="2" charset="-122"/>
              </a:rPr>
              <a:t> </a:t>
            </a:r>
            <a:r>
              <a:rPr sz="1150" spc="5" dirty="0">
                <a:latin typeface="宋体" panose="02010600030101010101" pitchFamily="2" charset="-122"/>
                <a:cs typeface="宋体" panose="02010600030101010101" pitchFamily="2" charset="-122"/>
              </a:rPr>
              <a:t>-</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spc="-240"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80" dirty="0">
                <a:latin typeface="宋体" panose="02010600030101010101" pitchFamily="2" charset="-122"/>
                <a:cs typeface="宋体" panose="02010600030101010101" pitchFamily="2" charset="-122"/>
              </a:rPr>
              <a:t>if</a:t>
            </a:r>
            <a:r>
              <a:rPr sz="1150" spc="-254" dirty="0">
                <a:latin typeface="宋体" panose="02010600030101010101" pitchFamily="2" charset="-122"/>
                <a:cs typeface="宋体" panose="02010600030101010101" pitchFamily="2" charset="-122"/>
              </a:rPr>
              <a:t> </a:t>
            </a:r>
            <a:r>
              <a:rPr sz="1150" spc="50" dirty="0">
                <a:latin typeface="宋体" panose="02010600030101010101" pitchFamily="2" charset="-122"/>
                <a:cs typeface="宋体" panose="02010600030101010101" pitchFamily="2" charset="-122"/>
              </a:rPr>
              <a:t>eq</a:t>
            </a:r>
            <a:r>
              <a:rPr sz="1150" spc="-265"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a:t>
            </a:r>
            <a:r>
              <a:rPr sz="1150" spc="-50" dirty="0">
                <a:latin typeface="宋体" panose="02010600030101010101" pitchFamily="2" charset="-122"/>
                <a:cs typeface="宋体" panose="02010600030101010101" pitchFamily="2" charset="-122"/>
              </a:rPr>
              <a:t>index</a:t>
            </a:r>
            <a:r>
              <a:rPr sz="1150" spc="-260" dirty="0">
                <a:latin typeface="宋体" panose="02010600030101010101" pitchFamily="2" charset="-122"/>
                <a:cs typeface="宋体" panose="02010600030101010101" pitchFamily="2" charset="-122"/>
              </a:rPr>
              <a:t> </a:t>
            </a:r>
            <a:r>
              <a:rPr sz="1150" spc="30" dirty="0">
                <a:latin typeface="宋体" panose="02010600030101010101" pitchFamily="2" charset="-122"/>
                <a:cs typeface="宋体" panose="02010600030101010101" pitchFamily="2" charset="-122"/>
              </a:rPr>
              <a:t>0</a:t>
            </a:r>
            <a:r>
              <a:rPr sz="1150" spc="-26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spc="190" dirty="0">
                <a:latin typeface="宋体" panose="02010600030101010101" pitchFamily="2" charset="-122"/>
                <a:cs typeface="宋体" panose="02010600030101010101" pitchFamily="2" charset="-122"/>
              </a:rPr>
              <a:t>====</a:t>
            </a:r>
            <a:r>
              <a:rPr sz="1150" spc="180" dirty="0">
                <a:latin typeface="宋体" panose="02010600030101010101" pitchFamily="2" charset="-122"/>
                <a:cs typeface="宋体" panose="02010600030101010101" pitchFamily="2" charset="-122"/>
              </a:rPr>
              <a:t>=</a:t>
            </a:r>
            <a:r>
              <a:rPr sz="1150" spc="190" dirty="0">
                <a:latin typeface="宋体" panose="02010600030101010101" pitchFamily="2" charset="-122"/>
                <a:cs typeface="宋体" panose="02010600030101010101" pitchFamily="2" charset="-122"/>
              </a:rPr>
              <a:t>=</a:t>
            </a:r>
            <a:r>
              <a:rPr sz="1150" spc="185" dirty="0">
                <a:latin typeface="宋体" panose="02010600030101010101" pitchFamily="2" charset="-122"/>
                <a:cs typeface="宋体" panose="02010600030101010101" pitchFamily="2" charset="-122"/>
              </a:rPr>
              <a:t>=</a:t>
            </a:r>
            <a:r>
              <a:rPr sz="1150" spc="180" dirty="0">
                <a:latin typeface="宋体" panose="02010600030101010101" pitchFamily="2" charset="-122"/>
                <a:cs typeface="宋体" panose="02010600030101010101" pitchFamily="2" charset="-122"/>
              </a:rPr>
              <a:t>=</a:t>
            </a:r>
            <a:r>
              <a:rPr sz="1150" spc="190" dirty="0">
                <a:latin typeface="宋体" panose="02010600030101010101" pitchFamily="2" charset="-122"/>
                <a:cs typeface="宋体" panose="02010600030101010101" pitchFamily="2" charset="-122"/>
              </a:rPr>
              <a:t>=</a:t>
            </a:r>
            <a:r>
              <a:rPr sz="1150" spc="-290" dirty="0">
                <a:latin typeface="宋体" panose="02010600030101010101" pitchFamily="2" charset="-122"/>
                <a:cs typeface="宋体" panose="02010600030101010101" pitchFamily="2" charset="-122"/>
              </a:rPr>
              <a:t> </a:t>
            </a:r>
            <a:r>
              <a:rPr sz="1150" dirty="0">
                <a:latin typeface="宋体" panose="02010600030101010101" pitchFamily="2" charset="-122"/>
                <a:cs typeface="宋体" panose="02010600030101010101" pitchFamily="2" charset="-122"/>
              </a:rPr>
              <a:t>监控报警</a:t>
            </a:r>
            <a:r>
              <a:rPr sz="1150" spc="-265"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a:t>
            </a:r>
            <a:r>
              <a:rPr sz="1150" spc="180" dirty="0">
                <a:latin typeface="宋体" panose="02010600030101010101" pitchFamily="2" charset="-122"/>
                <a:cs typeface="宋体" panose="02010600030101010101" pitchFamily="2" charset="-122"/>
              </a:rPr>
              <a:t>==</a:t>
            </a:r>
            <a:r>
              <a:rPr sz="1150" spc="190" dirty="0">
                <a:latin typeface="宋体" panose="02010600030101010101" pitchFamily="2" charset="-122"/>
                <a:cs typeface="宋体" panose="02010600030101010101" pitchFamily="2" charset="-122"/>
              </a:rPr>
              <a:t>=</a:t>
            </a:r>
            <a:r>
              <a:rPr sz="1150" spc="185" dirty="0">
                <a:latin typeface="宋体" panose="02010600030101010101" pitchFamily="2" charset="-122"/>
                <a:cs typeface="宋体" panose="02010600030101010101" pitchFamily="2" charset="-122"/>
              </a:rPr>
              <a:t>=</a:t>
            </a:r>
            <a:r>
              <a:rPr sz="1150" spc="19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dirty="0">
                <a:latin typeface="宋体" panose="02010600030101010101" pitchFamily="2" charset="-122"/>
                <a:cs typeface="宋体" panose="02010600030101010101" pitchFamily="2" charset="-122"/>
              </a:rPr>
              <a:t>告警状态：</a:t>
            </a:r>
            <a:r>
              <a:rPr sz="1150" spc="-240" dirty="0">
                <a:latin typeface="宋体" panose="02010600030101010101" pitchFamily="2" charset="-122"/>
                <a:cs typeface="宋体" panose="02010600030101010101" pitchFamily="2" charset="-122"/>
              </a:rPr>
              <a:t>{{ </a:t>
            </a:r>
            <a:r>
              <a:rPr sz="1150" spc="-220" dirty="0">
                <a:latin typeface="宋体" panose="02010600030101010101" pitchFamily="2" charset="-122"/>
                <a:cs typeface="宋体" panose="02010600030101010101" pitchFamily="2" charset="-122"/>
              </a:rPr>
              <a:t> </a:t>
            </a:r>
            <a:r>
              <a:rPr sz="1150" spc="-135" dirty="0">
                <a:latin typeface="宋体" panose="02010600030101010101" pitchFamily="2" charset="-122"/>
                <a:cs typeface="宋体" panose="02010600030101010101" pitchFamily="2" charset="-122"/>
              </a:rPr>
              <a:t>.St</a:t>
            </a:r>
            <a:r>
              <a:rPr sz="1150" spc="-130" dirty="0">
                <a:latin typeface="宋体" panose="02010600030101010101" pitchFamily="2" charset="-122"/>
                <a:cs typeface="宋体" panose="02010600030101010101" pitchFamily="2" charset="-122"/>
              </a:rPr>
              <a:t>a</a:t>
            </a:r>
            <a:r>
              <a:rPr sz="1150" spc="-210" dirty="0">
                <a:latin typeface="宋体" panose="02010600030101010101" pitchFamily="2" charset="-122"/>
                <a:cs typeface="宋体" panose="02010600030101010101" pitchFamily="2" charset="-122"/>
              </a:rPr>
              <a:t>t</a:t>
            </a:r>
            <a:r>
              <a:rPr sz="1150" spc="50" dirty="0">
                <a:latin typeface="宋体" panose="02010600030101010101" pitchFamily="2" charset="-122"/>
                <a:cs typeface="宋体" panose="02010600030101010101" pitchFamily="2" charset="-122"/>
              </a:rPr>
              <a:t>u</a:t>
            </a:r>
            <a:r>
              <a:rPr sz="1150" spc="-110" dirty="0">
                <a:latin typeface="宋体" panose="02010600030101010101" pitchFamily="2" charset="-122"/>
                <a:cs typeface="宋体" panose="02010600030101010101" pitchFamily="2" charset="-122"/>
              </a:rPr>
              <a:t>s</a:t>
            </a:r>
            <a:r>
              <a:rPr sz="1150" spc="-28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dirty="0">
                <a:latin typeface="宋体" panose="02010600030101010101" pitchFamily="2" charset="-122"/>
                <a:cs typeface="宋体" panose="02010600030101010101" pitchFamily="2" charset="-122"/>
              </a:rPr>
              <a:t>告警级别：</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30" dirty="0">
                <a:latin typeface="宋体" panose="02010600030101010101" pitchFamily="2" charset="-122"/>
                <a:cs typeface="宋体" panose="02010600030101010101" pitchFamily="2" charset="-122"/>
              </a:rPr>
              <a:t>.</a:t>
            </a:r>
            <a:r>
              <a:rPr sz="1150" spc="-50" dirty="0">
                <a:latin typeface="宋体" panose="02010600030101010101" pitchFamily="2" charset="-122"/>
                <a:cs typeface="宋体" panose="02010600030101010101" pitchFamily="2" charset="-122"/>
              </a:rPr>
              <a:t>L</a:t>
            </a:r>
            <a:r>
              <a:rPr sz="1150" dirty="0">
                <a:latin typeface="宋体" panose="02010600030101010101" pitchFamily="2" charset="-122"/>
                <a:cs typeface="宋体" panose="02010600030101010101" pitchFamily="2" charset="-122"/>
              </a:rPr>
              <a:t>a</a:t>
            </a:r>
            <a:r>
              <a:rPr sz="1150" spc="-85" dirty="0">
                <a:latin typeface="宋体" panose="02010600030101010101" pitchFamily="2" charset="-122"/>
                <a:cs typeface="宋体" panose="02010600030101010101" pitchFamily="2" charset="-122"/>
              </a:rPr>
              <a:t>bels</a:t>
            </a:r>
            <a:r>
              <a:rPr sz="1150" spc="-120" dirty="0">
                <a:latin typeface="宋体" panose="02010600030101010101" pitchFamily="2" charset="-122"/>
                <a:cs typeface="宋体" panose="02010600030101010101" pitchFamily="2" charset="-122"/>
              </a:rPr>
              <a:t>.se</a:t>
            </a:r>
            <a:r>
              <a:rPr sz="1150" spc="-114" dirty="0">
                <a:latin typeface="宋体" panose="02010600030101010101" pitchFamily="2" charset="-122"/>
                <a:cs typeface="宋体" panose="02010600030101010101" pitchFamily="2" charset="-122"/>
              </a:rPr>
              <a:t>v</a:t>
            </a:r>
            <a:r>
              <a:rPr sz="1150" spc="-175" dirty="0">
                <a:latin typeface="宋体" panose="02010600030101010101" pitchFamily="2" charset="-122"/>
                <a:cs typeface="宋体" panose="02010600030101010101" pitchFamily="2" charset="-122"/>
              </a:rPr>
              <a:t>eri</a:t>
            </a:r>
            <a:r>
              <a:rPr sz="1150" spc="-170" dirty="0">
                <a:latin typeface="宋体" panose="02010600030101010101" pitchFamily="2" charset="-122"/>
                <a:cs typeface="宋体" panose="02010600030101010101" pitchFamily="2" charset="-122"/>
              </a:rPr>
              <a:t>t</a:t>
            </a:r>
            <a:r>
              <a:rPr sz="1150" spc="-40" dirty="0">
                <a:latin typeface="宋体" panose="02010600030101010101" pitchFamily="2" charset="-122"/>
                <a:cs typeface="宋体" panose="02010600030101010101" pitchFamily="2" charset="-122"/>
              </a:rPr>
              <a:t>y</a:t>
            </a:r>
            <a:r>
              <a:rPr sz="1150" spc="-29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dirty="0">
                <a:latin typeface="宋体" panose="02010600030101010101" pitchFamily="2" charset="-122"/>
                <a:cs typeface="宋体" panose="02010600030101010101" pitchFamily="2" charset="-122"/>
              </a:rPr>
              <a:t>告警类型：</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5" dirty="0">
                <a:latin typeface="宋体" panose="02010600030101010101" pitchFamily="2" charset="-122"/>
                <a:cs typeface="宋体" panose="02010600030101010101" pitchFamily="2" charset="-122"/>
              </a:rPr>
              <a:t>$</a:t>
            </a:r>
            <a:r>
              <a:rPr sz="1150" dirty="0">
                <a:latin typeface="宋体" panose="02010600030101010101" pitchFamily="2" charset="-122"/>
                <a:cs typeface="宋体" panose="02010600030101010101" pitchFamily="2" charset="-122"/>
              </a:rPr>
              <a:t>a</a:t>
            </a:r>
            <a:r>
              <a:rPr sz="1150" spc="-175" dirty="0">
                <a:latin typeface="宋体" panose="02010600030101010101" pitchFamily="2" charset="-122"/>
                <a:cs typeface="宋体" panose="02010600030101010101" pitchFamily="2" charset="-122"/>
              </a:rPr>
              <a:t>ler</a:t>
            </a:r>
            <a:r>
              <a:rPr sz="1150" spc="-170" dirty="0">
                <a:latin typeface="宋体" panose="02010600030101010101" pitchFamily="2" charset="-122"/>
                <a:cs typeface="宋体" panose="02010600030101010101" pitchFamily="2" charset="-122"/>
              </a:rPr>
              <a:t>t</a:t>
            </a:r>
            <a:r>
              <a:rPr sz="1150" spc="-190" dirty="0">
                <a:latin typeface="宋体" panose="02010600030101010101" pitchFamily="2" charset="-122"/>
                <a:cs typeface="宋体" panose="02010600030101010101" pitchFamily="2" charset="-122"/>
              </a:rPr>
              <a:t>.</a:t>
            </a:r>
            <a:r>
              <a:rPr sz="1150" spc="-195" dirty="0">
                <a:latin typeface="宋体" panose="02010600030101010101" pitchFamily="2" charset="-122"/>
                <a:cs typeface="宋体" panose="02010600030101010101" pitchFamily="2" charset="-122"/>
              </a:rPr>
              <a:t>L</a:t>
            </a:r>
            <a:r>
              <a:rPr sz="1150" dirty="0">
                <a:latin typeface="宋体" panose="02010600030101010101" pitchFamily="2" charset="-122"/>
                <a:cs typeface="宋体" panose="02010600030101010101" pitchFamily="2" charset="-122"/>
              </a:rPr>
              <a:t>a</a:t>
            </a:r>
            <a:r>
              <a:rPr sz="1150" spc="-85" dirty="0">
                <a:latin typeface="宋体" panose="02010600030101010101" pitchFamily="2" charset="-122"/>
                <a:cs typeface="宋体" panose="02010600030101010101" pitchFamily="2" charset="-122"/>
              </a:rPr>
              <a:t>bels</a:t>
            </a:r>
            <a:r>
              <a:rPr sz="1150" spc="-220" dirty="0">
                <a:latin typeface="宋体" panose="02010600030101010101" pitchFamily="2" charset="-122"/>
                <a:cs typeface="宋体" panose="02010600030101010101" pitchFamily="2" charset="-122"/>
              </a:rPr>
              <a:t>.a</a:t>
            </a:r>
            <a:r>
              <a:rPr sz="1150" spc="-215" dirty="0">
                <a:latin typeface="宋体" panose="02010600030101010101" pitchFamily="2" charset="-122"/>
                <a:cs typeface="宋体" panose="02010600030101010101" pitchFamily="2" charset="-122"/>
              </a:rPr>
              <a:t>l</a:t>
            </a:r>
            <a:r>
              <a:rPr sz="1150" spc="-85" dirty="0">
                <a:latin typeface="宋体" panose="02010600030101010101" pitchFamily="2" charset="-122"/>
                <a:cs typeface="宋体" panose="02010600030101010101" pitchFamily="2" charset="-122"/>
              </a:rPr>
              <a:t>e</a:t>
            </a:r>
            <a:r>
              <a:rPr sz="1150" spc="-100" dirty="0">
                <a:latin typeface="宋体" panose="02010600030101010101" pitchFamily="2" charset="-122"/>
                <a:cs typeface="宋体" panose="02010600030101010101" pitchFamily="2" charset="-122"/>
              </a:rPr>
              <a:t>r</a:t>
            </a:r>
            <a:r>
              <a:rPr sz="1150" spc="-210" dirty="0">
                <a:latin typeface="宋体" panose="02010600030101010101" pitchFamily="2" charset="-122"/>
                <a:cs typeface="宋体" panose="02010600030101010101" pitchFamily="2" charset="-122"/>
              </a:rPr>
              <a:t>t</a:t>
            </a:r>
            <a:r>
              <a:rPr sz="1150" spc="145" dirty="0">
                <a:latin typeface="宋体" panose="02010600030101010101" pitchFamily="2" charset="-122"/>
                <a:cs typeface="宋体" panose="02010600030101010101" pitchFamily="2" charset="-122"/>
              </a:rPr>
              <a:t>na</a:t>
            </a:r>
            <a:r>
              <a:rPr sz="1150" spc="140" dirty="0">
                <a:latin typeface="宋体" panose="02010600030101010101" pitchFamily="2" charset="-122"/>
                <a:cs typeface="宋体" panose="02010600030101010101" pitchFamily="2" charset="-122"/>
              </a:rPr>
              <a:t>m</a:t>
            </a:r>
            <a:r>
              <a:rPr sz="1150" spc="15" dirty="0">
                <a:latin typeface="宋体" panose="02010600030101010101" pitchFamily="2" charset="-122"/>
                <a:cs typeface="宋体" panose="02010600030101010101" pitchFamily="2" charset="-122"/>
              </a:rPr>
              <a:t>e</a:t>
            </a:r>
            <a:r>
              <a:rPr sz="1150" spc="-28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dirty="0">
                <a:latin typeface="宋体" panose="02010600030101010101" pitchFamily="2" charset="-122"/>
                <a:cs typeface="宋体" panose="02010600030101010101" pitchFamily="2" charset="-122"/>
              </a:rPr>
              <a:t>故障主机</a:t>
            </a:r>
            <a:r>
              <a:rPr sz="1150" spc="-325"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5" dirty="0">
                <a:latin typeface="宋体" panose="02010600030101010101" pitchFamily="2" charset="-122"/>
                <a:cs typeface="宋体" panose="02010600030101010101" pitchFamily="2" charset="-122"/>
              </a:rPr>
              <a:t>$</a:t>
            </a:r>
            <a:r>
              <a:rPr sz="1150" dirty="0">
                <a:latin typeface="宋体" panose="02010600030101010101" pitchFamily="2" charset="-122"/>
                <a:cs typeface="宋体" panose="02010600030101010101" pitchFamily="2" charset="-122"/>
              </a:rPr>
              <a:t>a</a:t>
            </a:r>
            <a:r>
              <a:rPr sz="1150" spc="-175" dirty="0">
                <a:latin typeface="宋体" panose="02010600030101010101" pitchFamily="2" charset="-122"/>
                <a:cs typeface="宋体" panose="02010600030101010101" pitchFamily="2" charset="-122"/>
              </a:rPr>
              <a:t>ler</a:t>
            </a:r>
            <a:r>
              <a:rPr sz="1150" spc="-170" dirty="0">
                <a:latin typeface="宋体" panose="02010600030101010101" pitchFamily="2" charset="-122"/>
                <a:cs typeface="宋体" panose="02010600030101010101" pitchFamily="2" charset="-122"/>
              </a:rPr>
              <a:t>t</a:t>
            </a:r>
            <a:r>
              <a:rPr sz="1150" spc="-190" dirty="0">
                <a:latin typeface="宋体" panose="02010600030101010101" pitchFamily="2" charset="-122"/>
                <a:cs typeface="宋体" panose="02010600030101010101" pitchFamily="2" charset="-122"/>
              </a:rPr>
              <a:t>.</a:t>
            </a:r>
            <a:r>
              <a:rPr sz="1150" spc="-195" dirty="0">
                <a:latin typeface="宋体" panose="02010600030101010101" pitchFamily="2" charset="-122"/>
                <a:cs typeface="宋体" panose="02010600030101010101" pitchFamily="2" charset="-122"/>
              </a:rPr>
              <a:t>L</a:t>
            </a:r>
            <a:r>
              <a:rPr sz="1150" dirty="0">
                <a:latin typeface="宋体" panose="02010600030101010101" pitchFamily="2" charset="-122"/>
                <a:cs typeface="宋体" panose="02010600030101010101" pitchFamily="2" charset="-122"/>
              </a:rPr>
              <a:t>a</a:t>
            </a:r>
            <a:r>
              <a:rPr sz="1150" spc="-85" dirty="0">
                <a:latin typeface="宋体" panose="02010600030101010101" pitchFamily="2" charset="-122"/>
                <a:cs typeface="宋体" panose="02010600030101010101" pitchFamily="2" charset="-122"/>
              </a:rPr>
              <a:t>bels</a:t>
            </a:r>
            <a:r>
              <a:rPr sz="1150" spc="-185" dirty="0">
                <a:latin typeface="宋体" panose="02010600030101010101" pitchFamily="2" charset="-122"/>
                <a:cs typeface="宋体" panose="02010600030101010101" pitchFamily="2" charset="-122"/>
              </a:rPr>
              <a:t>.ins</a:t>
            </a:r>
            <a:r>
              <a:rPr sz="1150" spc="-180" dirty="0">
                <a:latin typeface="宋体" panose="02010600030101010101" pitchFamily="2" charset="-122"/>
                <a:cs typeface="宋体" panose="02010600030101010101" pitchFamily="2" charset="-122"/>
              </a:rPr>
              <a:t>t</a:t>
            </a:r>
            <a:r>
              <a:rPr sz="1150" spc="-10" dirty="0">
                <a:latin typeface="宋体" panose="02010600030101010101" pitchFamily="2" charset="-122"/>
                <a:cs typeface="宋体" panose="02010600030101010101" pitchFamily="2" charset="-122"/>
              </a:rPr>
              <a:t>a</a:t>
            </a:r>
            <a:r>
              <a:rPr sz="1150" spc="-5" dirty="0">
                <a:latin typeface="宋体" panose="02010600030101010101" pitchFamily="2" charset="-122"/>
                <a:cs typeface="宋体" panose="02010600030101010101" pitchFamily="2" charset="-122"/>
              </a:rPr>
              <a:t>nc</a:t>
            </a:r>
            <a:r>
              <a:rPr sz="1150" spc="15" dirty="0">
                <a:latin typeface="宋体" panose="02010600030101010101" pitchFamily="2" charset="-122"/>
                <a:cs typeface="宋体" panose="02010600030101010101" pitchFamily="2" charset="-122"/>
              </a:rPr>
              <a:t>e</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ts val="1380"/>
              </a:lnSpc>
            </a:pPr>
            <a:r>
              <a:rPr sz="1150" dirty="0">
                <a:latin typeface="宋体" panose="02010600030101010101" pitchFamily="2" charset="-122"/>
                <a:cs typeface="宋体" panose="02010600030101010101" pitchFamily="2" charset="-122"/>
              </a:rPr>
              <a:t>告警主题</a:t>
            </a:r>
            <a:r>
              <a:rPr sz="1150" spc="-325"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5" dirty="0">
                <a:latin typeface="宋体" panose="02010600030101010101" pitchFamily="2" charset="-122"/>
                <a:cs typeface="宋体" panose="02010600030101010101" pitchFamily="2" charset="-122"/>
              </a:rPr>
              <a:t>$</a:t>
            </a:r>
            <a:r>
              <a:rPr sz="1150" dirty="0">
                <a:latin typeface="宋体" panose="02010600030101010101" pitchFamily="2" charset="-122"/>
                <a:cs typeface="宋体" panose="02010600030101010101" pitchFamily="2" charset="-122"/>
              </a:rPr>
              <a:t>a</a:t>
            </a:r>
            <a:r>
              <a:rPr sz="1150" spc="-175" dirty="0">
                <a:latin typeface="宋体" panose="02010600030101010101" pitchFamily="2" charset="-122"/>
                <a:cs typeface="宋体" panose="02010600030101010101" pitchFamily="2" charset="-122"/>
              </a:rPr>
              <a:t>ler</a:t>
            </a:r>
            <a:r>
              <a:rPr sz="1150" spc="-170" dirty="0">
                <a:latin typeface="宋体" panose="02010600030101010101" pitchFamily="2" charset="-122"/>
                <a:cs typeface="宋体" panose="02010600030101010101" pitchFamily="2" charset="-122"/>
              </a:rPr>
              <a:t>t</a:t>
            </a:r>
            <a:r>
              <a:rPr sz="1150" spc="-45" dirty="0">
                <a:latin typeface="宋体" panose="02010600030101010101" pitchFamily="2" charset="-122"/>
                <a:cs typeface="宋体" panose="02010600030101010101" pitchFamily="2" charset="-122"/>
              </a:rPr>
              <a:t>.A</a:t>
            </a:r>
            <a:r>
              <a:rPr sz="1150" spc="-50" dirty="0">
                <a:latin typeface="宋体" panose="02010600030101010101" pitchFamily="2" charset="-122"/>
                <a:cs typeface="宋体" panose="02010600030101010101" pitchFamily="2" charset="-122"/>
              </a:rPr>
              <a:t>n</a:t>
            </a:r>
            <a:r>
              <a:rPr sz="1150" spc="-25" dirty="0">
                <a:latin typeface="宋体" panose="02010600030101010101" pitchFamily="2" charset="-122"/>
                <a:cs typeface="宋体" panose="02010600030101010101" pitchFamily="2" charset="-122"/>
              </a:rPr>
              <a:t>not</a:t>
            </a:r>
            <a:r>
              <a:rPr sz="1150" spc="-15" dirty="0">
                <a:latin typeface="宋体" panose="02010600030101010101" pitchFamily="2" charset="-122"/>
                <a:cs typeface="宋体" panose="02010600030101010101" pitchFamily="2" charset="-122"/>
              </a:rPr>
              <a:t>a</a:t>
            </a:r>
            <a:r>
              <a:rPr sz="1150" spc="-210" dirty="0">
                <a:latin typeface="宋体" panose="02010600030101010101" pitchFamily="2" charset="-122"/>
                <a:cs typeface="宋体" panose="02010600030101010101" pitchFamily="2" charset="-122"/>
              </a:rPr>
              <a:t>t</a:t>
            </a:r>
            <a:r>
              <a:rPr sz="1150" spc="-120" dirty="0">
                <a:latin typeface="宋体" panose="02010600030101010101" pitchFamily="2" charset="-122"/>
                <a:cs typeface="宋体" panose="02010600030101010101" pitchFamily="2" charset="-122"/>
              </a:rPr>
              <a:t>io</a:t>
            </a:r>
            <a:r>
              <a:rPr sz="1150" spc="45" dirty="0">
                <a:latin typeface="宋体" panose="02010600030101010101" pitchFamily="2" charset="-122"/>
                <a:cs typeface="宋体" panose="02010600030101010101" pitchFamily="2" charset="-122"/>
              </a:rPr>
              <a:t>ns.sum</a:t>
            </a:r>
            <a:r>
              <a:rPr sz="1150" spc="50" dirty="0">
                <a:latin typeface="宋体" panose="02010600030101010101" pitchFamily="2" charset="-122"/>
                <a:cs typeface="宋体" panose="02010600030101010101" pitchFamily="2" charset="-122"/>
              </a:rPr>
              <a:t>m</a:t>
            </a:r>
            <a:r>
              <a:rPr sz="1150" dirty="0">
                <a:latin typeface="宋体" panose="02010600030101010101" pitchFamily="2" charset="-122"/>
                <a:cs typeface="宋体" panose="02010600030101010101" pitchFamily="2" charset="-122"/>
              </a:rPr>
              <a:t>a</a:t>
            </a:r>
            <a:r>
              <a:rPr sz="1150" spc="-204" dirty="0">
                <a:latin typeface="宋体" panose="02010600030101010101" pitchFamily="2" charset="-122"/>
                <a:cs typeface="宋体" panose="02010600030101010101" pitchFamily="2" charset="-122"/>
              </a:rPr>
              <a:t>r</a:t>
            </a:r>
            <a:r>
              <a:rPr sz="1150" spc="-40" dirty="0">
                <a:latin typeface="宋体" panose="02010600030101010101" pitchFamily="2" charset="-122"/>
                <a:cs typeface="宋体" panose="02010600030101010101" pitchFamily="2" charset="-122"/>
              </a:rPr>
              <a:t>y</a:t>
            </a:r>
            <a:r>
              <a:rPr sz="1150" spc="-28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dirty="0">
                <a:latin typeface="宋体" panose="02010600030101010101" pitchFamily="2" charset="-122"/>
                <a:cs typeface="宋体" panose="02010600030101010101" pitchFamily="2" charset="-122"/>
              </a:rPr>
              <a:t>告警详情</a:t>
            </a:r>
            <a:r>
              <a:rPr sz="1150" spc="-325"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5" dirty="0">
                <a:latin typeface="宋体" panose="02010600030101010101" pitchFamily="2" charset="-122"/>
                <a:cs typeface="宋体" panose="02010600030101010101" pitchFamily="2" charset="-122"/>
              </a:rPr>
              <a:t>$</a:t>
            </a:r>
            <a:r>
              <a:rPr sz="1150" dirty="0">
                <a:latin typeface="宋体" panose="02010600030101010101" pitchFamily="2" charset="-122"/>
                <a:cs typeface="宋体" panose="02010600030101010101" pitchFamily="2" charset="-122"/>
              </a:rPr>
              <a:t>a</a:t>
            </a:r>
            <a:r>
              <a:rPr sz="1150" spc="-175" dirty="0">
                <a:latin typeface="宋体" panose="02010600030101010101" pitchFamily="2" charset="-122"/>
                <a:cs typeface="宋体" panose="02010600030101010101" pitchFamily="2" charset="-122"/>
              </a:rPr>
              <a:t>ler</a:t>
            </a:r>
            <a:r>
              <a:rPr sz="1150" spc="-170" dirty="0">
                <a:latin typeface="宋体" panose="02010600030101010101" pitchFamily="2" charset="-122"/>
                <a:cs typeface="宋体" panose="02010600030101010101" pitchFamily="2" charset="-122"/>
              </a:rPr>
              <a:t>t</a:t>
            </a:r>
            <a:r>
              <a:rPr sz="1150" spc="-45" dirty="0">
                <a:latin typeface="宋体" panose="02010600030101010101" pitchFamily="2" charset="-122"/>
                <a:cs typeface="宋体" panose="02010600030101010101" pitchFamily="2" charset="-122"/>
              </a:rPr>
              <a:t>.A</a:t>
            </a:r>
            <a:r>
              <a:rPr sz="1150" spc="-50" dirty="0">
                <a:latin typeface="宋体" panose="02010600030101010101" pitchFamily="2" charset="-122"/>
                <a:cs typeface="宋体" panose="02010600030101010101" pitchFamily="2" charset="-122"/>
              </a:rPr>
              <a:t>n</a:t>
            </a:r>
            <a:r>
              <a:rPr sz="1150" spc="-25" dirty="0">
                <a:latin typeface="宋体" panose="02010600030101010101" pitchFamily="2" charset="-122"/>
                <a:cs typeface="宋体" panose="02010600030101010101" pitchFamily="2" charset="-122"/>
              </a:rPr>
              <a:t>not</a:t>
            </a:r>
            <a:r>
              <a:rPr sz="1150" spc="-15" dirty="0">
                <a:latin typeface="宋体" panose="02010600030101010101" pitchFamily="2" charset="-122"/>
                <a:cs typeface="宋体" panose="02010600030101010101" pitchFamily="2" charset="-122"/>
              </a:rPr>
              <a:t>a</a:t>
            </a:r>
            <a:r>
              <a:rPr sz="1150" spc="-210" dirty="0">
                <a:latin typeface="宋体" panose="02010600030101010101" pitchFamily="2" charset="-122"/>
                <a:cs typeface="宋体" panose="02010600030101010101" pitchFamily="2" charset="-122"/>
              </a:rPr>
              <a:t>t</a:t>
            </a:r>
            <a:r>
              <a:rPr sz="1150" spc="-120" dirty="0">
                <a:latin typeface="宋体" panose="02010600030101010101" pitchFamily="2" charset="-122"/>
                <a:cs typeface="宋体" panose="02010600030101010101" pitchFamily="2" charset="-122"/>
              </a:rPr>
              <a:t>io</a:t>
            </a:r>
            <a:r>
              <a:rPr sz="1150" spc="-20" dirty="0">
                <a:latin typeface="宋体" panose="02010600030101010101" pitchFamily="2" charset="-122"/>
                <a:cs typeface="宋体" panose="02010600030101010101" pitchFamily="2" charset="-122"/>
              </a:rPr>
              <a:t>ns.me</a:t>
            </a:r>
            <a:r>
              <a:rPr sz="1150" spc="-15" dirty="0">
                <a:latin typeface="宋体" panose="02010600030101010101" pitchFamily="2" charset="-122"/>
                <a:cs typeface="宋体" panose="02010600030101010101" pitchFamily="2" charset="-122"/>
              </a:rPr>
              <a:t>s</a:t>
            </a:r>
            <a:r>
              <a:rPr sz="1150" spc="-120" dirty="0">
                <a:latin typeface="宋体" panose="02010600030101010101" pitchFamily="2" charset="-122"/>
                <a:cs typeface="宋体" panose="02010600030101010101" pitchFamily="2" charset="-122"/>
              </a:rPr>
              <a:t>s</a:t>
            </a:r>
            <a:r>
              <a:rPr sz="1150" dirty="0">
                <a:latin typeface="宋体" panose="02010600030101010101" pitchFamily="2" charset="-122"/>
                <a:cs typeface="宋体" panose="02010600030101010101" pitchFamily="2" charset="-122"/>
              </a:rPr>
              <a:t>a</a:t>
            </a:r>
            <a:r>
              <a:rPr sz="1150" spc="45" dirty="0">
                <a:latin typeface="宋体" panose="02010600030101010101" pitchFamily="2" charset="-122"/>
                <a:cs typeface="宋体" panose="02010600030101010101" pitchFamily="2" charset="-122"/>
              </a:rPr>
              <a:t>g</a:t>
            </a:r>
            <a:r>
              <a:rPr sz="1150" spc="50" dirty="0">
                <a:latin typeface="宋体" panose="02010600030101010101" pitchFamily="2" charset="-122"/>
                <a:cs typeface="宋体" panose="02010600030101010101" pitchFamily="2" charset="-122"/>
              </a:rPr>
              <a:t>e</a:t>
            </a:r>
            <a:r>
              <a:rPr sz="1150" spc="-28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75" dirty="0">
                <a:latin typeface="宋体" panose="02010600030101010101" pitchFamily="2" charset="-122"/>
                <a:cs typeface="宋体" panose="02010600030101010101" pitchFamily="2" charset="-122"/>
              </a:rPr>
              <a:t> </a:t>
            </a:r>
            <a:r>
              <a:rPr sz="1150" spc="35" dirty="0">
                <a:latin typeface="宋体" panose="02010600030101010101" pitchFamily="2" charset="-122"/>
                <a:cs typeface="宋体" panose="02010600030101010101" pitchFamily="2" charset="-122"/>
              </a:rPr>
              <a:t>$</a:t>
            </a:r>
            <a:r>
              <a:rPr sz="1150" dirty="0">
                <a:latin typeface="宋体" panose="02010600030101010101" pitchFamily="2" charset="-122"/>
                <a:cs typeface="宋体" panose="02010600030101010101" pitchFamily="2" charset="-122"/>
              </a:rPr>
              <a:t>a</a:t>
            </a:r>
            <a:r>
              <a:rPr sz="1150" spc="-175" dirty="0">
                <a:latin typeface="宋体" panose="02010600030101010101" pitchFamily="2" charset="-122"/>
                <a:cs typeface="宋体" panose="02010600030101010101" pitchFamily="2" charset="-122"/>
              </a:rPr>
              <a:t>ler</a:t>
            </a:r>
            <a:r>
              <a:rPr sz="1150" spc="-170" dirty="0">
                <a:latin typeface="宋体" panose="02010600030101010101" pitchFamily="2" charset="-122"/>
                <a:cs typeface="宋体" panose="02010600030101010101" pitchFamily="2" charset="-122"/>
              </a:rPr>
              <a:t>t</a:t>
            </a:r>
            <a:r>
              <a:rPr sz="1150" spc="-45" dirty="0">
                <a:latin typeface="宋体" panose="02010600030101010101" pitchFamily="2" charset="-122"/>
                <a:cs typeface="宋体" panose="02010600030101010101" pitchFamily="2" charset="-122"/>
              </a:rPr>
              <a:t>.A</a:t>
            </a:r>
            <a:r>
              <a:rPr sz="1150" spc="-50" dirty="0">
                <a:latin typeface="宋体" panose="02010600030101010101" pitchFamily="2" charset="-122"/>
                <a:cs typeface="宋体" panose="02010600030101010101" pitchFamily="2" charset="-122"/>
              </a:rPr>
              <a:t>n</a:t>
            </a:r>
            <a:r>
              <a:rPr sz="1150" spc="-25" dirty="0">
                <a:latin typeface="宋体" panose="02010600030101010101" pitchFamily="2" charset="-122"/>
                <a:cs typeface="宋体" panose="02010600030101010101" pitchFamily="2" charset="-122"/>
              </a:rPr>
              <a:t>not</a:t>
            </a:r>
            <a:r>
              <a:rPr sz="1150" spc="-15" dirty="0">
                <a:latin typeface="宋体" panose="02010600030101010101" pitchFamily="2" charset="-122"/>
                <a:cs typeface="宋体" panose="02010600030101010101" pitchFamily="2" charset="-122"/>
              </a:rPr>
              <a:t>a</a:t>
            </a:r>
            <a:r>
              <a:rPr sz="1150" spc="-210" dirty="0">
                <a:latin typeface="宋体" panose="02010600030101010101" pitchFamily="2" charset="-122"/>
                <a:cs typeface="宋体" panose="02010600030101010101" pitchFamily="2" charset="-122"/>
              </a:rPr>
              <a:t>t</a:t>
            </a:r>
            <a:r>
              <a:rPr sz="1150" spc="-120" dirty="0">
                <a:latin typeface="宋体" panose="02010600030101010101" pitchFamily="2" charset="-122"/>
                <a:cs typeface="宋体" panose="02010600030101010101" pitchFamily="2" charset="-122"/>
              </a:rPr>
              <a:t>io</a:t>
            </a:r>
            <a:r>
              <a:rPr sz="1150" spc="-105" dirty="0">
                <a:latin typeface="宋体" panose="02010600030101010101" pitchFamily="2" charset="-122"/>
                <a:cs typeface="宋体" panose="02010600030101010101" pitchFamily="2" charset="-122"/>
              </a:rPr>
              <a:t>ns.descrip</a:t>
            </a:r>
            <a:r>
              <a:rPr sz="1150" spc="-95" dirty="0">
                <a:latin typeface="宋体" panose="02010600030101010101" pitchFamily="2" charset="-122"/>
                <a:cs typeface="宋体" panose="02010600030101010101" pitchFamily="2" charset="-122"/>
              </a:rPr>
              <a:t>t</a:t>
            </a:r>
            <a:r>
              <a:rPr sz="1150" spc="-120" dirty="0">
                <a:latin typeface="宋体" panose="02010600030101010101" pitchFamily="2" charset="-122"/>
                <a:cs typeface="宋体" panose="02010600030101010101" pitchFamily="2" charset="-122"/>
              </a:rPr>
              <a:t>io</a:t>
            </a:r>
            <a:r>
              <a:rPr sz="1150" spc="60" dirty="0">
                <a:latin typeface="宋体" panose="02010600030101010101" pitchFamily="2" charset="-122"/>
                <a:cs typeface="宋体" panose="02010600030101010101" pitchFamily="2" charset="-122"/>
              </a:rPr>
              <a:t>n</a:t>
            </a:r>
            <a:r>
              <a:rPr sz="1150" spc="-27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spcBef>
                <a:spcPts val="5"/>
              </a:spcBef>
            </a:pPr>
            <a:r>
              <a:rPr sz="1150" dirty="0">
                <a:latin typeface="宋体" panose="02010600030101010101" pitchFamily="2" charset="-122"/>
                <a:cs typeface="宋体" panose="02010600030101010101" pitchFamily="2" charset="-122"/>
              </a:rPr>
              <a:t>触发条件：</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330" dirty="0">
                <a:latin typeface="宋体" panose="02010600030101010101" pitchFamily="2" charset="-122"/>
                <a:cs typeface="宋体" panose="02010600030101010101" pitchFamily="2" charset="-122"/>
              </a:rPr>
              <a:t>.</a:t>
            </a:r>
            <a:r>
              <a:rPr sz="1150" spc="100" dirty="0">
                <a:latin typeface="宋体" panose="02010600030101010101" pitchFamily="2" charset="-122"/>
                <a:cs typeface="宋体" panose="02010600030101010101" pitchFamily="2" charset="-122"/>
              </a:rPr>
              <a:t>An</a:t>
            </a:r>
            <a:r>
              <a:rPr sz="1150" spc="-25" dirty="0">
                <a:latin typeface="宋体" panose="02010600030101010101" pitchFamily="2" charset="-122"/>
                <a:cs typeface="宋体" panose="02010600030101010101" pitchFamily="2" charset="-122"/>
              </a:rPr>
              <a:t>not</a:t>
            </a:r>
            <a:r>
              <a:rPr sz="1150" spc="-15" dirty="0">
                <a:latin typeface="宋体" panose="02010600030101010101" pitchFamily="2" charset="-122"/>
                <a:cs typeface="宋体" panose="02010600030101010101" pitchFamily="2" charset="-122"/>
              </a:rPr>
              <a:t>a</a:t>
            </a:r>
            <a:r>
              <a:rPr sz="1150" spc="-210" dirty="0">
                <a:latin typeface="宋体" panose="02010600030101010101" pitchFamily="2" charset="-122"/>
                <a:cs typeface="宋体" panose="02010600030101010101" pitchFamily="2" charset="-122"/>
              </a:rPr>
              <a:t>t</a:t>
            </a:r>
            <a:r>
              <a:rPr sz="1150" spc="-120" dirty="0">
                <a:latin typeface="宋体" panose="02010600030101010101" pitchFamily="2" charset="-122"/>
                <a:cs typeface="宋体" panose="02010600030101010101" pitchFamily="2" charset="-122"/>
              </a:rPr>
              <a:t>io</a:t>
            </a:r>
            <a:r>
              <a:rPr sz="1150" spc="-90" dirty="0">
                <a:latin typeface="宋体" panose="02010600030101010101" pitchFamily="2" charset="-122"/>
                <a:cs typeface="宋体" panose="02010600030101010101" pitchFamily="2" charset="-122"/>
              </a:rPr>
              <a:t>ns.v</a:t>
            </a:r>
            <a:r>
              <a:rPr sz="1150" spc="-80" dirty="0">
                <a:latin typeface="宋体" panose="02010600030101010101" pitchFamily="2" charset="-122"/>
                <a:cs typeface="宋体" panose="02010600030101010101" pitchFamily="2" charset="-122"/>
              </a:rPr>
              <a:t>a</a:t>
            </a:r>
            <a:r>
              <a:rPr sz="1150" spc="-85" dirty="0">
                <a:latin typeface="宋体" panose="02010600030101010101" pitchFamily="2" charset="-122"/>
                <a:cs typeface="宋体" panose="02010600030101010101" pitchFamily="2" charset="-122"/>
              </a:rPr>
              <a:t>lue</a:t>
            </a:r>
            <a:r>
              <a:rPr sz="1150" spc="-254"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dirty="0">
                <a:latin typeface="宋体" panose="02010600030101010101" pitchFamily="2" charset="-122"/>
                <a:cs typeface="宋体" panose="02010600030101010101" pitchFamily="2" charset="-122"/>
              </a:rPr>
              <a:t>触发时间</a:t>
            </a:r>
            <a:r>
              <a:rPr sz="1150" spc="-325"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r>
              <a:rPr sz="1150" spc="-265" dirty="0">
                <a:latin typeface="宋体" panose="02010600030101010101" pitchFamily="2" charset="-122"/>
                <a:cs typeface="宋体" panose="02010600030101010101" pitchFamily="2" charset="-122"/>
              </a:rPr>
              <a:t> </a:t>
            </a:r>
            <a:r>
              <a:rPr sz="1150" spc="-105" dirty="0">
                <a:latin typeface="宋体" panose="02010600030101010101" pitchFamily="2" charset="-122"/>
                <a:cs typeface="宋体" panose="02010600030101010101" pitchFamily="2" charset="-122"/>
              </a:rPr>
              <a:t>($alert.StartsAt.Add</a:t>
            </a:r>
            <a:r>
              <a:rPr sz="1150" spc="-275" dirty="0">
                <a:latin typeface="宋体" panose="02010600030101010101" pitchFamily="2" charset="-122"/>
                <a:cs typeface="宋体" panose="02010600030101010101" pitchFamily="2" charset="-122"/>
              </a:rPr>
              <a:t> </a:t>
            </a:r>
            <a:r>
              <a:rPr sz="1150" spc="-25" dirty="0">
                <a:latin typeface="宋体" panose="02010600030101010101" pitchFamily="2" charset="-122"/>
                <a:cs typeface="宋体" panose="02010600030101010101" pitchFamily="2" charset="-122"/>
              </a:rPr>
              <a:t>28800e9).Format</a:t>
            </a:r>
            <a:r>
              <a:rPr sz="1150" spc="-300" dirty="0">
                <a:latin typeface="宋体" panose="02010600030101010101" pitchFamily="2" charset="-122"/>
                <a:cs typeface="宋体" panose="02010600030101010101" pitchFamily="2" charset="-122"/>
              </a:rPr>
              <a:t> </a:t>
            </a:r>
            <a:r>
              <a:rPr sz="1150" spc="5" dirty="0">
                <a:latin typeface="宋体" panose="02010600030101010101" pitchFamily="2" charset="-122"/>
                <a:cs typeface="宋体" panose="02010600030101010101" pitchFamily="2" charset="-122"/>
              </a:rPr>
              <a:t>"2006-01-02</a:t>
            </a:r>
            <a:r>
              <a:rPr sz="1150" spc="-305" dirty="0">
                <a:latin typeface="宋体" panose="02010600030101010101" pitchFamily="2" charset="-122"/>
                <a:cs typeface="宋体" panose="02010600030101010101" pitchFamily="2" charset="-122"/>
              </a:rPr>
              <a:t> </a:t>
            </a:r>
            <a:r>
              <a:rPr sz="1150" spc="-75" dirty="0">
                <a:latin typeface="宋体" panose="02010600030101010101" pitchFamily="2" charset="-122"/>
                <a:cs typeface="宋体" panose="02010600030101010101" pitchFamily="2" charset="-122"/>
              </a:rPr>
              <a:t>15:04:05"</a:t>
            </a:r>
            <a:r>
              <a:rPr sz="1150" spc="-305"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spc="190" dirty="0">
                <a:latin typeface="宋体" panose="02010600030101010101" pitchFamily="2" charset="-122"/>
                <a:cs typeface="宋体" panose="02010600030101010101" pitchFamily="2" charset="-122"/>
              </a:rPr>
              <a:t>====</a:t>
            </a:r>
            <a:r>
              <a:rPr sz="1150" spc="180" dirty="0">
                <a:latin typeface="宋体" panose="02010600030101010101" pitchFamily="2" charset="-122"/>
                <a:cs typeface="宋体" panose="02010600030101010101" pitchFamily="2" charset="-122"/>
              </a:rPr>
              <a:t>=</a:t>
            </a:r>
            <a:r>
              <a:rPr sz="1150" spc="190" dirty="0">
                <a:latin typeface="宋体" panose="02010600030101010101" pitchFamily="2" charset="-122"/>
                <a:cs typeface="宋体" panose="02010600030101010101" pitchFamily="2" charset="-122"/>
              </a:rPr>
              <a:t>=</a:t>
            </a:r>
            <a:r>
              <a:rPr sz="1150" spc="185" dirty="0">
                <a:latin typeface="宋体" panose="02010600030101010101" pitchFamily="2" charset="-122"/>
                <a:cs typeface="宋体" panose="02010600030101010101" pitchFamily="2" charset="-122"/>
              </a:rPr>
              <a:t>=</a:t>
            </a:r>
            <a:r>
              <a:rPr sz="1150" spc="180" dirty="0">
                <a:latin typeface="宋体" panose="02010600030101010101" pitchFamily="2" charset="-122"/>
                <a:cs typeface="宋体" panose="02010600030101010101" pitchFamily="2" charset="-122"/>
              </a:rPr>
              <a:t>=</a:t>
            </a:r>
            <a:r>
              <a:rPr sz="1150" spc="190" dirty="0">
                <a:latin typeface="宋体" panose="02010600030101010101" pitchFamily="2" charset="-122"/>
                <a:cs typeface="宋体" panose="02010600030101010101" pitchFamily="2" charset="-122"/>
              </a:rPr>
              <a:t>=</a:t>
            </a:r>
            <a:r>
              <a:rPr sz="1150" spc="-295"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a:t>
            </a:r>
            <a:r>
              <a:rPr sz="1150" spc="-275" dirty="0">
                <a:latin typeface="宋体" panose="02010600030101010101" pitchFamily="2" charset="-122"/>
                <a:cs typeface="宋体" panose="02010600030101010101" pitchFamily="2" charset="-122"/>
              </a:rPr>
              <a:t> </a:t>
            </a:r>
            <a:r>
              <a:rPr sz="1150" spc="35" dirty="0">
                <a:latin typeface="宋体" panose="02010600030101010101" pitchFamily="2" charset="-122"/>
                <a:cs typeface="宋体" panose="02010600030101010101" pitchFamily="2" charset="-122"/>
              </a:rPr>
              <a:t>e</a:t>
            </a:r>
            <a:r>
              <a:rPr sz="1150" spc="30" dirty="0">
                <a:latin typeface="宋体" panose="02010600030101010101" pitchFamily="2" charset="-122"/>
                <a:cs typeface="宋体" panose="02010600030101010101" pitchFamily="2" charset="-122"/>
              </a:rPr>
              <a:t>n</a:t>
            </a:r>
            <a:r>
              <a:rPr sz="1150" spc="85" dirty="0">
                <a:latin typeface="宋体" panose="02010600030101010101" pitchFamily="2" charset="-122"/>
                <a:cs typeface="宋体" panose="02010600030101010101" pitchFamily="2" charset="-122"/>
              </a:rPr>
              <a:t>d</a:t>
            </a:r>
            <a:r>
              <a:rPr sz="1150" spc="-260"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a:t>
            </a:r>
            <a:r>
              <a:rPr sz="1150" spc="55" dirty="0">
                <a:latin typeface="宋体" panose="02010600030101010101" pitchFamily="2" charset="-122"/>
                <a:cs typeface="宋体" panose="02010600030101010101" pitchFamily="2" charset="-122"/>
              </a:rPr>
              <a:t> </a:t>
            </a:r>
            <a:r>
              <a:rPr sz="1150" spc="190" dirty="0">
                <a:latin typeface="宋体" panose="02010600030101010101" pitchFamily="2" charset="-122"/>
                <a:cs typeface="宋体" panose="02010600030101010101" pitchFamily="2" charset="-122"/>
              </a:rPr>
              <a:t>===</a:t>
            </a:r>
            <a:r>
              <a:rPr sz="1150" spc="180" dirty="0">
                <a:latin typeface="宋体" panose="02010600030101010101" pitchFamily="2" charset="-122"/>
                <a:cs typeface="宋体" panose="02010600030101010101" pitchFamily="2" charset="-122"/>
              </a:rPr>
              <a:t>===</a:t>
            </a:r>
            <a:r>
              <a:rPr sz="1150" spc="190" dirty="0">
                <a:latin typeface="宋体" panose="02010600030101010101" pitchFamily="2" charset="-122"/>
                <a:cs typeface="宋体" panose="02010600030101010101" pitchFamily="2" charset="-122"/>
              </a:rPr>
              <a:t>=</a:t>
            </a:r>
            <a:r>
              <a:rPr sz="1150" spc="185" dirty="0">
                <a:latin typeface="宋体" panose="02010600030101010101" pitchFamily="2" charset="-122"/>
                <a:cs typeface="宋体" panose="02010600030101010101" pitchFamily="2" charset="-122"/>
              </a:rPr>
              <a:t>=</a:t>
            </a:r>
            <a:r>
              <a:rPr sz="1150" spc="19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spc="-240"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35" dirty="0">
                <a:latin typeface="宋体" panose="02010600030101010101" pitchFamily="2" charset="-122"/>
                <a:cs typeface="宋体" panose="02010600030101010101" pitchFamily="2" charset="-122"/>
              </a:rPr>
              <a:t>e</a:t>
            </a:r>
            <a:r>
              <a:rPr sz="1150" spc="30" dirty="0">
                <a:latin typeface="宋体" panose="02010600030101010101" pitchFamily="2" charset="-122"/>
                <a:cs typeface="宋体" panose="02010600030101010101" pitchFamily="2" charset="-122"/>
              </a:rPr>
              <a:t>n</a:t>
            </a:r>
            <a:r>
              <a:rPr sz="1150" spc="85" dirty="0">
                <a:latin typeface="宋体" panose="02010600030101010101" pitchFamily="2" charset="-122"/>
                <a:cs typeface="宋体" panose="02010600030101010101" pitchFamily="2" charset="-122"/>
              </a:rPr>
              <a:t>d</a:t>
            </a:r>
            <a:r>
              <a:rPr sz="1150" spc="-26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spc="-240"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35" dirty="0">
                <a:latin typeface="宋体" panose="02010600030101010101" pitchFamily="2" charset="-122"/>
                <a:cs typeface="宋体" panose="02010600030101010101" pitchFamily="2" charset="-122"/>
              </a:rPr>
              <a:t>e</a:t>
            </a:r>
            <a:r>
              <a:rPr sz="1150" spc="30" dirty="0">
                <a:latin typeface="宋体" panose="02010600030101010101" pitchFamily="2" charset="-122"/>
                <a:cs typeface="宋体" panose="02010600030101010101" pitchFamily="2" charset="-122"/>
              </a:rPr>
              <a:t>n</a:t>
            </a:r>
            <a:r>
              <a:rPr sz="1150" spc="85" dirty="0">
                <a:latin typeface="宋体" panose="02010600030101010101" pitchFamily="2" charset="-122"/>
                <a:cs typeface="宋体" panose="02010600030101010101" pitchFamily="2" charset="-122"/>
              </a:rPr>
              <a:t>d</a:t>
            </a:r>
            <a:r>
              <a:rPr sz="1150" spc="-26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a:p>
            <a:pPr marL="91440">
              <a:lnSpc>
                <a:spcPct val="100000"/>
              </a:lnSpc>
            </a:pPr>
            <a:r>
              <a:rPr sz="1150" spc="-240" dirty="0">
                <a:latin typeface="宋体" panose="02010600030101010101" pitchFamily="2" charset="-122"/>
                <a:cs typeface="宋体" panose="02010600030101010101" pitchFamily="2" charset="-122"/>
              </a:rPr>
              <a:t>{{-</a:t>
            </a:r>
            <a:r>
              <a:rPr sz="1150" spc="-270" dirty="0">
                <a:latin typeface="宋体" panose="02010600030101010101" pitchFamily="2" charset="-122"/>
                <a:cs typeface="宋体" panose="02010600030101010101" pitchFamily="2" charset="-122"/>
              </a:rPr>
              <a:t> </a:t>
            </a:r>
            <a:r>
              <a:rPr sz="1150" spc="35" dirty="0">
                <a:latin typeface="宋体" panose="02010600030101010101" pitchFamily="2" charset="-122"/>
                <a:cs typeface="宋体" panose="02010600030101010101" pitchFamily="2" charset="-122"/>
              </a:rPr>
              <a:t>e</a:t>
            </a:r>
            <a:r>
              <a:rPr sz="1150" spc="30" dirty="0">
                <a:latin typeface="宋体" panose="02010600030101010101" pitchFamily="2" charset="-122"/>
                <a:cs typeface="宋体" panose="02010600030101010101" pitchFamily="2" charset="-122"/>
              </a:rPr>
              <a:t>n</a:t>
            </a:r>
            <a:r>
              <a:rPr sz="1150" spc="85" dirty="0">
                <a:latin typeface="宋体" panose="02010600030101010101" pitchFamily="2" charset="-122"/>
                <a:cs typeface="宋体" panose="02010600030101010101" pitchFamily="2" charset="-122"/>
              </a:rPr>
              <a:t>d</a:t>
            </a:r>
            <a:r>
              <a:rPr sz="1150" spc="-260" dirty="0">
                <a:latin typeface="宋体" panose="02010600030101010101" pitchFamily="2" charset="-122"/>
                <a:cs typeface="宋体" panose="02010600030101010101" pitchFamily="2" charset="-122"/>
              </a:rPr>
              <a:t> </a:t>
            </a:r>
            <a:r>
              <a:rPr sz="1150" spc="-240" dirty="0">
                <a:latin typeface="宋体" panose="02010600030101010101" pitchFamily="2" charset="-122"/>
                <a:cs typeface="宋体" panose="02010600030101010101" pitchFamily="2" charset="-122"/>
              </a:rPr>
              <a:t>}}</a:t>
            </a:r>
            <a:endParaRPr sz="1150">
              <a:latin typeface="宋体" panose="02010600030101010101" pitchFamily="2" charset="-122"/>
              <a:cs typeface="宋体" panose="02010600030101010101" pitchFamily="2" charset="-122"/>
            </a:endParaRPr>
          </a:p>
        </p:txBody>
      </p:sp>
      <p:grpSp>
        <p:nvGrpSpPr>
          <p:cNvPr id="7" name="object 7"/>
          <p:cNvGrpSpPr/>
          <p:nvPr/>
        </p:nvGrpSpPr>
        <p:grpSpPr>
          <a:xfrm>
            <a:off x="990600" y="4229112"/>
            <a:ext cx="3422015" cy="958215"/>
            <a:chOff x="990600" y="4229112"/>
            <a:chExt cx="3422015" cy="958215"/>
          </a:xfrm>
        </p:grpSpPr>
        <p:pic>
          <p:nvPicPr>
            <p:cNvPr id="8" name="object 8"/>
            <p:cNvPicPr/>
            <p:nvPr/>
          </p:nvPicPr>
          <p:blipFill>
            <a:blip r:embed="rId7" cstate="print"/>
            <a:stretch>
              <a:fillRect/>
            </a:stretch>
          </p:blipFill>
          <p:spPr>
            <a:xfrm>
              <a:off x="990600" y="4229112"/>
              <a:ext cx="3421888" cy="958075"/>
            </a:xfrm>
            <a:prstGeom prst="rect">
              <a:avLst/>
            </a:prstGeom>
          </p:spPr>
        </p:pic>
        <p:pic>
          <p:nvPicPr>
            <p:cNvPr id="9" name="object 9"/>
            <p:cNvPicPr/>
            <p:nvPr/>
          </p:nvPicPr>
          <p:blipFill>
            <a:blip r:embed="rId8" cstate="print"/>
            <a:stretch>
              <a:fillRect/>
            </a:stretch>
          </p:blipFill>
          <p:spPr>
            <a:xfrm>
              <a:off x="1026160" y="4485627"/>
              <a:ext cx="3061207" cy="615200"/>
            </a:xfrm>
            <a:prstGeom prst="rect">
              <a:avLst/>
            </a:prstGeom>
          </p:spPr>
        </p:pic>
        <p:pic>
          <p:nvPicPr>
            <p:cNvPr id="10" name="object 10"/>
            <p:cNvPicPr/>
            <p:nvPr/>
          </p:nvPicPr>
          <p:blipFill>
            <a:blip r:embed="rId9" cstate="print"/>
            <a:stretch>
              <a:fillRect/>
            </a:stretch>
          </p:blipFill>
          <p:spPr>
            <a:xfrm>
              <a:off x="1049019" y="4267962"/>
              <a:ext cx="3309620" cy="846327"/>
            </a:xfrm>
            <a:prstGeom prst="rect">
              <a:avLst/>
            </a:prstGeom>
          </p:spPr>
        </p:pic>
      </p:grpSp>
      <p:sp>
        <p:nvSpPr>
          <p:cNvPr id="11" name="object 11"/>
          <p:cNvSpPr txBox="1"/>
          <p:nvPr/>
        </p:nvSpPr>
        <p:spPr>
          <a:xfrm>
            <a:off x="1163637" y="4548758"/>
            <a:ext cx="2792095" cy="391795"/>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宋体" panose="02010600030101010101" pitchFamily="2" charset="-122"/>
                <a:cs typeface="宋体" panose="02010600030101010101" pitchFamily="2" charset="-122"/>
              </a:rPr>
              <a:t>配置了使用模板的</a:t>
            </a:r>
            <a:r>
              <a:rPr sz="1200" spc="35" dirty="0">
                <a:latin typeface="宋体" panose="02010600030101010101" pitchFamily="2" charset="-122"/>
                <a:cs typeface="宋体" panose="02010600030101010101" pitchFamily="2" charset="-122"/>
              </a:rPr>
              <a:t>prometheus-webhook- </a:t>
            </a:r>
            <a:r>
              <a:rPr sz="1200" spc="-585" dirty="0">
                <a:latin typeface="宋体" panose="02010600030101010101" pitchFamily="2" charset="-122"/>
                <a:cs typeface="宋体" panose="02010600030101010101" pitchFamily="2" charset="-122"/>
              </a:rPr>
              <a:t> </a:t>
            </a:r>
            <a:r>
              <a:rPr sz="1200" spc="-90" dirty="0">
                <a:latin typeface="宋体" panose="02010600030101010101" pitchFamily="2" charset="-122"/>
                <a:cs typeface="宋体" panose="02010600030101010101" pitchFamily="2" charset="-122"/>
              </a:rPr>
              <a:t>dingtalk</a:t>
            </a:r>
            <a:r>
              <a:rPr sz="1200" dirty="0">
                <a:latin typeface="宋体" panose="02010600030101010101" pitchFamily="2" charset="-122"/>
                <a:cs typeface="宋体" panose="02010600030101010101" pitchFamily="2" charset="-122"/>
              </a:rPr>
              <a:t>使用的配置文件示例</a:t>
            </a:r>
            <a:endParaRPr sz="1200">
              <a:latin typeface="宋体" panose="02010600030101010101" pitchFamily="2" charset="-122"/>
              <a:cs typeface="宋体" panose="02010600030101010101" pitchFamily="2" charset="-122"/>
            </a:endParaRPr>
          </a:p>
        </p:txBody>
      </p:sp>
      <p:grpSp>
        <p:nvGrpSpPr>
          <p:cNvPr id="12" name="object 12"/>
          <p:cNvGrpSpPr/>
          <p:nvPr/>
        </p:nvGrpSpPr>
        <p:grpSpPr>
          <a:xfrm>
            <a:off x="7139940" y="4229112"/>
            <a:ext cx="3420745" cy="958215"/>
            <a:chOff x="7139940" y="4229112"/>
            <a:chExt cx="3420745" cy="958215"/>
          </a:xfrm>
        </p:grpSpPr>
        <p:pic>
          <p:nvPicPr>
            <p:cNvPr id="13" name="object 13"/>
            <p:cNvPicPr/>
            <p:nvPr/>
          </p:nvPicPr>
          <p:blipFill>
            <a:blip r:embed="rId10" cstate="print"/>
            <a:stretch>
              <a:fillRect/>
            </a:stretch>
          </p:blipFill>
          <p:spPr>
            <a:xfrm>
              <a:off x="7139940" y="4229112"/>
              <a:ext cx="3420617" cy="958075"/>
            </a:xfrm>
            <a:prstGeom prst="rect">
              <a:avLst/>
            </a:prstGeom>
          </p:spPr>
        </p:pic>
        <p:pic>
          <p:nvPicPr>
            <p:cNvPr id="14" name="object 14"/>
            <p:cNvPicPr/>
            <p:nvPr/>
          </p:nvPicPr>
          <p:blipFill>
            <a:blip r:embed="rId11" cstate="print"/>
            <a:stretch>
              <a:fillRect/>
            </a:stretch>
          </p:blipFill>
          <p:spPr>
            <a:xfrm>
              <a:off x="7174230" y="4577054"/>
              <a:ext cx="2644648" cy="432333"/>
            </a:xfrm>
            <a:prstGeom prst="rect">
              <a:avLst/>
            </a:prstGeom>
          </p:spPr>
        </p:pic>
        <p:pic>
          <p:nvPicPr>
            <p:cNvPr id="15" name="object 15"/>
            <p:cNvPicPr/>
            <p:nvPr/>
          </p:nvPicPr>
          <p:blipFill>
            <a:blip r:embed="rId12" cstate="print"/>
            <a:stretch>
              <a:fillRect/>
            </a:stretch>
          </p:blipFill>
          <p:spPr>
            <a:xfrm>
              <a:off x="7198360" y="4267962"/>
              <a:ext cx="3308350" cy="846327"/>
            </a:xfrm>
            <a:prstGeom prst="rect">
              <a:avLst/>
            </a:prstGeom>
          </p:spPr>
        </p:pic>
      </p:grpSp>
      <p:sp>
        <p:nvSpPr>
          <p:cNvPr id="16" name="object 16"/>
          <p:cNvSpPr txBox="1"/>
          <p:nvPr/>
        </p:nvSpPr>
        <p:spPr>
          <a:xfrm>
            <a:off x="7312659" y="4640198"/>
            <a:ext cx="23755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宋体" panose="02010600030101010101" pitchFamily="2" charset="-122"/>
                <a:cs typeface="宋体" panose="02010600030101010101" pitchFamily="2" charset="-122"/>
              </a:rPr>
              <a:t>模板内容与</a:t>
            </a:r>
            <a:r>
              <a:rPr sz="1200" spc="254" dirty="0">
                <a:latin typeface="宋体" panose="02010600030101010101" pitchFamily="2" charset="-122"/>
                <a:cs typeface="宋体" panose="02010600030101010101" pitchFamily="2" charset="-122"/>
              </a:rPr>
              <a:t>We</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ha</a:t>
            </a:r>
            <a:r>
              <a:rPr sz="1200" spc="-55" dirty="0">
                <a:latin typeface="宋体" panose="02010600030101010101" pitchFamily="2" charset="-122"/>
                <a:cs typeface="宋体" panose="02010600030101010101" pitchFamily="2" charset="-122"/>
              </a:rPr>
              <a:t>t</a:t>
            </a:r>
            <a:r>
              <a:rPr sz="1200" dirty="0">
                <a:latin typeface="宋体" panose="02010600030101010101" pitchFamily="2" charset="-122"/>
                <a:cs typeface="宋体" panose="02010600030101010101" pitchFamily="2" charset="-122"/>
              </a:rPr>
              <a:t>中使用模板类似</a:t>
            </a:r>
            <a:endParaRPr sz="1200">
              <a:latin typeface="宋体" panose="02010600030101010101" pitchFamily="2" charset="-122"/>
              <a:cs typeface="宋体" panose="02010600030101010101" pitchFamily="2" charset="-122"/>
            </a:endParaRPr>
          </a:p>
        </p:txBody>
      </p:sp>
      <p:pic>
        <p:nvPicPr>
          <p:cNvPr id="20" name="object 4"/>
          <p:cNvPicPr/>
          <p:nvPr>
            <p:custDataLst>
              <p:tags r:id="rId1"/>
            </p:custDataLst>
          </p:nvPr>
        </p:nvPicPr>
        <p:blipFill>
          <a:blip r:embed="rId13" cstate="print"/>
          <a:stretch>
            <a:fillRect/>
          </a:stretch>
        </p:blipFill>
        <p:spPr>
          <a:xfrm>
            <a:off x="0" y="6436359"/>
            <a:ext cx="12190729" cy="421640"/>
          </a:xfrm>
          <a:prstGeom prst="rect">
            <a:avLst/>
          </a:prstGeom>
        </p:spPr>
      </p:pic>
      <p:sp>
        <p:nvSpPr>
          <p:cNvPr id="21"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2" name="图片 21"/>
          <p:cNvPicPr>
            <a:picLocks noChangeAspect="1"/>
          </p:cNvPicPr>
          <p:nvPr>
            <p:custDataLst>
              <p:tags r:id="rId3"/>
            </p:custDataLst>
          </p:nvPr>
        </p:nvPicPr>
        <p:blipFill>
          <a:blip r:embed="rId14"/>
          <a:stretch>
            <a:fillRect/>
          </a:stretch>
        </p:blipFill>
        <p:spPr>
          <a:xfrm>
            <a:off x="8537699" y="209863"/>
            <a:ext cx="2565911" cy="618240"/>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9022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模板化的钉钉告警信息示例</a:t>
            </a:r>
            <a:endParaRPr sz="3200">
              <a:latin typeface="宋体" panose="02010600030101010101" pitchFamily="2" charset="-122"/>
              <a:cs typeface="宋体" panose="02010600030101010101" pitchFamily="2" charset="-122"/>
            </a:endParaRPr>
          </a:p>
        </p:txBody>
      </p:sp>
      <p:grpSp>
        <p:nvGrpSpPr>
          <p:cNvPr id="3" name="object 3"/>
          <p:cNvGrpSpPr/>
          <p:nvPr/>
        </p:nvGrpSpPr>
        <p:grpSpPr>
          <a:xfrm>
            <a:off x="1120139" y="989330"/>
            <a:ext cx="4357370" cy="5133975"/>
            <a:chOff x="1120139" y="989330"/>
            <a:chExt cx="4357370" cy="5133975"/>
          </a:xfrm>
        </p:grpSpPr>
        <p:pic>
          <p:nvPicPr>
            <p:cNvPr id="4" name="object 4"/>
            <p:cNvPicPr/>
            <p:nvPr/>
          </p:nvPicPr>
          <p:blipFill>
            <a:blip r:embed="rId5" cstate="print"/>
            <a:stretch>
              <a:fillRect/>
            </a:stretch>
          </p:blipFill>
          <p:spPr>
            <a:xfrm>
              <a:off x="1120139" y="989330"/>
              <a:ext cx="4357370" cy="4243070"/>
            </a:xfrm>
            <a:prstGeom prst="rect">
              <a:avLst/>
            </a:prstGeom>
          </p:spPr>
        </p:pic>
        <p:pic>
          <p:nvPicPr>
            <p:cNvPr id="5" name="object 5"/>
            <p:cNvPicPr/>
            <p:nvPr/>
          </p:nvPicPr>
          <p:blipFill>
            <a:blip r:embed="rId6" cstate="print"/>
            <a:stretch>
              <a:fillRect/>
            </a:stretch>
          </p:blipFill>
          <p:spPr>
            <a:xfrm>
              <a:off x="2252979" y="5257800"/>
              <a:ext cx="1062240" cy="865365"/>
            </a:xfrm>
            <a:prstGeom prst="rect">
              <a:avLst/>
            </a:prstGeom>
          </p:spPr>
        </p:pic>
        <p:pic>
          <p:nvPicPr>
            <p:cNvPr id="6" name="object 6"/>
            <p:cNvPicPr/>
            <p:nvPr/>
          </p:nvPicPr>
          <p:blipFill>
            <a:blip r:embed="rId7" cstate="print"/>
            <a:stretch>
              <a:fillRect/>
            </a:stretch>
          </p:blipFill>
          <p:spPr>
            <a:xfrm>
              <a:off x="2284729" y="5462270"/>
              <a:ext cx="904722" cy="615200"/>
            </a:xfrm>
            <a:prstGeom prst="rect">
              <a:avLst/>
            </a:prstGeom>
          </p:spPr>
        </p:pic>
        <p:pic>
          <p:nvPicPr>
            <p:cNvPr id="7" name="object 7"/>
            <p:cNvPicPr/>
            <p:nvPr/>
          </p:nvPicPr>
          <p:blipFill>
            <a:blip r:embed="rId8" cstate="print"/>
            <a:stretch>
              <a:fillRect/>
            </a:stretch>
          </p:blipFill>
          <p:spPr>
            <a:xfrm>
              <a:off x="2311400" y="5297805"/>
              <a:ext cx="949960" cy="752474"/>
            </a:xfrm>
            <a:prstGeom prst="rect">
              <a:avLst/>
            </a:prstGeom>
          </p:spPr>
        </p:pic>
      </p:grpSp>
      <p:grpSp>
        <p:nvGrpSpPr>
          <p:cNvPr id="8" name="object 8"/>
          <p:cNvGrpSpPr/>
          <p:nvPr/>
        </p:nvGrpSpPr>
        <p:grpSpPr>
          <a:xfrm>
            <a:off x="6096000" y="989330"/>
            <a:ext cx="4612640" cy="5133975"/>
            <a:chOff x="6096000" y="989330"/>
            <a:chExt cx="4612640" cy="5133975"/>
          </a:xfrm>
        </p:grpSpPr>
        <p:pic>
          <p:nvPicPr>
            <p:cNvPr id="9" name="object 9"/>
            <p:cNvPicPr/>
            <p:nvPr/>
          </p:nvPicPr>
          <p:blipFill>
            <a:blip r:embed="rId9" cstate="print"/>
            <a:stretch>
              <a:fillRect/>
            </a:stretch>
          </p:blipFill>
          <p:spPr>
            <a:xfrm>
              <a:off x="6096000" y="989330"/>
              <a:ext cx="4612639" cy="4226559"/>
            </a:xfrm>
            <a:prstGeom prst="rect">
              <a:avLst/>
            </a:prstGeom>
          </p:spPr>
        </p:pic>
        <p:pic>
          <p:nvPicPr>
            <p:cNvPr id="10" name="object 10"/>
            <p:cNvPicPr/>
            <p:nvPr/>
          </p:nvPicPr>
          <p:blipFill>
            <a:blip r:embed="rId6" cstate="print"/>
            <a:stretch>
              <a:fillRect/>
            </a:stretch>
          </p:blipFill>
          <p:spPr>
            <a:xfrm>
              <a:off x="7537450" y="5257800"/>
              <a:ext cx="1062240" cy="865365"/>
            </a:xfrm>
            <a:prstGeom prst="rect">
              <a:avLst/>
            </a:prstGeom>
          </p:spPr>
        </p:pic>
        <p:pic>
          <p:nvPicPr>
            <p:cNvPr id="11" name="object 11"/>
            <p:cNvPicPr/>
            <p:nvPr/>
          </p:nvPicPr>
          <p:blipFill>
            <a:blip r:embed="rId10" cstate="print"/>
            <a:stretch>
              <a:fillRect/>
            </a:stretch>
          </p:blipFill>
          <p:spPr>
            <a:xfrm>
              <a:off x="7569200" y="5462270"/>
              <a:ext cx="904722" cy="615200"/>
            </a:xfrm>
            <a:prstGeom prst="rect">
              <a:avLst/>
            </a:prstGeom>
          </p:spPr>
        </p:pic>
        <p:pic>
          <p:nvPicPr>
            <p:cNvPr id="12" name="object 12"/>
            <p:cNvPicPr/>
            <p:nvPr/>
          </p:nvPicPr>
          <p:blipFill>
            <a:blip r:embed="rId11" cstate="print"/>
            <a:stretch>
              <a:fillRect/>
            </a:stretch>
          </p:blipFill>
          <p:spPr>
            <a:xfrm>
              <a:off x="7595869" y="5297805"/>
              <a:ext cx="949959" cy="752474"/>
            </a:xfrm>
            <a:prstGeom prst="rect">
              <a:avLst/>
            </a:prstGeom>
          </p:spPr>
        </p:pic>
      </p:grpSp>
      <p:sp>
        <p:nvSpPr>
          <p:cNvPr id="13" name="object 13"/>
          <p:cNvSpPr txBox="1"/>
          <p:nvPr/>
        </p:nvSpPr>
        <p:spPr>
          <a:xfrm>
            <a:off x="2422270" y="5525134"/>
            <a:ext cx="635000" cy="391160"/>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宋体" panose="02010600030101010101" pitchFamily="2" charset="-122"/>
                <a:cs typeface="宋体" panose="02010600030101010101" pitchFamily="2" charset="-122"/>
              </a:rPr>
              <a:t>故障告警 类信息</a:t>
            </a:r>
            <a:endParaRPr sz="1200">
              <a:latin typeface="宋体" panose="02010600030101010101" pitchFamily="2" charset="-122"/>
              <a:cs typeface="宋体" panose="02010600030101010101" pitchFamily="2" charset="-122"/>
            </a:endParaRPr>
          </a:p>
        </p:txBody>
      </p:sp>
      <p:sp>
        <p:nvSpPr>
          <p:cNvPr id="14" name="object 14"/>
          <p:cNvSpPr txBox="1"/>
          <p:nvPr/>
        </p:nvSpPr>
        <p:spPr>
          <a:xfrm>
            <a:off x="7706994" y="5525134"/>
            <a:ext cx="635000" cy="391160"/>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宋体" panose="02010600030101010101" pitchFamily="2" charset="-122"/>
                <a:cs typeface="宋体" panose="02010600030101010101" pitchFamily="2" charset="-122"/>
              </a:rPr>
              <a:t>故障恢复 类信息</a:t>
            </a:r>
            <a:endParaRPr sz="1200">
              <a:latin typeface="宋体" panose="02010600030101010101" pitchFamily="2" charset="-122"/>
              <a:cs typeface="宋体" panose="02010600030101010101" pitchFamily="2" charset="-122"/>
            </a:endParaRPr>
          </a:p>
        </p:txBody>
      </p:sp>
      <p:pic>
        <p:nvPicPr>
          <p:cNvPr id="18" name="object 4"/>
          <p:cNvPicPr/>
          <p:nvPr>
            <p:custDataLst>
              <p:tags r:id="rId1"/>
            </p:custDataLst>
          </p:nvPr>
        </p:nvPicPr>
        <p:blipFill>
          <a:blip r:embed="rId12" cstate="print"/>
          <a:stretch>
            <a:fillRect/>
          </a:stretch>
        </p:blipFill>
        <p:spPr>
          <a:xfrm>
            <a:off x="0" y="6436359"/>
            <a:ext cx="12190729" cy="421640"/>
          </a:xfrm>
          <a:prstGeom prst="rect">
            <a:avLst/>
          </a:prstGeom>
        </p:spPr>
      </p:pic>
      <p:sp>
        <p:nvSpPr>
          <p:cNvPr id="19"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3"/>
            </p:custDataLst>
          </p:nvPr>
        </p:nvPicPr>
        <p:blipFill>
          <a:blip r:embed="rId13"/>
          <a:stretch>
            <a:fillRect/>
          </a:stretch>
        </p:blipFill>
        <p:spPr>
          <a:xfrm>
            <a:off x="8537699" y="209863"/>
            <a:ext cx="2565911" cy="61824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4638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告警路由示例</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90904"/>
            <a:ext cx="7091045" cy="330200"/>
          </a:xfrm>
          <a:prstGeom prst="rect">
            <a:avLst/>
          </a:prstGeom>
        </p:spPr>
        <p:txBody>
          <a:bodyPr vert="horz" wrap="square" lIns="0" tIns="12700" rIns="0" bIns="0" rtlCol="0">
            <a:spAutoFit/>
          </a:bodyPr>
          <a:lstStyle/>
          <a:p>
            <a:pPr marL="304800" indent="-292100">
              <a:lnSpc>
                <a:spcPct val="100000"/>
              </a:lnSpc>
              <a:spcBef>
                <a:spcPts val="10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第一步，在</a:t>
            </a: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dirty="0">
                <a:latin typeface="宋体" panose="02010600030101010101" pitchFamily="2" charset="-122"/>
                <a:cs typeface="宋体" panose="02010600030101010101" pitchFamily="2" charset="-122"/>
              </a:rPr>
              <a:t>上新增一些告警规则，例如下面的两个</a:t>
            </a:r>
            <a:endParaRPr sz="20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1229360" y="1400810"/>
            <a:ext cx="9726422" cy="3640582"/>
          </a:xfrm>
          <a:prstGeom prst="rect">
            <a:avLst/>
          </a:prstGeom>
        </p:spPr>
      </p:pic>
      <p:sp>
        <p:nvSpPr>
          <p:cNvPr id="5" name="object 5"/>
          <p:cNvSpPr txBox="1"/>
          <p:nvPr/>
        </p:nvSpPr>
        <p:spPr>
          <a:xfrm>
            <a:off x="1388110" y="1499869"/>
            <a:ext cx="9415780" cy="3449320"/>
          </a:xfrm>
          <a:prstGeom prst="rect">
            <a:avLst/>
          </a:prstGeom>
          <a:solidFill>
            <a:srgbClr val="D7EFEB"/>
          </a:solidFill>
        </p:spPr>
        <p:txBody>
          <a:bodyPr vert="horz" wrap="square" lIns="0" tIns="36195" rIns="0" bIns="0" rtlCol="0">
            <a:spAutoFit/>
          </a:bodyPr>
          <a:lstStyle/>
          <a:p>
            <a:pPr marL="92075">
              <a:lnSpc>
                <a:spcPct val="100000"/>
              </a:lnSpc>
              <a:spcBef>
                <a:spcPts val="285"/>
              </a:spcBef>
            </a:pPr>
            <a:r>
              <a:rPr sz="1100" spc="-45" dirty="0">
                <a:latin typeface="宋体" panose="02010600030101010101" pitchFamily="2" charset="-122"/>
                <a:cs typeface="宋体" panose="02010600030101010101" pitchFamily="2" charset="-122"/>
              </a:rPr>
              <a:t>groups:</a:t>
            </a:r>
            <a:endParaRPr sz="1100">
              <a:latin typeface="宋体" panose="02010600030101010101" pitchFamily="2" charset="-122"/>
              <a:cs typeface="宋体" panose="02010600030101010101" pitchFamily="2" charset="-122"/>
            </a:endParaRPr>
          </a:p>
          <a:p>
            <a:pPr marL="168275" marR="8056880" indent="-76200">
              <a:lnSpc>
                <a:spcPct val="100000"/>
              </a:lnSpc>
              <a:buChar char="-"/>
              <a:tabLst>
                <a:tab pos="200025" algn="l"/>
              </a:tabLst>
            </a:pPr>
            <a:r>
              <a:rPr sz="1100" spc="55" dirty="0">
                <a:latin typeface="宋体" panose="02010600030101010101" pitchFamily="2" charset="-122"/>
                <a:cs typeface="宋体" panose="02010600030101010101" pitchFamily="2" charset="-122"/>
              </a:rPr>
              <a:t>n</a:t>
            </a:r>
            <a:r>
              <a:rPr sz="1100" spc="185" dirty="0">
                <a:latin typeface="宋体" panose="02010600030101010101" pitchFamily="2" charset="-122"/>
                <a:cs typeface="宋体" panose="02010600030101010101" pitchFamily="2" charset="-122"/>
              </a:rPr>
              <a:t>am</a:t>
            </a:r>
            <a:r>
              <a:rPr sz="1100" spc="15" dirty="0">
                <a:latin typeface="宋体" panose="02010600030101010101" pitchFamily="2" charset="-122"/>
                <a:cs typeface="宋体" panose="02010600030101010101" pitchFamily="2" charset="-122"/>
              </a:rPr>
              <a:t>e</a:t>
            </a:r>
            <a:r>
              <a:rPr sz="1100" spc="-310" dirty="0">
                <a:latin typeface="宋体" panose="02010600030101010101" pitchFamily="2" charset="-122"/>
                <a:cs typeface="宋体" panose="02010600030101010101" pitchFamily="2" charset="-122"/>
              </a:rPr>
              <a:t>:</a:t>
            </a:r>
            <a:r>
              <a:rPr sz="1100" spc="-270"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n</a:t>
            </a:r>
            <a:r>
              <a:rPr sz="1100" spc="10" dirty="0">
                <a:latin typeface="宋体" panose="02010600030101010101" pitchFamily="2" charset="-122"/>
                <a:cs typeface="宋体" panose="02010600030101010101" pitchFamily="2" charset="-122"/>
              </a:rPr>
              <a:t>ode</a:t>
            </a:r>
            <a:r>
              <a:rPr sz="1100" spc="20" dirty="0">
                <a:latin typeface="宋体" panose="02010600030101010101" pitchFamily="2" charset="-122"/>
                <a:cs typeface="宋体" panose="02010600030101010101" pitchFamily="2" charset="-122"/>
              </a:rPr>
              <a:t>s</a:t>
            </a:r>
            <a:r>
              <a:rPr sz="1100" spc="-95" dirty="0">
                <a:latin typeface="宋体" panose="02010600030101010101" pitchFamily="2" charset="-122"/>
                <a:cs typeface="宋体" panose="02010600030101010101" pitchFamily="2" charset="-122"/>
              </a:rPr>
              <a:t>_</a:t>
            </a:r>
            <a:r>
              <a:rPr sz="1100" spc="-100" dirty="0">
                <a:latin typeface="宋体" panose="02010600030101010101" pitchFamily="2" charset="-122"/>
                <a:cs typeface="宋体" panose="02010600030101010101" pitchFamily="2" charset="-122"/>
              </a:rPr>
              <a:t>al</a:t>
            </a:r>
            <a:r>
              <a:rPr sz="1100" spc="-95" dirty="0">
                <a:latin typeface="宋体" panose="02010600030101010101" pitchFamily="2" charset="-122"/>
                <a:cs typeface="宋体" panose="02010600030101010101" pitchFamily="2" charset="-122"/>
              </a:rPr>
              <a:t>e</a:t>
            </a:r>
            <a:r>
              <a:rPr sz="1100" spc="-165" dirty="0">
                <a:latin typeface="宋体" panose="02010600030101010101" pitchFamily="2" charset="-122"/>
                <a:cs typeface="宋体" panose="02010600030101010101" pitchFamily="2" charset="-122"/>
              </a:rPr>
              <a:t>rts  </a:t>
            </a:r>
            <a:r>
              <a:rPr sz="1100" spc="-140" dirty="0">
                <a:latin typeface="宋体" panose="02010600030101010101" pitchFamily="2" charset="-122"/>
                <a:cs typeface="宋体" panose="02010600030101010101" pitchFamily="2" charset="-122"/>
              </a:rPr>
              <a:t>rules:</a:t>
            </a:r>
            <a:endParaRPr sz="1100">
              <a:latin typeface="宋体" panose="02010600030101010101" pitchFamily="2" charset="-122"/>
              <a:cs typeface="宋体" panose="02010600030101010101" pitchFamily="2" charset="-122"/>
            </a:endParaRPr>
          </a:p>
          <a:p>
            <a:pPr marL="276225" lvl="1" indent="-107950">
              <a:lnSpc>
                <a:spcPct val="100000"/>
              </a:lnSpc>
              <a:buChar char="-"/>
              <a:tabLst>
                <a:tab pos="276225" algn="l"/>
              </a:tabLst>
            </a:pPr>
            <a:r>
              <a:rPr sz="1100" spc="-95" dirty="0">
                <a:latin typeface="宋体" panose="02010600030101010101" pitchFamily="2" charset="-122"/>
                <a:cs typeface="宋体" panose="02010600030101010101" pitchFamily="2" charset="-122"/>
              </a:rPr>
              <a:t>ale</a:t>
            </a:r>
            <a:r>
              <a:rPr sz="1100" spc="-185" dirty="0">
                <a:latin typeface="宋体" panose="02010600030101010101" pitchFamily="2" charset="-122"/>
                <a:cs typeface="宋体" panose="02010600030101010101" pitchFamily="2" charset="-122"/>
              </a:rPr>
              <a:t>r</a:t>
            </a:r>
            <a:r>
              <a:rPr sz="1100" spc="-254" dirty="0">
                <a:latin typeface="宋体" panose="02010600030101010101" pitchFamily="2" charset="-122"/>
                <a:cs typeface="宋体" panose="02010600030101010101" pitchFamily="2" charset="-122"/>
              </a:rPr>
              <a:t>t: </a:t>
            </a:r>
            <a:r>
              <a:rPr sz="1100" spc="-50" dirty="0">
                <a:latin typeface="宋体" panose="02010600030101010101" pitchFamily="2" charset="-122"/>
                <a:cs typeface="宋体" panose="02010600030101010101" pitchFamily="2" charset="-122"/>
              </a:rPr>
              <a:t>Di</a:t>
            </a:r>
            <a:r>
              <a:rPr sz="1100" spc="-75" dirty="0">
                <a:latin typeface="宋体" panose="02010600030101010101" pitchFamily="2" charset="-122"/>
                <a:cs typeface="宋体" panose="02010600030101010101" pitchFamily="2" charset="-122"/>
              </a:rPr>
              <a:t>s</a:t>
            </a:r>
            <a:r>
              <a:rPr sz="1100" spc="-70" dirty="0">
                <a:latin typeface="宋体" panose="02010600030101010101" pitchFamily="2" charset="-122"/>
                <a:cs typeface="宋体" panose="02010600030101010101" pitchFamily="2" charset="-122"/>
              </a:rPr>
              <a:t>k</a:t>
            </a:r>
            <a:r>
              <a:rPr sz="1100" spc="75" dirty="0">
                <a:latin typeface="宋体" panose="02010600030101010101" pitchFamily="2" charset="-122"/>
                <a:cs typeface="宋体" panose="02010600030101010101" pitchFamily="2" charset="-122"/>
              </a:rPr>
              <a:t>Wi</a:t>
            </a:r>
            <a:r>
              <a:rPr sz="1100" spc="-305" dirty="0">
                <a:latin typeface="宋体" panose="02010600030101010101" pitchFamily="2" charset="-122"/>
                <a:cs typeface="宋体" panose="02010600030101010101" pitchFamily="2" charset="-122"/>
              </a:rPr>
              <a:t>l</a:t>
            </a:r>
            <a:r>
              <a:rPr sz="1100" spc="-300" dirty="0">
                <a:latin typeface="宋体" panose="02010600030101010101" pitchFamily="2" charset="-122"/>
                <a:cs typeface="宋体" panose="02010600030101010101" pitchFamily="2" charset="-122"/>
              </a:rPr>
              <a:t>l</a:t>
            </a:r>
            <a:r>
              <a:rPr sz="1100" spc="-30" dirty="0">
                <a:latin typeface="宋体" panose="02010600030101010101" pitchFamily="2" charset="-122"/>
                <a:cs typeface="宋体" panose="02010600030101010101" pitchFamily="2" charset="-122"/>
              </a:rPr>
              <a:t>F</a:t>
            </a:r>
            <a:r>
              <a:rPr sz="1100" spc="-305" dirty="0">
                <a:latin typeface="宋体" panose="02010600030101010101" pitchFamily="2" charset="-122"/>
                <a:cs typeface="宋体" panose="02010600030101010101" pitchFamily="2" charset="-122"/>
              </a:rPr>
              <a:t>i</a:t>
            </a:r>
            <a:r>
              <a:rPr sz="1100" spc="-300" dirty="0">
                <a:latin typeface="宋体" panose="02010600030101010101" pitchFamily="2" charset="-122"/>
                <a:cs typeface="宋体" panose="02010600030101010101" pitchFamily="2" charset="-122"/>
              </a:rPr>
              <a:t>l</a:t>
            </a:r>
            <a:r>
              <a:rPr sz="1100" spc="-175" dirty="0">
                <a:latin typeface="宋体" panose="02010600030101010101" pitchFamily="2" charset="-122"/>
                <a:cs typeface="宋体" panose="02010600030101010101" pitchFamily="2" charset="-122"/>
              </a:rPr>
              <a:t>lIn</a:t>
            </a:r>
            <a:r>
              <a:rPr sz="1100" spc="90" dirty="0">
                <a:latin typeface="宋体" panose="02010600030101010101" pitchFamily="2" charset="-122"/>
                <a:cs typeface="宋体" panose="02010600030101010101" pitchFamily="2" charset="-122"/>
              </a:rPr>
              <a:t>12</a:t>
            </a:r>
            <a:r>
              <a:rPr sz="1100" spc="80" dirty="0">
                <a:latin typeface="宋体" panose="02010600030101010101" pitchFamily="2" charset="-122"/>
                <a:cs typeface="宋体" panose="02010600030101010101" pitchFamily="2" charset="-122"/>
              </a:rPr>
              <a:t>H</a:t>
            </a:r>
            <a:r>
              <a:rPr sz="1100" spc="60" dirty="0">
                <a:latin typeface="宋体" panose="02010600030101010101" pitchFamily="2" charset="-122"/>
                <a:cs typeface="宋体" panose="02010600030101010101" pitchFamily="2" charset="-122"/>
              </a:rPr>
              <a:t>o</a:t>
            </a:r>
            <a:r>
              <a:rPr sz="1100" spc="55" dirty="0">
                <a:latin typeface="宋体" panose="02010600030101010101" pitchFamily="2" charset="-122"/>
                <a:cs typeface="宋体" panose="02010600030101010101" pitchFamily="2" charset="-122"/>
              </a:rPr>
              <a:t>u</a:t>
            </a:r>
            <a:r>
              <a:rPr sz="1100" spc="-185" dirty="0">
                <a:latin typeface="宋体" panose="02010600030101010101" pitchFamily="2" charset="-122"/>
                <a:cs typeface="宋体" panose="02010600030101010101" pitchFamily="2" charset="-122"/>
              </a:rPr>
              <a:t>r</a:t>
            </a:r>
            <a:r>
              <a:rPr sz="1100" spc="-105" dirty="0">
                <a:latin typeface="宋体" panose="02010600030101010101" pitchFamily="2" charset="-122"/>
                <a:cs typeface="宋体" panose="02010600030101010101" pitchFamily="2" charset="-122"/>
              </a:rPr>
              <a:t>s</a:t>
            </a:r>
            <a:endParaRPr sz="1100">
              <a:latin typeface="宋体" panose="02010600030101010101" pitchFamily="2" charset="-122"/>
              <a:cs typeface="宋体" panose="02010600030101010101" pitchFamily="2" charset="-122"/>
            </a:endParaRPr>
          </a:p>
          <a:p>
            <a:pPr marL="244475" marR="4490085">
              <a:lnSpc>
                <a:spcPct val="100000"/>
              </a:lnSpc>
              <a:spcBef>
                <a:spcPts val="5"/>
              </a:spcBef>
            </a:pPr>
            <a:r>
              <a:rPr sz="1100" spc="15" dirty="0">
                <a:latin typeface="宋体" panose="02010600030101010101" pitchFamily="2" charset="-122"/>
                <a:cs typeface="宋体" panose="02010600030101010101" pitchFamily="2" charset="-122"/>
              </a:rPr>
              <a:t>e</a:t>
            </a:r>
            <a:r>
              <a:rPr sz="1100" spc="-75" dirty="0">
                <a:latin typeface="宋体" panose="02010600030101010101" pitchFamily="2" charset="-122"/>
                <a:cs typeface="宋体" panose="02010600030101010101" pitchFamily="2" charset="-122"/>
              </a:rPr>
              <a:t>x</a:t>
            </a:r>
            <a:r>
              <a:rPr sz="1100" spc="-50" dirty="0">
                <a:latin typeface="宋体" panose="02010600030101010101" pitchFamily="2" charset="-122"/>
                <a:cs typeface="宋体" panose="02010600030101010101" pitchFamily="2" charset="-122"/>
              </a:rPr>
              <a:t>p</a:t>
            </a:r>
            <a:r>
              <a:rPr sz="1100" spc="-55" dirty="0">
                <a:latin typeface="宋体" panose="02010600030101010101" pitchFamily="2" charset="-122"/>
                <a:cs typeface="宋体" panose="02010600030101010101" pitchFamily="2" charset="-122"/>
              </a:rPr>
              <a:t>r</a:t>
            </a:r>
            <a:r>
              <a:rPr sz="1100" spc="-31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50" dirty="0">
                <a:latin typeface="宋体" panose="02010600030101010101" pitchFamily="2" charset="-122"/>
                <a:cs typeface="宋体" panose="02010600030101010101" pitchFamily="2" charset="-122"/>
              </a:rPr>
              <a:t>p</a:t>
            </a:r>
            <a:r>
              <a:rPr sz="1100" spc="-55" dirty="0">
                <a:latin typeface="宋体" panose="02010600030101010101" pitchFamily="2" charset="-122"/>
                <a:cs typeface="宋体" panose="02010600030101010101" pitchFamily="2" charset="-122"/>
              </a:rPr>
              <a:t>r</a:t>
            </a:r>
            <a:r>
              <a:rPr sz="1100" spc="15" dirty="0">
                <a:latin typeface="宋体" panose="02010600030101010101" pitchFamily="2" charset="-122"/>
                <a:cs typeface="宋体" panose="02010600030101010101" pitchFamily="2" charset="-122"/>
              </a:rPr>
              <a:t>e</a:t>
            </a:r>
            <a:r>
              <a:rPr sz="1100" spc="-100" dirty="0">
                <a:latin typeface="宋体" panose="02010600030101010101" pitchFamily="2" charset="-122"/>
                <a:cs typeface="宋体" panose="02010600030101010101" pitchFamily="2" charset="-122"/>
              </a:rPr>
              <a:t>di</a:t>
            </a:r>
            <a:r>
              <a:rPr sz="1100" spc="-95" dirty="0">
                <a:latin typeface="宋体" panose="02010600030101010101" pitchFamily="2" charset="-122"/>
                <a:cs typeface="宋体" panose="02010600030101010101" pitchFamily="2" charset="-122"/>
              </a:rPr>
              <a:t>c</a:t>
            </a:r>
            <a:r>
              <a:rPr sz="1100" spc="-150" dirty="0">
                <a:latin typeface="宋体" panose="02010600030101010101" pitchFamily="2" charset="-122"/>
                <a:cs typeface="宋体" panose="02010600030101010101" pitchFamily="2" charset="-122"/>
              </a:rPr>
              <a:t>t_</a:t>
            </a:r>
            <a:r>
              <a:rPr sz="1100" spc="-305" dirty="0">
                <a:latin typeface="宋体" panose="02010600030101010101" pitchFamily="2" charset="-122"/>
                <a:cs typeface="宋体" panose="02010600030101010101" pitchFamily="2" charset="-122"/>
              </a:rPr>
              <a:t>li</a:t>
            </a:r>
            <a:r>
              <a:rPr sz="1100" spc="55" dirty="0">
                <a:latin typeface="宋体" panose="02010600030101010101" pitchFamily="2" charset="-122"/>
                <a:cs typeface="宋体" panose="02010600030101010101" pitchFamily="2" charset="-122"/>
              </a:rPr>
              <a:t>n</a:t>
            </a:r>
            <a:r>
              <a:rPr sz="1100" spc="15" dirty="0">
                <a:latin typeface="宋体" panose="02010600030101010101" pitchFamily="2" charset="-122"/>
                <a:cs typeface="宋体" panose="02010600030101010101" pitchFamily="2" charset="-122"/>
              </a:rPr>
              <a:t>e</a:t>
            </a:r>
            <a:r>
              <a:rPr sz="1100" spc="-90" dirty="0">
                <a:latin typeface="宋体" panose="02010600030101010101" pitchFamily="2" charset="-122"/>
                <a:cs typeface="宋体" panose="02010600030101010101" pitchFamily="2" charset="-122"/>
              </a:rPr>
              <a:t>a</a:t>
            </a:r>
            <a:r>
              <a:rPr sz="1100" spc="-85" dirty="0">
                <a:latin typeface="宋体" panose="02010600030101010101" pitchFamily="2" charset="-122"/>
                <a:cs typeface="宋体" panose="02010600030101010101" pitchFamily="2" charset="-122"/>
              </a:rPr>
              <a:t>r</a:t>
            </a:r>
            <a:r>
              <a:rPr sz="1100" spc="-235" dirty="0">
                <a:latin typeface="宋体" panose="02010600030101010101" pitchFamily="2" charset="-122"/>
                <a:cs typeface="宋体" panose="02010600030101010101" pitchFamily="2" charset="-122"/>
              </a:rPr>
              <a:t>(</a:t>
            </a:r>
            <a:r>
              <a:rPr sz="1100" spc="55" dirty="0">
                <a:latin typeface="宋体" panose="02010600030101010101" pitchFamily="2" charset="-122"/>
                <a:cs typeface="宋体" panose="02010600030101010101" pitchFamily="2" charset="-122"/>
              </a:rPr>
              <a:t>n</a:t>
            </a:r>
            <a:r>
              <a:rPr sz="1100" spc="15" dirty="0">
                <a:latin typeface="宋体" panose="02010600030101010101" pitchFamily="2" charset="-122"/>
                <a:cs typeface="宋体" panose="02010600030101010101" pitchFamily="2" charset="-122"/>
              </a:rPr>
              <a:t>ode</a:t>
            </a:r>
            <a:r>
              <a:rPr sz="1100" spc="25" dirty="0">
                <a:latin typeface="宋体" panose="02010600030101010101" pitchFamily="2" charset="-122"/>
                <a:cs typeface="宋体" panose="02010600030101010101" pitchFamily="2" charset="-122"/>
              </a:rPr>
              <a:t>_</a:t>
            </a:r>
            <a:r>
              <a:rPr sz="1100" spc="-235" dirty="0">
                <a:latin typeface="宋体" panose="02010600030101010101" pitchFamily="2" charset="-122"/>
                <a:cs typeface="宋体" panose="02010600030101010101" pitchFamily="2" charset="-122"/>
              </a:rPr>
              <a:t>f</a:t>
            </a:r>
            <a:r>
              <a:rPr sz="1100" spc="-305" dirty="0">
                <a:latin typeface="宋体" panose="02010600030101010101" pitchFamily="2" charset="-122"/>
                <a:cs typeface="宋体" panose="02010600030101010101" pitchFamily="2" charset="-122"/>
              </a:rPr>
              <a:t>il</a:t>
            </a:r>
            <a:r>
              <a:rPr sz="1100" spc="15" dirty="0">
                <a:latin typeface="宋体" panose="02010600030101010101" pitchFamily="2" charset="-122"/>
                <a:cs typeface="宋体" panose="02010600030101010101" pitchFamily="2" charset="-122"/>
              </a:rPr>
              <a:t>e</a:t>
            </a:r>
            <a:r>
              <a:rPr sz="1100" spc="-105" dirty="0">
                <a:latin typeface="宋体" panose="02010600030101010101" pitchFamily="2" charset="-122"/>
                <a:cs typeface="宋体" panose="02010600030101010101" pitchFamily="2" charset="-122"/>
              </a:rPr>
              <a:t>s</a:t>
            </a:r>
            <a:r>
              <a:rPr sz="1100" spc="-35" dirty="0">
                <a:latin typeface="宋体" panose="02010600030101010101" pitchFamily="2" charset="-122"/>
                <a:cs typeface="宋体" panose="02010600030101010101" pitchFamily="2" charset="-122"/>
              </a:rPr>
              <a:t>y</a:t>
            </a:r>
            <a:r>
              <a:rPr sz="1100" spc="-105" dirty="0">
                <a:latin typeface="宋体" panose="02010600030101010101" pitchFamily="2" charset="-122"/>
                <a:cs typeface="宋体" panose="02010600030101010101" pitchFamily="2" charset="-122"/>
              </a:rPr>
              <a:t>s</a:t>
            </a:r>
            <a:r>
              <a:rPr sz="1100" spc="-95" dirty="0">
                <a:latin typeface="宋体" panose="02010600030101010101" pitchFamily="2" charset="-122"/>
                <a:cs typeface="宋体" panose="02010600030101010101" pitchFamily="2" charset="-122"/>
              </a:rPr>
              <a:t>t</a:t>
            </a:r>
            <a:r>
              <a:rPr sz="1100" spc="-105" dirty="0">
                <a:latin typeface="宋体" panose="02010600030101010101" pitchFamily="2" charset="-122"/>
                <a:cs typeface="宋体" panose="02010600030101010101" pitchFamily="2" charset="-122"/>
              </a:rPr>
              <a:t>e</a:t>
            </a:r>
            <a:r>
              <a:rPr sz="1100" spc="375" dirty="0">
                <a:latin typeface="宋体" panose="02010600030101010101" pitchFamily="2" charset="-122"/>
                <a:cs typeface="宋体" panose="02010600030101010101" pitchFamily="2" charset="-122"/>
              </a:rPr>
              <a:t>m</a:t>
            </a:r>
            <a:r>
              <a:rPr sz="1100" spc="-95" dirty="0">
                <a:latin typeface="宋体" panose="02010600030101010101" pitchFamily="2" charset="-122"/>
                <a:cs typeface="宋体" panose="02010600030101010101" pitchFamily="2" charset="-122"/>
              </a:rPr>
              <a:t>_</a:t>
            </a:r>
            <a:r>
              <a:rPr sz="1100" spc="-235" dirty="0">
                <a:latin typeface="宋体" panose="02010600030101010101" pitchFamily="2" charset="-122"/>
                <a:cs typeface="宋体" panose="02010600030101010101" pitchFamily="2" charset="-122"/>
              </a:rPr>
              <a:t>f</a:t>
            </a:r>
            <a:r>
              <a:rPr sz="1100" spc="-50" dirty="0">
                <a:latin typeface="宋体" panose="02010600030101010101" pitchFamily="2" charset="-122"/>
                <a:cs typeface="宋体" panose="02010600030101010101" pitchFamily="2" charset="-122"/>
              </a:rPr>
              <a:t>re</a:t>
            </a:r>
            <a:r>
              <a:rPr sz="1100" spc="-45" dirty="0">
                <a:latin typeface="宋体" panose="02010600030101010101" pitchFamily="2" charset="-122"/>
                <a:cs typeface="宋体" panose="02010600030101010101" pitchFamily="2" charset="-122"/>
              </a:rPr>
              <a:t>e</a:t>
            </a:r>
            <a:r>
              <a:rPr sz="1100" spc="-95" dirty="0">
                <a:latin typeface="宋体" panose="02010600030101010101" pitchFamily="2" charset="-122"/>
                <a:cs typeface="宋体" panose="02010600030101010101" pitchFamily="2" charset="-122"/>
              </a:rPr>
              <a:t>_</a:t>
            </a:r>
            <a:r>
              <a:rPr sz="1100" spc="65" dirty="0">
                <a:latin typeface="宋体" panose="02010600030101010101" pitchFamily="2" charset="-122"/>
                <a:cs typeface="宋体" panose="02010600030101010101" pitchFamily="2" charset="-122"/>
              </a:rPr>
              <a:t>b</a:t>
            </a:r>
            <a:r>
              <a:rPr sz="1100" spc="-35" dirty="0">
                <a:latin typeface="宋体" panose="02010600030101010101" pitchFamily="2" charset="-122"/>
                <a:cs typeface="宋体" panose="02010600030101010101" pitchFamily="2" charset="-122"/>
              </a:rPr>
              <a:t>y</a:t>
            </a:r>
            <a:r>
              <a:rPr sz="1100" spc="-95" dirty="0">
                <a:latin typeface="宋体" panose="02010600030101010101" pitchFamily="2" charset="-122"/>
                <a:cs typeface="宋体" panose="02010600030101010101" pitchFamily="2" charset="-122"/>
              </a:rPr>
              <a:t>t</a:t>
            </a:r>
            <a:r>
              <a:rPr sz="1100" spc="-105" dirty="0">
                <a:latin typeface="宋体" panose="02010600030101010101" pitchFamily="2" charset="-122"/>
                <a:cs typeface="宋体" panose="02010600030101010101" pitchFamily="2" charset="-122"/>
              </a:rPr>
              <a:t>e</a:t>
            </a:r>
            <a:r>
              <a:rPr sz="1100" spc="-85" dirty="0">
                <a:latin typeface="宋体" panose="02010600030101010101" pitchFamily="2" charset="-122"/>
                <a:cs typeface="宋体" panose="02010600030101010101" pitchFamily="2" charset="-122"/>
              </a:rPr>
              <a:t>s</a:t>
            </a:r>
            <a:r>
              <a:rPr sz="1100" spc="70" dirty="0">
                <a:latin typeface="宋体" panose="02010600030101010101" pitchFamily="2" charset="-122"/>
                <a:cs typeface="宋体" panose="02010600030101010101" pitchFamily="2" charset="-122"/>
              </a:rPr>
              <a:t>{m</a:t>
            </a:r>
            <a:r>
              <a:rPr sz="1100" spc="65" dirty="0">
                <a:latin typeface="宋体" panose="02010600030101010101" pitchFamily="2" charset="-122"/>
                <a:cs typeface="宋体" panose="02010600030101010101" pitchFamily="2" charset="-122"/>
              </a:rPr>
              <a:t>o</a:t>
            </a:r>
            <a:r>
              <a:rPr sz="1100" spc="45" dirty="0">
                <a:latin typeface="宋体" panose="02010600030101010101" pitchFamily="2" charset="-122"/>
                <a:cs typeface="宋体" panose="02010600030101010101" pitchFamily="2" charset="-122"/>
              </a:rPr>
              <a:t>un</a:t>
            </a:r>
            <a:r>
              <a:rPr sz="1100" spc="-15" dirty="0">
                <a:latin typeface="宋体" panose="02010600030101010101" pitchFamily="2" charset="-122"/>
                <a:cs typeface="宋体" panose="02010600030101010101" pitchFamily="2" charset="-122"/>
              </a:rPr>
              <a:t>tp</a:t>
            </a:r>
            <a:r>
              <a:rPr sz="1100" spc="-30" dirty="0">
                <a:latin typeface="宋体" panose="02010600030101010101" pitchFamily="2" charset="-122"/>
                <a:cs typeface="宋体" panose="02010600030101010101" pitchFamily="2" charset="-122"/>
              </a:rPr>
              <a:t>o</a:t>
            </a:r>
            <a:r>
              <a:rPr sz="1100" spc="-305" dirty="0">
                <a:latin typeface="宋体" panose="02010600030101010101" pitchFamily="2" charset="-122"/>
                <a:cs typeface="宋体" panose="02010600030101010101" pitchFamily="2" charset="-122"/>
              </a:rPr>
              <a:t>i</a:t>
            </a:r>
            <a:r>
              <a:rPr sz="1100" spc="45" dirty="0">
                <a:latin typeface="宋体" panose="02010600030101010101" pitchFamily="2" charset="-122"/>
                <a:cs typeface="宋体" panose="02010600030101010101" pitchFamily="2" charset="-122"/>
              </a:rPr>
              <a:t>n</a:t>
            </a:r>
            <a:r>
              <a:rPr sz="1100" spc="-10" dirty="0">
                <a:latin typeface="宋体" panose="02010600030101010101" pitchFamily="2" charset="-122"/>
                <a:cs typeface="宋体" panose="02010600030101010101" pitchFamily="2" charset="-122"/>
              </a:rPr>
              <a:t>t</a:t>
            </a:r>
            <a:r>
              <a:rPr sz="1100" spc="-15" dirty="0">
                <a:latin typeface="宋体" panose="02010600030101010101" pitchFamily="2" charset="-122"/>
                <a:cs typeface="宋体" panose="02010600030101010101" pitchFamily="2" charset="-122"/>
              </a:rPr>
              <a:t>=</a:t>
            </a:r>
            <a:r>
              <a:rPr sz="1100" spc="-150" dirty="0">
                <a:latin typeface="宋体" panose="02010600030101010101" pitchFamily="2" charset="-122"/>
                <a:cs typeface="宋体" panose="02010600030101010101" pitchFamily="2" charset="-122"/>
              </a:rPr>
              <a:t>"</a:t>
            </a:r>
            <a:r>
              <a:rPr sz="1100" spc="-145" dirty="0">
                <a:latin typeface="宋体" panose="02010600030101010101" pitchFamily="2" charset="-122"/>
                <a:cs typeface="宋体" panose="02010600030101010101" pitchFamily="2" charset="-122"/>
              </a:rPr>
              <a:t>/</a:t>
            </a:r>
            <a:r>
              <a:rPr sz="1100" spc="-110" dirty="0">
                <a:latin typeface="宋体" panose="02010600030101010101" pitchFamily="2" charset="-122"/>
                <a:cs typeface="宋体" panose="02010600030101010101" pitchFamily="2" charset="-122"/>
              </a:rPr>
              <a:t>"}[1</a:t>
            </a:r>
            <a:r>
              <a:rPr sz="1100" spc="-105" dirty="0">
                <a:latin typeface="宋体" panose="02010600030101010101" pitchFamily="2" charset="-122"/>
                <a:cs typeface="宋体" panose="02010600030101010101" pitchFamily="2" charset="-122"/>
              </a:rPr>
              <a:t>h</a:t>
            </a:r>
            <a:r>
              <a:rPr sz="1100" spc="-270" dirty="0">
                <a:latin typeface="宋体" panose="02010600030101010101" pitchFamily="2" charset="-122"/>
                <a:cs typeface="宋体" panose="02010600030101010101" pitchFamily="2" charset="-122"/>
              </a:rPr>
              <a:t>],</a:t>
            </a:r>
            <a:r>
              <a:rPr sz="1100" spc="-285"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12*3600)  </a:t>
            </a:r>
            <a:r>
              <a:rPr sz="1100" spc="-165" dirty="0">
                <a:latin typeface="宋体" panose="02010600030101010101" pitchFamily="2" charset="-122"/>
                <a:cs typeface="宋体" panose="02010600030101010101" pitchFamily="2" charset="-122"/>
              </a:rPr>
              <a:t>for:</a:t>
            </a:r>
            <a:r>
              <a:rPr sz="1100" spc="-260" dirty="0">
                <a:latin typeface="宋体" panose="02010600030101010101" pitchFamily="2" charset="-122"/>
                <a:cs typeface="宋体" panose="02010600030101010101" pitchFamily="2" charset="-122"/>
              </a:rPr>
              <a:t> </a:t>
            </a:r>
            <a:r>
              <a:rPr sz="1100" spc="200" dirty="0">
                <a:latin typeface="宋体" panose="02010600030101010101" pitchFamily="2" charset="-122"/>
                <a:cs typeface="宋体" panose="02010600030101010101" pitchFamily="2" charset="-122"/>
              </a:rPr>
              <a:t>1m</a:t>
            </a:r>
            <a:endParaRPr sz="1100">
              <a:latin typeface="宋体" panose="02010600030101010101" pitchFamily="2" charset="-122"/>
              <a:cs typeface="宋体" panose="02010600030101010101" pitchFamily="2" charset="-122"/>
            </a:endParaRPr>
          </a:p>
          <a:p>
            <a:pPr marL="244475">
              <a:lnSpc>
                <a:spcPct val="100000"/>
              </a:lnSpc>
            </a:pPr>
            <a:r>
              <a:rPr sz="1100" spc="-135" dirty="0">
                <a:latin typeface="宋体" panose="02010600030101010101" pitchFamily="2" charset="-122"/>
                <a:cs typeface="宋体" panose="02010600030101010101" pitchFamily="2" charset="-122"/>
              </a:rPr>
              <a:t>labels:</a:t>
            </a:r>
            <a:endParaRPr sz="1100">
              <a:latin typeface="宋体" panose="02010600030101010101" pitchFamily="2" charset="-122"/>
              <a:cs typeface="宋体" panose="02010600030101010101" pitchFamily="2" charset="-122"/>
            </a:endParaRPr>
          </a:p>
          <a:p>
            <a:pPr marL="244475" marR="8201025" indent="76200">
              <a:lnSpc>
                <a:spcPct val="100000"/>
              </a:lnSpc>
            </a:pPr>
            <a:r>
              <a:rPr sz="1100" spc="-105" dirty="0">
                <a:latin typeface="宋体" panose="02010600030101010101" pitchFamily="2" charset="-122"/>
                <a:cs typeface="宋体" panose="02010600030101010101" pitchFamily="2" charset="-122"/>
              </a:rPr>
              <a:t>s</a:t>
            </a:r>
            <a:r>
              <a:rPr sz="1100" spc="15" dirty="0">
                <a:latin typeface="宋体" panose="02010600030101010101" pitchFamily="2" charset="-122"/>
                <a:cs typeface="宋体" panose="02010600030101010101" pitchFamily="2" charset="-122"/>
              </a:rPr>
              <a:t>e</a:t>
            </a:r>
            <a:r>
              <a:rPr sz="1100" spc="-125" dirty="0">
                <a:latin typeface="宋体" panose="02010600030101010101" pitchFamily="2" charset="-122"/>
                <a:cs typeface="宋体" panose="02010600030101010101" pitchFamily="2" charset="-122"/>
              </a:rPr>
              <a:t>verit</a:t>
            </a:r>
            <a:r>
              <a:rPr sz="1100" spc="-120" dirty="0">
                <a:latin typeface="宋体" panose="02010600030101010101" pitchFamily="2" charset="-122"/>
                <a:cs typeface="宋体" panose="02010600030101010101" pitchFamily="2" charset="-122"/>
              </a:rPr>
              <a:t>y</a:t>
            </a:r>
            <a:r>
              <a:rPr sz="1100" spc="-310" dirty="0">
                <a:latin typeface="宋体" panose="02010600030101010101" pitchFamily="2" charset="-122"/>
                <a:cs typeface="宋体" panose="02010600030101010101" pitchFamily="2" charset="-122"/>
              </a:rPr>
              <a:t>:</a:t>
            </a:r>
            <a:r>
              <a:rPr sz="1100" spc="-270" dirty="0">
                <a:latin typeface="宋体" panose="02010600030101010101" pitchFamily="2" charset="-122"/>
                <a:cs typeface="宋体" panose="02010600030101010101" pitchFamily="2" charset="-122"/>
              </a:rPr>
              <a:t> </a:t>
            </a:r>
            <a:r>
              <a:rPr sz="1100" spc="-210" dirty="0">
                <a:latin typeface="宋体" panose="02010600030101010101" pitchFamily="2" charset="-122"/>
                <a:cs typeface="宋体" panose="02010600030101010101" pitchFamily="2" charset="-122"/>
              </a:rPr>
              <a:t>crit</a:t>
            </a:r>
            <a:r>
              <a:rPr sz="1100" spc="-204" dirty="0">
                <a:latin typeface="宋体" panose="02010600030101010101" pitchFamily="2" charset="-122"/>
                <a:cs typeface="宋体" panose="02010600030101010101" pitchFamily="2" charset="-122"/>
              </a:rPr>
              <a:t>i</a:t>
            </a:r>
            <a:r>
              <a:rPr sz="1100" spc="-170" dirty="0">
                <a:latin typeface="宋体" panose="02010600030101010101" pitchFamily="2" charset="-122"/>
                <a:cs typeface="宋体" panose="02010600030101010101" pitchFamily="2" charset="-122"/>
              </a:rPr>
              <a:t>tal  </a:t>
            </a:r>
            <a:r>
              <a:rPr sz="1100" spc="-70" dirty="0">
                <a:latin typeface="宋体" panose="02010600030101010101" pitchFamily="2" charset="-122"/>
                <a:cs typeface="宋体" panose="02010600030101010101" pitchFamily="2" charset="-122"/>
              </a:rPr>
              <a:t>annotations:</a:t>
            </a:r>
            <a:endParaRPr sz="1100">
              <a:latin typeface="宋体" panose="02010600030101010101" pitchFamily="2" charset="-122"/>
              <a:cs typeface="宋体" panose="02010600030101010101" pitchFamily="2" charset="-122"/>
            </a:endParaRPr>
          </a:p>
          <a:p>
            <a:pPr marL="320675">
              <a:lnSpc>
                <a:spcPct val="100000"/>
              </a:lnSpc>
            </a:pPr>
            <a:r>
              <a:rPr sz="1100" spc="-125" dirty="0">
                <a:latin typeface="宋体" panose="02010600030101010101" pitchFamily="2" charset="-122"/>
                <a:cs typeface="宋体" panose="02010600030101010101" pitchFamily="2" charset="-122"/>
              </a:rPr>
              <a:t>discription:</a:t>
            </a:r>
            <a:r>
              <a:rPr sz="1100" spc="-260" dirty="0">
                <a:latin typeface="宋体" panose="02010600030101010101" pitchFamily="2" charset="-122"/>
                <a:cs typeface="宋体" panose="02010600030101010101" pitchFamily="2" charset="-122"/>
              </a:rPr>
              <a:t> </a:t>
            </a:r>
            <a:r>
              <a:rPr sz="1100" spc="-60" dirty="0">
                <a:latin typeface="宋体" panose="02010600030101010101" pitchFamily="2" charset="-122"/>
                <a:cs typeface="宋体" panose="02010600030101010101" pitchFamily="2" charset="-122"/>
              </a:rPr>
              <a:t>Disk</a:t>
            </a:r>
            <a:r>
              <a:rPr sz="1100" spc="-245" dirty="0">
                <a:latin typeface="宋体" panose="02010600030101010101" pitchFamily="2" charset="-122"/>
                <a:cs typeface="宋体" panose="02010600030101010101" pitchFamily="2" charset="-122"/>
              </a:rPr>
              <a:t> </a:t>
            </a:r>
            <a:r>
              <a:rPr sz="1100" spc="65" dirty="0">
                <a:latin typeface="宋体" panose="02010600030101010101" pitchFamily="2" charset="-122"/>
                <a:cs typeface="宋体" panose="02010600030101010101" pitchFamily="2" charset="-122"/>
              </a:rPr>
              <a:t>on</a:t>
            </a:r>
            <a:r>
              <a:rPr sz="1100" spc="-260"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r>
              <a:rPr sz="1100" spc="-240" dirty="0">
                <a:latin typeface="宋体" panose="02010600030101010101" pitchFamily="2" charset="-122"/>
                <a:cs typeface="宋体" panose="02010600030101010101" pitchFamily="2" charset="-122"/>
              </a:rPr>
              <a:t> </a:t>
            </a:r>
            <a:r>
              <a:rPr sz="1100" spc="-90" dirty="0">
                <a:latin typeface="宋体" panose="02010600030101010101" pitchFamily="2" charset="-122"/>
                <a:cs typeface="宋体" panose="02010600030101010101" pitchFamily="2" charset="-122"/>
              </a:rPr>
              <a:t>$label.instance</a:t>
            </a:r>
            <a:r>
              <a:rPr sz="1100" spc="-275"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r>
              <a:rPr sz="1100" spc="-240" dirty="0">
                <a:latin typeface="宋体" panose="02010600030101010101" pitchFamily="2" charset="-122"/>
                <a:cs typeface="宋体" panose="02010600030101010101" pitchFamily="2" charset="-122"/>
              </a:rPr>
              <a:t> </a:t>
            </a:r>
            <a:r>
              <a:rPr sz="1100" spc="-175" dirty="0">
                <a:latin typeface="宋体" panose="02010600030101010101" pitchFamily="2" charset="-122"/>
                <a:cs typeface="宋体" panose="02010600030101010101" pitchFamily="2" charset="-122"/>
              </a:rPr>
              <a:t>will</a:t>
            </a:r>
            <a:r>
              <a:rPr sz="1100" spc="-229" dirty="0">
                <a:latin typeface="宋体" panose="02010600030101010101" pitchFamily="2" charset="-122"/>
                <a:cs typeface="宋体" panose="02010600030101010101" pitchFamily="2" charset="-122"/>
              </a:rPr>
              <a:t> </a:t>
            </a:r>
            <a:r>
              <a:rPr sz="1100" spc="-290" dirty="0">
                <a:latin typeface="宋体" panose="02010600030101010101" pitchFamily="2" charset="-122"/>
                <a:cs typeface="宋体" panose="02010600030101010101" pitchFamily="2" charset="-122"/>
              </a:rPr>
              <a:t>fill</a:t>
            </a:r>
            <a:r>
              <a:rPr sz="1100" spc="-245" dirty="0">
                <a:latin typeface="宋体" panose="02010600030101010101" pitchFamily="2" charset="-122"/>
                <a:cs typeface="宋体" panose="02010600030101010101" pitchFamily="2" charset="-122"/>
              </a:rPr>
              <a:t> </a:t>
            </a:r>
            <a:r>
              <a:rPr sz="1100" spc="-125" dirty="0">
                <a:latin typeface="宋体" panose="02010600030101010101" pitchFamily="2" charset="-122"/>
                <a:cs typeface="宋体" panose="02010600030101010101" pitchFamily="2" charset="-122"/>
              </a:rPr>
              <a:t>in</a:t>
            </a:r>
            <a:r>
              <a:rPr sz="1100" spc="-250" dirty="0">
                <a:latin typeface="宋体" panose="02010600030101010101" pitchFamily="2" charset="-122"/>
                <a:cs typeface="宋体" panose="02010600030101010101" pitchFamily="2" charset="-122"/>
              </a:rPr>
              <a:t> </a:t>
            </a:r>
            <a:r>
              <a:rPr sz="1100" spc="-40" dirty="0">
                <a:latin typeface="宋体" panose="02010600030101010101" pitchFamily="2" charset="-122"/>
                <a:cs typeface="宋体" panose="02010600030101010101" pitchFamily="2" charset="-122"/>
              </a:rPr>
              <a:t>approximately</a:t>
            </a:r>
            <a:r>
              <a:rPr sz="1100" spc="-265"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12</a:t>
            </a:r>
            <a:r>
              <a:rPr sz="1100" spc="-254" dirty="0">
                <a:latin typeface="宋体" panose="02010600030101010101" pitchFamily="2" charset="-122"/>
                <a:cs typeface="宋体" panose="02010600030101010101" pitchFamily="2" charset="-122"/>
              </a:rPr>
              <a:t> </a:t>
            </a:r>
            <a:r>
              <a:rPr sz="1100" spc="-70" dirty="0">
                <a:latin typeface="宋体" panose="02010600030101010101" pitchFamily="2" charset="-122"/>
                <a:cs typeface="宋体" panose="02010600030101010101" pitchFamily="2" charset="-122"/>
              </a:rPr>
              <a:t>hours.</a:t>
            </a:r>
            <a:endParaRPr sz="1100">
              <a:latin typeface="宋体" panose="02010600030101010101" pitchFamily="2" charset="-122"/>
              <a:cs typeface="宋体" panose="02010600030101010101" pitchFamily="2" charset="-122"/>
            </a:endParaRPr>
          </a:p>
          <a:p>
            <a:pPr>
              <a:lnSpc>
                <a:spcPct val="100000"/>
              </a:lnSpc>
              <a:spcBef>
                <a:spcPts val="35"/>
              </a:spcBef>
            </a:pPr>
            <a:endParaRPr sz="1000">
              <a:latin typeface="宋体" panose="02010600030101010101" pitchFamily="2" charset="-122"/>
              <a:cs typeface="宋体" panose="02010600030101010101" pitchFamily="2" charset="-122"/>
            </a:endParaRPr>
          </a:p>
          <a:p>
            <a:pPr marL="168275" marR="7700010" indent="-76200">
              <a:lnSpc>
                <a:spcPct val="100000"/>
              </a:lnSpc>
              <a:buChar char="-"/>
              <a:tabLst>
                <a:tab pos="200025" algn="l"/>
              </a:tabLst>
            </a:pPr>
            <a:r>
              <a:rPr sz="1100" spc="55" dirty="0">
                <a:latin typeface="宋体" panose="02010600030101010101" pitchFamily="2" charset="-122"/>
                <a:cs typeface="宋体" panose="02010600030101010101" pitchFamily="2" charset="-122"/>
              </a:rPr>
              <a:t>n</a:t>
            </a:r>
            <a:r>
              <a:rPr sz="1100" spc="185" dirty="0">
                <a:latin typeface="宋体" panose="02010600030101010101" pitchFamily="2" charset="-122"/>
                <a:cs typeface="宋体" panose="02010600030101010101" pitchFamily="2" charset="-122"/>
              </a:rPr>
              <a:t>am</a:t>
            </a:r>
            <a:r>
              <a:rPr sz="1100" spc="15" dirty="0">
                <a:latin typeface="宋体" panose="02010600030101010101" pitchFamily="2" charset="-122"/>
                <a:cs typeface="宋体" panose="02010600030101010101" pitchFamily="2" charset="-122"/>
              </a:rPr>
              <a:t>e</a:t>
            </a:r>
            <a:r>
              <a:rPr sz="1100" spc="-310" dirty="0">
                <a:latin typeface="宋体" panose="02010600030101010101" pitchFamily="2" charset="-122"/>
                <a:cs typeface="宋体" panose="02010600030101010101" pitchFamily="2" charset="-122"/>
              </a:rPr>
              <a:t>:</a:t>
            </a:r>
            <a:r>
              <a:rPr sz="1100" spc="-270" dirty="0">
                <a:latin typeface="宋体" panose="02010600030101010101" pitchFamily="2" charset="-122"/>
                <a:cs typeface="宋体" panose="02010600030101010101" pitchFamily="2" charset="-122"/>
              </a:rPr>
              <a:t> </a:t>
            </a:r>
            <a:r>
              <a:rPr sz="1100" spc="-50" dirty="0">
                <a:latin typeface="宋体" panose="02010600030101010101" pitchFamily="2" charset="-122"/>
                <a:cs typeface="宋体" panose="02010600030101010101" pitchFamily="2" charset="-122"/>
              </a:rPr>
              <a:t>p</a:t>
            </a:r>
            <a:r>
              <a:rPr sz="1100" spc="-55" dirty="0">
                <a:latin typeface="宋体" panose="02010600030101010101" pitchFamily="2" charset="-122"/>
                <a:cs typeface="宋体" panose="02010600030101010101" pitchFamily="2" charset="-122"/>
              </a:rPr>
              <a:t>r</a:t>
            </a:r>
            <a:r>
              <a:rPr sz="1100" spc="220" dirty="0">
                <a:latin typeface="宋体" panose="02010600030101010101" pitchFamily="2" charset="-122"/>
                <a:cs typeface="宋体" panose="02010600030101010101" pitchFamily="2" charset="-122"/>
              </a:rPr>
              <a:t>o</a:t>
            </a:r>
            <a:r>
              <a:rPr sz="1100" spc="225" dirty="0">
                <a:latin typeface="宋体" panose="02010600030101010101" pitchFamily="2" charset="-122"/>
                <a:cs typeface="宋体" panose="02010600030101010101" pitchFamily="2" charset="-122"/>
              </a:rPr>
              <a:t>m</a:t>
            </a:r>
            <a:r>
              <a:rPr sz="1100" spc="15" dirty="0">
                <a:latin typeface="宋体" panose="02010600030101010101" pitchFamily="2" charset="-122"/>
                <a:cs typeface="宋体" panose="02010600030101010101" pitchFamily="2" charset="-122"/>
              </a:rPr>
              <a:t>e</a:t>
            </a:r>
            <a:r>
              <a:rPr sz="1100" spc="-75" dirty="0">
                <a:latin typeface="宋体" panose="02010600030101010101" pitchFamily="2" charset="-122"/>
                <a:cs typeface="宋体" panose="02010600030101010101" pitchFamily="2" charset="-122"/>
              </a:rPr>
              <a:t>th</a:t>
            </a:r>
            <a:r>
              <a:rPr sz="1100" spc="5" dirty="0">
                <a:latin typeface="宋体" panose="02010600030101010101" pitchFamily="2" charset="-122"/>
                <a:cs typeface="宋体" panose="02010600030101010101" pitchFamily="2" charset="-122"/>
              </a:rPr>
              <a:t>e</a:t>
            </a:r>
            <a:r>
              <a:rPr sz="1100" spc="45" dirty="0">
                <a:latin typeface="宋体" panose="02010600030101010101" pitchFamily="2" charset="-122"/>
                <a:cs typeface="宋体" panose="02010600030101010101" pitchFamily="2" charset="-122"/>
              </a:rPr>
              <a:t>u</a:t>
            </a:r>
            <a:r>
              <a:rPr sz="1100" spc="-105" dirty="0">
                <a:latin typeface="宋体" panose="02010600030101010101" pitchFamily="2" charset="-122"/>
                <a:cs typeface="宋体" panose="02010600030101010101" pitchFamily="2" charset="-122"/>
              </a:rPr>
              <a:t>s</a:t>
            </a:r>
            <a:r>
              <a:rPr sz="1100" spc="-95" dirty="0">
                <a:latin typeface="宋体" panose="02010600030101010101" pitchFamily="2" charset="-122"/>
                <a:cs typeface="宋体" panose="02010600030101010101" pitchFamily="2" charset="-122"/>
              </a:rPr>
              <a:t>_</a:t>
            </a:r>
            <a:r>
              <a:rPr sz="1100" spc="-100" dirty="0">
                <a:latin typeface="宋体" panose="02010600030101010101" pitchFamily="2" charset="-122"/>
                <a:cs typeface="宋体" panose="02010600030101010101" pitchFamily="2" charset="-122"/>
              </a:rPr>
              <a:t>al</a:t>
            </a:r>
            <a:r>
              <a:rPr sz="1100" spc="-95" dirty="0">
                <a:latin typeface="宋体" panose="02010600030101010101" pitchFamily="2" charset="-122"/>
                <a:cs typeface="宋体" panose="02010600030101010101" pitchFamily="2" charset="-122"/>
              </a:rPr>
              <a:t>e</a:t>
            </a:r>
            <a:r>
              <a:rPr sz="1100" spc="-165" dirty="0">
                <a:latin typeface="宋体" panose="02010600030101010101" pitchFamily="2" charset="-122"/>
                <a:cs typeface="宋体" panose="02010600030101010101" pitchFamily="2" charset="-122"/>
              </a:rPr>
              <a:t>rts  </a:t>
            </a:r>
            <a:r>
              <a:rPr sz="1100" spc="-140" dirty="0">
                <a:latin typeface="宋体" panose="02010600030101010101" pitchFamily="2" charset="-122"/>
                <a:cs typeface="宋体" panose="02010600030101010101" pitchFamily="2" charset="-122"/>
              </a:rPr>
              <a:t>rules:</a:t>
            </a:r>
            <a:endParaRPr sz="1100">
              <a:latin typeface="宋体" panose="02010600030101010101" pitchFamily="2" charset="-122"/>
              <a:cs typeface="宋体" panose="02010600030101010101" pitchFamily="2" charset="-122"/>
            </a:endParaRPr>
          </a:p>
          <a:p>
            <a:pPr marL="276225" lvl="1" indent="-107950">
              <a:lnSpc>
                <a:spcPct val="100000"/>
              </a:lnSpc>
              <a:buChar char="-"/>
              <a:tabLst>
                <a:tab pos="276225" algn="l"/>
              </a:tabLst>
            </a:pPr>
            <a:r>
              <a:rPr sz="1100" spc="-100" dirty="0">
                <a:latin typeface="宋体" panose="02010600030101010101" pitchFamily="2" charset="-122"/>
                <a:cs typeface="宋体" panose="02010600030101010101" pitchFamily="2" charset="-122"/>
              </a:rPr>
              <a:t>al</a:t>
            </a:r>
            <a:r>
              <a:rPr sz="1100" spc="-95" dirty="0">
                <a:latin typeface="宋体" panose="02010600030101010101" pitchFamily="2" charset="-122"/>
                <a:cs typeface="宋体" panose="02010600030101010101" pitchFamily="2" charset="-122"/>
              </a:rPr>
              <a:t>e</a:t>
            </a:r>
            <a:r>
              <a:rPr sz="1100" spc="-229" dirty="0">
                <a:latin typeface="宋体" panose="02010600030101010101" pitchFamily="2" charset="-122"/>
                <a:cs typeface="宋体" panose="02010600030101010101" pitchFamily="2" charset="-122"/>
              </a:rPr>
              <a:t>rt:</a:t>
            </a:r>
            <a:r>
              <a:rPr sz="1100" spc="-254" dirty="0">
                <a:latin typeface="宋体" panose="02010600030101010101" pitchFamily="2" charset="-122"/>
                <a:cs typeface="宋体" panose="02010600030101010101" pitchFamily="2" charset="-122"/>
              </a:rPr>
              <a:t> </a:t>
            </a:r>
            <a:r>
              <a:rPr sz="1100" spc="80" dirty="0">
                <a:latin typeface="宋体" panose="02010600030101010101" pitchFamily="2" charset="-122"/>
                <a:cs typeface="宋体" panose="02010600030101010101" pitchFamily="2" charset="-122"/>
              </a:rPr>
              <a:t>Prom</a:t>
            </a:r>
            <a:r>
              <a:rPr sz="1100" spc="15" dirty="0">
                <a:latin typeface="宋体" panose="02010600030101010101" pitchFamily="2" charset="-122"/>
                <a:cs typeface="宋体" panose="02010600030101010101" pitchFamily="2" charset="-122"/>
              </a:rPr>
              <a:t>e</a:t>
            </a:r>
            <a:r>
              <a:rPr sz="1100" spc="-75" dirty="0">
                <a:latin typeface="宋体" panose="02010600030101010101" pitchFamily="2" charset="-122"/>
                <a:cs typeface="宋体" panose="02010600030101010101" pitchFamily="2" charset="-122"/>
              </a:rPr>
              <a:t>th</a:t>
            </a:r>
            <a:r>
              <a:rPr sz="1100" spc="15" dirty="0">
                <a:latin typeface="宋体" panose="02010600030101010101" pitchFamily="2" charset="-122"/>
                <a:cs typeface="宋体" panose="02010600030101010101" pitchFamily="2" charset="-122"/>
              </a:rPr>
              <a:t>e</a:t>
            </a:r>
            <a:r>
              <a:rPr sz="1100" spc="45" dirty="0">
                <a:latin typeface="宋体" panose="02010600030101010101" pitchFamily="2" charset="-122"/>
                <a:cs typeface="宋体" panose="02010600030101010101" pitchFamily="2" charset="-122"/>
              </a:rPr>
              <a:t>u</a:t>
            </a:r>
            <a:r>
              <a:rPr sz="1100" spc="-105" dirty="0">
                <a:latin typeface="宋体" panose="02010600030101010101" pitchFamily="2" charset="-122"/>
                <a:cs typeface="宋体" panose="02010600030101010101" pitchFamily="2" charset="-122"/>
              </a:rPr>
              <a:t>s</a:t>
            </a:r>
            <a:r>
              <a:rPr sz="1100" spc="80" dirty="0">
                <a:latin typeface="宋体" panose="02010600030101010101" pitchFamily="2" charset="-122"/>
                <a:cs typeface="宋体" panose="02010600030101010101" pitchFamily="2" charset="-122"/>
              </a:rPr>
              <a:t>Co</a:t>
            </a:r>
            <a:r>
              <a:rPr sz="1100" spc="75" dirty="0">
                <a:latin typeface="宋体" panose="02010600030101010101" pitchFamily="2" charset="-122"/>
                <a:cs typeface="宋体" panose="02010600030101010101" pitchFamily="2" charset="-122"/>
              </a:rPr>
              <a:t>n</a:t>
            </a:r>
            <a:r>
              <a:rPr sz="1100" spc="-235" dirty="0">
                <a:latin typeface="宋体" panose="02010600030101010101" pitchFamily="2" charset="-122"/>
                <a:cs typeface="宋体" panose="02010600030101010101" pitchFamily="2" charset="-122"/>
              </a:rPr>
              <a:t>f</a:t>
            </a:r>
            <a:r>
              <a:rPr sz="1100" spc="-305" dirty="0">
                <a:latin typeface="宋体" panose="02010600030101010101" pitchFamily="2" charset="-122"/>
                <a:cs typeface="宋体" panose="02010600030101010101" pitchFamily="2" charset="-122"/>
              </a:rPr>
              <a:t>i</a:t>
            </a:r>
            <a:r>
              <a:rPr sz="1100" spc="75" dirty="0">
                <a:latin typeface="宋体" panose="02010600030101010101" pitchFamily="2" charset="-122"/>
                <a:cs typeface="宋体" panose="02010600030101010101" pitchFamily="2" charset="-122"/>
              </a:rPr>
              <a:t>g</a:t>
            </a:r>
            <a:r>
              <a:rPr sz="1100" spc="70" dirty="0">
                <a:latin typeface="宋体" panose="02010600030101010101" pitchFamily="2" charset="-122"/>
                <a:cs typeface="宋体" panose="02010600030101010101" pitchFamily="2" charset="-122"/>
              </a:rPr>
              <a:t>R</a:t>
            </a:r>
            <a:r>
              <a:rPr sz="1100" spc="15" dirty="0">
                <a:latin typeface="宋体" panose="02010600030101010101" pitchFamily="2" charset="-122"/>
                <a:cs typeface="宋体" panose="02010600030101010101" pitchFamily="2" charset="-122"/>
              </a:rPr>
              <a:t>e</a:t>
            </a:r>
            <a:r>
              <a:rPr sz="1100" spc="-305" dirty="0">
                <a:latin typeface="宋体" panose="02010600030101010101" pitchFamily="2" charset="-122"/>
                <a:cs typeface="宋体" panose="02010600030101010101" pitchFamily="2" charset="-122"/>
              </a:rPr>
              <a:t>l</a:t>
            </a:r>
            <a:r>
              <a:rPr sz="1100" spc="25" dirty="0">
                <a:latin typeface="宋体" panose="02010600030101010101" pitchFamily="2" charset="-122"/>
                <a:cs typeface="宋体" panose="02010600030101010101" pitchFamily="2" charset="-122"/>
              </a:rPr>
              <a:t>oad</a:t>
            </a:r>
            <a:r>
              <a:rPr sz="1100" spc="20" dirty="0">
                <a:latin typeface="宋体" panose="02010600030101010101" pitchFamily="2" charset="-122"/>
                <a:cs typeface="宋体" panose="02010600030101010101" pitchFamily="2" charset="-122"/>
              </a:rPr>
              <a:t>F</a:t>
            </a:r>
            <a:r>
              <a:rPr sz="1100" spc="-204" dirty="0">
                <a:latin typeface="宋体" panose="02010600030101010101" pitchFamily="2" charset="-122"/>
                <a:cs typeface="宋体" panose="02010600030101010101" pitchFamily="2" charset="-122"/>
              </a:rPr>
              <a:t>ai</a:t>
            </a:r>
            <a:r>
              <a:rPr sz="1100" spc="-200" dirty="0">
                <a:latin typeface="宋体" panose="02010600030101010101" pitchFamily="2" charset="-122"/>
                <a:cs typeface="宋体" panose="02010600030101010101" pitchFamily="2" charset="-122"/>
              </a:rPr>
              <a:t>l</a:t>
            </a:r>
            <a:r>
              <a:rPr sz="1100" spc="15" dirty="0">
                <a:latin typeface="宋体" panose="02010600030101010101" pitchFamily="2" charset="-122"/>
                <a:cs typeface="宋体" panose="02010600030101010101" pitchFamily="2" charset="-122"/>
              </a:rPr>
              <a:t>e</a:t>
            </a:r>
            <a:r>
              <a:rPr sz="1100" spc="80" dirty="0">
                <a:latin typeface="宋体" panose="02010600030101010101" pitchFamily="2" charset="-122"/>
                <a:cs typeface="宋体" panose="02010600030101010101" pitchFamily="2" charset="-122"/>
              </a:rPr>
              <a:t>d</a:t>
            </a:r>
            <a:endParaRPr sz="1100">
              <a:latin typeface="宋体" panose="02010600030101010101" pitchFamily="2" charset="-122"/>
              <a:cs typeface="宋体" panose="02010600030101010101" pitchFamily="2" charset="-122"/>
            </a:endParaRPr>
          </a:p>
          <a:p>
            <a:pPr marL="244475">
              <a:lnSpc>
                <a:spcPct val="100000"/>
              </a:lnSpc>
            </a:pPr>
            <a:r>
              <a:rPr sz="1100" spc="15" dirty="0">
                <a:latin typeface="宋体" panose="02010600030101010101" pitchFamily="2" charset="-122"/>
                <a:cs typeface="宋体" panose="02010600030101010101" pitchFamily="2" charset="-122"/>
              </a:rPr>
              <a:t>e</a:t>
            </a:r>
            <a:r>
              <a:rPr sz="1100" spc="-75" dirty="0">
                <a:latin typeface="宋体" panose="02010600030101010101" pitchFamily="2" charset="-122"/>
                <a:cs typeface="宋体" panose="02010600030101010101" pitchFamily="2" charset="-122"/>
              </a:rPr>
              <a:t>x</a:t>
            </a:r>
            <a:r>
              <a:rPr sz="1100" spc="-50" dirty="0">
                <a:latin typeface="宋体" panose="02010600030101010101" pitchFamily="2" charset="-122"/>
                <a:cs typeface="宋体" panose="02010600030101010101" pitchFamily="2" charset="-122"/>
              </a:rPr>
              <a:t>p</a:t>
            </a:r>
            <a:r>
              <a:rPr sz="1100" spc="-60" dirty="0">
                <a:latin typeface="宋体" panose="02010600030101010101" pitchFamily="2" charset="-122"/>
                <a:cs typeface="宋体" panose="02010600030101010101" pitchFamily="2" charset="-122"/>
              </a:rPr>
              <a:t>r</a:t>
            </a:r>
            <a:r>
              <a:rPr sz="1100" spc="-310" dirty="0">
                <a:latin typeface="宋体" panose="02010600030101010101" pitchFamily="2" charset="-122"/>
                <a:cs typeface="宋体" panose="02010600030101010101" pitchFamily="2" charset="-122"/>
              </a:rPr>
              <a:t>:</a:t>
            </a:r>
            <a:r>
              <a:rPr sz="1100" spc="-254" dirty="0">
                <a:latin typeface="宋体" panose="02010600030101010101" pitchFamily="2" charset="-122"/>
                <a:cs typeface="宋体" panose="02010600030101010101" pitchFamily="2" charset="-122"/>
              </a:rPr>
              <a:t> </a:t>
            </a:r>
            <a:r>
              <a:rPr sz="1100" spc="-50" dirty="0">
                <a:latin typeface="宋体" panose="02010600030101010101" pitchFamily="2" charset="-122"/>
                <a:cs typeface="宋体" panose="02010600030101010101" pitchFamily="2" charset="-122"/>
              </a:rPr>
              <a:t>p</a:t>
            </a:r>
            <a:r>
              <a:rPr sz="1100" spc="-60" dirty="0">
                <a:latin typeface="宋体" panose="02010600030101010101" pitchFamily="2" charset="-122"/>
                <a:cs typeface="宋体" panose="02010600030101010101" pitchFamily="2" charset="-122"/>
              </a:rPr>
              <a:t>r</a:t>
            </a:r>
            <a:r>
              <a:rPr sz="1100" spc="150" dirty="0">
                <a:latin typeface="宋体" panose="02010600030101010101" pitchFamily="2" charset="-122"/>
                <a:cs typeface="宋体" panose="02010600030101010101" pitchFamily="2" charset="-122"/>
              </a:rPr>
              <a:t>om</a:t>
            </a:r>
            <a:r>
              <a:rPr sz="1100" spc="155" dirty="0">
                <a:latin typeface="宋体" panose="02010600030101010101" pitchFamily="2" charset="-122"/>
                <a:cs typeface="宋体" panose="02010600030101010101" pitchFamily="2" charset="-122"/>
              </a:rPr>
              <a:t>e</a:t>
            </a:r>
            <a:r>
              <a:rPr sz="1100" spc="-45" dirty="0">
                <a:latin typeface="宋体" panose="02010600030101010101" pitchFamily="2" charset="-122"/>
                <a:cs typeface="宋体" panose="02010600030101010101" pitchFamily="2" charset="-122"/>
              </a:rPr>
              <a:t>th</a:t>
            </a:r>
            <a:r>
              <a:rPr sz="1100" spc="-50" dirty="0">
                <a:latin typeface="宋体" panose="02010600030101010101" pitchFamily="2" charset="-122"/>
                <a:cs typeface="宋体" panose="02010600030101010101" pitchFamily="2" charset="-122"/>
              </a:rPr>
              <a:t>e</a:t>
            </a:r>
            <a:r>
              <a:rPr sz="1100" spc="45" dirty="0">
                <a:latin typeface="宋体" panose="02010600030101010101" pitchFamily="2" charset="-122"/>
                <a:cs typeface="宋体" panose="02010600030101010101" pitchFamily="2" charset="-122"/>
              </a:rPr>
              <a:t>u</a:t>
            </a:r>
            <a:r>
              <a:rPr sz="1100" spc="-105" dirty="0">
                <a:latin typeface="宋体" panose="02010600030101010101" pitchFamily="2" charset="-122"/>
                <a:cs typeface="宋体" panose="02010600030101010101" pitchFamily="2" charset="-122"/>
              </a:rPr>
              <a:t>s</a:t>
            </a:r>
            <a:r>
              <a:rPr sz="1100" spc="-100" dirty="0">
                <a:latin typeface="宋体" panose="02010600030101010101" pitchFamily="2" charset="-122"/>
                <a:cs typeface="宋体" panose="02010600030101010101" pitchFamily="2" charset="-122"/>
              </a:rPr>
              <a:t>_</a:t>
            </a:r>
            <a:r>
              <a:rPr sz="1100" spc="25" dirty="0">
                <a:latin typeface="宋体" panose="02010600030101010101" pitchFamily="2" charset="-122"/>
                <a:cs typeface="宋体" panose="02010600030101010101" pitchFamily="2" charset="-122"/>
              </a:rPr>
              <a:t>co</a:t>
            </a:r>
            <a:r>
              <a:rPr sz="1100" spc="15" dirty="0">
                <a:latin typeface="宋体" panose="02010600030101010101" pitchFamily="2" charset="-122"/>
                <a:cs typeface="宋体" panose="02010600030101010101" pitchFamily="2" charset="-122"/>
              </a:rPr>
              <a:t>n</a:t>
            </a:r>
            <a:r>
              <a:rPr sz="1100" spc="-235" dirty="0">
                <a:latin typeface="宋体" panose="02010600030101010101" pitchFamily="2" charset="-122"/>
                <a:cs typeface="宋体" panose="02010600030101010101" pitchFamily="2" charset="-122"/>
              </a:rPr>
              <a:t>f</a:t>
            </a:r>
            <a:r>
              <a:rPr sz="1100" spc="-155" dirty="0">
                <a:latin typeface="宋体" panose="02010600030101010101" pitchFamily="2" charset="-122"/>
                <a:cs typeface="宋体" panose="02010600030101010101" pitchFamily="2" charset="-122"/>
              </a:rPr>
              <a:t>ig_l</a:t>
            </a:r>
            <a:r>
              <a:rPr sz="1100" spc="-125" dirty="0">
                <a:latin typeface="宋体" panose="02010600030101010101" pitchFamily="2" charset="-122"/>
                <a:cs typeface="宋体" panose="02010600030101010101" pitchFamily="2" charset="-122"/>
              </a:rPr>
              <a:t>ast_rel</a:t>
            </a:r>
            <a:r>
              <a:rPr sz="1100" spc="35" dirty="0">
                <a:latin typeface="宋体" panose="02010600030101010101" pitchFamily="2" charset="-122"/>
                <a:cs typeface="宋体" panose="02010600030101010101" pitchFamily="2" charset="-122"/>
              </a:rPr>
              <a:t>oa</a:t>
            </a:r>
            <a:r>
              <a:rPr sz="1100" spc="-20" dirty="0">
                <a:latin typeface="宋体" panose="02010600030101010101" pitchFamily="2" charset="-122"/>
                <a:cs typeface="宋体" panose="02010600030101010101" pitchFamily="2" charset="-122"/>
              </a:rPr>
              <a:t>d_s</a:t>
            </a:r>
            <a:r>
              <a:rPr sz="1100" spc="-15" dirty="0">
                <a:latin typeface="宋体" panose="02010600030101010101" pitchFamily="2" charset="-122"/>
                <a:cs typeface="宋体" panose="02010600030101010101" pitchFamily="2" charset="-122"/>
              </a:rPr>
              <a:t>u</a:t>
            </a:r>
            <a:r>
              <a:rPr sz="1100" spc="-30" dirty="0">
                <a:latin typeface="宋体" panose="02010600030101010101" pitchFamily="2" charset="-122"/>
                <a:cs typeface="宋体" panose="02010600030101010101" pitchFamily="2" charset="-122"/>
              </a:rPr>
              <a:t>cce</a:t>
            </a:r>
            <a:r>
              <a:rPr sz="1100" spc="-110" dirty="0">
                <a:latin typeface="宋体" panose="02010600030101010101" pitchFamily="2" charset="-122"/>
                <a:cs typeface="宋体" panose="02010600030101010101" pitchFamily="2" charset="-122"/>
              </a:rPr>
              <a:t>s</a:t>
            </a:r>
            <a:r>
              <a:rPr sz="1100" spc="-105" dirty="0">
                <a:latin typeface="宋体" panose="02010600030101010101" pitchFamily="2" charset="-122"/>
                <a:cs typeface="宋体" panose="02010600030101010101" pitchFamily="2" charset="-122"/>
              </a:rPr>
              <a:t>s</a:t>
            </a:r>
            <a:r>
              <a:rPr sz="1100" spc="-235" dirty="0">
                <a:latin typeface="宋体" panose="02010600030101010101" pitchFamily="2" charset="-122"/>
                <a:cs typeface="宋体" panose="02010600030101010101" pitchFamily="2" charset="-122"/>
              </a:rPr>
              <a:t>f</a:t>
            </a:r>
            <a:r>
              <a:rPr sz="1100" spc="-125" dirty="0">
                <a:latin typeface="宋体" panose="02010600030101010101" pitchFamily="2" charset="-122"/>
                <a:cs typeface="宋体" panose="02010600030101010101" pitchFamily="2" charset="-122"/>
              </a:rPr>
              <a:t>ul</a:t>
            </a:r>
            <a:r>
              <a:rPr sz="1100" spc="-265" dirty="0">
                <a:latin typeface="宋体" panose="02010600030101010101" pitchFamily="2" charset="-122"/>
                <a:cs typeface="宋体" panose="02010600030101010101" pitchFamily="2" charset="-122"/>
              </a:rPr>
              <a:t> </a:t>
            </a:r>
            <a:r>
              <a:rPr sz="1100" spc="175" dirty="0">
                <a:latin typeface="宋体" panose="02010600030101010101" pitchFamily="2" charset="-122"/>
                <a:cs typeface="宋体" panose="02010600030101010101" pitchFamily="2" charset="-122"/>
              </a:rPr>
              <a:t>=</a:t>
            </a:r>
            <a:r>
              <a:rPr sz="1100" spc="18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30" dirty="0">
                <a:latin typeface="宋体" panose="02010600030101010101" pitchFamily="2" charset="-122"/>
                <a:cs typeface="宋体" panose="02010600030101010101" pitchFamily="2" charset="-122"/>
              </a:rPr>
              <a:t>0</a:t>
            </a:r>
            <a:endParaRPr sz="1100">
              <a:latin typeface="宋体" panose="02010600030101010101" pitchFamily="2" charset="-122"/>
              <a:cs typeface="宋体" panose="02010600030101010101" pitchFamily="2" charset="-122"/>
            </a:endParaRPr>
          </a:p>
          <a:p>
            <a:pPr marL="244475" marR="8735695">
              <a:lnSpc>
                <a:spcPct val="100000"/>
              </a:lnSpc>
              <a:spcBef>
                <a:spcPts val="5"/>
              </a:spcBef>
            </a:pPr>
            <a:r>
              <a:rPr sz="1100" spc="-235" dirty="0">
                <a:latin typeface="宋体" panose="02010600030101010101" pitchFamily="2" charset="-122"/>
                <a:cs typeface="宋体" panose="02010600030101010101" pitchFamily="2" charset="-122"/>
              </a:rPr>
              <a:t>f</a:t>
            </a:r>
            <a:r>
              <a:rPr sz="1100" spc="-145" dirty="0">
                <a:latin typeface="宋体" panose="02010600030101010101" pitchFamily="2" charset="-122"/>
                <a:cs typeface="宋体" panose="02010600030101010101" pitchFamily="2" charset="-122"/>
              </a:rPr>
              <a:t>or</a:t>
            </a:r>
            <a:r>
              <a:rPr sz="1100" spc="-140" dirty="0">
                <a:latin typeface="宋体" panose="02010600030101010101" pitchFamily="2" charset="-122"/>
                <a:cs typeface="宋体" panose="02010600030101010101" pitchFamily="2" charset="-122"/>
              </a:rPr>
              <a:t>:</a:t>
            </a:r>
            <a:r>
              <a:rPr sz="1100" spc="-254" dirty="0">
                <a:latin typeface="宋体" panose="02010600030101010101" pitchFamily="2" charset="-122"/>
                <a:cs typeface="宋体" panose="02010600030101010101" pitchFamily="2" charset="-122"/>
              </a:rPr>
              <a:t> </a:t>
            </a:r>
            <a:r>
              <a:rPr sz="1100" spc="200" dirty="0">
                <a:latin typeface="宋体" panose="02010600030101010101" pitchFamily="2" charset="-122"/>
                <a:cs typeface="宋体" panose="02010600030101010101" pitchFamily="2" charset="-122"/>
              </a:rPr>
              <a:t>3m  </a:t>
            </a:r>
            <a:r>
              <a:rPr sz="1100" spc="-135" dirty="0">
                <a:latin typeface="宋体" panose="02010600030101010101" pitchFamily="2" charset="-122"/>
                <a:cs typeface="宋体" panose="02010600030101010101" pitchFamily="2" charset="-122"/>
              </a:rPr>
              <a:t>labels:</a:t>
            </a:r>
            <a:endParaRPr sz="1100">
              <a:latin typeface="宋体" panose="02010600030101010101" pitchFamily="2" charset="-122"/>
              <a:cs typeface="宋体" panose="02010600030101010101" pitchFamily="2" charset="-122"/>
            </a:endParaRPr>
          </a:p>
          <a:p>
            <a:pPr marL="244475" marR="8035925" indent="76200">
              <a:lnSpc>
                <a:spcPct val="100000"/>
              </a:lnSpc>
            </a:pPr>
            <a:r>
              <a:rPr sz="1100" spc="-105" dirty="0">
                <a:latin typeface="宋体" panose="02010600030101010101" pitchFamily="2" charset="-122"/>
                <a:cs typeface="宋体" panose="02010600030101010101" pitchFamily="2" charset="-122"/>
              </a:rPr>
              <a:t>s</a:t>
            </a:r>
            <a:r>
              <a:rPr sz="1100" spc="15" dirty="0">
                <a:latin typeface="宋体" panose="02010600030101010101" pitchFamily="2" charset="-122"/>
                <a:cs typeface="宋体" panose="02010600030101010101" pitchFamily="2" charset="-122"/>
              </a:rPr>
              <a:t>e</a:t>
            </a:r>
            <a:r>
              <a:rPr sz="1100" spc="-110" dirty="0">
                <a:latin typeface="宋体" panose="02010600030101010101" pitchFamily="2" charset="-122"/>
                <a:cs typeface="宋体" panose="02010600030101010101" pitchFamily="2" charset="-122"/>
              </a:rPr>
              <a:t>r</a:t>
            </a:r>
            <a:r>
              <a:rPr sz="1100" spc="-120" dirty="0">
                <a:latin typeface="宋体" panose="02010600030101010101" pitchFamily="2" charset="-122"/>
                <a:cs typeface="宋体" panose="02010600030101010101" pitchFamily="2" charset="-122"/>
              </a:rPr>
              <a:t>v</a:t>
            </a:r>
            <a:r>
              <a:rPr sz="1100" spc="15" dirty="0">
                <a:latin typeface="宋体" panose="02010600030101010101" pitchFamily="2" charset="-122"/>
                <a:cs typeface="宋体" panose="02010600030101010101" pitchFamily="2" charset="-122"/>
              </a:rPr>
              <a:t>e</a:t>
            </a:r>
            <a:r>
              <a:rPr sz="1100" spc="-180" dirty="0">
                <a:latin typeface="宋体" panose="02010600030101010101" pitchFamily="2" charset="-122"/>
                <a:cs typeface="宋体" panose="02010600030101010101" pitchFamily="2" charset="-122"/>
              </a:rPr>
              <a:t>rit</a:t>
            </a:r>
            <a:r>
              <a:rPr sz="1100" spc="-175" dirty="0">
                <a:latin typeface="宋体" panose="02010600030101010101" pitchFamily="2" charset="-122"/>
                <a:cs typeface="宋体" panose="02010600030101010101" pitchFamily="2" charset="-122"/>
              </a:rPr>
              <a:t>y</a:t>
            </a:r>
            <a:r>
              <a:rPr sz="1100" spc="-310" dirty="0">
                <a:latin typeface="宋体" panose="02010600030101010101" pitchFamily="2" charset="-122"/>
                <a:cs typeface="宋体" panose="02010600030101010101" pitchFamily="2" charset="-122"/>
              </a:rPr>
              <a:t>:</a:t>
            </a:r>
            <a:r>
              <a:rPr sz="1100" spc="-265" dirty="0">
                <a:latin typeface="宋体" panose="02010600030101010101" pitchFamily="2" charset="-122"/>
                <a:cs typeface="宋体" panose="02010600030101010101" pitchFamily="2" charset="-122"/>
              </a:rPr>
              <a:t> </a:t>
            </a:r>
            <a:r>
              <a:rPr sz="1100" spc="10" dirty="0">
                <a:latin typeface="宋体" panose="02010600030101010101" pitchFamily="2" charset="-122"/>
                <a:cs typeface="宋体" panose="02010600030101010101" pitchFamily="2" charset="-122"/>
              </a:rPr>
              <a:t>wa</a:t>
            </a:r>
            <a:r>
              <a:rPr sz="1100" spc="5" dirty="0">
                <a:latin typeface="宋体" panose="02010600030101010101" pitchFamily="2" charset="-122"/>
                <a:cs typeface="宋体" panose="02010600030101010101" pitchFamily="2" charset="-122"/>
              </a:rPr>
              <a:t>r</a:t>
            </a:r>
            <a:r>
              <a:rPr sz="1100" spc="55" dirty="0">
                <a:latin typeface="宋体" panose="02010600030101010101" pitchFamily="2" charset="-122"/>
                <a:cs typeface="宋体" panose="02010600030101010101" pitchFamily="2" charset="-122"/>
              </a:rPr>
              <a:t>n</a:t>
            </a:r>
            <a:r>
              <a:rPr sz="1100" spc="-305" dirty="0">
                <a:latin typeface="宋体" panose="02010600030101010101" pitchFamily="2" charset="-122"/>
                <a:cs typeface="宋体" panose="02010600030101010101" pitchFamily="2" charset="-122"/>
              </a:rPr>
              <a:t>i</a:t>
            </a:r>
            <a:r>
              <a:rPr sz="1100" spc="55" dirty="0">
                <a:latin typeface="宋体" panose="02010600030101010101" pitchFamily="2" charset="-122"/>
                <a:cs typeface="宋体" panose="02010600030101010101" pitchFamily="2" charset="-122"/>
              </a:rPr>
              <a:t>n</a:t>
            </a:r>
            <a:r>
              <a:rPr sz="1100" spc="80" dirty="0">
                <a:latin typeface="宋体" panose="02010600030101010101" pitchFamily="2" charset="-122"/>
                <a:cs typeface="宋体" panose="02010600030101010101" pitchFamily="2" charset="-122"/>
              </a:rPr>
              <a:t>g  </a:t>
            </a:r>
            <a:r>
              <a:rPr sz="1100" spc="-70" dirty="0">
                <a:latin typeface="宋体" panose="02010600030101010101" pitchFamily="2" charset="-122"/>
                <a:cs typeface="宋体" panose="02010600030101010101" pitchFamily="2" charset="-122"/>
              </a:rPr>
              <a:t>annotations:</a:t>
            </a:r>
            <a:endParaRPr sz="1100">
              <a:latin typeface="宋体" panose="02010600030101010101" pitchFamily="2" charset="-122"/>
              <a:cs typeface="宋体" panose="02010600030101010101" pitchFamily="2" charset="-122"/>
            </a:endParaRPr>
          </a:p>
          <a:p>
            <a:pPr marL="320675">
              <a:lnSpc>
                <a:spcPct val="100000"/>
              </a:lnSpc>
            </a:pPr>
            <a:r>
              <a:rPr sz="1100" spc="-100" dirty="0">
                <a:latin typeface="宋体" panose="02010600030101010101" pitchFamily="2" charset="-122"/>
                <a:cs typeface="宋体" panose="02010600030101010101" pitchFamily="2" charset="-122"/>
              </a:rPr>
              <a:t>description:</a:t>
            </a:r>
            <a:r>
              <a:rPr sz="1100" spc="-265" dirty="0">
                <a:latin typeface="宋体" panose="02010600030101010101" pitchFamily="2" charset="-122"/>
                <a:cs typeface="宋体" panose="02010600030101010101" pitchFamily="2" charset="-122"/>
              </a:rPr>
              <a:t> </a:t>
            </a:r>
            <a:r>
              <a:rPr sz="1100" spc="-30" dirty="0">
                <a:latin typeface="宋体" panose="02010600030101010101" pitchFamily="2" charset="-122"/>
                <a:cs typeface="宋体" panose="02010600030101010101" pitchFamily="2" charset="-122"/>
              </a:rPr>
              <a:t>Reloading</a:t>
            </a:r>
            <a:r>
              <a:rPr sz="1100" spc="-240" dirty="0">
                <a:latin typeface="宋体" panose="02010600030101010101" pitchFamily="2" charset="-122"/>
                <a:cs typeface="宋体" panose="02010600030101010101" pitchFamily="2" charset="-122"/>
              </a:rPr>
              <a:t> </a:t>
            </a:r>
            <a:r>
              <a:rPr sz="1100" spc="15" dirty="0">
                <a:latin typeface="宋体" panose="02010600030101010101" pitchFamily="2" charset="-122"/>
                <a:cs typeface="宋体" panose="02010600030101010101" pitchFamily="2" charset="-122"/>
              </a:rPr>
              <a:t>Prometheus</a:t>
            </a:r>
            <a:r>
              <a:rPr sz="1100" spc="-270" dirty="0">
                <a:latin typeface="宋体" panose="02010600030101010101" pitchFamily="2" charset="-122"/>
                <a:cs typeface="宋体" panose="02010600030101010101" pitchFamily="2" charset="-122"/>
              </a:rPr>
              <a:t> </a:t>
            </a:r>
            <a:r>
              <a:rPr sz="1100" spc="-70" dirty="0">
                <a:latin typeface="宋体" panose="02010600030101010101" pitchFamily="2" charset="-122"/>
                <a:cs typeface="宋体" panose="02010600030101010101" pitchFamily="2" charset="-122"/>
              </a:rPr>
              <a:t>configuration</a:t>
            </a:r>
            <a:r>
              <a:rPr sz="1100" spc="-270"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has</a:t>
            </a:r>
            <a:r>
              <a:rPr sz="1100" spc="-250" dirty="0">
                <a:latin typeface="宋体" panose="02010600030101010101" pitchFamily="2" charset="-122"/>
                <a:cs typeface="宋体" panose="02010600030101010101" pitchFamily="2" charset="-122"/>
              </a:rPr>
              <a:t> </a:t>
            </a:r>
            <a:r>
              <a:rPr sz="1100" spc="-125" dirty="0">
                <a:latin typeface="宋体" panose="02010600030101010101" pitchFamily="2" charset="-122"/>
                <a:cs typeface="宋体" panose="02010600030101010101" pitchFamily="2" charset="-122"/>
              </a:rPr>
              <a:t>failed</a:t>
            </a:r>
            <a:r>
              <a:rPr sz="1100" spc="-235" dirty="0">
                <a:latin typeface="宋体" panose="02010600030101010101" pitchFamily="2" charset="-122"/>
                <a:cs typeface="宋体" panose="02010600030101010101" pitchFamily="2" charset="-122"/>
              </a:rPr>
              <a:t> </a:t>
            </a:r>
            <a:r>
              <a:rPr sz="1100" spc="65" dirty="0">
                <a:latin typeface="宋体" panose="02010600030101010101" pitchFamily="2" charset="-122"/>
                <a:cs typeface="宋体" panose="02010600030101010101" pitchFamily="2" charset="-122"/>
              </a:rPr>
              <a:t>on</a:t>
            </a:r>
            <a:r>
              <a:rPr sz="1100" spc="-260"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r>
              <a:rPr sz="1100" spc="-235" dirty="0">
                <a:latin typeface="宋体" panose="02010600030101010101" pitchFamily="2" charset="-122"/>
                <a:cs typeface="宋体" panose="02010600030101010101" pitchFamily="2" charset="-122"/>
              </a:rPr>
              <a:t> </a:t>
            </a:r>
            <a:r>
              <a:rPr sz="1100" spc="-90" dirty="0">
                <a:latin typeface="宋体" panose="02010600030101010101" pitchFamily="2" charset="-122"/>
                <a:cs typeface="宋体" panose="02010600030101010101" pitchFamily="2" charset="-122"/>
              </a:rPr>
              <a:t>$labels.instance</a:t>
            </a:r>
            <a:r>
              <a:rPr sz="1100" spc="-254" dirty="0">
                <a:latin typeface="宋体" panose="02010600030101010101" pitchFamily="2" charset="-122"/>
                <a:cs typeface="宋体" panose="02010600030101010101" pitchFamily="2" charset="-122"/>
              </a:rPr>
              <a:t> </a:t>
            </a:r>
            <a:r>
              <a:rPr sz="1100" spc="-265"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p:txBody>
      </p:sp>
      <p:pic>
        <p:nvPicPr>
          <p:cNvPr id="9"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10"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1" name="图片 10"/>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4638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告警路由示例</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2857500" cy="330200"/>
          </a:xfrm>
          <a:prstGeom prst="rect">
            <a:avLst/>
          </a:prstGeom>
        </p:spPr>
        <p:txBody>
          <a:bodyPr vert="horz" wrap="square" lIns="0" tIns="12700" rIns="0" bIns="0" rtlCol="0">
            <a:spAutoFit/>
          </a:bodyPr>
          <a:lstStyle/>
          <a:p>
            <a:pPr marL="304800" indent="-292100">
              <a:lnSpc>
                <a:spcPct val="100000"/>
              </a:lnSpc>
              <a:spcBef>
                <a:spcPts val="10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第二步，添加路由信息</a:t>
            </a:r>
            <a:endParaRPr sz="20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1088389" y="1309370"/>
            <a:ext cx="4758182" cy="3859022"/>
          </a:xfrm>
          <a:prstGeom prst="rect">
            <a:avLst/>
          </a:prstGeom>
        </p:spPr>
      </p:pic>
      <p:sp>
        <p:nvSpPr>
          <p:cNvPr id="5" name="object 5"/>
          <p:cNvSpPr txBox="1"/>
          <p:nvPr/>
        </p:nvSpPr>
        <p:spPr>
          <a:xfrm>
            <a:off x="1198880" y="1410969"/>
            <a:ext cx="4544060" cy="3662679"/>
          </a:xfrm>
          <a:prstGeom prst="rect">
            <a:avLst/>
          </a:prstGeom>
          <a:solidFill>
            <a:srgbClr val="D7EFEB"/>
          </a:solidFill>
        </p:spPr>
        <p:txBody>
          <a:bodyPr vert="horz" wrap="square" lIns="0" tIns="36830" rIns="0" bIns="0" rtlCol="0">
            <a:spAutoFit/>
          </a:bodyPr>
          <a:lstStyle/>
          <a:p>
            <a:pPr marL="92075">
              <a:lnSpc>
                <a:spcPct val="100000"/>
              </a:lnSpc>
              <a:spcBef>
                <a:spcPts val="290"/>
              </a:spcBef>
            </a:pPr>
            <a:r>
              <a:rPr sz="1100" spc="-105" dirty="0">
                <a:latin typeface="宋体" panose="02010600030101010101" pitchFamily="2" charset="-122"/>
                <a:cs typeface="宋体" panose="02010600030101010101" pitchFamily="2" charset="-122"/>
              </a:rPr>
              <a:t>global:</a:t>
            </a:r>
            <a:endParaRPr sz="1100">
              <a:latin typeface="宋体" panose="02010600030101010101" pitchFamily="2" charset="-122"/>
              <a:cs typeface="宋体" panose="02010600030101010101" pitchFamily="2" charset="-122"/>
            </a:endParaRPr>
          </a:p>
          <a:p>
            <a:pPr marL="168275" marR="1873885">
              <a:lnSpc>
                <a:spcPct val="100000"/>
              </a:lnSpc>
            </a:pPr>
            <a:r>
              <a:rPr sz="1100" spc="-105" dirty="0">
                <a:latin typeface="宋体" panose="02010600030101010101" pitchFamily="2" charset="-122"/>
                <a:cs typeface="宋体" panose="02010600030101010101" pitchFamily="2" charset="-122"/>
              </a:rPr>
              <a:t>s</a:t>
            </a:r>
            <a:r>
              <a:rPr sz="1100" spc="375" dirty="0">
                <a:latin typeface="宋体" panose="02010600030101010101" pitchFamily="2" charset="-122"/>
                <a:cs typeface="宋体" panose="02010600030101010101" pitchFamily="2" charset="-122"/>
              </a:rPr>
              <a:t>m</a:t>
            </a:r>
            <a:r>
              <a:rPr sz="1100" spc="-80" dirty="0">
                <a:latin typeface="宋体" panose="02010600030101010101" pitchFamily="2" charset="-122"/>
                <a:cs typeface="宋体" panose="02010600030101010101" pitchFamily="2" charset="-122"/>
              </a:rPr>
              <a:t>tp_s</a:t>
            </a:r>
            <a:r>
              <a:rPr sz="1100" spc="375" dirty="0">
                <a:latin typeface="宋体" panose="02010600030101010101" pitchFamily="2" charset="-122"/>
                <a:cs typeface="宋体" panose="02010600030101010101" pitchFamily="2" charset="-122"/>
              </a:rPr>
              <a:t>m</a:t>
            </a:r>
            <a:r>
              <a:rPr sz="1100" spc="-90" dirty="0">
                <a:latin typeface="宋体" panose="02010600030101010101" pitchFamily="2" charset="-122"/>
                <a:cs typeface="宋体" panose="02010600030101010101" pitchFamily="2" charset="-122"/>
              </a:rPr>
              <a:t>a</a:t>
            </a:r>
            <a:r>
              <a:rPr sz="1100" spc="-95" dirty="0">
                <a:latin typeface="宋体" panose="02010600030101010101" pitchFamily="2" charset="-122"/>
                <a:cs typeface="宋体" panose="02010600030101010101" pitchFamily="2" charset="-122"/>
              </a:rPr>
              <a:t>r</a:t>
            </a:r>
            <a:r>
              <a:rPr sz="1100" spc="-75" dirty="0">
                <a:latin typeface="宋体" panose="02010600030101010101" pitchFamily="2" charset="-122"/>
                <a:cs typeface="宋体" panose="02010600030101010101" pitchFamily="2" charset="-122"/>
              </a:rPr>
              <a:t>th</a:t>
            </a:r>
            <a:r>
              <a:rPr sz="1100" spc="-80" dirty="0">
                <a:latin typeface="宋体" panose="02010600030101010101" pitchFamily="2" charset="-122"/>
                <a:cs typeface="宋体" panose="02010600030101010101" pitchFamily="2" charset="-122"/>
              </a:rPr>
              <a:t>os</a:t>
            </a:r>
            <a:r>
              <a:rPr sz="1100" spc="-70" dirty="0">
                <a:latin typeface="宋体" panose="02010600030101010101" pitchFamily="2" charset="-122"/>
                <a:cs typeface="宋体" panose="02010600030101010101" pitchFamily="2" charset="-122"/>
              </a:rPr>
              <a:t>t</a:t>
            </a:r>
            <a:r>
              <a:rPr sz="1100" spc="-310" dirty="0">
                <a:latin typeface="宋体" panose="02010600030101010101" pitchFamily="2" charset="-122"/>
                <a:cs typeface="宋体" panose="02010600030101010101" pitchFamily="2" charset="-122"/>
              </a:rPr>
              <a:t>:</a:t>
            </a:r>
            <a:r>
              <a:rPr sz="1100" spc="-275" dirty="0">
                <a:latin typeface="宋体" panose="02010600030101010101" pitchFamily="2" charset="-122"/>
                <a:cs typeface="宋体" panose="02010600030101010101" pitchFamily="2" charset="-122"/>
              </a:rPr>
              <a:t> </a:t>
            </a:r>
            <a:r>
              <a:rPr sz="1100" spc="-315" dirty="0">
                <a:latin typeface="宋体" panose="02010600030101010101" pitchFamily="2" charset="-122"/>
                <a:cs typeface="宋体" panose="02010600030101010101" pitchFamily="2" charset="-122"/>
              </a:rPr>
              <a:t>'</a:t>
            </a:r>
            <a:r>
              <a:rPr sz="1100" spc="-305" dirty="0">
                <a:latin typeface="宋体" panose="02010600030101010101" pitchFamily="2" charset="-122"/>
                <a:cs typeface="宋体" panose="02010600030101010101" pitchFamily="2" charset="-122"/>
              </a:rPr>
              <a:t>l</a:t>
            </a:r>
            <a:r>
              <a:rPr sz="1100" spc="-75" dirty="0">
                <a:latin typeface="宋体" panose="02010600030101010101" pitchFamily="2" charset="-122"/>
                <a:cs typeface="宋体" panose="02010600030101010101" pitchFamily="2" charset="-122"/>
              </a:rPr>
              <a:t>oca</a:t>
            </a:r>
            <a:r>
              <a:rPr sz="1100" spc="-70" dirty="0">
                <a:latin typeface="宋体" panose="02010600030101010101" pitchFamily="2" charset="-122"/>
                <a:cs typeface="宋体" panose="02010600030101010101" pitchFamily="2" charset="-122"/>
              </a:rPr>
              <a:t>l</a:t>
            </a:r>
            <a:r>
              <a:rPr sz="1100" spc="55" dirty="0">
                <a:latin typeface="宋体" panose="02010600030101010101" pitchFamily="2" charset="-122"/>
                <a:cs typeface="宋体" panose="02010600030101010101" pitchFamily="2" charset="-122"/>
              </a:rPr>
              <a:t>h</a:t>
            </a:r>
            <a:r>
              <a:rPr sz="1100" spc="-80" dirty="0">
                <a:latin typeface="宋体" panose="02010600030101010101" pitchFamily="2" charset="-122"/>
                <a:cs typeface="宋体" panose="02010600030101010101" pitchFamily="2" charset="-122"/>
              </a:rPr>
              <a:t>os</a:t>
            </a:r>
            <a:r>
              <a:rPr sz="1100" spc="-75" dirty="0">
                <a:latin typeface="宋体" panose="02010600030101010101" pitchFamily="2" charset="-122"/>
                <a:cs typeface="宋体" panose="02010600030101010101" pitchFamily="2" charset="-122"/>
              </a:rPr>
              <a:t>t</a:t>
            </a:r>
            <a:r>
              <a:rPr sz="1100" spc="-145" dirty="0">
                <a:latin typeface="宋体" panose="02010600030101010101" pitchFamily="2" charset="-122"/>
                <a:cs typeface="宋体" panose="02010600030101010101" pitchFamily="2" charset="-122"/>
              </a:rPr>
              <a:t>:25'  </a:t>
            </a:r>
            <a:r>
              <a:rPr sz="1100" spc="-105" dirty="0">
                <a:latin typeface="宋体" panose="02010600030101010101" pitchFamily="2" charset="-122"/>
                <a:cs typeface="宋体" panose="02010600030101010101" pitchFamily="2" charset="-122"/>
              </a:rPr>
              <a:t>s</a:t>
            </a:r>
            <a:r>
              <a:rPr sz="1100" spc="375" dirty="0">
                <a:latin typeface="宋体" panose="02010600030101010101" pitchFamily="2" charset="-122"/>
                <a:cs typeface="宋体" panose="02010600030101010101" pitchFamily="2" charset="-122"/>
              </a:rPr>
              <a:t>m</a:t>
            </a:r>
            <a:r>
              <a:rPr sz="1100" spc="-125" dirty="0">
                <a:latin typeface="宋体" panose="02010600030101010101" pitchFamily="2" charset="-122"/>
                <a:cs typeface="宋体" panose="02010600030101010101" pitchFamily="2" charset="-122"/>
              </a:rPr>
              <a:t>tp_f</a:t>
            </a:r>
            <a:r>
              <a:rPr sz="1100" spc="-130" dirty="0">
                <a:latin typeface="宋体" panose="02010600030101010101" pitchFamily="2" charset="-122"/>
                <a:cs typeface="宋体" panose="02010600030101010101" pitchFamily="2" charset="-122"/>
              </a:rPr>
              <a:t>r</a:t>
            </a:r>
            <a:r>
              <a:rPr sz="1100" spc="220" dirty="0">
                <a:latin typeface="宋体" panose="02010600030101010101" pitchFamily="2" charset="-122"/>
                <a:cs typeface="宋体" panose="02010600030101010101" pitchFamily="2" charset="-122"/>
              </a:rPr>
              <a:t>o</a:t>
            </a:r>
            <a:r>
              <a:rPr sz="1100" spc="229" dirty="0">
                <a:latin typeface="宋体" panose="02010600030101010101" pitchFamily="2" charset="-122"/>
                <a:cs typeface="宋体" panose="02010600030101010101" pitchFamily="2" charset="-122"/>
              </a:rPr>
              <a:t>m</a:t>
            </a:r>
            <a:r>
              <a:rPr sz="1100" spc="-310" dirty="0">
                <a:latin typeface="宋体" panose="02010600030101010101" pitchFamily="2" charset="-122"/>
                <a:cs typeface="宋体" panose="02010600030101010101" pitchFamily="2" charset="-122"/>
              </a:rPr>
              <a:t>:</a:t>
            </a:r>
            <a:r>
              <a:rPr sz="1100" spc="-265" dirty="0">
                <a:latin typeface="宋体" panose="02010600030101010101" pitchFamily="2" charset="-122"/>
                <a:cs typeface="宋体" panose="02010600030101010101" pitchFamily="2" charset="-122"/>
              </a:rPr>
              <a:t> </a:t>
            </a:r>
            <a:r>
              <a:rPr sz="1100" spc="-315" dirty="0">
                <a:latin typeface="宋体" panose="02010600030101010101" pitchFamily="2" charset="-122"/>
                <a:cs typeface="宋体" panose="02010600030101010101" pitchFamily="2" charset="-122"/>
              </a:rPr>
              <a:t>'</a:t>
            </a:r>
            <a:r>
              <a:rPr sz="1100" spc="-100" dirty="0">
                <a:latin typeface="宋体" panose="02010600030101010101" pitchFamily="2" charset="-122"/>
                <a:cs typeface="宋体" panose="02010600030101010101" pitchFamily="2" charset="-122"/>
              </a:rPr>
              <a:t>al</a:t>
            </a:r>
            <a:r>
              <a:rPr sz="1100" spc="-95" dirty="0">
                <a:latin typeface="宋体" panose="02010600030101010101" pitchFamily="2" charset="-122"/>
                <a:cs typeface="宋体" panose="02010600030101010101" pitchFamily="2" charset="-122"/>
              </a:rPr>
              <a:t>e</a:t>
            </a:r>
            <a:r>
              <a:rPr sz="1100" spc="10" dirty="0">
                <a:latin typeface="宋体" panose="02010600030101010101" pitchFamily="2" charset="-122"/>
                <a:cs typeface="宋体" panose="02010600030101010101" pitchFamily="2" charset="-122"/>
              </a:rPr>
              <a:t>rtma</a:t>
            </a:r>
            <a:r>
              <a:rPr sz="1100" spc="15" dirty="0">
                <a:latin typeface="宋体" panose="02010600030101010101" pitchFamily="2" charset="-122"/>
                <a:cs typeface="宋体" panose="02010600030101010101" pitchFamily="2" charset="-122"/>
              </a:rPr>
              <a:t>n</a:t>
            </a:r>
            <a:r>
              <a:rPr sz="1100" spc="80" dirty="0">
                <a:latin typeface="宋体" panose="02010600030101010101" pitchFamily="2" charset="-122"/>
                <a:cs typeface="宋体" panose="02010600030101010101" pitchFamily="2" charset="-122"/>
              </a:rPr>
              <a:t>ager</a:t>
            </a:r>
            <a:r>
              <a:rPr sz="1100" spc="75" dirty="0">
                <a:latin typeface="宋体" panose="02010600030101010101" pitchFamily="2" charset="-122"/>
                <a:cs typeface="宋体" panose="02010600030101010101" pitchFamily="2" charset="-122"/>
              </a:rPr>
              <a:t>@</a:t>
            </a:r>
            <a:r>
              <a:rPr sz="1100" spc="375" dirty="0">
                <a:latin typeface="宋体" panose="02010600030101010101" pitchFamily="2" charset="-122"/>
                <a:cs typeface="宋体" panose="02010600030101010101" pitchFamily="2" charset="-122"/>
              </a:rPr>
              <a:t>m</a:t>
            </a:r>
            <a:r>
              <a:rPr sz="1100" spc="45" dirty="0">
                <a:latin typeface="宋体" panose="02010600030101010101" pitchFamily="2" charset="-122"/>
                <a:cs typeface="宋体" panose="02010600030101010101" pitchFamily="2" charset="-122"/>
              </a:rPr>
              <a:t>agedu</a:t>
            </a:r>
            <a:r>
              <a:rPr sz="1100" spc="15" dirty="0">
                <a:latin typeface="宋体" panose="02010600030101010101" pitchFamily="2" charset="-122"/>
                <a:cs typeface="宋体" panose="02010600030101010101" pitchFamily="2" charset="-122"/>
              </a:rPr>
              <a:t>.co</a:t>
            </a:r>
            <a:r>
              <a:rPr sz="1100" spc="20" dirty="0">
                <a:latin typeface="宋体" panose="02010600030101010101" pitchFamily="2" charset="-122"/>
                <a:cs typeface="宋体" panose="02010600030101010101" pitchFamily="2" charset="-122"/>
              </a:rPr>
              <a:t>m</a:t>
            </a:r>
            <a:r>
              <a:rPr sz="1100" spc="-310"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s</a:t>
            </a:r>
            <a:r>
              <a:rPr sz="1100" spc="375" dirty="0">
                <a:latin typeface="宋体" panose="02010600030101010101" pitchFamily="2" charset="-122"/>
                <a:cs typeface="宋体" panose="02010600030101010101" pitchFamily="2" charset="-122"/>
              </a:rPr>
              <a:t>m</a:t>
            </a:r>
            <a:r>
              <a:rPr sz="1100" spc="-75" dirty="0">
                <a:latin typeface="宋体" panose="02010600030101010101" pitchFamily="2" charset="-122"/>
                <a:cs typeface="宋体" panose="02010600030101010101" pitchFamily="2" charset="-122"/>
              </a:rPr>
              <a:t>tp_re</a:t>
            </a:r>
            <a:r>
              <a:rPr sz="1100" spc="-65" dirty="0">
                <a:latin typeface="宋体" panose="02010600030101010101" pitchFamily="2" charset="-122"/>
                <a:cs typeface="宋体" panose="02010600030101010101" pitchFamily="2" charset="-122"/>
              </a:rPr>
              <a:t>qu</a:t>
            </a:r>
            <a:r>
              <a:rPr sz="1100" spc="-55" dirty="0">
                <a:latin typeface="宋体" panose="02010600030101010101" pitchFamily="2" charset="-122"/>
                <a:cs typeface="宋体" panose="02010600030101010101" pitchFamily="2" charset="-122"/>
              </a:rPr>
              <a:t>i</a:t>
            </a:r>
            <a:r>
              <a:rPr sz="1100" spc="-90" dirty="0">
                <a:latin typeface="宋体" panose="02010600030101010101" pitchFamily="2" charset="-122"/>
                <a:cs typeface="宋体" panose="02010600030101010101" pitchFamily="2" charset="-122"/>
              </a:rPr>
              <a:t>re_</a:t>
            </a:r>
            <a:r>
              <a:rPr sz="1100" spc="-254" dirty="0">
                <a:latin typeface="宋体" panose="02010600030101010101" pitchFamily="2" charset="-122"/>
                <a:cs typeface="宋体" panose="02010600030101010101" pitchFamily="2" charset="-122"/>
              </a:rPr>
              <a:t>tl</a:t>
            </a:r>
            <a:r>
              <a:rPr sz="1100" spc="-95" dirty="0">
                <a:latin typeface="宋体" panose="02010600030101010101" pitchFamily="2" charset="-122"/>
                <a:cs typeface="宋体" panose="02010600030101010101" pitchFamily="2" charset="-122"/>
              </a:rPr>
              <a:t>s</a:t>
            </a:r>
            <a:r>
              <a:rPr sz="1100" spc="-310" dirty="0">
                <a:latin typeface="宋体" panose="02010600030101010101" pitchFamily="2" charset="-122"/>
                <a:cs typeface="宋体" panose="02010600030101010101" pitchFamily="2" charset="-122"/>
              </a:rPr>
              <a:t>:</a:t>
            </a:r>
            <a:r>
              <a:rPr sz="1100" spc="-265" dirty="0">
                <a:latin typeface="宋体" panose="02010600030101010101" pitchFamily="2" charset="-122"/>
                <a:cs typeface="宋体" panose="02010600030101010101" pitchFamily="2" charset="-122"/>
              </a:rPr>
              <a:t> </a:t>
            </a:r>
            <a:r>
              <a:rPr sz="1100" spc="-235" dirty="0">
                <a:latin typeface="宋体" panose="02010600030101010101" pitchFamily="2" charset="-122"/>
                <a:cs typeface="宋体" panose="02010600030101010101" pitchFamily="2" charset="-122"/>
              </a:rPr>
              <a:t>f</a:t>
            </a:r>
            <a:r>
              <a:rPr sz="1100" spc="-140" dirty="0">
                <a:latin typeface="宋体" panose="02010600030101010101" pitchFamily="2" charset="-122"/>
                <a:cs typeface="宋体" panose="02010600030101010101" pitchFamily="2" charset="-122"/>
              </a:rPr>
              <a:t>als</a:t>
            </a:r>
            <a:r>
              <a:rPr sz="1100" spc="15" dirty="0">
                <a:latin typeface="宋体" panose="02010600030101010101" pitchFamily="2" charset="-122"/>
                <a:cs typeface="宋体" panose="02010600030101010101" pitchFamily="2" charset="-122"/>
              </a:rPr>
              <a:t>e</a:t>
            </a:r>
            <a:endParaRPr sz="1100">
              <a:latin typeface="宋体" panose="02010600030101010101" pitchFamily="2" charset="-122"/>
              <a:cs typeface="宋体" panose="02010600030101010101" pitchFamily="2" charset="-122"/>
            </a:endParaRPr>
          </a:p>
          <a:p>
            <a:pPr>
              <a:lnSpc>
                <a:spcPct val="100000"/>
              </a:lnSpc>
              <a:spcBef>
                <a:spcPts val="35"/>
              </a:spcBef>
            </a:pPr>
            <a:endParaRPr sz="1000">
              <a:latin typeface="宋体" panose="02010600030101010101" pitchFamily="2" charset="-122"/>
              <a:cs typeface="宋体" panose="02010600030101010101" pitchFamily="2" charset="-122"/>
            </a:endParaRPr>
          </a:p>
          <a:p>
            <a:pPr marL="92075">
              <a:lnSpc>
                <a:spcPct val="100000"/>
              </a:lnSpc>
            </a:pPr>
            <a:r>
              <a:rPr sz="1100" spc="-65" dirty="0">
                <a:latin typeface="宋体" panose="02010600030101010101" pitchFamily="2" charset="-122"/>
                <a:cs typeface="宋体" panose="02010600030101010101" pitchFamily="2" charset="-122"/>
              </a:rPr>
              <a:t>templates:</a:t>
            </a:r>
            <a:endParaRPr sz="1100">
              <a:latin typeface="宋体" panose="02010600030101010101" pitchFamily="2" charset="-122"/>
              <a:cs typeface="宋体" panose="02010600030101010101" pitchFamily="2" charset="-122"/>
            </a:endParaRPr>
          </a:p>
          <a:p>
            <a:pPr marL="200025" indent="-107950">
              <a:lnSpc>
                <a:spcPct val="100000"/>
              </a:lnSpc>
              <a:buChar char="-"/>
              <a:tabLst>
                <a:tab pos="200025" algn="l"/>
              </a:tabLst>
            </a:pPr>
            <a:r>
              <a:rPr sz="1100" spc="-85" dirty="0">
                <a:latin typeface="宋体" panose="02010600030101010101" pitchFamily="2" charset="-122"/>
                <a:cs typeface="宋体" panose="02010600030101010101" pitchFamily="2" charset="-122"/>
              </a:rPr>
              <a:t>'templates/*.yaml'</a:t>
            </a:r>
            <a:endParaRPr sz="1100">
              <a:latin typeface="宋体" panose="02010600030101010101" pitchFamily="2" charset="-122"/>
              <a:cs typeface="宋体" panose="02010600030101010101" pitchFamily="2" charset="-122"/>
            </a:endParaRPr>
          </a:p>
          <a:p>
            <a:pPr>
              <a:lnSpc>
                <a:spcPct val="100000"/>
              </a:lnSpc>
              <a:spcBef>
                <a:spcPts val="40"/>
              </a:spcBef>
              <a:buFont typeface="宋体" panose="02010600030101010101" pitchFamily="2" charset="-122"/>
              <a:buChar char="-"/>
            </a:pPr>
            <a:endParaRPr sz="1000">
              <a:latin typeface="宋体" panose="02010600030101010101" pitchFamily="2" charset="-122"/>
              <a:cs typeface="宋体" panose="02010600030101010101" pitchFamily="2" charset="-122"/>
            </a:endParaRPr>
          </a:p>
          <a:p>
            <a:pPr marL="92075">
              <a:lnSpc>
                <a:spcPct val="100000"/>
              </a:lnSpc>
              <a:spcBef>
                <a:spcPts val="5"/>
              </a:spcBef>
            </a:pPr>
            <a:r>
              <a:rPr sz="1100" spc="-90" dirty="0">
                <a:latin typeface="宋体" panose="02010600030101010101" pitchFamily="2" charset="-122"/>
                <a:cs typeface="宋体" panose="02010600030101010101" pitchFamily="2" charset="-122"/>
              </a:rPr>
              <a:t>route:</a:t>
            </a:r>
            <a:endParaRPr sz="1100">
              <a:latin typeface="宋体" panose="02010600030101010101" pitchFamily="2" charset="-122"/>
              <a:cs typeface="宋体" panose="02010600030101010101" pitchFamily="2" charset="-122"/>
            </a:endParaRPr>
          </a:p>
          <a:p>
            <a:pPr marL="168275" marR="2964815">
              <a:lnSpc>
                <a:spcPct val="100000"/>
              </a:lnSpc>
            </a:pPr>
            <a:r>
              <a:rPr sz="1100" spc="-55" dirty="0">
                <a:latin typeface="宋体" panose="02010600030101010101" pitchFamily="2" charset="-122"/>
                <a:cs typeface="宋体" panose="02010600030101010101" pitchFamily="2" charset="-122"/>
              </a:rPr>
              <a:t>gr</a:t>
            </a:r>
            <a:r>
              <a:rPr sz="1100" spc="60" dirty="0">
                <a:latin typeface="宋体" panose="02010600030101010101" pitchFamily="2" charset="-122"/>
                <a:cs typeface="宋体" panose="02010600030101010101" pitchFamily="2" charset="-122"/>
              </a:rPr>
              <a:t>o</a:t>
            </a:r>
            <a:r>
              <a:rPr sz="1100" spc="65" dirty="0">
                <a:latin typeface="宋体" panose="02010600030101010101" pitchFamily="2" charset="-122"/>
                <a:cs typeface="宋体" panose="02010600030101010101" pitchFamily="2" charset="-122"/>
              </a:rPr>
              <a:t>u</a:t>
            </a:r>
            <a:r>
              <a:rPr sz="1100" spc="5" dirty="0">
                <a:latin typeface="宋体" panose="02010600030101010101" pitchFamily="2" charset="-122"/>
                <a:cs typeface="宋体" panose="02010600030101010101" pitchFamily="2" charset="-122"/>
              </a:rPr>
              <a:t>p_b</a:t>
            </a:r>
            <a:r>
              <a:rPr sz="1100" spc="10" dirty="0">
                <a:latin typeface="宋体" panose="02010600030101010101" pitchFamily="2" charset="-122"/>
                <a:cs typeface="宋体" panose="02010600030101010101" pitchFamily="2" charset="-122"/>
              </a:rPr>
              <a:t>y</a:t>
            </a:r>
            <a:r>
              <a:rPr sz="1100" spc="-310" dirty="0">
                <a:latin typeface="宋体" panose="02010600030101010101" pitchFamily="2" charset="-122"/>
                <a:cs typeface="宋体" panose="02010600030101010101" pitchFamily="2" charset="-122"/>
              </a:rPr>
              <a:t>:</a:t>
            </a:r>
            <a:r>
              <a:rPr sz="1100" spc="-275" dirty="0">
                <a:latin typeface="宋体" panose="02010600030101010101" pitchFamily="2" charset="-122"/>
                <a:cs typeface="宋体" panose="02010600030101010101" pitchFamily="2" charset="-122"/>
              </a:rPr>
              <a:t> </a:t>
            </a:r>
            <a:r>
              <a:rPr sz="1100" spc="-365" dirty="0">
                <a:latin typeface="宋体" panose="02010600030101010101" pitchFamily="2" charset="-122"/>
                <a:cs typeface="宋体" panose="02010600030101010101" pitchFamily="2" charset="-122"/>
              </a:rPr>
              <a:t>[</a:t>
            </a:r>
            <a:r>
              <a:rPr sz="1100" spc="-730" dirty="0">
                <a:latin typeface="宋体" panose="02010600030101010101" pitchFamily="2" charset="-122"/>
                <a:cs typeface="宋体" panose="02010600030101010101" pitchFamily="2" charset="-122"/>
              </a:rPr>
              <a:t>‘</a:t>
            </a:r>
            <a:r>
              <a:rPr sz="1100" spc="-305" dirty="0">
                <a:latin typeface="宋体" panose="02010600030101010101" pitchFamily="2" charset="-122"/>
                <a:cs typeface="宋体" panose="02010600030101010101" pitchFamily="2" charset="-122"/>
              </a:rPr>
              <a:t>i</a:t>
            </a:r>
            <a:r>
              <a:rPr sz="1100" spc="55" dirty="0">
                <a:latin typeface="宋体" panose="02010600030101010101" pitchFamily="2" charset="-122"/>
                <a:cs typeface="宋体" panose="02010600030101010101" pitchFamily="2" charset="-122"/>
              </a:rPr>
              <a:t>n</a:t>
            </a:r>
            <a:r>
              <a:rPr sz="1100" spc="-105" dirty="0">
                <a:latin typeface="宋体" panose="02010600030101010101" pitchFamily="2" charset="-122"/>
                <a:cs typeface="宋体" panose="02010600030101010101" pitchFamily="2" charset="-122"/>
              </a:rPr>
              <a:t>s</a:t>
            </a:r>
            <a:r>
              <a:rPr sz="1100" spc="-50" dirty="0">
                <a:latin typeface="宋体" panose="02010600030101010101" pitchFamily="2" charset="-122"/>
                <a:cs typeface="宋体" panose="02010600030101010101" pitchFamily="2" charset="-122"/>
              </a:rPr>
              <a:t>tan</a:t>
            </a:r>
            <a:r>
              <a:rPr sz="1100" spc="-20" dirty="0">
                <a:latin typeface="宋体" panose="02010600030101010101" pitchFamily="2" charset="-122"/>
                <a:cs typeface="宋体" panose="02010600030101010101" pitchFamily="2" charset="-122"/>
              </a:rPr>
              <a:t>c</a:t>
            </a:r>
            <a:r>
              <a:rPr sz="1100" spc="-15" dirty="0">
                <a:latin typeface="宋体" panose="02010600030101010101" pitchFamily="2" charset="-122"/>
                <a:cs typeface="宋体" panose="02010600030101010101" pitchFamily="2" charset="-122"/>
              </a:rPr>
              <a:t>e</a:t>
            </a:r>
            <a:r>
              <a:rPr sz="1100" spc="-459"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gr</a:t>
            </a:r>
            <a:r>
              <a:rPr sz="1100" spc="60" dirty="0">
                <a:latin typeface="宋体" panose="02010600030101010101" pitchFamily="2" charset="-122"/>
                <a:cs typeface="宋体" panose="02010600030101010101" pitchFamily="2" charset="-122"/>
              </a:rPr>
              <a:t>o</a:t>
            </a:r>
            <a:r>
              <a:rPr sz="1100" spc="65" dirty="0">
                <a:latin typeface="宋体" panose="02010600030101010101" pitchFamily="2" charset="-122"/>
                <a:cs typeface="宋体" panose="02010600030101010101" pitchFamily="2" charset="-122"/>
              </a:rPr>
              <a:t>u</a:t>
            </a:r>
            <a:r>
              <a:rPr sz="1100" spc="-20" dirty="0">
                <a:latin typeface="宋体" panose="02010600030101010101" pitchFamily="2" charset="-122"/>
                <a:cs typeface="宋体" panose="02010600030101010101" pitchFamily="2" charset="-122"/>
              </a:rPr>
              <a:t>p_wai</a:t>
            </a:r>
            <a:r>
              <a:rPr sz="1100" spc="-204" dirty="0">
                <a:latin typeface="宋体" panose="02010600030101010101" pitchFamily="2" charset="-122"/>
                <a:cs typeface="宋体" panose="02010600030101010101" pitchFamily="2" charset="-122"/>
              </a:rPr>
              <a:t>t</a:t>
            </a:r>
            <a:r>
              <a:rPr sz="1100" spc="-31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15" dirty="0">
                <a:latin typeface="宋体" panose="02010600030101010101" pitchFamily="2" charset="-122"/>
                <a:cs typeface="宋体" panose="02010600030101010101" pitchFamily="2" charset="-122"/>
              </a:rPr>
              <a:t>30s  </a:t>
            </a:r>
            <a:r>
              <a:rPr sz="1100" spc="-55" dirty="0">
                <a:latin typeface="宋体" panose="02010600030101010101" pitchFamily="2" charset="-122"/>
                <a:cs typeface="宋体" panose="02010600030101010101" pitchFamily="2" charset="-122"/>
              </a:rPr>
              <a:t>gr</a:t>
            </a:r>
            <a:r>
              <a:rPr sz="1100" spc="60" dirty="0">
                <a:latin typeface="宋体" panose="02010600030101010101" pitchFamily="2" charset="-122"/>
                <a:cs typeface="宋体" panose="02010600030101010101" pitchFamily="2" charset="-122"/>
              </a:rPr>
              <a:t>o</a:t>
            </a:r>
            <a:r>
              <a:rPr sz="1100" spc="65" dirty="0">
                <a:latin typeface="宋体" panose="02010600030101010101" pitchFamily="2" charset="-122"/>
                <a:cs typeface="宋体" panose="02010600030101010101" pitchFamily="2" charset="-122"/>
              </a:rPr>
              <a:t>u</a:t>
            </a:r>
            <a:r>
              <a:rPr sz="1100" spc="-110" dirty="0">
                <a:latin typeface="宋体" panose="02010600030101010101" pitchFamily="2" charset="-122"/>
                <a:cs typeface="宋体" panose="02010600030101010101" pitchFamily="2" charset="-122"/>
              </a:rPr>
              <a:t>p_i</a:t>
            </a:r>
            <a:r>
              <a:rPr sz="1100" spc="55" dirty="0">
                <a:latin typeface="宋体" panose="02010600030101010101" pitchFamily="2" charset="-122"/>
                <a:cs typeface="宋体" panose="02010600030101010101" pitchFamily="2" charset="-122"/>
              </a:rPr>
              <a:t>n</a:t>
            </a:r>
            <a:r>
              <a:rPr sz="1100" spc="-95" dirty="0">
                <a:latin typeface="宋体" panose="02010600030101010101" pitchFamily="2" charset="-122"/>
                <a:cs typeface="宋体" panose="02010600030101010101" pitchFamily="2" charset="-122"/>
              </a:rPr>
              <a:t>te</a:t>
            </a:r>
            <a:r>
              <a:rPr sz="1100" spc="-110" dirty="0">
                <a:latin typeface="宋体" panose="02010600030101010101" pitchFamily="2" charset="-122"/>
                <a:cs typeface="宋体" panose="02010600030101010101" pitchFamily="2" charset="-122"/>
              </a:rPr>
              <a:t>r</a:t>
            </a:r>
            <a:r>
              <a:rPr sz="1100" spc="-120" dirty="0">
                <a:latin typeface="宋体" panose="02010600030101010101" pitchFamily="2" charset="-122"/>
                <a:cs typeface="宋体" panose="02010600030101010101" pitchFamily="2" charset="-122"/>
              </a:rPr>
              <a:t>v</a:t>
            </a:r>
            <a:r>
              <a:rPr sz="1100" spc="-155" dirty="0">
                <a:latin typeface="宋体" panose="02010600030101010101" pitchFamily="2" charset="-122"/>
                <a:cs typeface="宋体" panose="02010600030101010101" pitchFamily="2" charset="-122"/>
              </a:rPr>
              <a:t>a</a:t>
            </a:r>
            <a:r>
              <a:rPr sz="1100" spc="-150" dirty="0">
                <a:latin typeface="宋体" panose="02010600030101010101" pitchFamily="2" charset="-122"/>
                <a:cs typeface="宋体" panose="02010600030101010101" pitchFamily="2" charset="-122"/>
              </a:rPr>
              <a:t>l</a:t>
            </a:r>
            <a:r>
              <a:rPr sz="1100" spc="-310" dirty="0">
                <a:latin typeface="宋体" panose="02010600030101010101" pitchFamily="2" charset="-122"/>
                <a:cs typeface="宋体" panose="02010600030101010101" pitchFamily="2" charset="-122"/>
              </a:rPr>
              <a:t>:</a:t>
            </a:r>
            <a:r>
              <a:rPr sz="1100" spc="-275" dirty="0">
                <a:latin typeface="宋体" panose="02010600030101010101" pitchFamily="2" charset="-122"/>
                <a:cs typeface="宋体" panose="02010600030101010101" pitchFamily="2" charset="-122"/>
              </a:rPr>
              <a:t> </a:t>
            </a:r>
            <a:r>
              <a:rPr sz="1100" spc="200" dirty="0">
                <a:latin typeface="宋体" panose="02010600030101010101" pitchFamily="2" charset="-122"/>
                <a:cs typeface="宋体" panose="02010600030101010101" pitchFamily="2" charset="-122"/>
              </a:rPr>
              <a:t>2m  </a:t>
            </a:r>
            <a:r>
              <a:rPr sz="1100" spc="-20" dirty="0">
                <a:latin typeface="宋体" panose="02010600030101010101" pitchFamily="2" charset="-122"/>
                <a:cs typeface="宋体" panose="02010600030101010101" pitchFamily="2" charset="-122"/>
              </a:rPr>
              <a:t>repe</a:t>
            </a:r>
            <a:r>
              <a:rPr sz="1100" spc="-150" dirty="0">
                <a:latin typeface="宋体" panose="02010600030101010101" pitchFamily="2" charset="-122"/>
                <a:cs typeface="宋体" panose="02010600030101010101" pitchFamily="2" charset="-122"/>
              </a:rPr>
              <a:t>at_</a:t>
            </a:r>
            <a:r>
              <a:rPr sz="1100" spc="-145" dirty="0">
                <a:latin typeface="宋体" panose="02010600030101010101" pitchFamily="2" charset="-122"/>
                <a:cs typeface="宋体" panose="02010600030101010101" pitchFamily="2" charset="-122"/>
              </a:rPr>
              <a:t>i</a:t>
            </a:r>
            <a:r>
              <a:rPr sz="1100" spc="55" dirty="0">
                <a:latin typeface="宋体" panose="02010600030101010101" pitchFamily="2" charset="-122"/>
                <a:cs typeface="宋体" panose="02010600030101010101" pitchFamily="2" charset="-122"/>
              </a:rPr>
              <a:t>n</a:t>
            </a:r>
            <a:r>
              <a:rPr sz="1100" spc="-95" dirty="0">
                <a:latin typeface="宋体" panose="02010600030101010101" pitchFamily="2" charset="-122"/>
                <a:cs typeface="宋体" panose="02010600030101010101" pitchFamily="2" charset="-122"/>
              </a:rPr>
              <a:t>te</a:t>
            </a:r>
            <a:r>
              <a:rPr sz="1100" spc="-110" dirty="0">
                <a:latin typeface="宋体" panose="02010600030101010101" pitchFamily="2" charset="-122"/>
                <a:cs typeface="宋体" panose="02010600030101010101" pitchFamily="2" charset="-122"/>
              </a:rPr>
              <a:t>r</a:t>
            </a:r>
            <a:r>
              <a:rPr sz="1100" spc="-120" dirty="0">
                <a:latin typeface="宋体" panose="02010600030101010101" pitchFamily="2" charset="-122"/>
                <a:cs typeface="宋体" panose="02010600030101010101" pitchFamily="2" charset="-122"/>
              </a:rPr>
              <a:t>v</a:t>
            </a:r>
            <a:r>
              <a:rPr sz="1100" spc="-155" dirty="0">
                <a:latin typeface="宋体" panose="02010600030101010101" pitchFamily="2" charset="-122"/>
                <a:cs typeface="宋体" panose="02010600030101010101" pitchFamily="2" charset="-122"/>
              </a:rPr>
              <a:t>a</a:t>
            </a:r>
            <a:r>
              <a:rPr sz="1100" spc="-150" dirty="0">
                <a:latin typeface="宋体" panose="02010600030101010101" pitchFamily="2" charset="-122"/>
                <a:cs typeface="宋体" panose="02010600030101010101" pitchFamily="2" charset="-122"/>
              </a:rPr>
              <a:t>l</a:t>
            </a:r>
            <a:r>
              <a:rPr sz="1100" spc="-310" dirty="0">
                <a:latin typeface="宋体" panose="02010600030101010101" pitchFamily="2" charset="-122"/>
                <a:cs typeface="宋体" panose="02010600030101010101" pitchFamily="2" charset="-122"/>
              </a:rPr>
              <a:t>:</a:t>
            </a:r>
            <a:r>
              <a:rPr sz="1100" spc="-275" dirty="0">
                <a:latin typeface="宋体" panose="02010600030101010101" pitchFamily="2" charset="-122"/>
                <a:cs typeface="宋体" panose="02010600030101010101" pitchFamily="2" charset="-122"/>
              </a:rPr>
              <a:t> </a:t>
            </a:r>
            <a:r>
              <a:rPr sz="1100" spc="200" dirty="0">
                <a:latin typeface="宋体" panose="02010600030101010101" pitchFamily="2" charset="-122"/>
                <a:cs typeface="宋体" panose="02010600030101010101" pitchFamily="2" charset="-122"/>
              </a:rPr>
              <a:t>5m  </a:t>
            </a:r>
            <a:r>
              <a:rPr sz="1100" spc="-75" dirty="0">
                <a:latin typeface="宋体" panose="02010600030101010101" pitchFamily="2" charset="-122"/>
                <a:cs typeface="宋体" panose="02010600030101010101" pitchFamily="2" charset="-122"/>
              </a:rPr>
              <a:t>rec</a:t>
            </a:r>
            <a:r>
              <a:rPr sz="1100" spc="15" dirty="0">
                <a:latin typeface="宋体" panose="02010600030101010101" pitchFamily="2" charset="-122"/>
                <a:cs typeface="宋体" panose="02010600030101010101" pitchFamily="2" charset="-122"/>
              </a:rPr>
              <a:t>e</a:t>
            </a:r>
            <a:r>
              <a:rPr sz="1100" spc="-305" dirty="0">
                <a:latin typeface="宋体" panose="02010600030101010101" pitchFamily="2" charset="-122"/>
                <a:cs typeface="宋体" panose="02010600030101010101" pitchFamily="2" charset="-122"/>
              </a:rPr>
              <a:t>i</a:t>
            </a:r>
            <a:r>
              <a:rPr sz="1100" spc="-130" dirty="0">
                <a:latin typeface="宋体" panose="02010600030101010101" pitchFamily="2" charset="-122"/>
                <a:cs typeface="宋体" panose="02010600030101010101" pitchFamily="2" charset="-122"/>
              </a:rPr>
              <a:t>ver:</a:t>
            </a:r>
            <a:r>
              <a:rPr sz="1100" spc="-265" dirty="0">
                <a:latin typeface="宋体" panose="02010600030101010101" pitchFamily="2" charset="-122"/>
                <a:cs typeface="宋体" panose="02010600030101010101" pitchFamily="2" charset="-122"/>
              </a:rPr>
              <a:t> </a:t>
            </a:r>
            <a:r>
              <a:rPr sz="1100" spc="15" dirty="0">
                <a:latin typeface="宋体" panose="02010600030101010101" pitchFamily="2" charset="-122"/>
                <a:cs typeface="宋体" panose="02010600030101010101" pitchFamily="2" charset="-122"/>
              </a:rPr>
              <a:t>e</a:t>
            </a:r>
            <a:r>
              <a:rPr sz="1100" spc="375" dirty="0">
                <a:latin typeface="宋体" panose="02010600030101010101" pitchFamily="2" charset="-122"/>
                <a:cs typeface="宋体" panose="02010600030101010101" pitchFamily="2" charset="-122"/>
              </a:rPr>
              <a:t>m</a:t>
            </a:r>
            <a:r>
              <a:rPr sz="1100" spc="-204" dirty="0">
                <a:latin typeface="宋体" panose="02010600030101010101" pitchFamily="2" charset="-122"/>
                <a:cs typeface="宋体" panose="02010600030101010101" pitchFamily="2" charset="-122"/>
              </a:rPr>
              <a:t>ai</a:t>
            </a:r>
            <a:r>
              <a:rPr sz="1100" spc="-195" dirty="0">
                <a:latin typeface="宋体" panose="02010600030101010101" pitchFamily="2" charset="-122"/>
                <a:cs typeface="宋体" panose="02010600030101010101" pitchFamily="2" charset="-122"/>
              </a:rPr>
              <a:t>l</a:t>
            </a:r>
            <a:r>
              <a:rPr sz="1100" dirty="0">
                <a:latin typeface="宋体" panose="02010600030101010101" pitchFamily="2" charset="-122"/>
                <a:cs typeface="宋体" panose="02010600030101010101" pitchFamily="2" charset="-122"/>
              </a:rPr>
              <a:t>-</a:t>
            </a:r>
            <a:r>
              <a:rPr sz="1100" spc="-75" dirty="0">
                <a:latin typeface="宋体" panose="02010600030101010101" pitchFamily="2" charset="-122"/>
                <a:cs typeface="宋体" panose="02010600030101010101" pitchFamily="2" charset="-122"/>
              </a:rPr>
              <a:t>rec</a:t>
            </a:r>
            <a:r>
              <a:rPr sz="1100" spc="15" dirty="0">
                <a:latin typeface="宋体" panose="02010600030101010101" pitchFamily="2" charset="-122"/>
                <a:cs typeface="宋体" panose="02010600030101010101" pitchFamily="2" charset="-122"/>
              </a:rPr>
              <a:t>e</a:t>
            </a:r>
            <a:r>
              <a:rPr sz="1100" spc="-305" dirty="0">
                <a:latin typeface="宋体" panose="02010600030101010101" pitchFamily="2" charset="-122"/>
                <a:cs typeface="宋体" panose="02010600030101010101" pitchFamily="2" charset="-122"/>
              </a:rPr>
              <a:t>i</a:t>
            </a:r>
            <a:r>
              <a:rPr sz="1100" spc="-70" dirty="0">
                <a:latin typeface="宋体" panose="02010600030101010101" pitchFamily="2" charset="-122"/>
                <a:cs typeface="宋体" panose="02010600030101010101" pitchFamily="2" charset="-122"/>
              </a:rPr>
              <a:t>ver  </a:t>
            </a:r>
            <a:r>
              <a:rPr sz="1100" spc="-95" dirty="0">
                <a:latin typeface="宋体" panose="02010600030101010101" pitchFamily="2" charset="-122"/>
                <a:cs typeface="宋体" panose="02010600030101010101" pitchFamily="2" charset="-122"/>
              </a:rPr>
              <a:t>routes:</a:t>
            </a:r>
            <a:endParaRPr sz="1100">
              <a:latin typeface="宋体" panose="02010600030101010101" pitchFamily="2" charset="-122"/>
              <a:cs typeface="宋体" panose="02010600030101010101" pitchFamily="2" charset="-122"/>
            </a:endParaRPr>
          </a:p>
          <a:p>
            <a:pPr marL="276225" lvl="1" indent="-107950">
              <a:lnSpc>
                <a:spcPct val="100000"/>
              </a:lnSpc>
              <a:buChar char="-"/>
              <a:tabLst>
                <a:tab pos="276225" algn="l"/>
              </a:tabLst>
            </a:pPr>
            <a:r>
              <a:rPr sz="1100" spc="-25" dirty="0">
                <a:latin typeface="宋体" panose="02010600030101010101" pitchFamily="2" charset="-122"/>
                <a:cs typeface="宋体" panose="02010600030101010101" pitchFamily="2" charset="-122"/>
              </a:rPr>
              <a:t>match:</a:t>
            </a:r>
            <a:endParaRPr sz="1100">
              <a:latin typeface="宋体" panose="02010600030101010101" pitchFamily="2" charset="-122"/>
              <a:cs typeface="宋体" panose="02010600030101010101" pitchFamily="2" charset="-122"/>
            </a:endParaRPr>
          </a:p>
          <a:p>
            <a:pPr marL="244475" marR="2984500" indent="76200">
              <a:lnSpc>
                <a:spcPct val="100000"/>
              </a:lnSpc>
            </a:pPr>
            <a:r>
              <a:rPr sz="1100" spc="-105" dirty="0">
                <a:latin typeface="宋体" panose="02010600030101010101" pitchFamily="2" charset="-122"/>
                <a:cs typeface="宋体" panose="02010600030101010101" pitchFamily="2" charset="-122"/>
              </a:rPr>
              <a:t>s</a:t>
            </a:r>
            <a:r>
              <a:rPr sz="1100" spc="15" dirty="0">
                <a:latin typeface="宋体" panose="02010600030101010101" pitchFamily="2" charset="-122"/>
                <a:cs typeface="宋体" panose="02010600030101010101" pitchFamily="2" charset="-122"/>
              </a:rPr>
              <a:t>e</a:t>
            </a:r>
            <a:r>
              <a:rPr sz="1100" spc="-125" dirty="0">
                <a:latin typeface="宋体" panose="02010600030101010101" pitchFamily="2" charset="-122"/>
                <a:cs typeface="宋体" panose="02010600030101010101" pitchFamily="2" charset="-122"/>
              </a:rPr>
              <a:t>verit</a:t>
            </a:r>
            <a:r>
              <a:rPr sz="1100" spc="-120" dirty="0">
                <a:latin typeface="宋体" panose="02010600030101010101" pitchFamily="2" charset="-122"/>
                <a:cs typeface="宋体" panose="02010600030101010101" pitchFamily="2" charset="-122"/>
              </a:rPr>
              <a:t>y</a:t>
            </a:r>
            <a:r>
              <a:rPr sz="1100" spc="-310" dirty="0">
                <a:latin typeface="宋体" panose="02010600030101010101" pitchFamily="2" charset="-122"/>
                <a:cs typeface="宋体" panose="02010600030101010101" pitchFamily="2" charset="-122"/>
              </a:rPr>
              <a:t>:</a:t>
            </a:r>
            <a:r>
              <a:rPr sz="1100" spc="-275" dirty="0">
                <a:latin typeface="宋体" panose="02010600030101010101" pitchFamily="2" charset="-122"/>
                <a:cs typeface="宋体" panose="02010600030101010101" pitchFamily="2" charset="-122"/>
              </a:rPr>
              <a:t> </a:t>
            </a:r>
            <a:r>
              <a:rPr sz="1100" spc="-210" dirty="0">
                <a:latin typeface="宋体" panose="02010600030101010101" pitchFamily="2" charset="-122"/>
                <a:cs typeface="宋体" panose="02010600030101010101" pitchFamily="2" charset="-122"/>
              </a:rPr>
              <a:t>crit</a:t>
            </a:r>
            <a:r>
              <a:rPr sz="1100" spc="-204" dirty="0">
                <a:latin typeface="宋体" panose="02010600030101010101" pitchFamily="2" charset="-122"/>
                <a:cs typeface="宋体" panose="02010600030101010101" pitchFamily="2" charset="-122"/>
              </a:rPr>
              <a:t>i</a:t>
            </a:r>
            <a:r>
              <a:rPr sz="1100" spc="-120" dirty="0">
                <a:latin typeface="宋体" panose="02010600030101010101" pitchFamily="2" charset="-122"/>
                <a:cs typeface="宋体" panose="02010600030101010101" pitchFamily="2" charset="-122"/>
              </a:rPr>
              <a:t>cal  </a:t>
            </a:r>
            <a:r>
              <a:rPr sz="1100" spc="-75" dirty="0">
                <a:latin typeface="宋体" panose="02010600030101010101" pitchFamily="2" charset="-122"/>
                <a:cs typeface="宋体" panose="02010600030101010101" pitchFamily="2" charset="-122"/>
              </a:rPr>
              <a:t>rec</a:t>
            </a:r>
            <a:r>
              <a:rPr sz="1100" spc="-305" dirty="0">
                <a:latin typeface="宋体" panose="02010600030101010101" pitchFamily="2" charset="-122"/>
                <a:cs typeface="宋体" panose="02010600030101010101" pitchFamily="2" charset="-122"/>
              </a:rPr>
              <a:t>i</a:t>
            </a:r>
            <a:r>
              <a:rPr sz="1100" spc="-70" dirty="0">
                <a:latin typeface="宋体" panose="02010600030101010101" pitchFamily="2" charset="-122"/>
                <a:cs typeface="宋体" panose="02010600030101010101" pitchFamily="2" charset="-122"/>
              </a:rPr>
              <a:t>ver</a:t>
            </a:r>
            <a:r>
              <a:rPr sz="1100" spc="-31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30" dirty="0">
                <a:latin typeface="宋体" panose="02010600030101010101" pitchFamily="2" charset="-122"/>
                <a:cs typeface="宋体" panose="02010600030101010101" pitchFamily="2" charset="-122"/>
              </a:rPr>
              <a:t>s</a:t>
            </a:r>
            <a:r>
              <a:rPr sz="1100" spc="-25" dirty="0">
                <a:latin typeface="宋体" panose="02010600030101010101" pitchFamily="2" charset="-122"/>
                <a:cs typeface="宋体" panose="02010600030101010101" pitchFamily="2" charset="-122"/>
              </a:rPr>
              <a:t>u</a:t>
            </a:r>
            <a:r>
              <a:rPr sz="1100" spc="15" dirty="0">
                <a:latin typeface="宋体" panose="02010600030101010101" pitchFamily="2" charset="-122"/>
                <a:cs typeface="宋体" panose="02010600030101010101" pitchFamily="2" charset="-122"/>
              </a:rPr>
              <a:t>ppo</a:t>
            </a:r>
            <a:r>
              <a:rPr sz="1100" spc="5" dirty="0">
                <a:latin typeface="宋体" panose="02010600030101010101" pitchFamily="2" charset="-122"/>
                <a:cs typeface="宋体" panose="02010600030101010101" pitchFamily="2" charset="-122"/>
              </a:rPr>
              <a:t>r</a:t>
            </a:r>
            <a:r>
              <a:rPr sz="1100" spc="-204" dirty="0">
                <a:latin typeface="宋体" panose="02010600030101010101" pitchFamily="2" charset="-122"/>
                <a:cs typeface="宋体" panose="02010600030101010101" pitchFamily="2" charset="-122"/>
              </a:rPr>
              <a:t>t</a:t>
            </a:r>
            <a:r>
              <a:rPr sz="1100" dirty="0">
                <a:latin typeface="宋体" panose="02010600030101010101" pitchFamily="2" charset="-122"/>
                <a:cs typeface="宋体" panose="02010600030101010101" pitchFamily="2" charset="-122"/>
              </a:rPr>
              <a:t>-</a:t>
            </a:r>
            <a:r>
              <a:rPr sz="1100" spc="-95" dirty="0">
                <a:latin typeface="宋体" panose="02010600030101010101" pitchFamily="2" charset="-122"/>
                <a:cs typeface="宋体" panose="02010600030101010101" pitchFamily="2" charset="-122"/>
              </a:rPr>
              <a:t>te</a:t>
            </a:r>
            <a:r>
              <a:rPr sz="1100" spc="185" dirty="0">
                <a:latin typeface="宋体" panose="02010600030101010101" pitchFamily="2" charset="-122"/>
                <a:cs typeface="宋体" panose="02010600030101010101" pitchFamily="2" charset="-122"/>
              </a:rPr>
              <a:t>am</a:t>
            </a:r>
            <a:endParaRPr sz="1100">
              <a:latin typeface="宋体" panose="02010600030101010101" pitchFamily="2" charset="-122"/>
              <a:cs typeface="宋体" panose="02010600030101010101" pitchFamily="2" charset="-122"/>
            </a:endParaRPr>
          </a:p>
          <a:p>
            <a:pPr marL="276225" lvl="1" indent="-107950">
              <a:lnSpc>
                <a:spcPts val="1320"/>
              </a:lnSpc>
              <a:buChar char="-"/>
              <a:tabLst>
                <a:tab pos="276225" algn="l"/>
              </a:tabLst>
            </a:pPr>
            <a:r>
              <a:rPr sz="1100" spc="-45" dirty="0">
                <a:latin typeface="宋体" panose="02010600030101010101" pitchFamily="2" charset="-122"/>
                <a:cs typeface="宋体" panose="02010600030101010101" pitchFamily="2" charset="-122"/>
              </a:rPr>
              <a:t>match_re:</a:t>
            </a:r>
            <a:endParaRPr sz="1100">
              <a:latin typeface="宋体" panose="02010600030101010101" pitchFamily="2" charset="-122"/>
              <a:cs typeface="宋体" panose="02010600030101010101" pitchFamily="2" charset="-122"/>
            </a:endParaRPr>
          </a:p>
          <a:p>
            <a:pPr marL="320675">
              <a:lnSpc>
                <a:spcPct val="100000"/>
              </a:lnSpc>
            </a:pPr>
            <a:r>
              <a:rPr sz="1100" spc="-130" dirty="0">
                <a:latin typeface="宋体" panose="02010600030101010101" pitchFamily="2" charset="-122"/>
                <a:cs typeface="宋体" panose="02010600030101010101" pitchFamily="2" charset="-122"/>
              </a:rPr>
              <a:t>severity:</a:t>
            </a:r>
            <a:r>
              <a:rPr sz="1100" spc="-275"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^(warning|critical)$</a:t>
            </a:r>
            <a:endParaRPr sz="1100">
              <a:latin typeface="宋体" panose="02010600030101010101" pitchFamily="2" charset="-122"/>
              <a:cs typeface="宋体" panose="02010600030101010101" pitchFamily="2" charset="-122"/>
            </a:endParaRPr>
          </a:p>
          <a:p>
            <a:pPr marL="244475">
              <a:lnSpc>
                <a:spcPct val="100000"/>
              </a:lnSpc>
            </a:pPr>
            <a:r>
              <a:rPr sz="1100" spc="-75" dirty="0">
                <a:latin typeface="宋体" panose="02010600030101010101" pitchFamily="2" charset="-122"/>
                <a:cs typeface="宋体" panose="02010600030101010101" pitchFamily="2" charset="-122"/>
              </a:rPr>
              <a:t>rec</a:t>
            </a:r>
            <a:r>
              <a:rPr sz="1100" spc="15" dirty="0">
                <a:latin typeface="宋体" panose="02010600030101010101" pitchFamily="2" charset="-122"/>
                <a:cs typeface="宋体" panose="02010600030101010101" pitchFamily="2" charset="-122"/>
              </a:rPr>
              <a:t>e</a:t>
            </a:r>
            <a:r>
              <a:rPr sz="1100" spc="-305" dirty="0">
                <a:latin typeface="宋体" panose="02010600030101010101" pitchFamily="2" charset="-122"/>
                <a:cs typeface="宋体" panose="02010600030101010101" pitchFamily="2" charset="-122"/>
              </a:rPr>
              <a:t>i</a:t>
            </a:r>
            <a:r>
              <a:rPr sz="1100" spc="-130" dirty="0">
                <a:latin typeface="宋体" panose="02010600030101010101" pitchFamily="2" charset="-122"/>
                <a:cs typeface="宋体" panose="02010600030101010101" pitchFamily="2" charset="-122"/>
              </a:rPr>
              <a:t>ver:</a:t>
            </a:r>
            <a:r>
              <a:rPr sz="1100" spc="-265" dirty="0">
                <a:latin typeface="宋体" panose="02010600030101010101" pitchFamily="2" charset="-122"/>
                <a:cs typeface="宋体" panose="02010600030101010101" pitchFamily="2" charset="-122"/>
              </a:rPr>
              <a:t> </a:t>
            </a:r>
            <a:r>
              <a:rPr sz="1100" spc="15" dirty="0">
                <a:latin typeface="宋体" panose="02010600030101010101" pitchFamily="2" charset="-122"/>
                <a:cs typeface="宋体" panose="02010600030101010101" pitchFamily="2" charset="-122"/>
              </a:rPr>
              <a:t>e</a:t>
            </a:r>
            <a:r>
              <a:rPr sz="1100" spc="375" dirty="0">
                <a:latin typeface="宋体" panose="02010600030101010101" pitchFamily="2" charset="-122"/>
                <a:cs typeface="宋体" panose="02010600030101010101" pitchFamily="2" charset="-122"/>
              </a:rPr>
              <a:t>m</a:t>
            </a:r>
            <a:r>
              <a:rPr sz="1100" spc="-204" dirty="0">
                <a:latin typeface="宋体" panose="02010600030101010101" pitchFamily="2" charset="-122"/>
                <a:cs typeface="宋体" panose="02010600030101010101" pitchFamily="2" charset="-122"/>
              </a:rPr>
              <a:t>ai</a:t>
            </a:r>
            <a:r>
              <a:rPr sz="1100" spc="-195" dirty="0">
                <a:latin typeface="宋体" panose="02010600030101010101" pitchFamily="2" charset="-122"/>
                <a:cs typeface="宋体" panose="02010600030101010101" pitchFamily="2" charset="-122"/>
              </a:rPr>
              <a:t>l</a:t>
            </a:r>
            <a:r>
              <a:rPr sz="1100" dirty="0">
                <a:latin typeface="宋体" panose="02010600030101010101" pitchFamily="2" charset="-122"/>
                <a:cs typeface="宋体" panose="02010600030101010101" pitchFamily="2" charset="-122"/>
              </a:rPr>
              <a:t>-</a:t>
            </a:r>
            <a:r>
              <a:rPr sz="1100" spc="-75" dirty="0">
                <a:latin typeface="宋体" panose="02010600030101010101" pitchFamily="2" charset="-122"/>
                <a:cs typeface="宋体" panose="02010600030101010101" pitchFamily="2" charset="-122"/>
              </a:rPr>
              <a:t>rec</a:t>
            </a:r>
            <a:r>
              <a:rPr sz="1100" spc="15" dirty="0">
                <a:latin typeface="宋体" panose="02010600030101010101" pitchFamily="2" charset="-122"/>
                <a:cs typeface="宋体" panose="02010600030101010101" pitchFamily="2" charset="-122"/>
              </a:rPr>
              <a:t>e</a:t>
            </a:r>
            <a:r>
              <a:rPr sz="1100" spc="-305" dirty="0">
                <a:latin typeface="宋体" panose="02010600030101010101" pitchFamily="2" charset="-122"/>
                <a:cs typeface="宋体" panose="02010600030101010101" pitchFamily="2" charset="-122"/>
              </a:rPr>
              <a:t>i</a:t>
            </a:r>
            <a:r>
              <a:rPr sz="1100" spc="-70" dirty="0">
                <a:latin typeface="宋体" panose="02010600030101010101" pitchFamily="2" charset="-122"/>
                <a:cs typeface="宋体" panose="02010600030101010101" pitchFamily="2" charset="-122"/>
              </a:rPr>
              <a:t>ver</a:t>
            </a:r>
            <a:endParaRPr sz="1100">
              <a:latin typeface="宋体" panose="02010600030101010101" pitchFamily="2" charset="-122"/>
              <a:cs typeface="宋体" panose="02010600030101010101" pitchFamily="2" charset="-122"/>
            </a:endParaRPr>
          </a:p>
        </p:txBody>
      </p:sp>
      <p:pic>
        <p:nvPicPr>
          <p:cNvPr id="6" name="object 6"/>
          <p:cNvPicPr/>
          <p:nvPr/>
        </p:nvPicPr>
        <p:blipFill>
          <a:blip r:embed="rId6" cstate="print"/>
          <a:stretch>
            <a:fillRect/>
          </a:stretch>
        </p:blipFill>
        <p:spPr>
          <a:xfrm>
            <a:off x="6165850" y="1332230"/>
            <a:ext cx="4756911" cy="1597151"/>
          </a:xfrm>
          <a:prstGeom prst="rect">
            <a:avLst/>
          </a:prstGeom>
        </p:spPr>
      </p:pic>
      <p:sp>
        <p:nvSpPr>
          <p:cNvPr id="7" name="object 7"/>
          <p:cNvSpPr txBox="1"/>
          <p:nvPr/>
        </p:nvSpPr>
        <p:spPr>
          <a:xfrm>
            <a:off x="6276340" y="1410969"/>
            <a:ext cx="4542790" cy="1446530"/>
          </a:xfrm>
          <a:prstGeom prst="rect">
            <a:avLst/>
          </a:prstGeom>
          <a:solidFill>
            <a:srgbClr val="D7EFEB"/>
          </a:solidFill>
        </p:spPr>
        <p:txBody>
          <a:bodyPr vert="horz" wrap="square" lIns="0" tIns="0" rIns="0" bIns="0" rtlCol="0">
            <a:spAutoFit/>
          </a:bodyPr>
          <a:lstStyle/>
          <a:p>
            <a:pPr>
              <a:lnSpc>
                <a:spcPct val="100000"/>
              </a:lnSpc>
            </a:pPr>
            <a:endParaRPr sz="1400">
              <a:latin typeface="Times New Roman" panose="02020603050405020304"/>
              <a:cs typeface="Times New Roman" panose="02020603050405020304"/>
            </a:endParaRPr>
          </a:p>
          <a:p>
            <a:pPr marL="91440">
              <a:lnSpc>
                <a:spcPct val="100000"/>
              </a:lnSpc>
            </a:pPr>
            <a:r>
              <a:rPr sz="1100" spc="-114" dirty="0">
                <a:latin typeface="宋体" panose="02010600030101010101" pitchFamily="2" charset="-122"/>
                <a:cs typeface="宋体" panose="02010600030101010101" pitchFamily="2" charset="-122"/>
              </a:rPr>
              <a:t>receivers:</a:t>
            </a:r>
            <a:endParaRPr sz="1100">
              <a:latin typeface="宋体" panose="02010600030101010101" pitchFamily="2" charset="-122"/>
              <a:cs typeface="宋体" panose="02010600030101010101" pitchFamily="2" charset="-122"/>
            </a:endParaRPr>
          </a:p>
          <a:p>
            <a:pPr marL="167640" marR="3005455" indent="-76200">
              <a:lnSpc>
                <a:spcPct val="100000"/>
              </a:lnSpc>
              <a:buChar char="-"/>
              <a:tabLst>
                <a:tab pos="200025" algn="l"/>
              </a:tabLst>
            </a:pPr>
            <a:r>
              <a:rPr sz="1100" spc="55" dirty="0">
                <a:latin typeface="宋体" panose="02010600030101010101" pitchFamily="2" charset="-122"/>
                <a:cs typeface="宋体" panose="02010600030101010101" pitchFamily="2" charset="-122"/>
              </a:rPr>
              <a:t>n</a:t>
            </a:r>
            <a:r>
              <a:rPr sz="1100" spc="185" dirty="0">
                <a:latin typeface="宋体" panose="02010600030101010101" pitchFamily="2" charset="-122"/>
                <a:cs typeface="宋体" panose="02010600030101010101" pitchFamily="2" charset="-122"/>
              </a:rPr>
              <a:t>am</a:t>
            </a:r>
            <a:r>
              <a:rPr sz="1100" spc="15" dirty="0">
                <a:latin typeface="宋体" panose="02010600030101010101" pitchFamily="2" charset="-122"/>
                <a:cs typeface="宋体" panose="02010600030101010101" pitchFamily="2" charset="-122"/>
              </a:rPr>
              <a:t>e</a:t>
            </a:r>
            <a:r>
              <a:rPr sz="1100" spc="-310" dirty="0">
                <a:latin typeface="宋体" panose="02010600030101010101" pitchFamily="2" charset="-122"/>
                <a:cs typeface="宋体" panose="02010600030101010101" pitchFamily="2" charset="-122"/>
              </a:rPr>
              <a:t>:</a:t>
            </a:r>
            <a:r>
              <a:rPr sz="1100" spc="-275" dirty="0">
                <a:latin typeface="宋体" panose="02010600030101010101" pitchFamily="2" charset="-122"/>
                <a:cs typeface="宋体" panose="02010600030101010101" pitchFamily="2" charset="-122"/>
              </a:rPr>
              <a:t> </a:t>
            </a:r>
            <a:r>
              <a:rPr sz="1100" spc="-315" dirty="0">
                <a:latin typeface="宋体" panose="02010600030101010101" pitchFamily="2" charset="-122"/>
                <a:cs typeface="宋体" panose="02010600030101010101" pitchFamily="2" charset="-122"/>
              </a:rPr>
              <a:t>'</a:t>
            </a:r>
            <a:r>
              <a:rPr sz="1100" spc="15" dirty="0">
                <a:latin typeface="宋体" panose="02010600030101010101" pitchFamily="2" charset="-122"/>
                <a:cs typeface="宋体" panose="02010600030101010101" pitchFamily="2" charset="-122"/>
              </a:rPr>
              <a:t>e</a:t>
            </a:r>
            <a:r>
              <a:rPr sz="1100" spc="375" dirty="0">
                <a:latin typeface="宋体" panose="02010600030101010101" pitchFamily="2" charset="-122"/>
                <a:cs typeface="宋体" panose="02010600030101010101" pitchFamily="2" charset="-122"/>
              </a:rPr>
              <a:t>m</a:t>
            </a:r>
            <a:r>
              <a:rPr sz="1100" spc="-204" dirty="0">
                <a:latin typeface="宋体" panose="02010600030101010101" pitchFamily="2" charset="-122"/>
                <a:cs typeface="宋体" panose="02010600030101010101" pitchFamily="2" charset="-122"/>
              </a:rPr>
              <a:t>ai</a:t>
            </a:r>
            <a:r>
              <a:rPr sz="1100" spc="-195" dirty="0">
                <a:latin typeface="宋体" panose="02010600030101010101" pitchFamily="2" charset="-122"/>
                <a:cs typeface="宋体" panose="02010600030101010101" pitchFamily="2" charset="-122"/>
              </a:rPr>
              <a:t>l</a:t>
            </a:r>
            <a:r>
              <a:rPr sz="1100" dirty="0">
                <a:latin typeface="宋体" panose="02010600030101010101" pitchFamily="2" charset="-122"/>
                <a:cs typeface="宋体" panose="02010600030101010101" pitchFamily="2" charset="-122"/>
              </a:rPr>
              <a:t>-</a:t>
            </a:r>
            <a:r>
              <a:rPr sz="1100" spc="-75" dirty="0">
                <a:latin typeface="宋体" panose="02010600030101010101" pitchFamily="2" charset="-122"/>
                <a:cs typeface="宋体" panose="02010600030101010101" pitchFamily="2" charset="-122"/>
              </a:rPr>
              <a:t>rec</a:t>
            </a:r>
            <a:r>
              <a:rPr sz="1100" spc="15" dirty="0">
                <a:latin typeface="宋体" panose="02010600030101010101" pitchFamily="2" charset="-122"/>
                <a:cs typeface="宋体" panose="02010600030101010101" pitchFamily="2" charset="-122"/>
              </a:rPr>
              <a:t>e</a:t>
            </a:r>
            <a:r>
              <a:rPr sz="1100" spc="-305" dirty="0">
                <a:latin typeface="宋体" panose="02010600030101010101" pitchFamily="2" charset="-122"/>
                <a:cs typeface="宋体" panose="02010600030101010101" pitchFamily="2" charset="-122"/>
              </a:rPr>
              <a:t>i</a:t>
            </a:r>
            <a:r>
              <a:rPr sz="1100" spc="-130" dirty="0">
                <a:latin typeface="宋体" panose="02010600030101010101" pitchFamily="2" charset="-122"/>
                <a:cs typeface="宋体" panose="02010600030101010101" pitchFamily="2" charset="-122"/>
              </a:rPr>
              <a:t>ver'  </a:t>
            </a:r>
            <a:r>
              <a:rPr sz="1100" spc="-80" dirty="0">
                <a:latin typeface="宋体" panose="02010600030101010101" pitchFamily="2" charset="-122"/>
                <a:cs typeface="宋体" panose="02010600030101010101" pitchFamily="2" charset="-122"/>
              </a:rPr>
              <a:t>email_configs:</a:t>
            </a:r>
            <a:endParaRPr sz="1100">
              <a:latin typeface="宋体" panose="02010600030101010101" pitchFamily="2" charset="-122"/>
              <a:cs typeface="宋体" panose="02010600030101010101" pitchFamily="2" charset="-122"/>
            </a:endParaRPr>
          </a:p>
          <a:p>
            <a:pPr marL="275590" lvl="1" indent="-108585">
              <a:lnSpc>
                <a:spcPct val="100000"/>
              </a:lnSpc>
              <a:buChar char="-"/>
              <a:tabLst>
                <a:tab pos="276225" algn="l"/>
              </a:tabLst>
            </a:pPr>
            <a:r>
              <a:rPr sz="1100" spc="-145" dirty="0">
                <a:latin typeface="宋体" panose="02010600030101010101" pitchFamily="2" charset="-122"/>
                <a:cs typeface="宋体" panose="02010600030101010101" pitchFamily="2" charset="-122"/>
              </a:rPr>
              <a:t>to:</a:t>
            </a:r>
            <a:r>
              <a:rPr sz="1100" spc="-265" dirty="0">
                <a:latin typeface="宋体" panose="02010600030101010101" pitchFamily="2" charset="-122"/>
                <a:cs typeface="宋体" panose="02010600030101010101" pitchFamily="2" charset="-122"/>
              </a:rPr>
              <a:t> </a:t>
            </a:r>
            <a:r>
              <a:rPr sz="1100" spc="-65" dirty="0">
                <a:latin typeface="宋体" panose="02010600030101010101" pitchFamily="2" charset="-122"/>
                <a:cs typeface="宋体" panose="02010600030101010101" pitchFamily="2" charset="-122"/>
                <a:hlinkClick r:id="rId7"/>
              </a:rPr>
              <a:t>‘root@</a:t>
            </a:r>
            <a:r>
              <a:rPr sz="1100" spc="-65" dirty="0">
                <a:latin typeface="宋体" panose="02010600030101010101" pitchFamily="2" charset="-122"/>
                <a:cs typeface="宋体" panose="02010600030101010101" pitchFamily="2" charset="-122"/>
              </a:rPr>
              <a:t>m</a:t>
            </a:r>
            <a:r>
              <a:rPr sz="1100" spc="-65" dirty="0">
                <a:latin typeface="宋体" panose="02010600030101010101" pitchFamily="2" charset="-122"/>
                <a:cs typeface="宋体" panose="02010600030101010101" pitchFamily="2" charset="-122"/>
                <a:hlinkClick r:id="rId7"/>
              </a:rPr>
              <a:t>agedu.com</a:t>
            </a:r>
            <a:r>
              <a:rPr sz="1100" spc="-65" dirty="0">
                <a:latin typeface="宋体" panose="02010600030101010101" pitchFamily="2" charset="-122"/>
                <a:cs typeface="宋体" panose="02010600030101010101" pitchFamily="2" charset="-122"/>
              </a:rPr>
              <a:t>‘,</a:t>
            </a:r>
            <a:r>
              <a:rPr sz="1100" spc="-275" dirty="0">
                <a:latin typeface="宋体" panose="02010600030101010101" pitchFamily="2" charset="-122"/>
                <a:cs typeface="宋体" panose="02010600030101010101" pitchFamily="2" charset="-122"/>
              </a:rPr>
              <a:t> </a:t>
            </a:r>
            <a:r>
              <a:rPr sz="1100" spc="-140" dirty="0">
                <a:latin typeface="宋体" panose="02010600030101010101" pitchFamily="2" charset="-122"/>
                <a:cs typeface="宋体" panose="02010600030101010101" pitchFamily="2" charset="-122"/>
              </a:rPr>
              <a:t>‘root@localhost’</a:t>
            </a:r>
            <a:endParaRPr sz="1100">
              <a:latin typeface="宋体" panose="02010600030101010101" pitchFamily="2" charset="-122"/>
              <a:cs typeface="宋体" panose="02010600030101010101" pitchFamily="2" charset="-122"/>
            </a:endParaRPr>
          </a:p>
          <a:p>
            <a:pPr marL="167640" marR="3030220" indent="-76200">
              <a:lnSpc>
                <a:spcPct val="100000"/>
              </a:lnSpc>
              <a:buChar char="-"/>
              <a:tabLst>
                <a:tab pos="200025" algn="l"/>
              </a:tabLst>
            </a:pPr>
            <a:r>
              <a:rPr sz="1100" spc="55" dirty="0">
                <a:latin typeface="宋体" panose="02010600030101010101" pitchFamily="2" charset="-122"/>
                <a:cs typeface="宋体" panose="02010600030101010101" pitchFamily="2" charset="-122"/>
              </a:rPr>
              <a:t>n</a:t>
            </a:r>
            <a:r>
              <a:rPr sz="1100" spc="185" dirty="0">
                <a:latin typeface="宋体" panose="02010600030101010101" pitchFamily="2" charset="-122"/>
                <a:cs typeface="宋体" panose="02010600030101010101" pitchFamily="2" charset="-122"/>
              </a:rPr>
              <a:t>am</a:t>
            </a:r>
            <a:r>
              <a:rPr sz="1100" spc="15" dirty="0">
                <a:latin typeface="宋体" panose="02010600030101010101" pitchFamily="2" charset="-122"/>
                <a:cs typeface="宋体" panose="02010600030101010101" pitchFamily="2" charset="-122"/>
              </a:rPr>
              <a:t>e</a:t>
            </a:r>
            <a:r>
              <a:rPr sz="1100" spc="-310" dirty="0">
                <a:latin typeface="宋体" panose="02010600030101010101" pitchFamily="2" charset="-122"/>
                <a:cs typeface="宋体" panose="02010600030101010101" pitchFamily="2" charset="-122"/>
              </a:rPr>
              <a:t>:</a:t>
            </a:r>
            <a:r>
              <a:rPr sz="1100" spc="-275" dirty="0">
                <a:latin typeface="宋体" panose="02010600030101010101" pitchFamily="2" charset="-122"/>
                <a:cs typeface="宋体" panose="02010600030101010101" pitchFamily="2" charset="-122"/>
              </a:rPr>
              <a:t> </a:t>
            </a:r>
            <a:r>
              <a:rPr sz="1100" spc="-345" dirty="0">
                <a:latin typeface="宋体" panose="02010600030101010101" pitchFamily="2" charset="-122"/>
                <a:cs typeface="宋体" panose="02010600030101010101" pitchFamily="2" charset="-122"/>
              </a:rPr>
              <a:t>‘s</a:t>
            </a:r>
            <a:r>
              <a:rPr sz="1100" spc="-229" dirty="0">
                <a:latin typeface="宋体" panose="02010600030101010101" pitchFamily="2" charset="-122"/>
                <a:cs typeface="宋体" panose="02010600030101010101" pitchFamily="2" charset="-122"/>
              </a:rPr>
              <a:t>u</a:t>
            </a:r>
            <a:r>
              <a:rPr sz="1100" spc="15" dirty="0">
                <a:latin typeface="宋体" panose="02010600030101010101" pitchFamily="2" charset="-122"/>
                <a:cs typeface="宋体" panose="02010600030101010101" pitchFamily="2" charset="-122"/>
              </a:rPr>
              <a:t>ppo</a:t>
            </a:r>
            <a:r>
              <a:rPr sz="1100" spc="5" dirty="0">
                <a:latin typeface="宋体" panose="02010600030101010101" pitchFamily="2" charset="-122"/>
                <a:cs typeface="宋体" panose="02010600030101010101" pitchFamily="2" charset="-122"/>
              </a:rPr>
              <a:t>r</a:t>
            </a:r>
            <a:r>
              <a:rPr sz="1100" spc="-204" dirty="0">
                <a:latin typeface="宋体" panose="02010600030101010101" pitchFamily="2" charset="-122"/>
                <a:cs typeface="宋体" panose="02010600030101010101" pitchFamily="2" charset="-122"/>
              </a:rPr>
              <a:t>t</a:t>
            </a:r>
            <a:r>
              <a:rPr sz="1100" dirty="0">
                <a:latin typeface="宋体" panose="02010600030101010101" pitchFamily="2" charset="-122"/>
                <a:cs typeface="宋体" panose="02010600030101010101" pitchFamily="2" charset="-122"/>
              </a:rPr>
              <a:t>-</a:t>
            </a:r>
            <a:r>
              <a:rPr sz="1100" spc="-95" dirty="0">
                <a:latin typeface="宋体" panose="02010600030101010101" pitchFamily="2" charset="-122"/>
                <a:cs typeface="宋体" panose="02010600030101010101" pitchFamily="2" charset="-122"/>
              </a:rPr>
              <a:t>te</a:t>
            </a:r>
            <a:r>
              <a:rPr sz="1100" spc="185" dirty="0">
                <a:latin typeface="宋体" panose="02010600030101010101" pitchFamily="2" charset="-122"/>
                <a:cs typeface="宋体" panose="02010600030101010101" pitchFamily="2" charset="-122"/>
              </a:rPr>
              <a:t>a</a:t>
            </a:r>
            <a:r>
              <a:rPr sz="1100" spc="175" dirty="0">
                <a:latin typeface="宋体" panose="02010600030101010101" pitchFamily="2" charset="-122"/>
                <a:cs typeface="宋体" panose="02010600030101010101" pitchFamily="2" charset="-122"/>
              </a:rPr>
              <a:t>m</a:t>
            </a:r>
            <a:r>
              <a:rPr sz="1100" spc="-310" dirty="0">
                <a:latin typeface="宋体" panose="02010600030101010101" pitchFamily="2" charset="-122"/>
                <a:cs typeface="宋体" panose="02010600030101010101" pitchFamily="2" charset="-122"/>
              </a:rPr>
              <a:t>'  </a:t>
            </a:r>
            <a:r>
              <a:rPr sz="1100" spc="-80" dirty="0">
                <a:latin typeface="宋体" panose="02010600030101010101" pitchFamily="2" charset="-122"/>
                <a:cs typeface="宋体" panose="02010600030101010101" pitchFamily="2" charset="-122"/>
              </a:rPr>
              <a:t>email_configs:</a:t>
            </a:r>
            <a:endParaRPr sz="1100">
              <a:latin typeface="宋体" panose="02010600030101010101" pitchFamily="2" charset="-122"/>
              <a:cs typeface="宋体" panose="02010600030101010101" pitchFamily="2" charset="-122"/>
            </a:endParaRPr>
          </a:p>
          <a:p>
            <a:pPr marL="275590" lvl="1" indent="-108585">
              <a:lnSpc>
                <a:spcPct val="100000"/>
              </a:lnSpc>
              <a:buChar char="-"/>
              <a:tabLst>
                <a:tab pos="276225" algn="l"/>
              </a:tabLst>
            </a:pPr>
            <a:r>
              <a:rPr sz="1100" spc="-145" dirty="0">
                <a:latin typeface="宋体" panose="02010600030101010101" pitchFamily="2" charset="-122"/>
                <a:cs typeface="宋体" panose="02010600030101010101" pitchFamily="2" charset="-122"/>
              </a:rPr>
              <a:t>to:</a:t>
            </a:r>
            <a:r>
              <a:rPr sz="1100" spc="-265" dirty="0">
                <a:latin typeface="宋体" panose="02010600030101010101" pitchFamily="2" charset="-122"/>
                <a:cs typeface="宋体" panose="02010600030101010101" pitchFamily="2" charset="-122"/>
              </a:rPr>
              <a:t> </a:t>
            </a:r>
            <a:r>
              <a:rPr sz="1100" spc="-65" dirty="0">
                <a:latin typeface="宋体" panose="02010600030101010101" pitchFamily="2" charset="-122"/>
                <a:cs typeface="宋体" panose="02010600030101010101" pitchFamily="2" charset="-122"/>
                <a:hlinkClick r:id="rId7"/>
              </a:rPr>
              <a:t>‘root@</a:t>
            </a:r>
            <a:r>
              <a:rPr sz="1100" spc="-65" dirty="0">
                <a:latin typeface="宋体" panose="02010600030101010101" pitchFamily="2" charset="-122"/>
                <a:cs typeface="宋体" panose="02010600030101010101" pitchFamily="2" charset="-122"/>
              </a:rPr>
              <a:t>m</a:t>
            </a:r>
            <a:r>
              <a:rPr sz="1100" spc="-65" dirty="0">
                <a:latin typeface="宋体" panose="02010600030101010101" pitchFamily="2" charset="-122"/>
                <a:cs typeface="宋体" panose="02010600030101010101" pitchFamily="2" charset="-122"/>
                <a:hlinkClick r:id="rId7"/>
              </a:rPr>
              <a:t>agedu.com</a:t>
            </a:r>
            <a:r>
              <a:rPr sz="1100" spc="-65" dirty="0">
                <a:latin typeface="宋体" panose="02010600030101010101" pitchFamily="2" charset="-122"/>
                <a:cs typeface="宋体" panose="02010600030101010101" pitchFamily="2" charset="-122"/>
              </a:rPr>
              <a:t>‘,</a:t>
            </a:r>
            <a:r>
              <a:rPr sz="1100" spc="-275" dirty="0">
                <a:latin typeface="宋体" panose="02010600030101010101" pitchFamily="2" charset="-122"/>
                <a:cs typeface="宋体" panose="02010600030101010101" pitchFamily="2" charset="-122"/>
              </a:rPr>
              <a:t> </a:t>
            </a:r>
            <a:r>
              <a:rPr sz="1100" spc="-140" dirty="0">
                <a:latin typeface="宋体" panose="02010600030101010101" pitchFamily="2" charset="-122"/>
                <a:cs typeface="宋体" panose="02010600030101010101" pitchFamily="2" charset="-122"/>
              </a:rPr>
              <a:t>‘root@localhost’</a:t>
            </a:r>
            <a:endParaRPr sz="1100">
              <a:latin typeface="宋体" panose="02010600030101010101" pitchFamily="2" charset="-122"/>
              <a:cs typeface="宋体" panose="02010600030101010101" pitchFamily="2" charset="-122"/>
            </a:endParaRPr>
          </a:p>
        </p:txBody>
      </p:sp>
      <p:pic>
        <p:nvPicPr>
          <p:cNvPr id="11" name="object 4"/>
          <p:cNvPicPr/>
          <p:nvPr>
            <p:custDataLst>
              <p:tags r:id="rId1"/>
            </p:custDataLst>
          </p:nvPr>
        </p:nvPicPr>
        <p:blipFill>
          <a:blip r:embed="rId8" cstate="print"/>
          <a:stretch>
            <a:fillRect/>
          </a:stretch>
        </p:blipFill>
        <p:spPr>
          <a:xfrm>
            <a:off x="0" y="6436359"/>
            <a:ext cx="12190729" cy="421640"/>
          </a:xfrm>
          <a:prstGeom prst="rect">
            <a:avLst/>
          </a:prstGeom>
        </p:spPr>
      </p:pic>
      <p:sp>
        <p:nvSpPr>
          <p:cNvPr id="12"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3" name="图片 12"/>
          <p:cNvPicPr>
            <a:picLocks noChangeAspect="1"/>
          </p:cNvPicPr>
          <p:nvPr>
            <p:custDataLst>
              <p:tags r:id="rId3"/>
            </p:custDataLst>
          </p:nvPr>
        </p:nvPicPr>
        <p:blipFill>
          <a:blip r:embed="rId9"/>
          <a:stretch>
            <a:fillRect/>
          </a:stretch>
        </p:blipFill>
        <p:spPr>
          <a:xfrm>
            <a:off x="8537699" y="209863"/>
            <a:ext cx="2565911" cy="61824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121785" cy="513080"/>
          </a:xfrm>
          <a:prstGeom prst="rect">
            <a:avLst/>
          </a:prstGeom>
        </p:spPr>
        <p:txBody>
          <a:bodyPr vert="horz" wrap="square" lIns="0" tIns="12700" rIns="0" bIns="0" rtlCol="0">
            <a:spAutoFit/>
          </a:bodyPr>
          <a:lstStyle/>
          <a:p>
            <a:pPr marL="12700">
              <a:lnSpc>
                <a:spcPct val="100000"/>
              </a:lnSpc>
              <a:spcBef>
                <a:spcPts val="100"/>
              </a:spcBef>
            </a:pPr>
            <a:r>
              <a:rPr sz="3200" b="0" spc="-295" dirty="0">
                <a:solidFill>
                  <a:srgbClr val="000000"/>
                </a:solidFill>
                <a:latin typeface="宋体" panose="02010600030101010101" pitchFamily="2" charset="-122"/>
                <a:cs typeface="宋体" panose="02010600030101010101" pitchFamily="2" charset="-122"/>
              </a:rPr>
              <a:t>Prometheu</a:t>
            </a:r>
            <a:r>
              <a:rPr sz="3200" b="0" spc="-300" dirty="0">
                <a:solidFill>
                  <a:srgbClr val="000000"/>
                </a:solidFill>
                <a:latin typeface="宋体" panose="02010600030101010101" pitchFamily="2" charset="-122"/>
                <a:cs typeface="宋体" panose="02010600030101010101" pitchFamily="2" charset="-122"/>
              </a:rPr>
              <a:t>s</a:t>
            </a:r>
            <a:r>
              <a:rPr sz="3200" b="0" dirty="0">
                <a:solidFill>
                  <a:srgbClr val="000000"/>
                </a:solidFill>
                <a:latin typeface="宋体" panose="02010600030101010101" pitchFamily="2" charset="-122"/>
                <a:cs typeface="宋体" panose="02010600030101010101" pitchFamily="2" charset="-122"/>
              </a:rPr>
              <a:t>本地存储概述</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8289"/>
            <a:ext cx="11425555" cy="2886075"/>
          </a:xfrm>
          <a:prstGeom prst="rect">
            <a:avLst/>
          </a:prstGeom>
        </p:spPr>
        <p:txBody>
          <a:bodyPr vert="horz" wrap="square" lIns="0" tIns="55244" rIns="0" bIns="0" rtlCol="0">
            <a:spAutoFit/>
          </a:bodyPr>
          <a:lstStyle/>
          <a:p>
            <a:pPr marL="304800" indent="-292100">
              <a:lnSpc>
                <a:spcPct val="100000"/>
              </a:lnSpc>
              <a:spcBef>
                <a:spcPts val="435"/>
              </a:spcBef>
              <a:buClr>
                <a:srgbClr val="4770C4"/>
              </a:buClr>
              <a:buFont typeface="Wingdings" panose="05000000000000000000"/>
              <a:buChar char=""/>
              <a:tabLst>
                <a:tab pos="304800" algn="l"/>
              </a:tabLst>
            </a:pPr>
            <a:r>
              <a:rPr sz="2000" spc="-70" dirty="0">
                <a:latin typeface="宋体" panose="02010600030101010101" pitchFamily="2" charset="-122"/>
                <a:cs typeface="宋体" panose="02010600030101010101" pitchFamily="2" charset="-122"/>
              </a:rPr>
              <a:t>Prometheus</a:t>
            </a:r>
            <a:r>
              <a:rPr sz="2000" dirty="0">
                <a:latin typeface="宋体" panose="02010600030101010101" pitchFamily="2" charset="-122"/>
                <a:cs typeface="宋体" panose="02010600030101010101" pitchFamily="2" charset="-122"/>
              </a:rPr>
              <a:t>内置了</a:t>
            </a:r>
            <a:r>
              <a:rPr sz="2000" spc="190" dirty="0">
                <a:latin typeface="宋体" panose="02010600030101010101" pitchFamily="2" charset="-122"/>
                <a:cs typeface="宋体" panose="02010600030101010101" pitchFamily="2" charset="-122"/>
              </a:rPr>
              <a:t>TSDB，</a:t>
            </a:r>
            <a:r>
              <a:rPr sz="2000" dirty="0">
                <a:latin typeface="宋体" panose="02010600030101010101" pitchFamily="2" charset="-122"/>
                <a:cs typeface="宋体" panose="02010600030101010101" pitchFamily="2" charset="-122"/>
              </a:rPr>
              <a:t>该存储经历了三个版本；</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spc="-245" dirty="0">
                <a:latin typeface="宋体" panose="02010600030101010101" pitchFamily="2" charset="-122"/>
                <a:cs typeface="宋体" panose="02010600030101010101" pitchFamily="2" charset="-122"/>
              </a:rPr>
              <a:t>v1.0</a:t>
            </a:r>
            <a:r>
              <a:rPr sz="1800" spc="-240" dirty="0">
                <a:latin typeface="宋体" panose="02010600030101010101" pitchFamily="2" charset="-122"/>
                <a:cs typeface="宋体" panose="02010600030101010101" pitchFamily="2" charset="-122"/>
              </a:rPr>
              <a:t>:</a:t>
            </a:r>
            <a:r>
              <a:rPr sz="1800" spc="-405" dirty="0">
                <a:latin typeface="宋体" panose="02010600030101010101" pitchFamily="2" charset="-122"/>
                <a:cs typeface="宋体" panose="02010600030101010101" pitchFamily="2" charset="-122"/>
              </a:rPr>
              <a:t> </a:t>
            </a:r>
            <a:r>
              <a:rPr sz="1800" spc="-25" dirty="0">
                <a:latin typeface="宋体" panose="02010600030101010101" pitchFamily="2" charset="-122"/>
                <a:cs typeface="宋体" panose="02010600030101010101" pitchFamily="2" charset="-122"/>
              </a:rPr>
              <a:t>Le</a:t>
            </a:r>
            <a:r>
              <a:rPr sz="1800" spc="-35" dirty="0">
                <a:latin typeface="宋体" panose="02010600030101010101" pitchFamily="2" charset="-122"/>
                <a:cs typeface="宋体" panose="02010600030101010101" pitchFamily="2" charset="-122"/>
              </a:rPr>
              <a:t>v</a:t>
            </a:r>
            <a:r>
              <a:rPr sz="1800" spc="10" dirty="0">
                <a:latin typeface="宋体" panose="02010600030101010101" pitchFamily="2" charset="-122"/>
                <a:cs typeface="宋体" panose="02010600030101010101" pitchFamily="2" charset="-122"/>
              </a:rPr>
              <a:t>elDB</a:t>
            </a:r>
            <a:r>
              <a:rPr sz="1800" dirty="0">
                <a:latin typeface="宋体" panose="02010600030101010101" pitchFamily="2" charset="-122"/>
                <a:cs typeface="宋体" panose="02010600030101010101" pitchFamily="2" charset="-122"/>
              </a:rPr>
              <a:t>，性能不高，每秒只能接收</a:t>
            </a:r>
            <a:r>
              <a:rPr sz="1800" spc="-60" dirty="0">
                <a:latin typeface="宋体" panose="02010600030101010101" pitchFamily="2" charset="-122"/>
                <a:cs typeface="宋体" panose="02010600030101010101" pitchFamily="2" charset="-122"/>
              </a:rPr>
              <a:t>5</a:t>
            </a:r>
            <a:r>
              <a:rPr sz="1800" spc="-70" dirty="0">
                <a:latin typeface="宋体" panose="02010600030101010101" pitchFamily="2" charset="-122"/>
                <a:cs typeface="宋体" panose="02010600030101010101" pitchFamily="2" charset="-122"/>
              </a:rPr>
              <a:t>0</a:t>
            </a:r>
            <a:r>
              <a:rPr sz="1800" spc="-60" dirty="0">
                <a:latin typeface="宋体" panose="02010600030101010101" pitchFamily="2" charset="-122"/>
                <a:cs typeface="宋体" panose="02010600030101010101" pitchFamily="2" charset="-122"/>
              </a:rPr>
              <a:t>000</a:t>
            </a:r>
            <a:r>
              <a:rPr sz="1800" dirty="0">
                <a:latin typeface="宋体" panose="02010600030101010101" pitchFamily="2" charset="-122"/>
                <a:cs typeface="宋体" panose="02010600030101010101" pitchFamily="2" charset="-122"/>
              </a:rPr>
              <a:t>个样本；</a:t>
            </a:r>
            <a:endParaRPr sz="1800">
              <a:latin typeface="宋体" panose="02010600030101010101" pitchFamily="2" charset="-122"/>
              <a:cs typeface="宋体" panose="02010600030101010101" pitchFamily="2" charset="-122"/>
            </a:endParaRPr>
          </a:p>
          <a:p>
            <a:pPr marL="698500" marR="5080" lvl="1" indent="-228600">
              <a:lnSpc>
                <a:spcPts val="1950"/>
              </a:lnSpc>
              <a:spcBef>
                <a:spcPts val="520"/>
              </a:spcBef>
              <a:buClr>
                <a:srgbClr val="45B19B"/>
              </a:buClr>
              <a:buFont typeface="Wingdings" panose="05000000000000000000"/>
              <a:buChar char=""/>
              <a:tabLst>
                <a:tab pos="755650" algn="l"/>
              </a:tabLst>
            </a:pPr>
            <a:r>
              <a:rPr dirty="0"/>
              <a:t>	</a:t>
            </a:r>
            <a:r>
              <a:rPr sz="1800" spc="-175" dirty="0">
                <a:latin typeface="宋体" panose="02010600030101010101" pitchFamily="2" charset="-122"/>
                <a:cs typeface="宋体" panose="02010600030101010101" pitchFamily="2" charset="-122"/>
              </a:rPr>
              <a:t>v2.0</a:t>
            </a:r>
            <a:r>
              <a:rPr sz="1800" dirty="0">
                <a:latin typeface="宋体" panose="02010600030101010101" pitchFamily="2" charset="-122"/>
                <a:cs typeface="宋体" panose="02010600030101010101" pitchFamily="2" charset="-122"/>
              </a:rPr>
              <a:t>：</a:t>
            </a:r>
            <a:r>
              <a:rPr sz="1800" spc="-10" dirty="0">
                <a:latin typeface="宋体" panose="02010600030101010101" pitchFamily="2" charset="-122"/>
                <a:cs typeface="宋体" panose="02010600030101010101" pitchFamily="2" charset="-122"/>
              </a:rPr>
              <a:t>L</a:t>
            </a:r>
            <a:r>
              <a:rPr sz="1800" spc="-5" dirty="0">
                <a:latin typeface="宋体" panose="02010600030101010101" pitchFamily="2" charset="-122"/>
                <a:cs typeface="宋体" panose="02010600030101010101" pitchFamily="2" charset="-122"/>
              </a:rPr>
              <a:t>e</a:t>
            </a:r>
            <a:r>
              <a:rPr sz="1800" spc="-235" dirty="0">
                <a:latin typeface="宋体" panose="02010600030101010101" pitchFamily="2" charset="-122"/>
                <a:cs typeface="宋体" panose="02010600030101010101" pitchFamily="2" charset="-122"/>
              </a:rPr>
              <a:t>ve</a:t>
            </a:r>
            <a:r>
              <a:rPr sz="1800" spc="-245" dirty="0">
                <a:latin typeface="宋体" panose="02010600030101010101" pitchFamily="2" charset="-122"/>
                <a:cs typeface="宋体" panose="02010600030101010101" pitchFamily="2" charset="-122"/>
              </a:rPr>
              <a:t>l</a:t>
            </a:r>
            <a:r>
              <a:rPr sz="1800" spc="345" dirty="0">
                <a:latin typeface="宋体" panose="02010600030101010101" pitchFamily="2" charset="-122"/>
                <a:cs typeface="宋体" panose="02010600030101010101" pitchFamily="2" charset="-122"/>
              </a:rPr>
              <a:t>D</a:t>
            </a:r>
            <a:r>
              <a:rPr sz="1800" spc="350" dirty="0">
                <a:latin typeface="宋体" panose="02010600030101010101" pitchFamily="2" charset="-122"/>
                <a:cs typeface="宋体" panose="02010600030101010101" pitchFamily="2" charset="-122"/>
              </a:rPr>
              <a:t>B</a:t>
            </a:r>
            <a:r>
              <a:rPr sz="1800" dirty="0">
                <a:latin typeface="宋体" panose="02010600030101010101" pitchFamily="2" charset="-122"/>
                <a:cs typeface="宋体" panose="02010600030101010101" pitchFamily="2" charset="-122"/>
              </a:rPr>
              <a:t>，但使用了</a:t>
            </a:r>
            <a:r>
              <a:rPr sz="1800" spc="-90" dirty="0">
                <a:latin typeface="宋体" panose="02010600030101010101" pitchFamily="2" charset="-122"/>
                <a:cs typeface="宋体" panose="02010600030101010101" pitchFamily="2" charset="-122"/>
              </a:rPr>
              <a:t>Fac</a:t>
            </a:r>
            <a:r>
              <a:rPr sz="1800" spc="-100" dirty="0">
                <a:latin typeface="宋体" panose="02010600030101010101" pitchFamily="2" charset="-122"/>
                <a:cs typeface="宋体" panose="02010600030101010101" pitchFamily="2" charset="-122"/>
              </a:rPr>
              <a:t>e</a:t>
            </a:r>
            <a:r>
              <a:rPr sz="1800" spc="15" dirty="0">
                <a:latin typeface="宋体" panose="02010600030101010101" pitchFamily="2" charset="-122"/>
                <a:cs typeface="宋体" panose="02010600030101010101" pitchFamily="2" charset="-122"/>
              </a:rPr>
              <a:t>boo</a:t>
            </a:r>
            <a:r>
              <a:rPr sz="1800" spc="-60" dirty="0">
                <a:latin typeface="宋体" panose="02010600030101010101" pitchFamily="2" charset="-122"/>
                <a:cs typeface="宋体" panose="02010600030101010101" pitchFamily="2" charset="-122"/>
              </a:rPr>
              <a:t>k</a:t>
            </a:r>
            <a:r>
              <a:rPr sz="1800" dirty="0">
                <a:latin typeface="宋体" panose="02010600030101010101" pitchFamily="2" charset="-122"/>
                <a:cs typeface="宋体" panose="02010600030101010101" pitchFamily="2" charset="-122"/>
              </a:rPr>
              <a:t>的</a:t>
            </a:r>
            <a:r>
              <a:rPr sz="1800" spc="-204" dirty="0">
                <a:latin typeface="宋体" panose="02010600030101010101" pitchFamily="2" charset="-122"/>
                <a:cs typeface="宋体" panose="02010600030101010101" pitchFamily="2" charset="-122"/>
              </a:rPr>
              <a:t>Gorill</a:t>
            </a:r>
            <a:r>
              <a:rPr sz="1800" spc="-210" dirty="0">
                <a:latin typeface="宋体" panose="02010600030101010101" pitchFamily="2" charset="-122"/>
                <a:cs typeface="宋体" panose="02010600030101010101" pitchFamily="2" charset="-122"/>
              </a:rPr>
              <a:t>a</a:t>
            </a:r>
            <a:r>
              <a:rPr sz="1800" dirty="0">
                <a:latin typeface="宋体" panose="02010600030101010101" pitchFamily="2" charset="-122"/>
                <a:cs typeface="宋体" panose="02010600030101010101" pitchFamily="2" charset="-122"/>
              </a:rPr>
              <a:t>压缩算法，极大地压缩了单个样本的大小，每秒可接收的样本提 升到</a:t>
            </a:r>
            <a:r>
              <a:rPr sz="1800" spc="-65" dirty="0">
                <a:latin typeface="宋体" panose="02010600030101010101" pitchFamily="2" charset="-122"/>
                <a:cs typeface="宋体" panose="02010600030101010101" pitchFamily="2" charset="-122"/>
              </a:rPr>
              <a:t>80000</a:t>
            </a:r>
            <a:r>
              <a:rPr sz="1800" dirty="0">
                <a:latin typeface="宋体" panose="02010600030101010101" pitchFamily="2" charset="-122"/>
                <a:cs typeface="宋体" panose="02010600030101010101" pitchFamily="2" charset="-122"/>
              </a:rPr>
              <a:t>个；</a:t>
            </a:r>
            <a:endParaRPr sz="1800">
              <a:latin typeface="宋体" panose="02010600030101010101" pitchFamily="2" charset="-122"/>
              <a:cs typeface="宋体" panose="02010600030101010101" pitchFamily="2" charset="-122"/>
            </a:endParaRPr>
          </a:p>
          <a:p>
            <a:pPr marL="755650" lvl="1" indent="-285750">
              <a:lnSpc>
                <a:spcPct val="100000"/>
              </a:lnSpc>
              <a:spcBef>
                <a:spcPts val="250"/>
              </a:spcBef>
              <a:buClr>
                <a:srgbClr val="45B19B"/>
              </a:buClr>
              <a:buFont typeface="Wingdings" panose="05000000000000000000"/>
              <a:buChar char=""/>
              <a:tabLst>
                <a:tab pos="755650" algn="l"/>
              </a:tabLst>
            </a:pPr>
            <a:r>
              <a:rPr sz="1800" spc="-85" dirty="0">
                <a:latin typeface="宋体" panose="02010600030101010101" pitchFamily="2" charset="-122"/>
                <a:cs typeface="宋体" panose="02010600030101010101" pitchFamily="2" charset="-122"/>
              </a:rPr>
              <a:t>V3</a:t>
            </a:r>
            <a:r>
              <a:rPr sz="1800" spc="-95" dirty="0">
                <a:latin typeface="宋体" panose="02010600030101010101" pitchFamily="2" charset="-122"/>
                <a:cs typeface="宋体" panose="02010600030101010101" pitchFamily="2" charset="-122"/>
              </a:rPr>
              <a:t>.</a:t>
            </a:r>
            <a:r>
              <a:rPr sz="1800" spc="-65" dirty="0">
                <a:latin typeface="宋体" panose="02010600030101010101" pitchFamily="2" charset="-122"/>
                <a:cs typeface="宋体" panose="02010600030101010101" pitchFamily="2" charset="-122"/>
              </a:rPr>
              <a:t>0</a:t>
            </a:r>
            <a:r>
              <a:rPr sz="1800" dirty="0">
                <a:latin typeface="宋体" panose="02010600030101010101" pitchFamily="2" charset="-122"/>
                <a:cs typeface="宋体" panose="02010600030101010101" pitchFamily="2" charset="-122"/>
              </a:rPr>
              <a:t>：由</a:t>
            </a:r>
            <a:r>
              <a:rPr sz="1800" spc="-30" dirty="0">
                <a:latin typeface="宋体" panose="02010600030101010101" pitchFamily="2" charset="-122"/>
                <a:cs typeface="宋体" panose="02010600030101010101" pitchFamily="2" charset="-122"/>
              </a:rPr>
              <a:t>Promet</a:t>
            </a:r>
            <a:r>
              <a:rPr sz="1800" spc="-2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spc="-445" dirty="0">
                <a:latin typeface="宋体" panose="02010600030101010101" pitchFamily="2" charset="-122"/>
                <a:cs typeface="宋体" panose="02010600030101010101" pitchFamily="2" charset="-122"/>
              </a:rPr>
              <a:t> </a:t>
            </a:r>
            <a:r>
              <a:rPr sz="1800" spc="-285" dirty="0">
                <a:latin typeface="宋体" panose="02010600030101010101" pitchFamily="2" charset="-122"/>
                <a:cs typeface="宋体" panose="02010600030101010101" pitchFamily="2" charset="-122"/>
              </a:rPr>
              <a:t>2</a:t>
            </a:r>
            <a:r>
              <a:rPr sz="1800" spc="-295" dirty="0">
                <a:latin typeface="宋体" panose="02010600030101010101" pitchFamily="2" charset="-122"/>
                <a:cs typeface="宋体" panose="02010600030101010101" pitchFamily="2" charset="-122"/>
              </a:rPr>
              <a:t>.</a:t>
            </a:r>
            <a:r>
              <a:rPr sz="1800" spc="-65" dirty="0">
                <a:latin typeface="宋体" panose="02010600030101010101" pitchFamily="2" charset="-122"/>
                <a:cs typeface="宋体" panose="02010600030101010101" pitchFamily="2" charset="-122"/>
              </a:rPr>
              <a:t>0</a:t>
            </a:r>
            <a:r>
              <a:rPr sz="1800" dirty="0">
                <a:latin typeface="宋体" panose="02010600030101010101" pitchFamily="2" charset="-122"/>
                <a:cs typeface="宋体" panose="02010600030101010101" pitchFamily="2" charset="-122"/>
              </a:rPr>
              <a:t>时引入，是一个独立维护的</a:t>
            </a:r>
            <a:r>
              <a:rPr sz="1800" spc="215" dirty="0">
                <a:latin typeface="宋体" panose="02010600030101010101" pitchFamily="2" charset="-122"/>
                <a:cs typeface="宋体" panose="02010600030101010101" pitchFamily="2" charset="-122"/>
              </a:rPr>
              <a:t>TSD</a:t>
            </a:r>
            <a:r>
              <a:rPr sz="1800" spc="220" dirty="0">
                <a:latin typeface="宋体" panose="02010600030101010101" pitchFamily="2" charset="-122"/>
                <a:cs typeface="宋体" panose="02010600030101010101" pitchFamily="2" charset="-122"/>
              </a:rPr>
              <a:t>B</a:t>
            </a:r>
            <a:r>
              <a:rPr sz="1800" dirty="0">
                <a:latin typeface="宋体" panose="02010600030101010101" pitchFamily="2" charset="-122"/>
                <a:cs typeface="宋体" panose="02010600030101010101" pitchFamily="2" charset="-122"/>
              </a:rPr>
              <a:t>开源项目；在单机上，每秒可处理数百万个样本；</a:t>
            </a:r>
            <a:endParaRPr sz="1800">
              <a:latin typeface="宋体" panose="02010600030101010101" pitchFamily="2" charset="-122"/>
              <a:cs typeface="宋体" panose="02010600030101010101" pitchFamily="2" charset="-122"/>
            </a:endParaRPr>
          </a:p>
          <a:p>
            <a:pPr marL="304800" indent="-292100">
              <a:lnSpc>
                <a:spcPct val="100000"/>
              </a:lnSpc>
              <a:spcBef>
                <a:spcPts val="750"/>
              </a:spcBef>
              <a:buClr>
                <a:srgbClr val="4770C4"/>
              </a:buClr>
              <a:buFont typeface="Wingdings" panose="05000000000000000000"/>
              <a:buChar char=""/>
              <a:tabLst>
                <a:tab pos="304800" algn="l"/>
              </a:tabLst>
            </a:pP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spc="-495" dirty="0">
                <a:latin typeface="宋体" panose="02010600030101010101" pitchFamily="2" charset="-122"/>
                <a:cs typeface="宋体" panose="02010600030101010101" pitchFamily="2" charset="-122"/>
              </a:rPr>
              <a:t> </a:t>
            </a:r>
            <a:r>
              <a:rPr sz="2000" spc="240" dirty="0">
                <a:latin typeface="宋体" panose="02010600030101010101" pitchFamily="2" charset="-122"/>
                <a:cs typeface="宋体" panose="02010600030101010101" pitchFamily="2" charset="-122"/>
              </a:rPr>
              <a:t>TSD</a:t>
            </a:r>
            <a:r>
              <a:rPr sz="2000" spc="245" dirty="0">
                <a:latin typeface="宋体" panose="02010600030101010101" pitchFamily="2" charset="-122"/>
                <a:cs typeface="宋体" panose="02010600030101010101" pitchFamily="2" charset="-122"/>
              </a:rPr>
              <a:t>B</a:t>
            </a:r>
            <a:r>
              <a:rPr sz="2000" dirty="0">
                <a:latin typeface="宋体" panose="02010600030101010101" pitchFamily="2" charset="-122"/>
                <a:cs typeface="宋体" panose="02010600030101010101" pitchFamily="2" charset="-122"/>
              </a:rPr>
              <a:t>数据存储格式概览</a:t>
            </a:r>
            <a:endParaRPr sz="2000">
              <a:latin typeface="宋体" panose="02010600030101010101" pitchFamily="2" charset="-122"/>
              <a:cs typeface="宋体" panose="02010600030101010101" pitchFamily="2" charset="-122"/>
            </a:endParaRPr>
          </a:p>
          <a:p>
            <a:pPr marL="755650" lvl="1" indent="-285750">
              <a:lnSpc>
                <a:spcPct val="100000"/>
              </a:lnSpc>
              <a:spcBef>
                <a:spcPts val="29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以每</a:t>
            </a:r>
            <a:r>
              <a:rPr sz="1800" spc="-65" dirty="0">
                <a:latin typeface="宋体" panose="02010600030101010101" pitchFamily="2" charset="-122"/>
                <a:cs typeface="宋体" panose="02010600030101010101" pitchFamily="2" charset="-122"/>
              </a:rPr>
              <a:t>2</a:t>
            </a:r>
            <a:r>
              <a:rPr sz="1800" dirty="0">
                <a:latin typeface="宋体" panose="02010600030101010101" pitchFamily="2" charset="-122"/>
                <a:cs typeface="宋体" panose="02010600030101010101" pitchFamily="2" charset="-122"/>
              </a:rPr>
              <a:t>小时为一个时间窗口，并存储为一个单独的</a:t>
            </a:r>
            <a:r>
              <a:rPr sz="1800" spc="-135" dirty="0">
                <a:latin typeface="宋体" panose="02010600030101010101" pitchFamily="2" charset="-122"/>
                <a:cs typeface="宋体" panose="02010600030101010101" pitchFamily="2" charset="-122"/>
              </a:rPr>
              <a:t>bloc</a:t>
            </a:r>
            <a:r>
              <a:rPr sz="1800" spc="-140" dirty="0">
                <a:latin typeface="宋体" panose="02010600030101010101" pitchFamily="2" charset="-122"/>
                <a:cs typeface="宋体" panose="02010600030101010101" pitchFamily="2" charset="-122"/>
              </a:rPr>
              <a:t>k</a:t>
            </a:r>
            <a:r>
              <a:rPr sz="1800" dirty="0">
                <a:latin typeface="宋体" panose="02010600030101010101" pitchFamily="2" charset="-122"/>
                <a:cs typeface="宋体" panose="02010600030101010101" pitchFamily="2" charset="-122"/>
              </a:rPr>
              <a:t>；</a:t>
            </a:r>
            <a:endParaRPr sz="1800">
              <a:latin typeface="宋体" panose="02010600030101010101" pitchFamily="2" charset="-122"/>
              <a:cs typeface="宋体" panose="02010600030101010101" pitchFamily="2" charset="-122"/>
            </a:endParaRPr>
          </a:p>
          <a:p>
            <a:pPr marL="755650" lvl="1" indent="-285750">
              <a:lnSpc>
                <a:spcPct val="100000"/>
              </a:lnSpc>
              <a:spcBef>
                <a:spcPts val="295"/>
              </a:spcBef>
              <a:buClr>
                <a:srgbClr val="45B19B"/>
              </a:buClr>
              <a:buFont typeface="Wingdings" panose="05000000000000000000"/>
              <a:buChar char=""/>
              <a:tabLst>
                <a:tab pos="755650" algn="l"/>
              </a:tabLst>
            </a:pPr>
            <a:r>
              <a:rPr sz="1800" spc="-135" dirty="0">
                <a:latin typeface="宋体" panose="02010600030101010101" pitchFamily="2" charset="-122"/>
                <a:cs typeface="宋体" panose="02010600030101010101" pitchFamily="2" charset="-122"/>
              </a:rPr>
              <a:t>block</a:t>
            </a:r>
            <a:r>
              <a:rPr sz="1800" dirty="0">
                <a:latin typeface="宋体" panose="02010600030101010101" pitchFamily="2" charset="-122"/>
                <a:cs typeface="宋体" panose="02010600030101010101" pitchFamily="2" charset="-122"/>
              </a:rPr>
              <a:t>会压缩、合并历史数据块，随着压缩合并，其</a:t>
            </a:r>
            <a:r>
              <a:rPr sz="1800" spc="-135" dirty="0">
                <a:latin typeface="宋体" panose="02010600030101010101" pitchFamily="2" charset="-122"/>
                <a:cs typeface="宋体" panose="02010600030101010101" pitchFamily="2" charset="-122"/>
              </a:rPr>
              <a:t>block</a:t>
            </a:r>
            <a:r>
              <a:rPr sz="1800" dirty="0">
                <a:latin typeface="宋体" panose="02010600030101010101" pitchFamily="2" charset="-122"/>
                <a:cs typeface="宋体" panose="02010600030101010101" pitchFamily="2" charset="-122"/>
              </a:rPr>
              <a:t>数量会减少；</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135" dirty="0">
                <a:latin typeface="宋体" panose="02010600030101010101" pitchFamily="2" charset="-122"/>
                <a:cs typeface="宋体" panose="02010600030101010101" pitchFamily="2" charset="-122"/>
              </a:rPr>
              <a:t>block</a:t>
            </a:r>
            <a:r>
              <a:rPr sz="1800" dirty="0">
                <a:latin typeface="宋体" panose="02010600030101010101" pitchFamily="2" charset="-122"/>
                <a:cs typeface="宋体" panose="02010600030101010101" pitchFamily="2" charset="-122"/>
              </a:rPr>
              <a:t>的大小并不固定，但最小会保存两个小时的数据；</a:t>
            </a:r>
            <a:endParaRPr sz="18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3318510" y="4074160"/>
            <a:ext cx="5554979" cy="1257299"/>
          </a:xfrm>
          <a:prstGeom prst="rect">
            <a:avLst/>
          </a:prstGeom>
        </p:spPr>
      </p:pic>
      <p:pic>
        <p:nvPicPr>
          <p:cNvPr id="8"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9"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0" name="图片 9"/>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075180" cy="513080"/>
          </a:xfrm>
          <a:prstGeom prst="rect">
            <a:avLst/>
          </a:prstGeom>
        </p:spPr>
        <p:txBody>
          <a:bodyPr vert="horz" wrap="square" lIns="0" tIns="12700" rIns="0" bIns="0" rtlCol="0">
            <a:spAutoFit/>
          </a:bodyPr>
          <a:lstStyle/>
          <a:p>
            <a:pPr marL="12700">
              <a:lnSpc>
                <a:spcPct val="100000"/>
              </a:lnSpc>
              <a:spcBef>
                <a:spcPts val="100"/>
              </a:spcBef>
            </a:pPr>
            <a:r>
              <a:rPr sz="3200" b="0" spc="-420" dirty="0">
                <a:solidFill>
                  <a:srgbClr val="000000"/>
                </a:solidFill>
                <a:latin typeface="宋体" panose="02010600030101010101" pitchFamily="2" charset="-122"/>
                <a:cs typeface="宋体" panose="02010600030101010101" pitchFamily="2" charset="-122"/>
              </a:rPr>
              <a:t>Pull</a:t>
            </a:r>
            <a:r>
              <a:rPr sz="3200" b="0" spc="-840" dirty="0">
                <a:solidFill>
                  <a:srgbClr val="000000"/>
                </a:solidFill>
                <a:latin typeface="宋体" panose="02010600030101010101" pitchFamily="2" charset="-122"/>
                <a:cs typeface="宋体" panose="02010600030101010101" pitchFamily="2" charset="-122"/>
              </a:rPr>
              <a:t> </a:t>
            </a:r>
            <a:r>
              <a:rPr sz="3200" b="0" spc="-195" dirty="0">
                <a:solidFill>
                  <a:srgbClr val="000000"/>
                </a:solidFill>
                <a:latin typeface="宋体" panose="02010600030101010101" pitchFamily="2" charset="-122"/>
                <a:cs typeface="宋体" panose="02010600030101010101" pitchFamily="2" charset="-122"/>
              </a:rPr>
              <a:t>and</a:t>
            </a:r>
            <a:r>
              <a:rPr sz="3200" b="0" spc="-819" dirty="0">
                <a:solidFill>
                  <a:srgbClr val="000000"/>
                </a:solidFill>
                <a:latin typeface="宋体" panose="02010600030101010101" pitchFamily="2" charset="-122"/>
                <a:cs typeface="宋体" panose="02010600030101010101" pitchFamily="2" charset="-122"/>
              </a:rPr>
              <a:t> </a:t>
            </a:r>
            <a:r>
              <a:rPr sz="3200" b="0" spc="-195" dirty="0">
                <a:solidFill>
                  <a:srgbClr val="000000"/>
                </a:solidFill>
                <a:latin typeface="宋体" panose="02010600030101010101" pitchFamily="2" charset="-122"/>
                <a:cs typeface="宋体" panose="02010600030101010101" pitchFamily="2" charset="-122"/>
              </a:rPr>
              <a:t>Push</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343640" cy="1628775"/>
          </a:xfrm>
          <a:prstGeom prst="rect">
            <a:avLst/>
          </a:prstGeom>
        </p:spPr>
        <p:txBody>
          <a:bodyPr vert="horz" wrap="square" lIns="0" tIns="46990" rIns="0" bIns="0" rtlCol="0">
            <a:spAutoFit/>
          </a:bodyPr>
          <a:lstStyle/>
          <a:p>
            <a:pPr marL="241300" marR="5080" indent="-228600">
              <a:lnSpc>
                <a:spcPts val="2160"/>
              </a:lnSpc>
              <a:spcBef>
                <a:spcPts val="370"/>
              </a:spcBef>
              <a:buClr>
                <a:srgbClr val="4770C4"/>
              </a:buClr>
              <a:buFont typeface="Wingdings" panose="05000000000000000000"/>
              <a:buChar char=""/>
              <a:tabLst>
                <a:tab pos="304800" algn="l"/>
              </a:tabLst>
            </a:pP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dirty="0">
                <a:latin typeface="宋体" panose="02010600030101010101" pitchFamily="2" charset="-122"/>
                <a:cs typeface="宋体" panose="02010600030101010101" pitchFamily="2" charset="-122"/>
              </a:rPr>
              <a:t>同其它</a:t>
            </a:r>
            <a:r>
              <a:rPr sz="2000" spc="240" dirty="0">
                <a:latin typeface="宋体" panose="02010600030101010101" pitchFamily="2" charset="-122"/>
                <a:cs typeface="宋体" panose="02010600030101010101" pitchFamily="2" charset="-122"/>
              </a:rPr>
              <a:t>TSDB</a:t>
            </a:r>
            <a:r>
              <a:rPr sz="2000" dirty="0">
                <a:latin typeface="宋体" panose="02010600030101010101" pitchFamily="2" charset="-122"/>
                <a:cs typeface="宋体" panose="02010600030101010101" pitchFamily="2" charset="-122"/>
              </a:rPr>
              <a:t>相比有一个非常典型的特性：它主动从各</a:t>
            </a:r>
            <a:r>
              <a:rPr sz="2000" spc="-100" dirty="0">
                <a:latin typeface="宋体" panose="02010600030101010101" pitchFamily="2" charset="-122"/>
                <a:cs typeface="宋体" panose="02010600030101010101" pitchFamily="2" charset="-122"/>
              </a:rPr>
              <a:t>Tar</a:t>
            </a:r>
            <a:r>
              <a:rPr sz="2000" spc="-105" dirty="0">
                <a:latin typeface="宋体" panose="02010600030101010101" pitchFamily="2" charset="-122"/>
                <a:cs typeface="宋体" panose="02010600030101010101" pitchFamily="2" charset="-122"/>
              </a:rPr>
              <a:t>g</a:t>
            </a:r>
            <a:r>
              <a:rPr sz="2000" spc="-295" dirty="0">
                <a:latin typeface="宋体" panose="02010600030101010101" pitchFamily="2" charset="-122"/>
                <a:cs typeface="宋体" panose="02010600030101010101" pitchFamily="2" charset="-122"/>
              </a:rPr>
              <a:t>e</a:t>
            </a:r>
            <a:r>
              <a:rPr sz="2000" spc="-305" dirty="0">
                <a:latin typeface="宋体" panose="02010600030101010101" pitchFamily="2" charset="-122"/>
                <a:cs typeface="宋体" panose="02010600030101010101" pitchFamily="2" charset="-122"/>
              </a:rPr>
              <a:t>t</a:t>
            </a:r>
            <a:r>
              <a:rPr sz="2000" dirty="0">
                <a:latin typeface="宋体" panose="02010600030101010101" pitchFamily="2" charset="-122"/>
                <a:cs typeface="宋体" panose="02010600030101010101" pitchFamily="2" charset="-122"/>
              </a:rPr>
              <a:t>上“拉取（</a:t>
            </a:r>
            <a:r>
              <a:rPr sz="2000" spc="-300" dirty="0">
                <a:latin typeface="宋体" panose="02010600030101010101" pitchFamily="2" charset="-122"/>
                <a:cs typeface="宋体" panose="02010600030101010101" pitchFamily="2" charset="-122"/>
              </a:rPr>
              <a:t>pull)</a:t>
            </a:r>
            <a:r>
              <a:rPr sz="2000" dirty="0">
                <a:latin typeface="宋体" panose="02010600030101010101" pitchFamily="2" charset="-122"/>
                <a:cs typeface="宋体" panose="02010600030101010101" pitchFamily="2" charset="-122"/>
              </a:rPr>
              <a:t>”数据，而非 等待被监控端的“推送</a:t>
            </a:r>
            <a:r>
              <a:rPr sz="2000" spc="-35" dirty="0">
                <a:latin typeface="宋体" panose="02010600030101010101" pitchFamily="2" charset="-122"/>
                <a:cs typeface="宋体" panose="02010600030101010101" pitchFamily="2" charset="-122"/>
              </a:rPr>
              <a:t>（push）”；</a:t>
            </a:r>
            <a:endParaRPr sz="2000">
              <a:latin typeface="宋体" panose="02010600030101010101" pitchFamily="2" charset="-122"/>
              <a:cs typeface="宋体" panose="02010600030101010101" pitchFamily="2" charset="-122"/>
            </a:endParaRPr>
          </a:p>
          <a:p>
            <a:pPr marL="304800" indent="-292100">
              <a:lnSpc>
                <a:spcPct val="100000"/>
              </a:lnSpc>
              <a:spcBef>
                <a:spcPts val="73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两个方式各有优劣，其中，</a:t>
            </a:r>
            <a:r>
              <a:rPr sz="2000" spc="-150" dirty="0">
                <a:latin typeface="宋体" panose="02010600030101010101" pitchFamily="2" charset="-122"/>
                <a:cs typeface="宋体" panose="02010600030101010101" pitchFamily="2" charset="-122"/>
              </a:rPr>
              <a:t>Pul</a:t>
            </a:r>
            <a:r>
              <a:rPr sz="2000" spc="-545" dirty="0">
                <a:latin typeface="宋体" panose="02010600030101010101" pitchFamily="2" charset="-122"/>
                <a:cs typeface="宋体" panose="02010600030101010101" pitchFamily="2" charset="-122"/>
              </a:rPr>
              <a:t>l</a:t>
            </a:r>
            <a:r>
              <a:rPr sz="2000" dirty="0">
                <a:latin typeface="宋体" panose="02010600030101010101" pitchFamily="2" charset="-122"/>
                <a:cs typeface="宋体" panose="02010600030101010101" pitchFamily="2" charset="-122"/>
              </a:rPr>
              <a:t>模型的优势在于：</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集中控制：有利于将配置集在</a:t>
            </a:r>
            <a:r>
              <a:rPr sz="1800" spc="-30" dirty="0">
                <a:latin typeface="宋体" panose="02010600030101010101" pitchFamily="2" charset="-122"/>
                <a:cs typeface="宋体" panose="02010600030101010101" pitchFamily="2" charset="-122"/>
              </a:rPr>
              <a:t>Promet</a:t>
            </a:r>
            <a:r>
              <a:rPr sz="1800" spc="-2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spc="-459" dirty="0">
                <a:latin typeface="宋体" panose="02010600030101010101" pitchFamily="2" charset="-122"/>
                <a:cs typeface="宋体" panose="02010600030101010101" pitchFamily="2" charset="-122"/>
              </a:rPr>
              <a:t> </a:t>
            </a:r>
            <a:r>
              <a:rPr sz="1800" spc="-140" dirty="0">
                <a:latin typeface="宋体" panose="02010600030101010101" pitchFamily="2" charset="-122"/>
                <a:cs typeface="宋体" panose="02010600030101010101" pitchFamily="2" charset="-122"/>
              </a:rPr>
              <a:t>Ser</a:t>
            </a:r>
            <a:r>
              <a:rPr sz="1800" spc="-150" dirty="0">
                <a:latin typeface="宋体" panose="02010600030101010101" pitchFamily="2" charset="-122"/>
                <a:cs typeface="宋体" panose="02010600030101010101" pitchFamily="2" charset="-122"/>
              </a:rPr>
              <a:t>v</a:t>
            </a:r>
            <a:r>
              <a:rPr sz="1800" spc="-225" dirty="0">
                <a:latin typeface="宋体" panose="02010600030101010101" pitchFamily="2" charset="-122"/>
                <a:cs typeface="宋体" panose="02010600030101010101" pitchFamily="2" charset="-122"/>
              </a:rPr>
              <a:t>e</a:t>
            </a:r>
            <a:r>
              <a:rPr sz="1800" spc="-220" dirty="0">
                <a:latin typeface="宋体" panose="02010600030101010101" pitchFamily="2" charset="-122"/>
                <a:cs typeface="宋体" panose="02010600030101010101" pitchFamily="2" charset="-122"/>
              </a:rPr>
              <a:t>r</a:t>
            </a:r>
            <a:r>
              <a:rPr sz="1800" dirty="0">
                <a:latin typeface="宋体" panose="02010600030101010101" pitchFamily="2" charset="-122"/>
                <a:cs typeface="宋体" panose="02010600030101010101" pitchFamily="2" charset="-122"/>
              </a:rPr>
              <a:t>上完成，包括指标及采取速率等；</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60" dirty="0">
                <a:latin typeface="宋体" panose="02010600030101010101" pitchFamily="2" charset="-122"/>
                <a:cs typeface="宋体" panose="02010600030101010101" pitchFamily="2" charset="-122"/>
              </a:rPr>
              <a:t>Prometheus</a:t>
            </a:r>
            <a:r>
              <a:rPr sz="1800" dirty="0">
                <a:latin typeface="宋体" panose="02010600030101010101" pitchFamily="2" charset="-122"/>
                <a:cs typeface="宋体" panose="02010600030101010101" pitchFamily="2" charset="-122"/>
              </a:rPr>
              <a:t>的根本目标在于收集在</a:t>
            </a:r>
            <a:r>
              <a:rPr sz="1800" spc="-150" dirty="0">
                <a:latin typeface="宋体" panose="02010600030101010101" pitchFamily="2" charset="-122"/>
                <a:cs typeface="宋体" panose="02010600030101010101" pitchFamily="2" charset="-122"/>
              </a:rPr>
              <a:t>Target</a:t>
            </a:r>
            <a:r>
              <a:rPr sz="1800" dirty="0">
                <a:latin typeface="宋体" panose="02010600030101010101" pitchFamily="2" charset="-122"/>
                <a:cs typeface="宋体" panose="02010600030101010101" pitchFamily="2" charset="-122"/>
              </a:rPr>
              <a:t>上预先完成聚合的聚合型数据，而非一款由事件驱动的存储系统；</a:t>
            </a:r>
            <a:endParaRPr sz="1800">
              <a:latin typeface="宋体" panose="02010600030101010101" pitchFamily="2" charset="-122"/>
              <a:cs typeface="宋体" panose="02010600030101010101" pitchFamily="2" charset="-122"/>
            </a:endParaRPr>
          </a:p>
        </p:txBody>
      </p:sp>
      <p:grpSp>
        <p:nvGrpSpPr>
          <p:cNvPr id="4" name="object 4"/>
          <p:cNvGrpSpPr/>
          <p:nvPr/>
        </p:nvGrpSpPr>
        <p:grpSpPr>
          <a:xfrm>
            <a:off x="1864360" y="2804159"/>
            <a:ext cx="8491220" cy="3439160"/>
            <a:chOff x="1864360" y="2804159"/>
            <a:chExt cx="8491220" cy="3439160"/>
          </a:xfrm>
        </p:grpSpPr>
        <p:pic>
          <p:nvPicPr>
            <p:cNvPr id="5" name="object 5"/>
            <p:cNvPicPr/>
            <p:nvPr/>
          </p:nvPicPr>
          <p:blipFill>
            <a:blip r:embed="rId3" cstate="print"/>
            <a:stretch>
              <a:fillRect/>
            </a:stretch>
          </p:blipFill>
          <p:spPr>
            <a:xfrm>
              <a:off x="1864360" y="2804159"/>
              <a:ext cx="8490711" cy="3438652"/>
            </a:xfrm>
            <a:prstGeom prst="rect">
              <a:avLst/>
            </a:prstGeom>
          </p:spPr>
        </p:pic>
        <p:pic>
          <p:nvPicPr>
            <p:cNvPr id="6" name="object 6"/>
            <p:cNvPicPr/>
            <p:nvPr/>
          </p:nvPicPr>
          <p:blipFill>
            <a:blip r:embed="rId4" cstate="print"/>
            <a:stretch>
              <a:fillRect/>
            </a:stretch>
          </p:blipFill>
          <p:spPr>
            <a:xfrm>
              <a:off x="2010410" y="2900680"/>
              <a:ext cx="8203183" cy="3250183"/>
            </a:xfrm>
            <a:prstGeom prst="rect">
              <a:avLst/>
            </a:prstGeom>
          </p:spPr>
        </p:pic>
      </p:grpSp>
      <p:pic>
        <p:nvPicPr>
          <p:cNvPr id="7" name="图片 6"/>
          <p:cNvPicPr>
            <a:picLocks noChangeAspect="1"/>
          </p:cNvPicPr>
          <p:nvPr/>
        </p:nvPicPr>
        <p:blipFill>
          <a:blip r:embed="rId5"/>
          <a:stretch>
            <a:fillRect/>
          </a:stretch>
        </p:blipFill>
        <p:spPr>
          <a:xfrm>
            <a:off x="8537699" y="209863"/>
            <a:ext cx="2565911" cy="618240"/>
          </a:xfrm>
          <a:prstGeom prst="rect">
            <a:avLst/>
          </a:prstGeom>
        </p:spPr>
      </p:pic>
      <p:pic>
        <p:nvPicPr>
          <p:cNvPr id="8" name="图片 7"/>
          <p:cNvPicPr>
            <a:picLocks noChangeAspect="1"/>
          </p:cNvPicPr>
          <p:nvPr/>
        </p:nvPicPr>
        <p:blipFill>
          <a:blip r:embed="rId6"/>
          <a:stretch>
            <a:fillRect/>
          </a:stretch>
        </p:blipFill>
        <p:spPr>
          <a:xfrm>
            <a:off x="124500" y="848289"/>
            <a:ext cx="11552381" cy="38095"/>
          </a:xfrm>
          <a:prstGeom prst="rect">
            <a:avLst/>
          </a:prstGeom>
        </p:spPr>
      </p:pic>
      <p:pic>
        <p:nvPicPr>
          <p:cNvPr id="9" name="object 4"/>
          <p:cNvPicPr/>
          <p:nvPr>
            <p:custDataLst>
              <p:tags r:id="rId1"/>
            </p:custDataLst>
          </p:nvPr>
        </p:nvPicPr>
        <p:blipFill>
          <a:blip r:embed="rId7" cstate="print"/>
          <a:stretch>
            <a:fillRect/>
          </a:stretch>
        </p:blipFill>
        <p:spPr>
          <a:xfrm>
            <a:off x="0" y="6436359"/>
            <a:ext cx="12190729" cy="421640"/>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1864360" cy="513080"/>
          </a:xfrm>
          <a:prstGeom prst="rect">
            <a:avLst/>
          </a:prstGeom>
        </p:spPr>
        <p:txBody>
          <a:bodyPr vert="horz" wrap="square" lIns="0" tIns="12700" rIns="0" bIns="0" rtlCol="0">
            <a:spAutoFit/>
          </a:bodyPr>
          <a:lstStyle/>
          <a:p>
            <a:pPr marL="12700">
              <a:lnSpc>
                <a:spcPct val="100000"/>
              </a:lnSpc>
              <a:spcBef>
                <a:spcPts val="100"/>
              </a:spcBef>
            </a:pPr>
            <a:r>
              <a:rPr sz="3200" b="0" spc="204" dirty="0">
                <a:solidFill>
                  <a:srgbClr val="000000"/>
                </a:solidFill>
                <a:latin typeface="宋体" panose="02010600030101010101" pitchFamily="2" charset="-122"/>
                <a:cs typeface="宋体" panose="02010600030101010101" pitchFamily="2" charset="-122"/>
              </a:rPr>
              <a:t>TSDB</a:t>
            </a:r>
            <a:r>
              <a:rPr sz="3200" b="0" spc="-819" dirty="0">
                <a:solidFill>
                  <a:srgbClr val="000000"/>
                </a:solidFill>
                <a:latin typeface="宋体" panose="02010600030101010101" pitchFamily="2" charset="-122"/>
                <a:cs typeface="宋体" panose="02010600030101010101" pitchFamily="2" charset="-122"/>
              </a:rPr>
              <a:t> </a:t>
            </a:r>
            <a:r>
              <a:rPr sz="3200" b="0" spc="-310" dirty="0">
                <a:solidFill>
                  <a:srgbClr val="000000"/>
                </a:solidFill>
                <a:latin typeface="宋体" panose="02010600030101010101" pitchFamily="2" charset="-122"/>
                <a:cs typeface="宋体" panose="02010600030101010101" pitchFamily="2" charset="-122"/>
              </a:rPr>
              <a:t>Block</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8289"/>
            <a:ext cx="11404600" cy="2357120"/>
          </a:xfrm>
          <a:prstGeom prst="rect">
            <a:avLst/>
          </a:prstGeom>
        </p:spPr>
        <p:txBody>
          <a:bodyPr vert="horz" wrap="square" lIns="0" tIns="55244" rIns="0" bIns="0" rtlCol="0">
            <a:spAutoFit/>
          </a:bodyPr>
          <a:lstStyle/>
          <a:p>
            <a:pPr marL="304800" indent="-292100">
              <a:lnSpc>
                <a:spcPct val="100000"/>
              </a:lnSpc>
              <a:spcBef>
                <a:spcPts val="43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每个</a:t>
            </a:r>
            <a:r>
              <a:rPr sz="2000" spc="-170" dirty="0">
                <a:latin typeface="宋体" panose="02010600030101010101" pitchFamily="2" charset="-122"/>
                <a:cs typeface="宋体" panose="02010600030101010101" pitchFamily="2" charset="-122"/>
              </a:rPr>
              <a:t>bl</a:t>
            </a:r>
            <a:r>
              <a:rPr sz="2000" spc="-165" dirty="0">
                <a:latin typeface="宋体" panose="02010600030101010101" pitchFamily="2" charset="-122"/>
                <a:cs typeface="宋体" panose="02010600030101010101" pitchFamily="2" charset="-122"/>
              </a:rPr>
              <a:t>o</a:t>
            </a:r>
            <a:r>
              <a:rPr sz="2000" spc="-114" dirty="0">
                <a:latin typeface="宋体" panose="02010600030101010101" pitchFamily="2" charset="-122"/>
                <a:cs typeface="宋体" panose="02010600030101010101" pitchFamily="2" charset="-122"/>
              </a:rPr>
              <a:t>c</a:t>
            </a:r>
            <a:r>
              <a:rPr sz="2000" spc="-120" dirty="0">
                <a:latin typeface="宋体" panose="02010600030101010101" pitchFamily="2" charset="-122"/>
                <a:cs typeface="宋体" panose="02010600030101010101" pitchFamily="2" charset="-122"/>
              </a:rPr>
              <a:t>k</a:t>
            </a:r>
            <a:r>
              <a:rPr sz="2000" dirty="0">
                <a:latin typeface="宋体" panose="02010600030101010101" pitchFamily="2" charset="-122"/>
                <a:cs typeface="宋体" panose="02010600030101010101" pitchFamily="2" charset="-122"/>
              </a:rPr>
              <a:t>都有单独的目录，里面包含该时间窗口内所有</a:t>
            </a:r>
            <a:r>
              <a:rPr sz="2000" spc="5" dirty="0">
                <a:latin typeface="宋体" panose="02010600030101010101" pitchFamily="2" charset="-122"/>
                <a:cs typeface="宋体" panose="02010600030101010101" pitchFamily="2" charset="-122"/>
              </a:rPr>
              <a:t>的</a:t>
            </a:r>
            <a:r>
              <a:rPr sz="2000" spc="-45" dirty="0">
                <a:latin typeface="宋体" panose="02010600030101010101" pitchFamily="2" charset="-122"/>
                <a:cs typeface="宋体" panose="02010600030101010101" pitchFamily="2" charset="-122"/>
              </a:rPr>
              <a:t>chun</a:t>
            </a:r>
            <a:r>
              <a:rPr sz="2000" spc="-50" dirty="0">
                <a:latin typeface="宋体" panose="02010600030101010101" pitchFamily="2" charset="-122"/>
                <a:cs typeface="宋体" panose="02010600030101010101" pitchFamily="2" charset="-122"/>
              </a:rPr>
              <a:t>k</a:t>
            </a:r>
            <a:r>
              <a:rPr sz="2000" dirty="0">
                <a:latin typeface="宋体" panose="02010600030101010101" pitchFamily="2" charset="-122"/>
                <a:cs typeface="宋体" panose="02010600030101010101" pitchFamily="2" charset="-122"/>
              </a:rPr>
              <a:t>、</a:t>
            </a:r>
            <a:r>
              <a:rPr sz="2000" spc="-175" dirty="0">
                <a:latin typeface="宋体" panose="02010600030101010101" pitchFamily="2" charset="-122"/>
                <a:cs typeface="宋体" panose="02010600030101010101" pitchFamily="2" charset="-122"/>
              </a:rPr>
              <a:t>inde</a:t>
            </a:r>
            <a:r>
              <a:rPr sz="2000" cap="small" spc="114" dirty="0">
                <a:latin typeface="宋体" panose="02010600030101010101" pitchFamily="2" charset="-122"/>
                <a:cs typeface="宋体" panose="02010600030101010101" pitchFamily="2" charset="-122"/>
              </a:rPr>
              <a:t>x</a:t>
            </a:r>
            <a:r>
              <a:rPr sz="2000" dirty="0">
                <a:latin typeface="宋体" panose="02010600030101010101" pitchFamily="2" charset="-122"/>
                <a:cs typeface="宋体" panose="02010600030101010101" pitchFamily="2" charset="-122"/>
              </a:rPr>
              <a:t>、</a:t>
            </a:r>
            <a:r>
              <a:rPr sz="2000" spc="45" dirty="0">
                <a:latin typeface="宋体" panose="02010600030101010101" pitchFamily="2" charset="-122"/>
                <a:cs typeface="宋体" panose="02010600030101010101" pitchFamily="2" charset="-122"/>
              </a:rPr>
              <a:t>to</a:t>
            </a:r>
            <a:r>
              <a:rPr sz="2000" spc="35" dirty="0">
                <a:latin typeface="宋体" panose="02010600030101010101" pitchFamily="2" charset="-122"/>
                <a:cs typeface="宋体" panose="02010600030101010101" pitchFamily="2" charset="-122"/>
              </a:rPr>
              <a:t>m</a:t>
            </a:r>
            <a:r>
              <a:rPr sz="2000" spc="-225" dirty="0">
                <a:latin typeface="宋体" panose="02010600030101010101" pitchFamily="2" charset="-122"/>
                <a:cs typeface="宋体" panose="02010600030101010101" pitchFamily="2" charset="-122"/>
              </a:rPr>
              <a:t>bst</a:t>
            </a:r>
            <a:r>
              <a:rPr sz="2000" spc="20" dirty="0">
                <a:latin typeface="宋体" panose="02010600030101010101" pitchFamily="2" charset="-122"/>
                <a:cs typeface="宋体" panose="02010600030101010101" pitchFamily="2" charset="-122"/>
              </a:rPr>
              <a:t>o</a:t>
            </a:r>
            <a:r>
              <a:rPr sz="2000" spc="25" dirty="0">
                <a:latin typeface="宋体" panose="02010600030101010101" pitchFamily="2" charset="-122"/>
                <a:cs typeface="宋体" panose="02010600030101010101" pitchFamily="2" charset="-122"/>
              </a:rPr>
              <a:t>n</a:t>
            </a:r>
            <a:r>
              <a:rPr sz="2000" spc="-220" dirty="0">
                <a:latin typeface="宋体" panose="02010600030101010101" pitchFamily="2" charset="-122"/>
                <a:cs typeface="宋体" panose="02010600030101010101" pitchFamily="2" charset="-122"/>
              </a:rPr>
              <a:t>es</a:t>
            </a:r>
            <a:r>
              <a:rPr sz="2000" dirty="0">
                <a:latin typeface="宋体" panose="02010600030101010101" pitchFamily="2" charset="-122"/>
                <a:cs typeface="宋体" panose="02010600030101010101" pitchFamily="2" charset="-122"/>
              </a:rPr>
              <a:t>、</a:t>
            </a:r>
            <a:r>
              <a:rPr sz="2000" spc="-200" dirty="0">
                <a:latin typeface="宋体" panose="02010600030101010101" pitchFamily="2" charset="-122"/>
                <a:cs typeface="宋体" panose="02010600030101010101" pitchFamily="2" charset="-122"/>
              </a:rPr>
              <a:t>meta.js</a:t>
            </a:r>
            <a:r>
              <a:rPr sz="2000" spc="-190" dirty="0">
                <a:latin typeface="宋体" panose="02010600030101010101" pitchFamily="2" charset="-122"/>
                <a:cs typeface="宋体" panose="02010600030101010101" pitchFamily="2" charset="-122"/>
              </a:rPr>
              <a:t>o</a:t>
            </a:r>
            <a:r>
              <a:rPr sz="2000" spc="20" dirty="0">
                <a:latin typeface="宋体" panose="02010600030101010101" pitchFamily="2" charset="-122"/>
                <a:cs typeface="宋体" panose="02010600030101010101" pitchFamily="2" charset="-122"/>
              </a:rPr>
              <a:t>n</a:t>
            </a:r>
            <a:endParaRPr sz="2000">
              <a:latin typeface="宋体" panose="02010600030101010101" pitchFamily="2" charset="-122"/>
              <a:cs typeface="宋体" panose="02010600030101010101" pitchFamily="2" charset="-122"/>
            </a:endParaRPr>
          </a:p>
          <a:p>
            <a:pPr marL="698500" marR="212090" lvl="1" indent="-228600">
              <a:lnSpc>
                <a:spcPts val="1940"/>
              </a:lnSpc>
              <a:spcBef>
                <a:spcPts val="550"/>
              </a:spcBef>
              <a:buClr>
                <a:srgbClr val="45B19B"/>
              </a:buClr>
              <a:buFont typeface="Wingdings" panose="05000000000000000000"/>
              <a:buChar char=""/>
              <a:tabLst>
                <a:tab pos="755650" algn="l"/>
              </a:tabLst>
            </a:pPr>
            <a:r>
              <a:rPr dirty="0"/>
              <a:t>	</a:t>
            </a:r>
            <a:r>
              <a:rPr sz="1800" spc="-75" dirty="0">
                <a:latin typeface="宋体" panose="02010600030101010101" pitchFamily="2" charset="-122"/>
                <a:cs typeface="宋体" panose="02010600030101010101" pitchFamily="2" charset="-122"/>
              </a:rPr>
              <a:t>chunks</a:t>
            </a:r>
            <a:r>
              <a:rPr sz="1800" dirty="0">
                <a:latin typeface="宋体" panose="02010600030101010101" pitchFamily="2" charset="-122"/>
                <a:cs typeface="宋体" panose="02010600030101010101" pitchFamily="2" charset="-122"/>
              </a:rPr>
              <a:t>：用于保存时序数据，每个</a:t>
            </a:r>
            <a:r>
              <a:rPr sz="1800" spc="-40" dirty="0">
                <a:latin typeface="宋体" panose="02010600030101010101" pitchFamily="2" charset="-122"/>
                <a:cs typeface="宋体" panose="02010600030101010101" pitchFamily="2" charset="-122"/>
              </a:rPr>
              <a:t>chun</a:t>
            </a:r>
            <a:r>
              <a:rPr sz="1800" spc="-45" dirty="0">
                <a:latin typeface="宋体" panose="02010600030101010101" pitchFamily="2" charset="-122"/>
                <a:cs typeface="宋体" panose="02010600030101010101" pitchFamily="2" charset="-122"/>
              </a:rPr>
              <a:t>k</a:t>
            </a:r>
            <a:r>
              <a:rPr sz="1800" dirty="0">
                <a:latin typeface="宋体" panose="02010600030101010101" pitchFamily="2" charset="-122"/>
                <a:cs typeface="宋体" panose="02010600030101010101" pitchFamily="2" charset="-122"/>
              </a:rPr>
              <a:t>的大小为</a:t>
            </a:r>
            <a:r>
              <a:rPr sz="1800" spc="-60" dirty="0">
                <a:latin typeface="宋体" panose="02010600030101010101" pitchFamily="2" charset="-122"/>
                <a:cs typeface="宋体" panose="02010600030101010101" pitchFamily="2" charset="-122"/>
              </a:rPr>
              <a:t>5</a:t>
            </a:r>
            <a:r>
              <a:rPr sz="1800" spc="-70" dirty="0">
                <a:latin typeface="宋体" panose="02010600030101010101" pitchFamily="2" charset="-122"/>
                <a:cs typeface="宋体" panose="02010600030101010101" pitchFamily="2" charset="-122"/>
              </a:rPr>
              <a:t>1</a:t>
            </a:r>
            <a:r>
              <a:rPr sz="1800" spc="250" dirty="0">
                <a:latin typeface="宋体" panose="02010600030101010101" pitchFamily="2" charset="-122"/>
                <a:cs typeface="宋体" panose="02010600030101010101" pitchFamily="2" charset="-122"/>
              </a:rPr>
              <a:t>2MB</a:t>
            </a:r>
            <a:r>
              <a:rPr sz="1800" dirty="0">
                <a:latin typeface="宋体" panose="02010600030101010101" pitchFamily="2" charset="-122"/>
                <a:cs typeface="宋体" panose="02010600030101010101" pitchFamily="2" charset="-122"/>
              </a:rPr>
              <a:t>，超出该大小时则截断并创建为另一</a:t>
            </a:r>
            <a:r>
              <a:rPr sz="1800" spc="5" dirty="0">
                <a:latin typeface="宋体" panose="02010600030101010101" pitchFamily="2" charset="-122"/>
                <a:cs typeface="宋体" panose="02010600030101010101" pitchFamily="2" charset="-122"/>
              </a:rPr>
              <a:t>个</a:t>
            </a:r>
            <a:r>
              <a:rPr sz="1800" spc="40" dirty="0">
                <a:latin typeface="宋体" panose="02010600030101010101" pitchFamily="2" charset="-122"/>
                <a:cs typeface="宋体" panose="02010600030101010101" pitchFamily="2" charset="-122"/>
              </a:rPr>
              <a:t>Chun</a:t>
            </a:r>
            <a:r>
              <a:rPr sz="1800" spc="30" dirty="0">
                <a:latin typeface="宋体" panose="02010600030101010101" pitchFamily="2" charset="-122"/>
                <a:cs typeface="宋体" panose="02010600030101010101" pitchFamily="2" charset="-122"/>
              </a:rPr>
              <a:t>k</a:t>
            </a:r>
            <a:r>
              <a:rPr sz="1800" dirty="0">
                <a:latin typeface="宋体" panose="02010600030101010101" pitchFamily="2" charset="-122"/>
                <a:cs typeface="宋体" panose="02010600030101010101" pitchFamily="2" charset="-122"/>
              </a:rPr>
              <a:t>；各  </a:t>
            </a:r>
            <a:r>
              <a:rPr sz="1800" spc="40" dirty="0">
                <a:latin typeface="宋体" panose="02010600030101010101" pitchFamily="2" charset="-122"/>
                <a:cs typeface="宋体" panose="02010600030101010101" pitchFamily="2" charset="-122"/>
              </a:rPr>
              <a:t>Chunk</a:t>
            </a:r>
            <a:r>
              <a:rPr sz="1800" dirty="0">
                <a:latin typeface="宋体" panose="02010600030101010101" pitchFamily="2" charset="-122"/>
                <a:cs typeface="宋体" panose="02010600030101010101" pitchFamily="2" charset="-122"/>
              </a:rPr>
              <a:t>以数字编号；</a:t>
            </a:r>
            <a:endParaRPr sz="1800">
              <a:latin typeface="宋体" panose="02010600030101010101" pitchFamily="2" charset="-122"/>
              <a:cs typeface="宋体" panose="02010600030101010101" pitchFamily="2" charset="-122"/>
            </a:endParaRPr>
          </a:p>
          <a:p>
            <a:pPr marL="698500" marR="5080" lvl="1" indent="-228600">
              <a:lnSpc>
                <a:spcPts val="1940"/>
              </a:lnSpc>
              <a:spcBef>
                <a:spcPts val="510"/>
              </a:spcBef>
              <a:buClr>
                <a:srgbClr val="45B19B"/>
              </a:buClr>
              <a:buFont typeface="Wingdings" panose="05000000000000000000"/>
              <a:buChar char=""/>
              <a:tabLst>
                <a:tab pos="755650" algn="l"/>
              </a:tabLst>
            </a:pPr>
            <a:r>
              <a:rPr dirty="0"/>
              <a:t>	</a:t>
            </a:r>
            <a:r>
              <a:rPr sz="1800" spc="-155" dirty="0">
                <a:latin typeface="宋体" panose="02010600030101010101" pitchFamily="2" charset="-122"/>
                <a:cs typeface="宋体" panose="02010600030101010101" pitchFamily="2" charset="-122"/>
              </a:rPr>
              <a:t>inde</a:t>
            </a:r>
            <a:r>
              <a:rPr sz="1800" cap="small" spc="90" dirty="0">
                <a:latin typeface="宋体" panose="02010600030101010101" pitchFamily="2" charset="-122"/>
                <a:cs typeface="宋体" panose="02010600030101010101" pitchFamily="2" charset="-122"/>
              </a:rPr>
              <a:t>x</a:t>
            </a:r>
            <a:r>
              <a:rPr sz="1800" dirty="0">
                <a:latin typeface="宋体" panose="02010600030101010101" pitchFamily="2" charset="-122"/>
                <a:cs typeface="宋体" panose="02010600030101010101" pitchFamily="2" charset="-122"/>
              </a:rPr>
              <a:t>：索引文件，它是</a:t>
            </a:r>
            <a:r>
              <a:rPr sz="1800" spc="-30" dirty="0">
                <a:latin typeface="宋体" panose="02010600030101010101" pitchFamily="2" charset="-122"/>
                <a:cs typeface="宋体" panose="02010600030101010101" pitchFamily="2" charset="-122"/>
              </a:rPr>
              <a:t>Promet</a:t>
            </a:r>
            <a:r>
              <a:rPr sz="1800" spc="-2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spc="-459" dirty="0">
                <a:latin typeface="宋体" panose="02010600030101010101" pitchFamily="2" charset="-122"/>
                <a:cs typeface="宋体" panose="02010600030101010101" pitchFamily="2" charset="-122"/>
              </a:rPr>
              <a:t> </a:t>
            </a:r>
            <a:r>
              <a:rPr sz="1800" spc="215" dirty="0">
                <a:latin typeface="宋体" panose="02010600030101010101" pitchFamily="2" charset="-122"/>
                <a:cs typeface="宋体" panose="02010600030101010101" pitchFamily="2" charset="-122"/>
              </a:rPr>
              <a:t>TSD</a:t>
            </a:r>
            <a:r>
              <a:rPr sz="1800" spc="225" dirty="0">
                <a:latin typeface="宋体" panose="02010600030101010101" pitchFamily="2" charset="-122"/>
                <a:cs typeface="宋体" panose="02010600030101010101" pitchFamily="2" charset="-122"/>
              </a:rPr>
              <a:t>B</a:t>
            </a:r>
            <a:r>
              <a:rPr sz="1800" dirty="0">
                <a:latin typeface="宋体" panose="02010600030101010101" pitchFamily="2" charset="-122"/>
                <a:cs typeface="宋体" panose="02010600030101010101" pitchFamily="2" charset="-122"/>
              </a:rPr>
              <a:t>实现高效查询的基础；我们甚至可以通过</a:t>
            </a:r>
            <a:r>
              <a:rPr sz="1800" spc="-160" dirty="0">
                <a:latin typeface="宋体" panose="02010600030101010101" pitchFamily="2" charset="-122"/>
                <a:cs typeface="宋体" panose="02010600030101010101" pitchFamily="2" charset="-122"/>
              </a:rPr>
              <a:t>Metrics</a:t>
            </a:r>
            <a:r>
              <a:rPr sz="1800" spc="-440" dirty="0">
                <a:latin typeface="宋体" panose="02010600030101010101" pitchFamily="2" charset="-122"/>
                <a:cs typeface="宋体" panose="02010600030101010101" pitchFamily="2" charset="-122"/>
              </a:rPr>
              <a:t> </a:t>
            </a:r>
            <a:r>
              <a:rPr sz="1800" spc="160" dirty="0">
                <a:latin typeface="宋体" panose="02010600030101010101" pitchFamily="2" charset="-122"/>
                <a:cs typeface="宋体" panose="02010600030101010101" pitchFamily="2" charset="-122"/>
              </a:rPr>
              <a:t>Nam</a:t>
            </a:r>
            <a:r>
              <a:rPr sz="1800" spc="165" dirty="0">
                <a:latin typeface="宋体" panose="02010600030101010101" pitchFamily="2" charset="-122"/>
                <a:cs typeface="宋体" panose="02010600030101010101" pitchFamily="2" charset="-122"/>
              </a:rPr>
              <a:t>e</a:t>
            </a:r>
            <a:r>
              <a:rPr sz="1800" dirty="0">
                <a:latin typeface="宋体" panose="02010600030101010101" pitchFamily="2" charset="-122"/>
                <a:cs typeface="宋体" panose="02010600030101010101" pitchFamily="2" charset="-122"/>
              </a:rPr>
              <a:t>和</a:t>
            </a:r>
            <a:r>
              <a:rPr sz="1800" spc="-150" dirty="0">
                <a:latin typeface="宋体" panose="02010600030101010101" pitchFamily="2" charset="-122"/>
                <a:cs typeface="宋体" panose="02010600030101010101" pitchFamily="2" charset="-122"/>
              </a:rPr>
              <a:t>Labels</a:t>
            </a:r>
            <a:r>
              <a:rPr sz="1800" dirty="0">
                <a:latin typeface="宋体" panose="02010600030101010101" pitchFamily="2" charset="-122"/>
                <a:cs typeface="宋体" panose="02010600030101010101" pitchFamily="2" charset="-122"/>
              </a:rPr>
              <a:t>查找 时间序列数据在</a:t>
            </a:r>
            <a:r>
              <a:rPr sz="1800" spc="-40" dirty="0">
                <a:latin typeface="宋体" panose="02010600030101010101" pitchFamily="2" charset="-122"/>
                <a:cs typeface="宋体" panose="02010600030101010101" pitchFamily="2" charset="-122"/>
              </a:rPr>
              <a:t>chunk</a:t>
            </a:r>
            <a:r>
              <a:rPr sz="1800" dirty="0">
                <a:latin typeface="宋体" panose="02010600030101010101" pitchFamily="2" charset="-122"/>
                <a:cs typeface="宋体" panose="02010600030101010101" pitchFamily="2" charset="-122"/>
              </a:rPr>
              <a:t>文件中的位置；索引文件会将指标名称和标签索引到样本数据的时间序列中；</a:t>
            </a:r>
            <a:endParaRPr sz="1800">
              <a:latin typeface="宋体" panose="02010600030101010101" pitchFamily="2" charset="-122"/>
              <a:cs typeface="宋体" panose="02010600030101010101" pitchFamily="2" charset="-122"/>
            </a:endParaRPr>
          </a:p>
          <a:p>
            <a:pPr marL="698500" marR="456565" lvl="1" indent="-228600">
              <a:lnSpc>
                <a:spcPts val="1950"/>
              </a:lnSpc>
              <a:spcBef>
                <a:spcPts val="490"/>
              </a:spcBef>
              <a:buClr>
                <a:srgbClr val="45B19B"/>
              </a:buClr>
              <a:buFont typeface="Wingdings" panose="05000000000000000000"/>
              <a:buChar char=""/>
              <a:tabLst>
                <a:tab pos="755650" algn="l"/>
              </a:tabLst>
            </a:pPr>
            <a:r>
              <a:rPr dirty="0"/>
              <a:t>	</a:t>
            </a:r>
            <a:r>
              <a:rPr sz="1800" spc="-180" dirty="0">
                <a:latin typeface="宋体" panose="02010600030101010101" pitchFamily="2" charset="-122"/>
                <a:cs typeface="宋体" panose="02010600030101010101" pitchFamily="2" charset="-122"/>
              </a:rPr>
              <a:t>t</a:t>
            </a:r>
            <a:r>
              <a:rPr sz="1800" spc="-175" dirty="0">
                <a:latin typeface="宋体" panose="02010600030101010101" pitchFamily="2" charset="-122"/>
                <a:cs typeface="宋体" panose="02010600030101010101" pitchFamily="2" charset="-122"/>
              </a:rPr>
              <a:t>o</a:t>
            </a:r>
            <a:r>
              <a:rPr sz="1800" spc="85" dirty="0">
                <a:latin typeface="宋体" panose="02010600030101010101" pitchFamily="2" charset="-122"/>
                <a:cs typeface="宋体" panose="02010600030101010101" pitchFamily="2" charset="-122"/>
              </a:rPr>
              <a:t>mb</a:t>
            </a:r>
            <a:r>
              <a:rPr sz="1800" spc="90" dirty="0">
                <a:latin typeface="宋体" panose="02010600030101010101" pitchFamily="2" charset="-122"/>
                <a:cs typeface="宋体" panose="02010600030101010101" pitchFamily="2" charset="-122"/>
              </a:rPr>
              <a:t>s</a:t>
            </a:r>
            <a:r>
              <a:rPr sz="1800" spc="-180" dirty="0">
                <a:latin typeface="宋体" panose="02010600030101010101" pitchFamily="2" charset="-122"/>
                <a:cs typeface="宋体" panose="02010600030101010101" pitchFamily="2" charset="-122"/>
              </a:rPr>
              <a:t>t</a:t>
            </a:r>
            <a:r>
              <a:rPr sz="1800" spc="-175" dirty="0">
                <a:latin typeface="宋体" panose="02010600030101010101" pitchFamily="2" charset="-122"/>
                <a:cs typeface="宋体" panose="02010600030101010101" pitchFamily="2" charset="-122"/>
              </a:rPr>
              <a:t>o</a:t>
            </a:r>
            <a:r>
              <a:rPr sz="1800" spc="5" dirty="0">
                <a:latin typeface="宋体" panose="02010600030101010101" pitchFamily="2" charset="-122"/>
                <a:cs typeface="宋体" panose="02010600030101010101" pitchFamily="2" charset="-122"/>
              </a:rPr>
              <a:t>n</a:t>
            </a:r>
            <a:r>
              <a:rPr sz="1800" spc="-200" dirty="0">
                <a:latin typeface="宋体" panose="02010600030101010101" pitchFamily="2" charset="-122"/>
                <a:cs typeface="宋体" panose="02010600030101010101" pitchFamily="2" charset="-122"/>
              </a:rPr>
              <a:t>e</a:t>
            </a:r>
            <a:r>
              <a:rPr sz="1800" spc="-195" dirty="0">
                <a:latin typeface="宋体" panose="02010600030101010101" pitchFamily="2" charset="-122"/>
                <a:cs typeface="宋体" panose="02010600030101010101" pitchFamily="2" charset="-122"/>
              </a:rPr>
              <a:t>s</a:t>
            </a:r>
            <a:r>
              <a:rPr sz="1800" dirty="0">
                <a:latin typeface="宋体" panose="02010600030101010101" pitchFamily="2" charset="-122"/>
                <a:cs typeface="宋体" panose="02010600030101010101" pitchFamily="2" charset="-122"/>
              </a:rPr>
              <a:t>：用于对数据进行软删除，即“标记删除”，以降低删除操作的成本；删除的记录并保存于  </a:t>
            </a:r>
            <a:r>
              <a:rPr sz="1800" spc="-85" dirty="0">
                <a:latin typeface="宋体" panose="02010600030101010101" pitchFamily="2" charset="-122"/>
                <a:cs typeface="宋体" panose="02010600030101010101" pitchFamily="2" charset="-122"/>
              </a:rPr>
              <a:t>tombstones</a:t>
            </a:r>
            <a:r>
              <a:rPr sz="1800" dirty="0">
                <a:latin typeface="宋体" panose="02010600030101010101" pitchFamily="2" charset="-122"/>
                <a:cs typeface="宋体" panose="02010600030101010101" pitchFamily="2" charset="-122"/>
              </a:rPr>
              <a:t>文件中，而读取时间序列上的数据时，会基于</a:t>
            </a:r>
            <a:r>
              <a:rPr sz="1800" spc="-90" dirty="0">
                <a:latin typeface="宋体" panose="02010600030101010101" pitchFamily="2" charset="-122"/>
                <a:cs typeface="宋体" panose="02010600030101010101" pitchFamily="2" charset="-122"/>
              </a:rPr>
              <a:t>tombstones</a:t>
            </a:r>
            <a:r>
              <a:rPr sz="1800" dirty="0">
                <a:latin typeface="宋体" panose="02010600030101010101" pitchFamily="2" charset="-122"/>
                <a:cs typeface="宋体" panose="02010600030101010101" pitchFamily="2" charset="-122"/>
              </a:rPr>
              <a:t>进行过滤已经删除的部分；</a:t>
            </a:r>
            <a:endParaRPr sz="1800">
              <a:latin typeface="宋体" panose="02010600030101010101" pitchFamily="2" charset="-122"/>
              <a:cs typeface="宋体" panose="02010600030101010101" pitchFamily="2" charset="-122"/>
            </a:endParaRPr>
          </a:p>
          <a:p>
            <a:pPr marL="755650" lvl="1" indent="-285750">
              <a:lnSpc>
                <a:spcPct val="100000"/>
              </a:lnSpc>
              <a:spcBef>
                <a:spcPts val="250"/>
              </a:spcBef>
              <a:buClr>
                <a:srgbClr val="45B19B"/>
              </a:buClr>
              <a:buFont typeface="Wingdings" panose="05000000000000000000"/>
              <a:buChar char=""/>
              <a:tabLst>
                <a:tab pos="755650" algn="l"/>
              </a:tabLst>
            </a:pPr>
            <a:r>
              <a:rPr sz="1800" spc="-140" dirty="0">
                <a:latin typeface="宋体" panose="02010600030101010101" pitchFamily="2" charset="-122"/>
                <a:cs typeface="宋体" panose="02010600030101010101" pitchFamily="2" charset="-122"/>
              </a:rPr>
              <a:t>meta.json：block</a:t>
            </a:r>
            <a:r>
              <a:rPr sz="1800" spc="-5" dirty="0">
                <a:latin typeface="宋体" panose="02010600030101010101" pitchFamily="2" charset="-122"/>
                <a:cs typeface="宋体" panose="02010600030101010101" pitchFamily="2" charset="-122"/>
              </a:rPr>
              <a:t>的元数据信息，这些元数据信息是</a:t>
            </a:r>
            <a:r>
              <a:rPr sz="1800" spc="-135" dirty="0">
                <a:latin typeface="宋体" panose="02010600030101010101" pitchFamily="2" charset="-122"/>
                <a:cs typeface="宋体" panose="02010600030101010101" pitchFamily="2" charset="-122"/>
              </a:rPr>
              <a:t>block</a:t>
            </a:r>
            <a:r>
              <a:rPr sz="1800" spc="-5" dirty="0">
                <a:latin typeface="宋体" panose="02010600030101010101" pitchFamily="2" charset="-122"/>
                <a:cs typeface="宋体" panose="02010600030101010101" pitchFamily="2" charset="-122"/>
              </a:rPr>
              <a:t>的合并、删除等操作的基础依赖；</a:t>
            </a:r>
            <a:endParaRPr sz="1800">
              <a:latin typeface="宋体" panose="02010600030101010101" pitchFamily="2" charset="-122"/>
              <a:cs typeface="宋体" panose="02010600030101010101" pitchFamily="2" charset="-122"/>
            </a:endParaRPr>
          </a:p>
        </p:txBody>
      </p:sp>
      <p:pic>
        <p:nvPicPr>
          <p:cNvPr id="7"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8"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9" name="图片 8"/>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930775" cy="513080"/>
          </a:xfrm>
          <a:prstGeom prst="rect">
            <a:avLst/>
          </a:prstGeom>
        </p:spPr>
        <p:txBody>
          <a:bodyPr vert="horz" wrap="square" lIns="0" tIns="12700" rIns="0" bIns="0" rtlCol="0">
            <a:spAutoFit/>
          </a:bodyPr>
          <a:lstStyle/>
          <a:p>
            <a:pPr marL="12700">
              <a:lnSpc>
                <a:spcPct val="100000"/>
              </a:lnSpc>
              <a:spcBef>
                <a:spcPts val="100"/>
              </a:spcBef>
            </a:pPr>
            <a:r>
              <a:rPr sz="3200" b="0" spc="615" dirty="0">
                <a:solidFill>
                  <a:srgbClr val="000000"/>
                </a:solidFill>
                <a:latin typeface="宋体" panose="02010600030101010101" pitchFamily="2" charset="-122"/>
                <a:cs typeface="宋体" panose="02010600030101010101" pitchFamily="2" charset="-122"/>
              </a:rPr>
              <a:t>WAL</a:t>
            </a:r>
            <a:r>
              <a:rPr sz="3200" b="0" spc="-825" dirty="0">
                <a:solidFill>
                  <a:srgbClr val="000000"/>
                </a:solidFill>
                <a:latin typeface="宋体" panose="02010600030101010101" pitchFamily="2" charset="-122"/>
                <a:cs typeface="宋体" panose="02010600030101010101" pitchFamily="2" charset="-122"/>
              </a:rPr>
              <a:t> </a:t>
            </a:r>
            <a:r>
              <a:rPr sz="3200" b="0" dirty="0">
                <a:solidFill>
                  <a:srgbClr val="000000"/>
                </a:solidFill>
                <a:latin typeface="宋体" panose="02010600030101010101" pitchFamily="2" charset="-122"/>
                <a:cs typeface="宋体" panose="02010600030101010101" pitchFamily="2" charset="-122"/>
              </a:rPr>
              <a:t>（</a:t>
            </a:r>
            <a:r>
              <a:rPr sz="3200" b="0" spc="-270" dirty="0">
                <a:solidFill>
                  <a:srgbClr val="000000"/>
                </a:solidFill>
                <a:latin typeface="宋体" panose="02010600030101010101" pitchFamily="2" charset="-122"/>
                <a:cs typeface="宋体" panose="02010600030101010101" pitchFamily="2" charset="-122"/>
              </a:rPr>
              <a:t>Write</a:t>
            </a:r>
            <a:r>
              <a:rPr sz="3200" b="0" spc="-705" dirty="0">
                <a:solidFill>
                  <a:srgbClr val="000000"/>
                </a:solidFill>
                <a:latin typeface="宋体" panose="02010600030101010101" pitchFamily="2" charset="-122"/>
                <a:cs typeface="宋体" panose="02010600030101010101" pitchFamily="2" charset="-122"/>
              </a:rPr>
              <a:t>-</a:t>
            </a:r>
            <a:r>
              <a:rPr sz="3200" b="0" spc="-155" dirty="0">
                <a:solidFill>
                  <a:srgbClr val="000000"/>
                </a:solidFill>
                <a:latin typeface="宋体" panose="02010600030101010101" pitchFamily="2" charset="-122"/>
                <a:cs typeface="宋体" panose="02010600030101010101" pitchFamily="2" charset="-122"/>
              </a:rPr>
              <a:t>Ahead</a:t>
            </a:r>
            <a:r>
              <a:rPr sz="3200" b="0" spc="-819" dirty="0">
                <a:solidFill>
                  <a:srgbClr val="000000"/>
                </a:solidFill>
                <a:latin typeface="宋体" panose="02010600030101010101" pitchFamily="2" charset="-122"/>
                <a:cs typeface="宋体" panose="02010600030101010101" pitchFamily="2" charset="-122"/>
              </a:rPr>
              <a:t> </a:t>
            </a:r>
            <a:r>
              <a:rPr sz="3200" b="0" spc="-285" dirty="0">
                <a:solidFill>
                  <a:srgbClr val="000000"/>
                </a:solidFill>
                <a:latin typeface="宋体" panose="02010600030101010101" pitchFamily="2" charset="-122"/>
                <a:cs typeface="宋体" panose="02010600030101010101" pitchFamily="2" charset="-122"/>
              </a:rPr>
              <a:t>Logging</a:t>
            </a:r>
            <a:r>
              <a:rPr sz="3200" b="0" dirty="0">
                <a:solidFill>
                  <a:srgbClr val="000000"/>
                </a:solidFill>
                <a:latin typeface="宋体" panose="02010600030101010101" pitchFamily="2" charset="-122"/>
                <a:cs typeface="宋体" panose="02010600030101010101" pitchFamily="2" charset="-122"/>
              </a:rPr>
              <a:t>）</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90904"/>
            <a:ext cx="11346180" cy="4065904"/>
          </a:xfrm>
          <a:prstGeom prst="rect">
            <a:avLst/>
          </a:prstGeom>
        </p:spPr>
        <p:txBody>
          <a:bodyPr vert="horz" wrap="square" lIns="0" tIns="12700" rIns="0" bIns="0" rtlCol="0">
            <a:spAutoFit/>
          </a:bodyPr>
          <a:lstStyle/>
          <a:p>
            <a:pPr marL="304800" indent="-292100">
              <a:lnSpc>
                <a:spcPts val="2280"/>
              </a:lnSpc>
              <a:spcBef>
                <a:spcPts val="10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在前面的图中，</a:t>
            </a:r>
            <a:r>
              <a:rPr sz="2000" spc="55" dirty="0">
                <a:latin typeface="宋体" panose="02010600030101010101" pitchFamily="2" charset="-122"/>
                <a:cs typeface="宋体" panose="02010600030101010101" pitchFamily="2" charset="-122"/>
              </a:rPr>
              <a:t>He</a:t>
            </a:r>
            <a:r>
              <a:rPr sz="2000" spc="45" dirty="0">
                <a:latin typeface="宋体" panose="02010600030101010101" pitchFamily="2" charset="-122"/>
                <a:cs typeface="宋体" panose="02010600030101010101" pitchFamily="2" charset="-122"/>
              </a:rPr>
              <a:t>a</a:t>
            </a:r>
            <a:r>
              <a:rPr sz="2000" dirty="0">
                <a:latin typeface="宋体" panose="02010600030101010101" pitchFamily="2" charset="-122"/>
                <a:cs typeface="宋体" panose="02010600030101010101" pitchFamily="2" charset="-122"/>
              </a:rPr>
              <a:t>d块是数据库位于内存中的部分，</a:t>
            </a:r>
            <a:r>
              <a:rPr sz="2000" spc="-105" dirty="0">
                <a:latin typeface="宋体" panose="02010600030101010101" pitchFamily="2" charset="-122"/>
                <a:cs typeface="宋体" panose="02010600030101010101" pitchFamily="2" charset="-122"/>
              </a:rPr>
              <a:t>Block</a:t>
            </a:r>
            <a:r>
              <a:rPr sz="2000" dirty="0">
                <a:latin typeface="宋体" panose="02010600030101010101" pitchFamily="2" charset="-122"/>
                <a:cs typeface="宋体" panose="02010600030101010101" pitchFamily="2" charset="-122"/>
              </a:rPr>
              <a:t>（灰色块）是磁盘上不可更改的持久块，</a:t>
            </a:r>
            <a:endParaRPr sz="2000">
              <a:latin typeface="宋体" panose="02010600030101010101" pitchFamily="2" charset="-122"/>
              <a:cs typeface="宋体" panose="02010600030101010101" pitchFamily="2" charset="-122"/>
            </a:endParaRPr>
          </a:p>
          <a:p>
            <a:pPr marL="241300">
              <a:lnSpc>
                <a:spcPts val="2280"/>
              </a:lnSpc>
            </a:pPr>
            <a:r>
              <a:rPr sz="2000" spc="-5" dirty="0">
                <a:latin typeface="宋体" panose="02010600030101010101" pitchFamily="2" charset="-122"/>
                <a:cs typeface="宋体" panose="02010600030101010101" pitchFamily="2" charset="-122"/>
              </a:rPr>
              <a:t>而预写日志</a:t>
            </a:r>
            <a:r>
              <a:rPr sz="2000" dirty="0">
                <a:latin typeface="宋体" panose="02010600030101010101" pitchFamily="2" charset="-122"/>
                <a:cs typeface="宋体" panose="02010600030101010101" pitchFamily="2" charset="-122"/>
              </a:rPr>
              <a:t>（</a:t>
            </a:r>
            <a:r>
              <a:rPr sz="2000" spc="560" dirty="0">
                <a:latin typeface="宋体" panose="02010600030101010101" pitchFamily="2" charset="-122"/>
                <a:cs typeface="宋体" panose="02010600030101010101" pitchFamily="2" charset="-122"/>
              </a:rPr>
              <a:t>W</a:t>
            </a:r>
            <a:r>
              <a:rPr sz="2000" spc="550" dirty="0">
                <a:latin typeface="宋体" panose="02010600030101010101" pitchFamily="2" charset="-122"/>
                <a:cs typeface="宋体" panose="02010600030101010101" pitchFamily="2" charset="-122"/>
              </a:rPr>
              <a:t>A</a:t>
            </a:r>
            <a:r>
              <a:rPr sz="2000" spc="145" dirty="0">
                <a:latin typeface="宋体" panose="02010600030101010101" pitchFamily="2" charset="-122"/>
                <a:cs typeface="宋体" panose="02010600030101010101" pitchFamily="2" charset="-122"/>
              </a:rPr>
              <a:t>L</a:t>
            </a:r>
            <a:r>
              <a:rPr sz="2000" spc="-5" dirty="0">
                <a:latin typeface="宋体" panose="02010600030101010101" pitchFamily="2" charset="-122"/>
                <a:cs typeface="宋体" panose="02010600030101010101" pitchFamily="2" charset="-122"/>
              </a:rPr>
              <a:t>）用于辅助完成持久写入；</a:t>
            </a:r>
            <a:endParaRPr sz="2000">
              <a:latin typeface="宋体" panose="02010600030101010101" pitchFamily="2" charset="-122"/>
              <a:cs typeface="宋体" panose="02010600030101010101" pitchFamily="2" charset="-122"/>
            </a:endParaRPr>
          </a:p>
          <a:p>
            <a:pPr marL="698500" marR="17780" lvl="1" indent="-228600">
              <a:lnSpc>
                <a:spcPts val="1940"/>
              </a:lnSpc>
              <a:spcBef>
                <a:spcPts val="550"/>
              </a:spcBef>
              <a:buClr>
                <a:srgbClr val="45B19B"/>
              </a:buClr>
              <a:buFont typeface="Wingdings" panose="05000000000000000000"/>
              <a:buChar char=""/>
              <a:tabLst>
                <a:tab pos="755650" algn="l"/>
              </a:tabLst>
            </a:pPr>
            <a:r>
              <a:rPr dirty="0"/>
              <a:t>	</a:t>
            </a:r>
            <a:r>
              <a:rPr sz="1800" dirty="0">
                <a:latin typeface="宋体" panose="02010600030101010101" pitchFamily="2" charset="-122"/>
                <a:cs typeface="宋体" panose="02010600030101010101" pitchFamily="2" charset="-122"/>
              </a:rPr>
              <a:t>传入的样本（</a:t>
            </a:r>
            <a:r>
              <a:rPr sz="1800" spc="-315" dirty="0">
                <a:latin typeface="宋体" panose="02010600030101010101" pitchFamily="2" charset="-122"/>
                <a:cs typeface="宋体" panose="02010600030101010101" pitchFamily="2" charset="-122"/>
              </a:rPr>
              <a:t>t,</a:t>
            </a:r>
            <a:r>
              <a:rPr sz="1800" spc="-320" dirty="0">
                <a:latin typeface="宋体" panose="02010600030101010101" pitchFamily="2" charset="-122"/>
                <a:cs typeface="宋体" panose="02010600030101010101" pitchFamily="2" charset="-122"/>
              </a:rPr>
              <a:t>v</a:t>
            </a:r>
            <a:r>
              <a:rPr sz="1800" dirty="0">
                <a:latin typeface="宋体" panose="02010600030101010101" pitchFamily="2" charset="-122"/>
                <a:cs typeface="宋体" panose="02010600030101010101" pitchFamily="2" charset="-122"/>
              </a:rPr>
              <a:t>）首先会进入</a:t>
            </a:r>
            <a:r>
              <a:rPr sz="1800" spc="35" dirty="0">
                <a:latin typeface="宋体" panose="02010600030101010101" pitchFamily="2" charset="-122"/>
                <a:cs typeface="宋体" panose="02010600030101010101" pitchFamily="2" charset="-122"/>
              </a:rPr>
              <a:t>Hea</a:t>
            </a:r>
            <a:r>
              <a:rPr sz="1800" spc="30" dirty="0">
                <a:latin typeface="宋体" panose="02010600030101010101" pitchFamily="2" charset="-122"/>
                <a:cs typeface="宋体" panose="02010600030101010101" pitchFamily="2" charset="-122"/>
              </a:rPr>
              <a:t>d</a:t>
            </a:r>
            <a:r>
              <a:rPr sz="1800" dirty="0">
                <a:latin typeface="宋体" panose="02010600030101010101" pitchFamily="2" charset="-122"/>
                <a:cs typeface="宋体" panose="02010600030101010101" pitchFamily="2" charset="-122"/>
              </a:rPr>
              <a:t>，并在内存中停留一会儿，然后即会被刷写到磁盘并映射进内存中</a:t>
            </a:r>
            <a:r>
              <a:rPr sz="1800" spc="5" dirty="0">
                <a:latin typeface="宋体" panose="02010600030101010101" pitchFamily="2" charset="-122"/>
                <a:cs typeface="宋体" panose="02010600030101010101" pitchFamily="2" charset="-122"/>
              </a:rPr>
              <a:t>（</a:t>
            </a:r>
            <a:r>
              <a:rPr sz="1800" spc="590" dirty="0">
                <a:latin typeface="宋体" panose="02010600030101010101" pitchFamily="2" charset="-122"/>
                <a:cs typeface="宋体" panose="02010600030101010101" pitchFamily="2" charset="-122"/>
              </a:rPr>
              <a:t>M</a:t>
            </a:r>
            <a:r>
              <a:rPr sz="1800" spc="-340" dirty="0">
                <a:latin typeface="宋体" panose="02010600030101010101" pitchFamily="2" charset="-122"/>
                <a:cs typeface="宋体" panose="02010600030101010101" pitchFamily="2" charset="-122"/>
              </a:rPr>
              <a:t>-  </a:t>
            </a:r>
            <a:r>
              <a:rPr sz="1800" spc="65" dirty="0">
                <a:latin typeface="宋体" panose="02010600030101010101" pitchFamily="2" charset="-122"/>
                <a:cs typeface="宋体" panose="02010600030101010101" pitchFamily="2" charset="-122"/>
              </a:rPr>
              <a:t>map）；</a:t>
            </a:r>
            <a:endParaRPr sz="1800">
              <a:latin typeface="宋体" panose="02010600030101010101" pitchFamily="2" charset="-122"/>
              <a:cs typeface="宋体" panose="02010600030101010101" pitchFamily="2" charset="-122"/>
            </a:endParaRPr>
          </a:p>
          <a:p>
            <a:pPr marL="755650" lvl="1" indent="-285750">
              <a:lnSpc>
                <a:spcPct val="100000"/>
              </a:lnSpc>
              <a:spcBef>
                <a:spcPts val="26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当这些内存映射的块或内存中的块老化到一定程度时，它会将作为持久块刷写到磁盘；</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随着它们的老化进程，将合并更多的块，最在超过保留期限后被删除；</a:t>
            </a:r>
            <a:endParaRPr sz="1800">
              <a:latin typeface="宋体" panose="02010600030101010101" pitchFamily="2" charset="-122"/>
              <a:cs typeface="宋体" panose="02010600030101010101" pitchFamily="2" charset="-122"/>
            </a:endParaRPr>
          </a:p>
          <a:p>
            <a:pPr marL="304800" indent="-292100">
              <a:lnSpc>
                <a:spcPts val="2280"/>
              </a:lnSpc>
              <a:spcBef>
                <a:spcPts val="750"/>
              </a:spcBef>
              <a:buClr>
                <a:srgbClr val="4770C4"/>
              </a:buClr>
              <a:buFont typeface="Wingdings" panose="05000000000000000000"/>
              <a:buChar char=""/>
              <a:tabLst>
                <a:tab pos="304800" algn="l"/>
              </a:tabLst>
            </a:pPr>
            <a:r>
              <a:rPr sz="2000" spc="420" dirty="0">
                <a:latin typeface="宋体" panose="02010600030101010101" pitchFamily="2" charset="-122"/>
                <a:cs typeface="宋体" panose="02010600030101010101" pitchFamily="2" charset="-122"/>
              </a:rPr>
              <a:t>WAL</a:t>
            </a:r>
            <a:r>
              <a:rPr sz="2000" dirty="0">
                <a:latin typeface="宋体" panose="02010600030101010101" pitchFamily="2" charset="-122"/>
                <a:cs typeface="宋体" panose="02010600030101010101" pitchFamily="2" charset="-122"/>
              </a:rPr>
              <a:t>是数据库中发生的事件的顺序日志，在写</a:t>
            </a:r>
            <a:r>
              <a:rPr sz="2000" spc="-40" dirty="0">
                <a:latin typeface="宋体" panose="02010600030101010101" pitchFamily="2" charset="-122"/>
                <a:cs typeface="宋体" panose="02010600030101010101" pitchFamily="2" charset="-122"/>
              </a:rPr>
              <a:t>入</a:t>
            </a:r>
            <a:r>
              <a:rPr sz="2000" dirty="0">
                <a:latin typeface="宋体" panose="02010600030101010101" pitchFamily="2" charset="-122"/>
                <a:cs typeface="宋体" panose="02010600030101010101" pitchFamily="2" charset="-122"/>
              </a:rPr>
              <a:t>/修改/删除数据库中的数据之前，首先将事件记录</a:t>
            </a:r>
            <a:endParaRPr sz="2000">
              <a:latin typeface="宋体" panose="02010600030101010101" pitchFamily="2" charset="-122"/>
              <a:cs typeface="宋体" panose="02010600030101010101" pitchFamily="2" charset="-122"/>
            </a:endParaRPr>
          </a:p>
          <a:p>
            <a:pPr marL="241300">
              <a:lnSpc>
                <a:spcPts val="2280"/>
              </a:lnSpc>
            </a:pPr>
            <a:r>
              <a:rPr sz="2000" spc="-5" dirty="0">
                <a:latin typeface="宋体" panose="02010600030101010101" pitchFamily="2" charset="-122"/>
                <a:cs typeface="宋体" panose="02010600030101010101" pitchFamily="2" charset="-122"/>
              </a:rPr>
              <a:t>（附加）</a:t>
            </a:r>
            <a:r>
              <a:rPr sz="2000" dirty="0">
                <a:latin typeface="宋体" panose="02010600030101010101" pitchFamily="2" charset="-122"/>
                <a:cs typeface="宋体" panose="02010600030101010101" pitchFamily="2" charset="-122"/>
              </a:rPr>
              <a:t>到</a:t>
            </a:r>
            <a:r>
              <a:rPr sz="2000" spc="420" dirty="0">
                <a:latin typeface="宋体" panose="02010600030101010101" pitchFamily="2" charset="-122"/>
                <a:cs typeface="宋体" panose="02010600030101010101" pitchFamily="2" charset="-122"/>
              </a:rPr>
              <a:t>WAL</a:t>
            </a:r>
            <a:r>
              <a:rPr sz="2000" spc="-5" dirty="0">
                <a:latin typeface="宋体" panose="02010600030101010101" pitchFamily="2" charset="-122"/>
                <a:cs typeface="宋体" panose="02010600030101010101" pitchFamily="2" charset="-122"/>
              </a:rPr>
              <a:t>中，然后在数据库中执行必要的操作；</a:t>
            </a:r>
            <a:endParaRPr sz="2000">
              <a:latin typeface="宋体" panose="02010600030101010101" pitchFamily="2" charset="-122"/>
              <a:cs typeface="宋体" panose="02010600030101010101" pitchFamily="2" charset="-122"/>
            </a:endParaRPr>
          </a:p>
          <a:p>
            <a:pPr marL="755650" lvl="1" indent="-285750">
              <a:lnSpc>
                <a:spcPct val="100000"/>
              </a:lnSpc>
              <a:spcBef>
                <a:spcPts val="295"/>
              </a:spcBef>
              <a:buClr>
                <a:srgbClr val="45B19B"/>
              </a:buClr>
              <a:buFont typeface="Wingdings" panose="05000000000000000000"/>
              <a:buChar char=""/>
              <a:tabLst>
                <a:tab pos="755650" algn="l"/>
              </a:tabLst>
            </a:pPr>
            <a:r>
              <a:rPr sz="1800" spc="375" dirty="0">
                <a:latin typeface="宋体" panose="02010600030101010101" pitchFamily="2" charset="-122"/>
                <a:cs typeface="宋体" panose="02010600030101010101" pitchFamily="2" charset="-122"/>
              </a:rPr>
              <a:t>WAL</a:t>
            </a:r>
            <a:r>
              <a:rPr sz="1800" dirty="0">
                <a:latin typeface="宋体" panose="02010600030101010101" pitchFamily="2" charset="-122"/>
                <a:cs typeface="宋体" panose="02010600030101010101" pitchFamily="2" charset="-122"/>
              </a:rPr>
              <a:t>的关键点在于，用于帮助</a:t>
            </a:r>
            <a:r>
              <a:rPr sz="1800" spc="215" dirty="0">
                <a:latin typeface="宋体" panose="02010600030101010101" pitchFamily="2" charset="-122"/>
                <a:cs typeface="宋体" panose="02010600030101010101" pitchFamily="2" charset="-122"/>
              </a:rPr>
              <a:t>TSDB</a:t>
            </a:r>
            <a:r>
              <a:rPr sz="1800" dirty="0">
                <a:latin typeface="宋体" panose="02010600030101010101" pitchFamily="2" charset="-122"/>
                <a:cs typeface="宋体" panose="02010600030101010101" pitchFamily="2" charset="-122"/>
              </a:rPr>
              <a:t>先写日志，再写磁盘上的</a:t>
            </a:r>
            <a:r>
              <a:rPr sz="1800" spc="-80" dirty="0">
                <a:latin typeface="宋体" panose="02010600030101010101" pitchFamily="2" charset="-122"/>
                <a:cs typeface="宋体" panose="02010600030101010101" pitchFamily="2" charset="-122"/>
              </a:rPr>
              <a:t>Block；</a:t>
            </a:r>
            <a:endParaRPr sz="1800">
              <a:latin typeface="宋体" panose="02010600030101010101" pitchFamily="2" charset="-122"/>
              <a:cs typeface="宋体" panose="02010600030101010101" pitchFamily="2" charset="-122"/>
            </a:endParaRPr>
          </a:p>
          <a:p>
            <a:pPr marL="755650" lvl="1" indent="-285750">
              <a:lnSpc>
                <a:spcPct val="100000"/>
              </a:lnSpc>
              <a:spcBef>
                <a:spcPts val="290"/>
              </a:spcBef>
              <a:buClr>
                <a:srgbClr val="45B19B"/>
              </a:buClr>
              <a:buFont typeface="Wingdings" panose="05000000000000000000"/>
              <a:buChar char=""/>
              <a:tabLst>
                <a:tab pos="755650" algn="l"/>
              </a:tabLst>
            </a:pPr>
            <a:r>
              <a:rPr sz="1800" spc="375" dirty="0">
                <a:latin typeface="宋体" panose="02010600030101010101" pitchFamily="2" charset="-122"/>
                <a:cs typeface="宋体" panose="02010600030101010101" pitchFamily="2" charset="-122"/>
              </a:rPr>
              <a:t>WAL</a:t>
            </a:r>
            <a:r>
              <a:rPr sz="1800" dirty="0">
                <a:latin typeface="宋体" panose="02010600030101010101" pitchFamily="2" charset="-122"/>
                <a:cs typeface="宋体" panose="02010600030101010101" pitchFamily="2" charset="-122"/>
              </a:rPr>
              <a:t>被分割为默认为</a:t>
            </a:r>
            <a:r>
              <a:rPr sz="1800" spc="125" dirty="0">
                <a:latin typeface="宋体" panose="02010600030101010101" pitchFamily="2" charset="-122"/>
                <a:cs typeface="宋体" panose="02010600030101010101" pitchFamily="2" charset="-122"/>
              </a:rPr>
              <a:t>128MB</a:t>
            </a:r>
            <a:r>
              <a:rPr sz="1800" dirty="0">
                <a:latin typeface="宋体" panose="02010600030101010101" pitchFamily="2" charset="-122"/>
                <a:cs typeface="宋体" panose="02010600030101010101" pitchFamily="2" charset="-122"/>
              </a:rPr>
              <a:t>大小的文件段，它们都位于</a:t>
            </a:r>
            <a:r>
              <a:rPr sz="1800" spc="375" dirty="0">
                <a:latin typeface="宋体" panose="02010600030101010101" pitchFamily="2" charset="-122"/>
                <a:cs typeface="宋体" panose="02010600030101010101" pitchFamily="2" charset="-122"/>
              </a:rPr>
              <a:t>WAL</a:t>
            </a:r>
            <a:r>
              <a:rPr sz="1800" dirty="0">
                <a:latin typeface="宋体" panose="02010600030101010101" pitchFamily="2" charset="-122"/>
                <a:cs typeface="宋体" panose="02010600030101010101" pitchFamily="2" charset="-122"/>
              </a:rPr>
              <a:t>目录下；</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使用</a:t>
            </a:r>
            <a:r>
              <a:rPr sz="1800" spc="380" dirty="0">
                <a:latin typeface="宋体" panose="02010600030101010101" pitchFamily="2" charset="-122"/>
                <a:cs typeface="宋体" panose="02010600030101010101" pitchFamily="2" charset="-122"/>
              </a:rPr>
              <a:t>WA</a:t>
            </a:r>
            <a:r>
              <a:rPr sz="1800" spc="375" dirty="0">
                <a:latin typeface="宋体" panose="02010600030101010101" pitchFamily="2" charset="-122"/>
                <a:cs typeface="宋体" panose="02010600030101010101" pitchFamily="2" charset="-122"/>
              </a:rPr>
              <a:t>L</a:t>
            </a:r>
            <a:r>
              <a:rPr sz="1800" dirty="0">
                <a:latin typeface="宋体" panose="02010600030101010101" pitchFamily="2" charset="-122"/>
                <a:cs typeface="宋体" panose="02010600030101010101" pitchFamily="2" charset="-122"/>
              </a:rPr>
              <a:t>技术可以方便地进行圆润、重试等操作；</a:t>
            </a:r>
            <a:endParaRPr sz="1800">
              <a:latin typeface="宋体" panose="02010600030101010101" pitchFamily="2" charset="-122"/>
              <a:cs typeface="宋体" panose="02010600030101010101" pitchFamily="2" charset="-122"/>
            </a:endParaRPr>
          </a:p>
          <a:p>
            <a:pPr marL="241300" marR="5080" indent="-228600">
              <a:lnSpc>
                <a:spcPts val="2160"/>
              </a:lnSpc>
              <a:spcBef>
                <a:spcPts val="1020"/>
              </a:spcBef>
              <a:buClr>
                <a:srgbClr val="4770C4"/>
              </a:buClr>
              <a:buFont typeface="Wingdings" panose="05000000000000000000"/>
              <a:buChar char=""/>
              <a:tabLst>
                <a:tab pos="304800" algn="l"/>
              </a:tabLst>
            </a:pPr>
            <a:r>
              <a:rPr sz="2000" spc="420" dirty="0">
                <a:latin typeface="宋体" panose="02010600030101010101" pitchFamily="2" charset="-122"/>
                <a:cs typeface="宋体" panose="02010600030101010101" pitchFamily="2" charset="-122"/>
              </a:rPr>
              <a:t>WAL</a:t>
            </a:r>
            <a:r>
              <a:rPr sz="2000" dirty="0">
                <a:latin typeface="宋体" panose="02010600030101010101" pitchFamily="2" charset="-122"/>
                <a:cs typeface="宋体" panose="02010600030101010101" pitchFamily="2" charset="-122"/>
              </a:rPr>
              <a:t>日志的数量及截断的位置则保存</a:t>
            </a:r>
            <a:r>
              <a:rPr sz="2000" spc="-30" dirty="0">
                <a:latin typeface="宋体" panose="02010600030101010101" pitchFamily="2" charset="-122"/>
                <a:cs typeface="宋体" panose="02010600030101010101" pitchFamily="2" charset="-122"/>
              </a:rPr>
              <a:t>于</a:t>
            </a:r>
            <a:r>
              <a:rPr sz="2000" spc="-105" dirty="0">
                <a:latin typeface="宋体" panose="02010600030101010101" pitchFamily="2" charset="-122"/>
                <a:cs typeface="宋体" panose="02010600030101010101" pitchFamily="2" charset="-122"/>
              </a:rPr>
              <a:t>ch</a:t>
            </a:r>
            <a:r>
              <a:rPr sz="2000" spc="-114" dirty="0">
                <a:latin typeface="宋体" panose="02010600030101010101" pitchFamily="2" charset="-122"/>
                <a:cs typeface="宋体" panose="02010600030101010101" pitchFamily="2" charset="-122"/>
              </a:rPr>
              <a:t>e</a:t>
            </a:r>
            <a:r>
              <a:rPr sz="2000" spc="-120" dirty="0">
                <a:latin typeface="宋体" panose="02010600030101010101" pitchFamily="2" charset="-122"/>
                <a:cs typeface="宋体" panose="02010600030101010101" pitchFamily="2" charset="-122"/>
              </a:rPr>
              <a:t>ckpoi</a:t>
            </a:r>
            <a:r>
              <a:rPr sz="2000" spc="-114" dirty="0">
                <a:latin typeface="宋体" panose="02010600030101010101" pitchFamily="2" charset="-122"/>
                <a:cs typeface="宋体" panose="02010600030101010101" pitchFamily="2" charset="-122"/>
              </a:rPr>
              <a:t>n</a:t>
            </a:r>
            <a:r>
              <a:rPr sz="2000" spc="-425" dirty="0">
                <a:latin typeface="宋体" panose="02010600030101010101" pitchFamily="2" charset="-122"/>
                <a:cs typeface="宋体" panose="02010600030101010101" pitchFamily="2" charset="-122"/>
              </a:rPr>
              <a:t>t</a:t>
            </a:r>
            <a:r>
              <a:rPr sz="2000" dirty="0">
                <a:latin typeface="宋体" panose="02010600030101010101" pitchFamily="2" charset="-122"/>
                <a:cs typeface="宋体" panose="02010600030101010101" pitchFamily="2" charset="-122"/>
              </a:rPr>
              <a:t>文件中，该文件的内容要同步写入磁盘，以确保其 可靠性；</a:t>
            </a:r>
            <a:endParaRPr sz="2000">
              <a:latin typeface="宋体" panose="02010600030101010101" pitchFamily="2" charset="-122"/>
              <a:cs typeface="宋体" panose="02010600030101010101" pitchFamily="2" charset="-122"/>
            </a:endParaRPr>
          </a:p>
        </p:txBody>
      </p:sp>
      <p:pic>
        <p:nvPicPr>
          <p:cNvPr id="7"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8"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9" name="图片 8"/>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308985" cy="513080"/>
          </a:xfrm>
          <a:prstGeom prst="rect">
            <a:avLst/>
          </a:prstGeom>
        </p:spPr>
        <p:txBody>
          <a:bodyPr vert="horz" wrap="square" lIns="0" tIns="12700" rIns="0" bIns="0" rtlCol="0">
            <a:spAutoFit/>
          </a:bodyPr>
          <a:lstStyle/>
          <a:p>
            <a:pPr marL="12700">
              <a:lnSpc>
                <a:spcPct val="100000"/>
              </a:lnSpc>
              <a:spcBef>
                <a:spcPts val="100"/>
              </a:spcBef>
            </a:pPr>
            <a:r>
              <a:rPr sz="3200" b="0" spc="-295" dirty="0">
                <a:solidFill>
                  <a:srgbClr val="000000"/>
                </a:solidFill>
                <a:latin typeface="宋体" panose="02010600030101010101" pitchFamily="2" charset="-122"/>
                <a:cs typeface="宋体" panose="02010600030101010101" pitchFamily="2" charset="-122"/>
              </a:rPr>
              <a:t>Prometheu</a:t>
            </a:r>
            <a:r>
              <a:rPr sz="3200" b="0" spc="-300" dirty="0">
                <a:solidFill>
                  <a:srgbClr val="000000"/>
                </a:solidFill>
                <a:latin typeface="宋体" panose="02010600030101010101" pitchFamily="2" charset="-122"/>
                <a:cs typeface="宋体" panose="02010600030101010101" pitchFamily="2" charset="-122"/>
              </a:rPr>
              <a:t>s</a:t>
            </a:r>
            <a:r>
              <a:rPr sz="3200" b="0" dirty="0">
                <a:solidFill>
                  <a:srgbClr val="000000"/>
                </a:solidFill>
                <a:latin typeface="宋体" panose="02010600030101010101" pitchFamily="2" charset="-122"/>
                <a:cs typeface="宋体" panose="02010600030101010101" pitchFamily="2" charset="-122"/>
              </a:rPr>
              <a:t>存储配置</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8289"/>
            <a:ext cx="11346815" cy="2576195"/>
          </a:xfrm>
          <a:prstGeom prst="rect">
            <a:avLst/>
          </a:prstGeom>
        </p:spPr>
        <p:txBody>
          <a:bodyPr vert="horz" wrap="square" lIns="0" tIns="55244" rIns="0" bIns="0" rtlCol="0">
            <a:spAutoFit/>
          </a:bodyPr>
          <a:lstStyle/>
          <a:p>
            <a:pPr marL="304800" indent="-292100">
              <a:lnSpc>
                <a:spcPct val="100000"/>
              </a:lnSpc>
              <a:spcBef>
                <a:spcPts val="43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配置参数</a:t>
            </a:r>
            <a:endParaRPr sz="2000">
              <a:latin typeface="宋体" panose="02010600030101010101" pitchFamily="2" charset="-122"/>
              <a:cs typeface="宋体" panose="02010600030101010101" pitchFamily="2" charset="-122"/>
            </a:endParaRPr>
          </a:p>
          <a:p>
            <a:pPr marL="698500" lvl="1" indent="-228600">
              <a:lnSpc>
                <a:spcPct val="100000"/>
              </a:lnSpc>
              <a:spcBef>
                <a:spcPts val="300"/>
              </a:spcBef>
              <a:buClr>
                <a:srgbClr val="45B19B"/>
              </a:buClr>
              <a:buFont typeface="Wingdings" panose="05000000000000000000"/>
              <a:buChar char=""/>
              <a:tabLst>
                <a:tab pos="698500" algn="l"/>
              </a:tabLst>
            </a:pPr>
            <a:r>
              <a:rPr sz="1800" spc="-204" dirty="0">
                <a:latin typeface="宋体" panose="02010600030101010101" pitchFamily="2" charset="-122"/>
                <a:cs typeface="宋体" panose="02010600030101010101" pitchFamily="2" charset="-122"/>
              </a:rPr>
              <a:t>--storage.tsdb.path：</a:t>
            </a:r>
            <a:r>
              <a:rPr sz="1800" dirty="0">
                <a:latin typeface="宋体" panose="02010600030101010101" pitchFamily="2" charset="-122"/>
                <a:cs typeface="宋体" panose="02010600030101010101" pitchFamily="2" charset="-122"/>
              </a:rPr>
              <a:t>数据存储路径</a:t>
            </a:r>
            <a:r>
              <a:rPr sz="1800" spc="280" dirty="0">
                <a:latin typeface="宋体" panose="02010600030101010101" pitchFamily="2" charset="-122"/>
                <a:cs typeface="宋体" panose="02010600030101010101" pitchFamily="2" charset="-122"/>
              </a:rPr>
              <a:t>，WAL</a:t>
            </a:r>
            <a:r>
              <a:rPr sz="1800" dirty="0">
                <a:latin typeface="宋体" panose="02010600030101010101" pitchFamily="2" charset="-122"/>
                <a:cs typeface="宋体" panose="02010600030101010101" pitchFamily="2" charset="-122"/>
              </a:rPr>
              <a:t>日志亦会存储于该目录下，默认为</a:t>
            </a:r>
            <a:r>
              <a:rPr sz="1800" spc="-145" dirty="0">
                <a:latin typeface="宋体" panose="02010600030101010101" pitchFamily="2" charset="-122"/>
                <a:cs typeface="宋体" panose="02010600030101010101" pitchFamily="2" charset="-122"/>
              </a:rPr>
              <a:t>data；</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215" dirty="0">
                <a:latin typeface="宋体" panose="02010600030101010101" pitchFamily="2" charset="-122"/>
                <a:cs typeface="宋体" panose="02010600030101010101" pitchFamily="2" charset="-122"/>
              </a:rPr>
              <a:t>--storage.tsdb.retention.time：</a:t>
            </a:r>
            <a:r>
              <a:rPr sz="1800" dirty="0">
                <a:latin typeface="宋体" panose="02010600030101010101" pitchFamily="2" charset="-122"/>
                <a:cs typeface="宋体" panose="02010600030101010101" pitchFamily="2" charset="-122"/>
              </a:rPr>
              <a:t>样本数据在存储中保存的时长，超过该时长的数据就会被删除；默认</a:t>
            </a:r>
            <a:r>
              <a:rPr sz="1800" spc="5" dirty="0">
                <a:latin typeface="宋体" panose="02010600030101010101" pitchFamily="2" charset="-122"/>
                <a:cs typeface="宋体" panose="02010600030101010101" pitchFamily="2" charset="-122"/>
              </a:rPr>
              <a:t>为</a:t>
            </a:r>
            <a:r>
              <a:rPr sz="1800" spc="-35" dirty="0">
                <a:latin typeface="宋体" panose="02010600030101010101" pitchFamily="2" charset="-122"/>
                <a:cs typeface="宋体" panose="02010600030101010101" pitchFamily="2" charset="-122"/>
              </a:rPr>
              <a:t>15d；</a:t>
            </a:r>
            <a:endParaRPr sz="1800">
              <a:latin typeface="宋体" panose="02010600030101010101" pitchFamily="2" charset="-122"/>
              <a:cs typeface="宋体" panose="02010600030101010101" pitchFamily="2" charset="-122"/>
            </a:endParaRPr>
          </a:p>
          <a:p>
            <a:pPr marL="755650" lvl="1" indent="-285750">
              <a:lnSpc>
                <a:spcPts val="2050"/>
              </a:lnSpc>
              <a:spcBef>
                <a:spcPts val="290"/>
              </a:spcBef>
              <a:buClr>
                <a:srgbClr val="45B19B"/>
              </a:buClr>
              <a:buFont typeface="Wingdings" panose="05000000000000000000"/>
              <a:buChar char=""/>
              <a:tabLst>
                <a:tab pos="755650" algn="l"/>
              </a:tabLst>
            </a:pPr>
            <a:r>
              <a:rPr sz="1800" spc="-229" dirty="0">
                <a:latin typeface="宋体" panose="02010600030101010101" pitchFamily="2" charset="-122"/>
                <a:cs typeface="宋体" panose="02010600030101010101" pitchFamily="2" charset="-122"/>
              </a:rPr>
              <a:t>--storage.tsdb.retention.size：</a:t>
            </a:r>
            <a:r>
              <a:rPr sz="1800" dirty="0">
                <a:latin typeface="宋体" panose="02010600030101010101" pitchFamily="2" charset="-122"/>
                <a:cs typeface="宋体" panose="02010600030101010101" pitchFamily="2" charset="-122"/>
              </a:rPr>
              <a:t>每个</a:t>
            </a:r>
            <a:r>
              <a:rPr sz="1800" spc="-95" dirty="0">
                <a:latin typeface="宋体" panose="02010600030101010101" pitchFamily="2" charset="-122"/>
                <a:cs typeface="宋体" panose="02010600030101010101" pitchFamily="2" charset="-122"/>
              </a:rPr>
              <a:t>Block</a:t>
            </a:r>
            <a:r>
              <a:rPr sz="1800" dirty="0">
                <a:latin typeface="宋体" panose="02010600030101010101" pitchFamily="2" charset="-122"/>
                <a:cs typeface="宋体" panose="02010600030101010101" pitchFamily="2" charset="-122"/>
              </a:rPr>
              <a:t>的最大字节数（不包括</a:t>
            </a:r>
            <a:r>
              <a:rPr sz="1800" spc="375" dirty="0">
                <a:latin typeface="宋体" panose="02010600030101010101" pitchFamily="2" charset="-122"/>
                <a:cs typeface="宋体" panose="02010600030101010101" pitchFamily="2" charset="-122"/>
              </a:rPr>
              <a:t>WAL</a:t>
            </a:r>
            <a:r>
              <a:rPr sz="1800" dirty="0">
                <a:latin typeface="宋体" panose="02010600030101010101" pitchFamily="2" charset="-122"/>
                <a:cs typeface="宋体" panose="02010600030101010101" pitchFamily="2" charset="-122"/>
              </a:rPr>
              <a:t>文件），支持</a:t>
            </a:r>
            <a:r>
              <a:rPr sz="1800" spc="204" dirty="0">
                <a:latin typeface="宋体" panose="02010600030101010101" pitchFamily="2" charset="-122"/>
                <a:cs typeface="宋体" panose="02010600030101010101" pitchFamily="2" charset="-122"/>
              </a:rPr>
              <a:t>B</a:t>
            </a:r>
            <a:r>
              <a:rPr sz="1800" dirty="0">
                <a:latin typeface="宋体" panose="02010600030101010101" pitchFamily="2" charset="-122"/>
                <a:cs typeface="宋体" panose="02010600030101010101" pitchFamily="2" charset="-122"/>
              </a:rPr>
              <a:t>、</a:t>
            </a:r>
            <a:r>
              <a:rPr sz="1800" spc="315" dirty="0">
                <a:latin typeface="宋体" panose="02010600030101010101" pitchFamily="2" charset="-122"/>
                <a:cs typeface="宋体" panose="02010600030101010101" pitchFamily="2" charset="-122"/>
              </a:rPr>
              <a:t>KB</a:t>
            </a:r>
            <a:r>
              <a:rPr sz="1800" dirty="0">
                <a:latin typeface="宋体" panose="02010600030101010101" pitchFamily="2" charset="-122"/>
                <a:cs typeface="宋体" panose="02010600030101010101" pitchFamily="2" charset="-122"/>
              </a:rPr>
              <a:t>、</a:t>
            </a:r>
            <a:r>
              <a:rPr sz="1800" spc="400" dirty="0">
                <a:latin typeface="宋体" panose="02010600030101010101" pitchFamily="2" charset="-122"/>
                <a:cs typeface="宋体" panose="02010600030101010101" pitchFamily="2" charset="-122"/>
              </a:rPr>
              <a:t>MB</a:t>
            </a:r>
            <a:r>
              <a:rPr sz="1800" dirty="0">
                <a:latin typeface="宋体" panose="02010600030101010101" pitchFamily="2" charset="-122"/>
                <a:cs typeface="宋体" panose="02010600030101010101" pitchFamily="2" charset="-122"/>
              </a:rPr>
              <a:t>、</a:t>
            </a:r>
            <a:r>
              <a:rPr sz="1800" spc="345" dirty="0">
                <a:latin typeface="宋体" panose="02010600030101010101" pitchFamily="2" charset="-122"/>
                <a:cs typeface="宋体" panose="02010600030101010101" pitchFamily="2" charset="-122"/>
              </a:rPr>
              <a:t>GB</a:t>
            </a:r>
            <a:r>
              <a:rPr sz="1800" dirty="0">
                <a:latin typeface="宋体" panose="02010600030101010101" pitchFamily="2" charset="-122"/>
                <a:cs typeface="宋体" panose="02010600030101010101" pitchFamily="2" charset="-122"/>
              </a:rPr>
              <a:t>、</a:t>
            </a:r>
            <a:r>
              <a:rPr sz="1800" spc="204" dirty="0">
                <a:latin typeface="宋体" panose="02010600030101010101" pitchFamily="2" charset="-122"/>
                <a:cs typeface="宋体" panose="02010600030101010101" pitchFamily="2" charset="-122"/>
              </a:rPr>
              <a:t>TB</a:t>
            </a:r>
            <a:r>
              <a:rPr sz="1800" dirty="0">
                <a:latin typeface="宋体" panose="02010600030101010101" pitchFamily="2" charset="-122"/>
                <a:cs typeface="宋体" panose="02010600030101010101" pitchFamily="2" charset="-122"/>
              </a:rPr>
              <a:t>、</a:t>
            </a:r>
            <a:r>
              <a:rPr sz="1800" spc="155" dirty="0">
                <a:latin typeface="宋体" panose="02010600030101010101" pitchFamily="2" charset="-122"/>
                <a:cs typeface="宋体" panose="02010600030101010101" pitchFamily="2" charset="-122"/>
              </a:rPr>
              <a:t>PB</a:t>
            </a:r>
            <a:endParaRPr sz="1800">
              <a:latin typeface="宋体" panose="02010600030101010101" pitchFamily="2" charset="-122"/>
              <a:cs typeface="宋体" panose="02010600030101010101" pitchFamily="2" charset="-122"/>
            </a:endParaRPr>
          </a:p>
          <a:p>
            <a:pPr marL="698500">
              <a:lnSpc>
                <a:spcPts val="2050"/>
              </a:lnSpc>
            </a:pPr>
            <a:r>
              <a:rPr sz="1800" dirty="0">
                <a:latin typeface="宋体" panose="02010600030101010101" pitchFamily="2" charset="-122"/>
                <a:cs typeface="宋体" panose="02010600030101010101" pitchFamily="2" charset="-122"/>
              </a:rPr>
              <a:t>和</a:t>
            </a:r>
            <a:r>
              <a:rPr sz="1800" spc="160" dirty="0">
                <a:latin typeface="宋体" panose="02010600030101010101" pitchFamily="2" charset="-122"/>
                <a:cs typeface="宋体" panose="02010600030101010101" pitchFamily="2" charset="-122"/>
              </a:rPr>
              <a:t>EB，</a:t>
            </a:r>
            <a:r>
              <a:rPr sz="1800" dirty="0">
                <a:latin typeface="宋体" panose="02010600030101010101" pitchFamily="2" charset="-122"/>
                <a:cs typeface="宋体" panose="02010600030101010101" pitchFamily="2" charset="-122"/>
              </a:rPr>
              <a:t>例如</a:t>
            </a:r>
            <a:r>
              <a:rPr sz="1800" spc="125" dirty="0">
                <a:latin typeface="宋体" panose="02010600030101010101" pitchFamily="2" charset="-122"/>
                <a:cs typeface="宋体" panose="02010600030101010101" pitchFamily="2" charset="-122"/>
              </a:rPr>
              <a:t>512MB</a:t>
            </a:r>
            <a:r>
              <a:rPr sz="1800" dirty="0">
                <a:latin typeface="宋体" panose="02010600030101010101" pitchFamily="2" charset="-122"/>
                <a:cs typeface="宋体" panose="02010600030101010101" pitchFamily="2" charset="-122"/>
              </a:rPr>
              <a:t>等；</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175" dirty="0">
                <a:latin typeface="宋体" panose="02010600030101010101" pitchFamily="2" charset="-122"/>
                <a:cs typeface="宋体" panose="02010600030101010101" pitchFamily="2" charset="-122"/>
              </a:rPr>
              <a:t>--storage.tsdb.wal-compression：</a:t>
            </a:r>
            <a:r>
              <a:rPr sz="1800" dirty="0">
                <a:latin typeface="宋体" panose="02010600030101010101" pitchFamily="2" charset="-122"/>
                <a:cs typeface="宋体" panose="02010600030101010101" pitchFamily="2" charset="-122"/>
              </a:rPr>
              <a:t>是否启</a:t>
            </a:r>
            <a:r>
              <a:rPr sz="1800" spc="-10" dirty="0">
                <a:latin typeface="宋体" panose="02010600030101010101" pitchFamily="2" charset="-122"/>
                <a:cs typeface="宋体" panose="02010600030101010101" pitchFamily="2" charset="-122"/>
              </a:rPr>
              <a:t>用</a:t>
            </a:r>
            <a:r>
              <a:rPr sz="1800" spc="375" dirty="0">
                <a:latin typeface="宋体" panose="02010600030101010101" pitchFamily="2" charset="-122"/>
                <a:cs typeface="宋体" panose="02010600030101010101" pitchFamily="2" charset="-122"/>
              </a:rPr>
              <a:t>WAL</a:t>
            </a:r>
            <a:r>
              <a:rPr sz="1800" dirty="0">
                <a:latin typeface="宋体" panose="02010600030101010101" pitchFamily="2" charset="-122"/>
                <a:cs typeface="宋体" panose="02010600030101010101" pitchFamily="2" charset="-122"/>
              </a:rPr>
              <a:t>的压缩机制</a:t>
            </a:r>
            <a:r>
              <a:rPr sz="1800" spc="-140" dirty="0">
                <a:latin typeface="宋体" panose="02010600030101010101" pitchFamily="2" charset="-122"/>
                <a:cs typeface="宋体" panose="02010600030101010101" pitchFamily="2" charset="-122"/>
              </a:rPr>
              <a:t>，2.20</a:t>
            </a:r>
            <a:r>
              <a:rPr sz="1800" dirty="0">
                <a:latin typeface="宋体" panose="02010600030101010101" pitchFamily="2" charset="-122"/>
                <a:cs typeface="宋体" panose="02010600030101010101" pitchFamily="2" charset="-122"/>
              </a:rPr>
              <a:t>及以后的版本中默认即为启用；</a:t>
            </a:r>
            <a:endParaRPr sz="1800">
              <a:latin typeface="宋体" panose="02010600030101010101" pitchFamily="2" charset="-122"/>
              <a:cs typeface="宋体" panose="02010600030101010101" pitchFamily="2" charset="-122"/>
            </a:endParaRPr>
          </a:p>
          <a:p>
            <a:pPr marL="304800" indent="-292100">
              <a:lnSpc>
                <a:spcPct val="100000"/>
              </a:lnSpc>
              <a:spcBef>
                <a:spcPts val="75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容量规划</a:t>
            </a:r>
            <a:endParaRPr sz="2000">
              <a:latin typeface="宋体" panose="02010600030101010101" pitchFamily="2" charset="-122"/>
              <a:cs typeface="宋体" panose="02010600030101010101" pitchFamily="2" charset="-122"/>
            </a:endParaRPr>
          </a:p>
          <a:p>
            <a:pPr marL="755650" lvl="1" indent="-285750">
              <a:lnSpc>
                <a:spcPct val="100000"/>
              </a:lnSpc>
              <a:spcBef>
                <a:spcPts val="305"/>
              </a:spcBef>
              <a:buClr>
                <a:srgbClr val="45B19B"/>
              </a:buClr>
              <a:buFont typeface="Wingdings" panose="05000000000000000000"/>
              <a:buChar char=""/>
              <a:tabLst>
                <a:tab pos="755650" algn="l"/>
              </a:tabLst>
            </a:pPr>
            <a:r>
              <a:rPr sz="1800" spc="-114" dirty="0">
                <a:latin typeface="宋体" panose="02010600030101010101" pitchFamily="2" charset="-122"/>
                <a:cs typeface="宋体" panose="02010600030101010101" pitchFamily="2" charset="-122"/>
              </a:rPr>
              <a:t>needed_disk_space</a:t>
            </a:r>
            <a:r>
              <a:rPr sz="1800" spc="-445" dirty="0">
                <a:latin typeface="宋体" panose="02010600030101010101" pitchFamily="2" charset="-122"/>
                <a:cs typeface="宋体" panose="02010600030101010101" pitchFamily="2" charset="-122"/>
              </a:rPr>
              <a:t> </a:t>
            </a:r>
            <a:r>
              <a:rPr sz="1800" spc="300" dirty="0">
                <a:latin typeface="宋体" panose="02010600030101010101" pitchFamily="2" charset="-122"/>
                <a:cs typeface="宋体" panose="02010600030101010101" pitchFamily="2" charset="-122"/>
              </a:rPr>
              <a:t>=</a:t>
            </a:r>
            <a:r>
              <a:rPr sz="1800" spc="-445" dirty="0">
                <a:latin typeface="宋体" panose="02010600030101010101" pitchFamily="2" charset="-122"/>
                <a:cs typeface="宋体" panose="02010600030101010101" pitchFamily="2" charset="-122"/>
              </a:rPr>
              <a:t> </a:t>
            </a:r>
            <a:r>
              <a:rPr sz="1800" spc="-140" dirty="0">
                <a:latin typeface="宋体" panose="02010600030101010101" pitchFamily="2" charset="-122"/>
                <a:cs typeface="宋体" panose="02010600030101010101" pitchFamily="2" charset="-122"/>
              </a:rPr>
              <a:t>retention_time_seconds</a:t>
            </a:r>
            <a:r>
              <a:rPr sz="1800" spc="-470" dirty="0">
                <a:latin typeface="宋体" panose="02010600030101010101" pitchFamily="2" charset="-122"/>
                <a:cs typeface="宋体" panose="02010600030101010101" pitchFamily="2" charset="-122"/>
              </a:rPr>
              <a:t> </a:t>
            </a:r>
            <a:r>
              <a:rPr sz="1800" spc="-135" dirty="0">
                <a:latin typeface="宋体" panose="02010600030101010101" pitchFamily="2" charset="-122"/>
                <a:cs typeface="宋体" panose="02010600030101010101" pitchFamily="2" charset="-122"/>
              </a:rPr>
              <a:t>*</a:t>
            </a:r>
            <a:r>
              <a:rPr sz="1800" spc="-440" dirty="0">
                <a:latin typeface="宋体" panose="02010600030101010101" pitchFamily="2" charset="-122"/>
                <a:cs typeface="宋体" panose="02010600030101010101" pitchFamily="2" charset="-122"/>
              </a:rPr>
              <a:t> </a:t>
            </a:r>
            <a:r>
              <a:rPr sz="1800" spc="-120" dirty="0">
                <a:latin typeface="宋体" panose="02010600030101010101" pitchFamily="2" charset="-122"/>
                <a:cs typeface="宋体" panose="02010600030101010101" pitchFamily="2" charset="-122"/>
              </a:rPr>
              <a:t>ingested_samples_per_second</a:t>
            </a:r>
            <a:r>
              <a:rPr sz="1800" spc="-470" dirty="0">
                <a:latin typeface="宋体" panose="02010600030101010101" pitchFamily="2" charset="-122"/>
                <a:cs typeface="宋体" panose="02010600030101010101" pitchFamily="2" charset="-122"/>
              </a:rPr>
              <a:t> </a:t>
            </a:r>
            <a:r>
              <a:rPr sz="1800" spc="-135" dirty="0">
                <a:latin typeface="宋体" panose="02010600030101010101" pitchFamily="2" charset="-122"/>
                <a:cs typeface="宋体" panose="02010600030101010101" pitchFamily="2" charset="-122"/>
              </a:rPr>
              <a:t>*</a:t>
            </a:r>
            <a:r>
              <a:rPr sz="1800" spc="-445" dirty="0">
                <a:latin typeface="宋体" panose="02010600030101010101" pitchFamily="2" charset="-122"/>
                <a:cs typeface="宋体" panose="02010600030101010101" pitchFamily="2" charset="-122"/>
              </a:rPr>
              <a:t> </a:t>
            </a:r>
            <a:r>
              <a:rPr sz="1800" spc="-120" dirty="0">
                <a:latin typeface="宋体" panose="02010600030101010101" pitchFamily="2" charset="-122"/>
                <a:cs typeface="宋体" panose="02010600030101010101" pitchFamily="2" charset="-122"/>
              </a:rPr>
              <a:t>bytes_per_sample</a:t>
            </a:r>
            <a:endParaRPr sz="1800">
              <a:latin typeface="宋体" panose="02010600030101010101" pitchFamily="2" charset="-122"/>
              <a:cs typeface="宋体" panose="02010600030101010101" pitchFamily="2" charset="-122"/>
            </a:endParaRPr>
          </a:p>
        </p:txBody>
      </p:sp>
      <p:pic>
        <p:nvPicPr>
          <p:cNvPr id="7"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8"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9" name="图片 8"/>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308985" cy="513080"/>
          </a:xfrm>
          <a:prstGeom prst="rect">
            <a:avLst/>
          </a:prstGeom>
        </p:spPr>
        <p:txBody>
          <a:bodyPr vert="horz" wrap="square" lIns="0" tIns="12700" rIns="0" bIns="0" rtlCol="0">
            <a:spAutoFit/>
          </a:bodyPr>
          <a:lstStyle/>
          <a:p>
            <a:pPr marL="12700">
              <a:lnSpc>
                <a:spcPct val="100000"/>
              </a:lnSpc>
              <a:spcBef>
                <a:spcPts val="100"/>
              </a:spcBef>
            </a:pPr>
            <a:r>
              <a:rPr sz="3200" b="0" spc="-295" dirty="0">
                <a:solidFill>
                  <a:srgbClr val="000000"/>
                </a:solidFill>
                <a:latin typeface="宋体" panose="02010600030101010101" pitchFamily="2" charset="-122"/>
                <a:cs typeface="宋体" panose="02010600030101010101" pitchFamily="2" charset="-122"/>
              </a:rPr>
              <a:t>Prometheu</a:t>
            </a:r>
            <a:r>
              <a:rPr sz="3200" b="0" spc="-300" dirty="0">
                <a:solidFill>
                  <a:srgbClr val="000000"/>
                </a:solidFill>
                <a:latin typeface="宋体" panose="02010600030101010101" pitchFamily="2" charset="-122"/>
                <a:cs typeface="宋体" panose="02010600030101010101" pitchFamily="2" charset="-122"/>
              </a:rPr>
              <a:t>s</a:t>
            </a:r>
            <a:r>
              <a:rPr sz="3200" b="0" dirty="0">
                <a:solidFill>
                  <a:srgbClr val="000000"/>
                </a:solidFill>
                <a:latin typeface="宋体" panose="02010600030101010101" pitchFamily="2" charset="-122"/>
                <a:cs typeface="宋体" panose="02010600030101010101" pitchFamily="2" charset="-122"/>
              </a:rPr>
              <a:t>远程存储</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794130"/>
            <a:ext cx="9185910" cy="828675"/>
          </a:xfrm>
          <a:prstGeom prst="rect">
            <a:avLst/>
          </a:prstGeom>
        </p:spPr>
        <p:txBody>
          <a:bodyPr vert="horz" wrap="square" lIns="0" tIns="109220" rIns="0" bIns="0" rtlCol="0">
            <a:spAutoFit/>
          </a:bodyPr>
          <a:lstStyle/>
          <a:p>
            <a:pPr marL="304800" indent="-292100">
              <a:lnSpc>
                <a:spcPct val="100000"/>
              </a:lnSpc>
              <a:spcBef>
                <a:spcPts val="860"/>
              </a:spcBef>
              <a:buClr>
                <a:srgbClr val="4770C4"/>
              </a:buClr>
              <a:buFont typeface="Wingdings" panose="05000000000000000000"/>
              <a:buChar char=""/>
              <a:tabLst>
                <a:tab pos="304800" algn="l"/>
              </a:tabLst>
            </a:pPr>
            <a:r>
              <a:rPr sz="2000" spc="-70" dirty="0">
                <a:latin typeface="宋体" panose="02010600030101010101" pitchFamily="2" charset="-122"/>
                <a:cs typeface="宋体" panose="02010600030101010101" pitchFamily="2" charset="-122"/>
              </a:rPr>
              <a:t>Prometheus</a:t>
            </a:r>
            <a:r>
              <a:rPr sz="2000" dirty="0">
                <a:latin typeface="宋体" panose="02010600030101010101" pitchFamily="2" charset="-122"/>
                <a:cs typeface="宋体" panose="02010600030101010101" pitchFamily="2" charset="-122"/>
              </a:rPr>
              <a:t>可通过基于</a:t>
            </a:r>
            <a:r>
              <a:rPr sz="2000" spc="135" dirty="0">
                <a:latin typeface="宋体" panose="02010600030101010101" pitchFamily="2" charset="-122"/>
                <a:cs typeface="宋体" panose="02010600030101010101" pitchFamily="2" charset="-122"/>
              </a:rPr>
              <a:t>gRPC</a:t>
            </a:r>
            <a:r>
              <a:rPr sz="2000" dirty="0">
                <a:latin typeface="宋体" panose="02010600030101010101" pitchFamily="2" charset="-122"/>
                <a:cs typeface="宋体" panose="02010600030101010101" pitchFamily="2" charset="-122"/>
              </a:rPr>
              <a:t>的适配器对接到远程存储</a:t>
            </a:r>
            <a:endParaRPr sz="2000">
              <a:latin typeface="宋体" panose="02010600030101010101" pitchFamily="2" charset="-122"/>
              <a:cs typeface="宋体" panose="02010600030101010101" pitchFamily="2" charset="-122"/>
            </a:endParaRPr>
          </a:p>
          <a:p>
            <a:pPr marL="304800" indent="-292100">
              <a:lnSpc>
                <a:spcPct val="100000"/>
              </a:lnSpc>
              <a:spcBef>
                <a:spcPts val="76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适配器主要处理“读”和“写”两种数据操作，它们可分别通过不同</a:t>
            </a:r>
            <a:r>
              <a:rPr sz="2000" spc="5" dirty="0">
                <a:latin typeface="宋体" panose="02010600030101010101" pitchFamily="2" charset="-122"/>
                <a:cs typeface="宋体" panose="02010600030101010101" pitchFamily="2" charset="-122"/>
              </a:rPr>
              <a:t>的</a:t>
            </a:r>
            <a:r>
              <a:rPr sz="2000" spc="270" dirty="0">
                <a:latin typeface="宋体" panose="02010600030101010101" pitchFamily="2" charset="-122"/>
                <a:cs typeface="宋体" panose="02010600030101010101" pitchFamily="2" charset="-122"/>
              </a:rPr>
              <a:t>UR</a:t>
            </a:r>
            <a:r>
              <a:rPr sz="2000" spc="275" dirty="0">
                <a:latin typeface="宋体" panose="02010600030101010101" pitchFamily="2" charset="-122"/>
                <a:cs typeface="宋体" panose="02010600030101010101" pitchFamily="2" charset="-122"/>
              </a:rPr>
              <a:t>L</a:t>
            </a:r>
            <a:r>
              <a:rPr sz="2000" dirty="0">
                <a:latin typeface="宋体" panose="02010600030101010101" pitchFamily="2" charset="-122"/>
                <a:cs typeface="宋体" panose="02010600030101010101" pitchFamily="2" charset="-122"/>
              </a:rPr>
              <a:t>完成</a:t>
            </a:r>
            <a:endParaRPr sz="20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3017520" y="2778760"/>
            <a:ext cx="6156959" cy="1045209"/>
          </a:xfrm>
          <a:prstGeom prst="rect">
            <a:avLst/>
          </a:prstGeom>
        </p:spPr>
      </p:pic>
      <p:pic>
        <p:nvPicPr>
          <p:cNvPr id="8"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9"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0" name="图片 9"/>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sp>
        <p:nvSpPr>
          <p:cNvPr id="3" name="object 3"/>
          <p:cNvSpPr txBox="1">
            <a:spLocks noGrp="1"/>
          </p:cNvSpPr>
          <p:nvPr>
            <p:ph type="title"/>
          </p:nvPr>
        </p:nvSpPr>
        <p:spPr>
          <a:xfrm>
            <a:off x="350202" y="161925"/>
            <a:ext cx="36830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配置远程“读”存储</a:t>
            </a:r>
            <a:endParaRPr sz="3200">
              <a:latin typeface="宋体" panose="02010600030101010101" pitchFamily="2" charset="-122"/>
              <a:cs typeface="宋体" panose="02010600030101010101" pitchFamily="2" charset="-122"/>
            </a:endParaRPr>
          </a:p>
        </p:txBody>
      </p:sp>
      <p:pic>
        <p:nvPicPr>
          <p:cNvPr id="4" name="object 4"/>
          <p:cNvPicPr/>
          <p:nvPr/>
        </p:nvPicPr>
        <p:blipFill>
          <a:blip r:embed="rId4" cstate="print"/>
          <a:stretch>
            <a:fillRect/>
          </a:stretch>
        </p:blipFill>
        <p:spPr>
          <a:xfrm>
            <a:off x="3440429" y="974089"/>
            <a:ext cx="5311139" cy="5372100"/>
          </a:xfrm>
          <a:prstGeom prst="rect">
            <a:avLst/>
          </a:prstGeom>
        </p:spPr>
      </p:pic>
      <p:pic>
        <p:nvPicPr>
          <p:cNvPr id="8" name="object 4"/>
          <p:cNvPicPr/>
          <p:nvPr>
            <p:custDataLst>
              <p:tags r:id="rId1"/>
            </p:custDataLst>
          </p:nvPr>
        </p:nvPicPr>
        <p:blipFill>
          <a:blip r:embed="rId5" cstate="print"/>
          <a:stretch>
            <a:fillRect/>
          </a:stretch>
        </p:blipFill>
        <p:spPr>
          <a:xfrm>
            <a:off x="0" y="6436359"/>
            <a:ext cx="12190729" cy="421640"/>
          </a:xfrm>
          <a:prstGeom prst="rect">
            <a:avLst/>
          </a:prstGeom>
        </p:spPr>
      </p:pic>
      <p:pic>
        <p:nvPicPr>
          <p:cNvPr id="9" name="图片 8"/>
          <p:cNvPicPr>
            <a:picLocks noChangeAspect="1"/>
          </p:cNvPicPr>
          <p:nvPr>
            <p:custDataLst>
              <p:tags r:id="rId2"/>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sp>
        <p:nvSpPr>
          <p:cNvPr id="3" name="object 3"/>
          <p:cNvSpPr txBox="1">
            <a:spLocks noGrp="1"/>
          </p:cNvSpPr>
          <p:nvPr>
            <p:ph type="title"/>
          </p:nvPr>
        </p:nvSpPr>
        <p:spPr>
          <a:xfrm>
            <a:off x="350202" y="161925"/>
            <a:ext cx="28702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配置远程写存储</a:t>
            </a:r>
            <a:endParaRPr sz="3200">
              <a:latin typeface="宋体" panose="02010600030101010101" pitchFamily="2" charset="-122"/>
              <a:cs typeface="宋体" panose="02010600030101010101" pitchFamily="2" charset="-122"/>
            </a:endParaRPr>
          </a:p>
        </p:txBody>
      </p:sp>
      <p:grpSp>
        <p:nvGrpSpPr>
          <p:cNvPr id="4" name="object 4"/>
          <p:cNvGrpSpPr/>
          <p:nvPr/>
        </p:nvGrpSpPr>
        <p:grpSpPr>
          <a:xfrm>
            <a:off x="2834639" y="1109980"/>
            <a:ext cx="7965440" cy="4899660"/>
            <a:chOff x="2834639" y="1109980"/>
            <a:chExt cx="7965440" cy="4899660"/>
          </a:xfrm>
        </p:grpSpPr>
        <p:pic>
          <p:nvPicPr>
            <p:cNvPr id="5" name="object 5"/>
            <p:cNvPicPr/>
            <p:nvPr/>
          </p:nvPicPr>
          <p:blipFill>
            <a:blip r:embed="rId4" cstate="print"/>
            <a:stretch>
              <a:fillRect/>
            </a:stretch>
          </p:blipFill>
          <p:spPr>
            <a:xfrm>
              <a:off x="2834639" y="1109980"/>
              <a:ext cx="6522719" cy="4899659"/>
            </a:xfrm>
            <a:prstGeom prst="rect">
              <a:avLst/>
            </a:prstGeom>
          </p:spPr>
        </p:pic>
        <p:sp>
          <p:nvSpPr>
            <p:cNvPr id="6" name="object 6"/>
            <p:cNvSpPr/>
            <p:nvPr/>
          </p:nvSpPr>
          <p:spPr>
            <a:xfrm>
              <a:off x="7440168" y="1402715"/>
              <a:ext cx="3357245" cy="1042669"/>
            </a:xfrm>
            <a:custGeom>
              <a:avLst/>
              <a:gdLst/>
              <a:ahLst/>
              <a:cxnLst/>
              <a:rect l="l" t="t" r="r" b="b"/>
              <a:pathLst>
                <a:path w="3357245" h="1042669">
                  <a:moveTo>
                    <a:pt x="3356736" y="868934"/>
                  </a:moveTo>
                  <a:lnTo>
                    <a:pt x="1013586" y="868934"/>
                  </a:lnTo>
                  <a:lnTo>
                    <a:pt x="1019797" y="915096"/>
                  </a:lnTo>
                  <a:lnTo>
                    <a:pt x="1037321" y="956592"/>
                  </a:lnTo>
                  <a:lnTo>
                    <a:pt x="1064498" y="991758"/>
                  </a:lnTo>
                  <a:lnTo>
                    <a:pt x="1099664" y="1018935"/>
                  </a:lnTo>
                  <a:lnTo>
                    <a:pt x="1141160" y="1036459"/>
                  </a:lnTo>
                  <a:lnTo>
                    <a:pt x="1187323" y="1042670"/>
                  </a:lnTo>
                  <a:lnTo>
                    <a:pt x="3183001" y="1042670"/>
                  </a:lnTo>
                  <a:lnTo>
                    <a:pt x="3229163" y="1036459"/>
                  </a:lnTo>
                  <a:lnTo>
                    <a:pt x="3270659" y="1018935"/>
                  </a:lnTo>
                  <a:lnTo>
                    <a:pt x="3305825" y="991758"/>
                  </a:lnTo>
                  <a:lnTo>
                    <a:pt x="3333002" y="956592"/>
                  </a:lnTo>
                  <a:lnTo>
                    <a:pt x="3350526" y="915096"/>
                  </a:lnTo>
                  <a:lnTo>
                    <a:pt x="3356736" y="868934"/>
                  </a:lnTo>
                  <a:close/>
                </a:path>
                <a:path w="3357245" h="1042669">
                  <a:moveTo>
                    <a:pt x="3183001" y="0"/>
                  </a:moveTo>
                  <a:lnTo>
                    <a:pt x="1187323" y="0"/>
                  </a:lnTo>
                  <a:lnTo>
                    <a:pt x="1141160" y="6210"/>
                  </a:lnTo>
                  <a:lnTo>
                    <a:pt x="1099664" y="23734"/>
                  </a:lnTo>
                  <a:lnTo>
                    <a:pt x="1064498" y="50911"/>
                  </a:lnTo>
                  <a:lnTo>
                    <a:pt x="1037321" y="86077"/>
                  </a:lnTo>
                  <a:lnTo>
                    <a:pt x="1019797" y="127573"/>
                  </a:lnTo>
                  <a:lnTo>
                    <a:pt x="1013586" y="173736"/>
                  </a:lnTo>
                  <a:lnTo>
                    <a:pt x="1013586" y="608202"/>
                  </a:lnTo>
                  <a:lnTo>
                    <a:pt x="0" y="922527"/>
                  </a:lnTo>
                  <a:lnTo>
                    <a:pt x="1013586" y="868934"/>
                  </a:lnTo>
                  <a:lnTo>
                    <a:pt x="3356736" y="868934"/>
                  </a:lnTo>
                  <a:lnTo>
                    <a:pt x="3356736" y="173736"/>
                  </a:lnTo>
                  <a:lnTo>
                    <a:pt x="3350526" y="127573"/>
                  </a:lnTo>
                  <a:lnTo>
                    <a:pt x="3333002" y="86077"/>
                  </a:lnTo>
                  <a:lnTo>
                    <a:pt x="3305825" y="50911"/>
                  </a:lnTo>
                  <a:lnTo>
                    <a:pt x="3270659" y="23734"/>
                  </a:lnTo>
                  <a:lnTo>
                    <a:pt x="3229163" y="6210"/>
                  </a:lnTo>
                  <a:lnTo>
                    <a:pt x="3183001" y="0"/>
                  </a:lnTo>
                  <a:close/>
                </a:path>
              </a:pathLst>
            </a:custGeom>
            <a:solidFill>
              <a:srgbClr val="94E4FF"/>
            </a:solidFill>
          </p:spPr>
          <p:txBody>
            <a:bodyPr wrap="square" lIns="0" tIns="0" rIns="0" bIns="0" rtlCol="0"/>
            <a:lstStyle/>
            <a:p>
              <a:endParaRPr/>
            </a:p>
          </p:txBody>
        </p:sp>
        <p:sp>
          <p:nvSpPr>
            <p:cNvPr id="7" name="object 7"/>
            <p:cNvSpPr/>
            <p:nvPr/>
          </p:nvSpPr>
          <p:spPr>
            <a:xfrm>
              <a:off x="7440168" y="1402715"/>
              <a:ext cx="3357245" cy="1042669"/>
            </a:xfrm>
            <a:custGeom>
              <a:avLst/>
              <a:gdLst/>
              <a:ahLst/>
              <a:cxnLst/>
              <a:rect l="l" t="t" r="r" b="b"/>
              <a:pathLst>
                <a:path w="3357245" h="1042669">
                  <a:moveTo>
                    <a:pt x="1013586" y="173736"/>
                  </a:moveTo>
                  <a:lnTo>
                    <a:pt x="1019797" y="127573"/>
                  </a:lnTo>
                  <a:lnTo>
                    <a:pt x="1037321" y="86077"/>
                  </a:lnTo>
                  <a:lnTo>
                    <a:pt x="1064498" y="50911"/>
                  </a:lnTo>
                  <a:lnTo>
                    <a:pt x="1099664" y="23734"/>
                  </a:lnTo>
                  <a:lnTo>
                    <a:pt x="1141160" y="6210"/>
                  </a:lnTo>
                  <a:lnTo>
                    <a:pt x="1187323" y="0"/>
                  </a:lnTo>
                  <a:lnTo>
                    <a:pt x="1404111" y="0"/>
                  </a:lnTo>
                  <a:lnTo>
                    <a:pt x="1989835" y="0"/>
                  </a:lnTo>
                  <a:lnTo>
                    <a:pt x="3183001" y="0"/>
                  </a:lnTo>
                  <a:lnTo>
                    <a:pt x="3229163" y="6210"/>
                  </a:lnTo>
                  <a:lnTo>
                    <a:pt x="3270659" y="23734"/>
                  </a:lnTo>
                  <a:lnTo>
                    <a:pt x="3305825" y="50911"/>
                  </a:lnTo>
                  <a:lnTo>
                    <a:pt x="3333002" y="86077"/>
                  </a:lnTo>
                  <a:lnTo>
                    <a:pt x="3350526" y="127573"/>
                  </a:lnTo>
                  <a:lnTo>
                    <a:pt x="3356736" y="173736"/>
                  </a:lnTo>
                  <a:lnTo>
                    <a:pt x="3356736" y="608202"/>
                  </a:lnTo>
                  <a:lnTo>
                    <a:pt x="3356736" y="868934"/>
                  </a:lnTo>
                  <a:lnTo>
                    <a:pt x="3350526" y="915096"/>
                  </a:lnTo>
                  <a:lnTo>
                    <a:pt x="3333002" y="956592"/>
                  </a:lnTo>
                  <a:lnTo>
                    <a:pt x="3305825" y="991758"/>
                  </a:lnTo>
                  <a:lnTo>
                    <a:pt x="3270659" y="1018935"/>
                  </a:lnTo>
                  <a:lnTo>
                    <a:pt x="3229163" y="1036459"/>
                  </a:lnTo>
                  <a:lnTo>
                    <a:pt x="3183001" y="1042670"/>
                  </a:lnTo>
                  <a:lnTo>
                    <a:pt x="1989835" y="1042670"/>
                  </a:lnTo>
                  <a:lnTo>
                    <a:pt x="1404111" y="1042670"/>
                  </a:lnTo>
                  <a:lnTo>
                    <a:pt x="1187323" y="1042670"/>
                  </a:lnTo>
                  <a:lnTo>
                    <a:pt x="1141160" y="1036459"/>
                  </a:lnTo>
                  <a:lnTo>
                    <a:pt x="1099664" y="1018935"/>
                  </a:lnTo>
                  <a:lnTo>
                    <a:pt x="1064498" y="991758"/>
                  </a:lnTo>
                  <a:lnTo>
                    <a:pt x="1037321" y="956592"/>
                  </a:lnTo>
                  <a:lnTo>
                    <a:pt x="1019797" y="915096"/>
                  </a:lnTo>
                  <a:lnTo>
                    <a:pt x="1013586" y="868934"/>
                  </a:lnTo>
                  <a:lnTo>
                    <a:pt x="0" y="922527"/>
                  </a:lnTo>
                  <a:lnTo>
                    <a:pt x="1013586" y="608202"/>
                  </a:lnTo>
                  <a:lnTo>
                    <a:pt x="1013586" y="173736"/>
                  </a:lnTo>
                  <a:close/>
                </a:path>
              </a:pathLst>
            </a:custGeom>
            <a:ln w="6350">
              <a:solidFill>
                <a:srgbClr val="006FC0"/>
              </a:solidFill>
            </a:ln>
          </p:spPr>
          <p:txBody>
            <a:bodyPr wrap="square" lIns="0" tIns="0" rIns="0" bIns="0" rtlCol="0"/>
            <a:lstStyle/>
            <a:p>
              <a:endParaRPr/>
            </a:p>
          </p:txBody>
        </p:sp>
      </p:grpSp>
      <p:sp>
        <p:nvSpPr>
          <p:cNvPr id="8" name="object 8"/>
          <p:cNvSpPr txBox="1"/>
          <p:nvPr/>
        </p:nvSpPr>
        <p:spPr>
          <a:xfrm>
            <a:off x="8583930" y="1626870"/>
            <a:ext cx="2006600" cy="574040"/>
          </a:xfrm>
          <a:prstGeom prst="rect">
            <a:avLst/>
          </a:prstGeom>
        </p:spPr>
        <p:txBody>
          <a:bodyPr vert="horz" wrap="square" lIns="0" tIns="12700" rIns="0" bIns="0" rtlCol="0">
            <a:spAutoFit/>
          </a:bodyPr>
          <a:lstStyle/>
          <a:p>
            <a:pPr marL="12700" marR="5080" algn="just">
              <a:lnSpc>
                <a:spcPct val="100000"/>
              </a:lnSpc>
              <a:spcBef>
                <a:spcPts val="100"/>
              </a:spcBef>
            </a:pPr>
            <a:r>
              <a:rPr sz="1200" spc="-260" dirty="0">
                <a:latin typeface="宋体" panose="02010600030101010101" pitchFamily="2" charset="-122"/>
                <a:cs typeface="宋体" panose="02010600030101010101" pitchFamily="2" charset="-122"/>
              </a:rPr>
              <a:t>除了与“读”</a:t>
            </a:r>
            <a:r>
              <a:rPr sz="1200" dirty="0">
                <a:latin typeface="宋体" panose="02010600030101010101" pitchFamily="2" charset="-122"/>
                <a:cs typeface="宋体" panose="02010600030101010101" pitchFamily="2" charset="-122"/>
              </a:rPr>
              <a:t>存储相同部分的配 置参数外，还有这些专用配置 参数</a:t>
            </a:r>
            <a:endParaRPr sz="1200">
              <a:latin typeface="宋体" panose="02010600030101010101" pitchFamily="2" charset="-122"/>
              <a:cs typeface="宋体" panose="02010600030101010101" pitchFamily="2" charset="-122"/>
            </a:endParaRPr>
          </a:p>
        </p:txBody>
      </p:sp>
      <p:pic>
        <p:nvPicPr>
          <p:cNvPr id="12" name="object 4"/>
          <p:cNvPicPr/>
          <p:nvPr>
            <p:custDataLst>
              <p:tags r:id="rId1"/>
            </p:custDataLst>
          </p:nvPr>
        </p:nvPicPr>
        <p:blipFill>
          <a:blip r:embed="rId5" cstate="print"/>
          <a:stretch>
            <a:fillRect/>
          </a:stretch>
        </p:blipFill>
        <p:spPr>
          <a:xfrm>
            <a:off x="0" y="6436359"/>
            <a:ext cx="12190729" cy="421640"/>
          </a:xfrm>
          <a:prstGeom prst="rect">
            <a:avLst/>
          </a:prstGeom>
        </p:spPr>
      </p:pic>
      <p:pic>
        <p:nvPicPr>
          <p:cNvPr id="13" name="图片 12"/>
          <p:cNvPicPr>
            <a:picLocks noChangeAspect="1"/>
          </p:cNvPicPr>
          <p:nvPr>
            <p:custDataLst>
              <p:tags r:id="rId2"/>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702175" cy="513080"/>
          </a:xfrm>
          <a:prstGeom prst="rect">
            <a:avLst/>
          </a:prstGeom>
        </p:spPr>
        <p:txBody>
          <a:bodyPr vert="horz" wrap="square" lIns="0" tIns="12700" rIns="0" bIns="0" rtlCol="0">
            <a:spAutoFit/>
          </a:bodyPr>
          <a:lstStyle/>
          <a:p>
            <a:pPr marL="12700">
              <a:lnSpc>
                <a:spcPct val="100000"/>
              </a:lnSpc>
              <a:spcBef>
                <a:spcPts val="100"/>
              </a:spcBef>
            </a:pPr>
            <a:r>
              <a:rPr sz="3200" b="0" spc="-295" dirty="0">
                <a:solidFill>
                  <a:srgbClr val="000000"/>
                </a:solidFill>
                <a:latin typeface="宋体" panose="02010600030101010101" pitchFamily="2" charset="-122"/>
                <a:cs typeface="宋体" panose="02010600030101010101" pitchFamily="2" charset="-122"/>
              </a:rPr>
              <a:t>Prometheus</a:t>
            </a:r>
            <a:r>
              <a:rPr sz="3200" b="0" spc="-819" dirty="0">
                <a:solidFill>
                  <a:srgbClr val="000000"/>
                </a:solidFill>
                <a:latin typeface="宋体" panose="02010600030101010101" pitchFamily="2" charset="-122"/>
                <a:cs typeface="宋体" panose="02010600030101010101" pitchFamily="2" charset="-122"/>
              </a:rPr>
              <a:t> </a:t>
            </a:r>
            <a:r>
              <a:rPr sz="3200" b="0" spc="-440" dirty="0">
                <a:solidFill>
                  <a:srgbClr val="000000"/>
                </a:solidFill>
                <a:latin typeface="宋体" panose="02010600030101010101" pitchFamily="2" charset="-122"/>
                <a:cs typeface="宋体" panose="02010600030101010101" pitchFamily="2" charset="-122"/>
              </a:rPr>
              <a:t>Serve</a:t>
            </a:r>
            <a:r>
              <a:rPr sz="3200" b="0" spc="-434" dirty="0">
                <a:solidFill>
                  <a:srgbClr val="000000"/>
                </a:solidFill>
                <a:latin typeface="宋体" panose="02010600030101010101" pitchFamily="2" charset="-122"/>
                <a:cs typeface="宋体" panose="02010600030101010101" pitchFamily="2" charset="-122"/>
              </a:rPr>
              <a:t>r</a:t>
            </a:r>
            <a:r>
              <a:rPr sz="3200" b="0" dirty="0">
                <a:solidFill>
                  <a:srgbClr val="000000"/>
                </a:solidFill>
                <a:latin typeface="宋体" panose="02010600030101010101" pitchFamily="2" charset="-122"/>
                <a:cs typeface="宋体" panose="02010600030101010101" pitchFamily="2" charset="-122"/>
              </a:rPr>
              <a:t>简单多实例</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7524115" cy="1306830"/>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建立起多</a:t>
            </a:r>
            <a:r>
              <a:rPr sz="2000" spc="-5" dirty="0">
                <a:latin typeface="宋体" panose="02010600030101010101" pitchFamily="2" charset="-122"/>
                <a:cs typeface="宋体" panose="02010600030101010101" pitchFamily="2" charset="-122"/>
              </a:rPr>
              <a:t>个</a:t>
            </a: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spc="-495" dirty="0">
                <a:latin typeface="宋体" panose="02010600030101010101" pitchFamily="2" charset="-122"/>
                <a:cs typeface="宋体" panose="02010600030101010101" pitchFamily="2" charset="-122"/>
              </a:rPr>
              <a:t> </a:t>
            </a:r>
            <a:r>
              <a:rPr sz="2000" spc="-185" dirty="0">
                <a:latin typeface="宋体" panose="02010600030101010101" pitchFamily="2" charset="-122"/>
                <a:cs typeface="宋体" panose="02010600030101010101" pitchFamily="2" charset="-122"/>
              </a:rPr>
              <a:t>Serve</a:t>
            </a:r>
            <a:r>
              <a:rPr sz="2000" spc="-175" dirty="0">
                <a:latin typeface="宋体" panose="02010600030101010101" pitchFamily="2" charset="-122"/>
                <a:cs typeface="宋体" panose="02010600030101010101" pitchFamily="2" charset="-122"/>
              </a:rPr>
              <a:t>r</a:t>
            </a:r>
            <a:r>
              <a:rPr sz="2000" dirty="0">
                <a:latin typeface="宋体" panose="02010600030101010101" pitchFamily="2" charset="-122"/>
                <a:cs typeface="宋体" panose="02010600030101010101" pitchFamily="2" charset="-122"/>
              </a:rPr>
              <a:t>，同时工作，共同收集同一组指标；</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存在数据不一致的可能性；</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不支持数据长期存储；</a:t>
            </a:r>
            <a:endParaRPr sz="1800">
              <a:latin typeface="宋体" panose="02010600030101010101" pitchFamily="2" charset="-122"/>
              <a:cs typeface="宋体" panose="02010600030101010101" pitchFamily="2" charset="-122"/>
            </a:endParaRPr>
          </a:p>
          <a:p>
            <a:pPr marL="755650" lvl="1" indent="-285750">
              <a:lnSpc>
                <a:spcPct val="100000"/>
              </a:lnSpc>
              <a:spcBef>
                <a:spcPts val="295"/>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仅适用于小规模的系统环境；</a:t>
            </a:r>
            <a:endParaRPr sz="18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3140710" y="2493010"/>
            <a:ext cx="5943599" cy="3185159"/>
          </a:xfrm>
          <a:prstGeom prst="rect">
            <a:avLst/>
          </a:prstGeom>
        </p:spPr>
      </p:pic>
      <p:pic>
        <p:nvPicPr>
          <p:cNvPr id="8"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9"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0" name="图片 9"/>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6153785" cy="513080"/>
          </a:xfrm>
          <a:prstGeom prst="rect">
            <a:avLst/>
          </a:prstGeom>
        </p:spPr>
        <p:txBody>
          <a:bodyPr vert="horz" wrap="square" lIns="0" tIns="12700" rIns="0" bIns="0" rtlCol="0">
            <a:spAutoFit/>
          </a:bodyPr>
          <a:lstStyle/>
          <a:p>
            <a:pPr marL="12700">
              <a:lnSpc>
                <a:spcPct val="100000"/>
              </a:lnSpc>
              <a:spcBef>
                <a:spcPts val="100"/>
              </a:spcBef>
            </a:pPr>
            <a:r>
              <a:rPr sz="3200" b="0" spc="-295" dirty="0">
                <a:solidFill>
                  <a:srgbClr val="000000"/>
                </a:solidFill>
                <a:latin typeface="宋体" panose="02010600030101010101" pitchFamily="2" charset="-122"/>
                <a:cs typeface="宋体" panose="02010600030101010101" pitchFamily="2" charset="-122"/>
              </a:rPr>
              <a:t>Prometheu</a:t>
            </a:r>
            <a:r>
              <a:rPr sz="3200" b="0" spc="-300" dirty="0">
                <a:solidFill>
                  <a:srgbClr val="000000"/>
                </a:solidFill>
                <a:latin typeface="宋体" panose="02010600030101010101" pitchFamily="2" charset="-122"/>
                <a:cs typeface="宋体" panose="02010600030101010101" pitchFamily="2" charset="-122"/>
              </a:rPr>
              <a:t>s</a:t>
            </a:r>
            <a:r>
              <a:rPr sz="3200" b="0" dirty="0">
                <a:solidFill>
                  <a:srgbClr val="000000"/>
                </a:solidFill>
                <a:latin typeface="宋体" panose="02010600030101010101" pitchFamily="2" charset="-122"/>
                <a:cs typeface="宋体" panose="02010600030101010101" pitchFamily="2" charset="-122"/>
              </a:rPr>
              <a:t>多实例共享同一远程存储</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8289"/>
            <a:ext cx="8540115" cy="1306830"/>
          </a:xfrm>
          <a:prstGeom prst="rect">
            <a:avLst/>
          </a:prstGeom>
        </p:spPr>
        <p:txBody>
          <a:bodyPr vert="horz" wrap="square" lIns="0" tIns="55244" rIns="0" bIns="0" rtlCol="0">
            <a:spAutoFit/>
          </a:bodyPr>
          <a:lstStyle/>
          <a:p>
            <a:pPr marL="304800" indent="-292100">
              <a:lnSpc>
                <a:spcPct val="100000"/>
              </a:lnSpc>
              <a:spcBef>
                <a:spcPts val="43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在前一种模型的基础上，为多</a:t>
            </a:r>
            <a:r>
              <a:rPr sz="2000" spc="5" dirty="0">
                <a:latin typeface="宋体" panose="02010600030101010101" pitchFamily="2" charset="-122"/>
                <a:cs typeface="宋体" panose="02010600030101010101" pitchFamily="2" charset="-122"/>
              </a:rPr>
              <a:t>个</a:t>
            </a: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spc="-495" dirty="0">
                <a:latin typeface="宋体" panose="02010600030101010101" pitchFamily="2" charset="-122"/>
                <a:cs typeface="宋体" panose="02010600030101010101" pitchFamily="2" charset="-122"/>
              </a:rPr>
              <a:t> </a:t>
            </a:r>
            <a:r>
              <a:rPr sz="2000" spc="-185" dirty="0">
                <a:latin typeface="宋体" panose="02010600030101010101" pitchFamily="2" charset="-122"/>
                <a:cs typeface="宋体" panose="02010600030101010101" pitchFamily="2" charset="-122"/>
              </a:rPr>
              <a:t>Serve</a:t>
            </a:r>
            <a:r>
              <a:rPr sz="2000" spc="-180" dirty="0">
                <a:latin typeface="宋体" panose="02010600030101010101" pitchFamily="2" charset="-122"/>
                <a:cs typeface="宋体" panose="02010600030101010101" pitchFamily="2" charset="-122"/>
              </a:rPr>
              <a:t>r</a:t>
            </a:r>
            <a:r>
              <a:rPr sz="2000" dirty="0">
                <a:latin typeface="宋体" panose="02010600030101010101" pitchFamily="2" charset="-122"/>
                <a:cs typeface="宋体" panose="02010600030101010101" pitchFamily="2" charset="-122"/>
              </a:rPr>
              <a:t>添加一个共享的远程存储</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支持数据的长期存储；</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30" dirty="0">
                <a:latin typeface="宋体" panose="02010600030101010101" pitchFamily="2" charset="-122"/>
                <a:cs typeface="宋体" panose="02010600030101010101" pitchFamily="2" charset="-122"/>
              </a:rPr>
              <a:t>Promet</a:t>
            </a:r>
            <a:r>
              <a:rPr sz="1800" spc="-2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spc="-459" dirty="0">
                <a:latin typeface="宋体" panose="02010600030101010101" pitchFamily="2" charset="-122"/>
                <a:cs typeface="宋体" panose="02010600030101010101" pitchFamily="2" charset="-122"/>
              </a:rPr>
              <a:t> </a:t>
            </a:r>
            <a:r>
              <a:rPr sz="1800" spc="-140" dirty="0">
                <a:latin typeface="宋体" panose="02010600030101010101" pitchFamily="2" charset="-122"/>
                <a:cs typeface="宋体" panose="02010600030101010101" pitchFamily="2" charset="-122"/>
              </a:rPr>
              <a:t>Ser</a:t>
            </a:r>
            <a:r>
              <a:rPr sz="1800" spc="-150" dirty="0">
                <a:latin typeface="宋体" panose="02010600030101010101" pitchFamily="2" charset="-122"/>
                <a:cs typeface="宋体" panose="02010600030101010101" pitchFamily="2" charset="-122"/>
              </a:rPr>
              <a:t>v</a:t>
            </a:r>
            <a:r>
              <a:rPr sz="1800" spc="-225" dirty="0">
                <a:latin typeface="宋体" panose="02010600030101010101" pitchFamily="2" charset="-122"/>
                <a:cs typeface="宋体" panose="02010600030101010101" pitchFamily="2" charset="-122"/>
              </a:rPr>
              <a:t>er</a:t>
            </a:r>
            <a:r>
              <a:rPr sz="1800" dirty="0">
                <a:latin typeface="宋体" panose="02010600030101010101" pitchFamily="2" charset="-122"/>
                <a:cs typeface="宋体" panose="02010600030101010101" pitchFamily="2" charset="-122"/>
              </a:rPr>
              <a:t>恢复后能够快速恢复数据</a:t>
            </a:r>
            <a:endParaRPr sz="1800">
              <a:latin typeface="宋体" panose="02010600030101010101" pitchFamily="2" charset="-122"/>
              <a:cs typeface="宋体" panose="02010600030101010101" pitchFamily="2" charset="-122"/>
            </a:endParaRPr>
          </a:p>
          <a:p>
            <a:pPr marL="755650" lvl="1" indent="-285750">
              <a:lnSpc>
                <a:spcPct val="100000"/>
              </a:lnSpc>
              <a:spcBef>
                <a:spcPts val="29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仅适用于小规模的系统环境；</a:t>
            </a:r>
            <a:endParaRPr sz="18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3117850" y="2642870"/>
            <a:ext cx="5989320" cy="3238499"/>
          </a:xfrm>
          <a:prstGeom prst="rect">
            <a:avLst/>
          </a:prstGeom>
        </p:spPr>
      </p:pic>
      <p:pic>
        <p:nvPicPr>
          <p:cNvPr id="8"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9"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0" name="图片 9"/>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49809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扩展</a:t>
            </a:r>
            <a:r>
              <a:rPr sz="3200" b="0" spc="-195" dirty="0">
                <a:solidFill>
                  <a:srgbClr val="000000"/>
                </a:solidFill>
                <a:latin typeface="宋体" panose="02010600030101010101" pitchFamily="2" charset="-122"/>
                <a:cs typeface="宋体" panose="02010600030101010101" pitchFamily="2" charset="-122"/>
              </a:rPr>
              <a:t>Prom</a:t>
            </a:r>
            <a:r>
              <a:rPr sz="3200" b="0" spc="-190" dirty="0">
                <a:solidFill>
                  <a:srgbClr val="000000"/>
                </a:solidFill>
                <a:latin typeface="宋体" panose="02010600030101010101" pitchFamily="2" charset="-122"/>
                <a:cs typeface="宋体" panose="02010600030101010101" pitchFamily="2" charset="-122"/>
              </a:rPr>
              <a:t>e</a:t>
            </a:r>
            <a:r>
              <a:rPr sz="3200" b="0" spc="-400" dirty="0">
                <a:solidFill>
                  <a:srgbClr val="000000"/>
                </a:solidFill>
                <a:latin typeface="宋体" panose="02010600030101010101" pitchFamily="2" charset="-122"/>
                <a:cs typeface="宋体" panose="02010600030101010101" pitchFamily="2" charset="-122"/>
              </a:rPr>
              <a:t>theus</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8289"/>
            <a:ext cx="7938770" cy="1846580"/>
          </a:xfrm>
          <a:prstGeom prst="rect">
            <a:avLst/>
          </a:prstGeom>
        </p:spPr>
        <p:txBody>
          <a:bodyPr vert="horz" wrap="square" lIns="0" tIns="55244" rIns="0" bIns="0" rtlCol="0">
            <a:spAutoFit/>
          </a:bodyPr>
          <a:lstStyle/>
          <a:p>
            <a:pPr marL="304800" indent="-292100">
              <a:lnSpc>
                <a:spcPct val="100000"/>
              </a:lnSpc>
              <a:spcBef>
                <a:spcPts val="435"/>
              </a:spcBef>
              <a:buClr>
                <a:srgbClr val="4770C4"/>
              </a:buClr>
              <a:buFont typeface="Wingdings" panose="05000000000000000000"/>
              <a:buChar char=""/>
              <a:tabLst>
                <a:tab pos="304800" algn="l"/>
              </a:tabLst>
            </a:pP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spc="-495" dirty="0">
                <a:latin typeface="宋体" panose="02010600030101010101" pitchFamily="2" charset="-122"/>
                <a:cs typeface="宋体" panose="02010600030101010101" pitchFamily="2" charset="-122"/>
              </a:rPr>
              <a:t> </a:t>
            </a:r>
            <a:r>
              <a:rPr sz="2000" spc="-165" dirty="0">
                <a:latin typeface="宋体" panose="02010600030101010101" pitchFamily="2" charset="-122"/>
                <a:cs typeface="宋体" panose="02010600030101010101" pitchFamily="2" charset="-122"/>
              </a:rPr>
              <a:t>Federa</a:t>
            </a:r>
            <a:r>
              <a:rPr sz="2000" spc="-175" dirty="0">
                <a:latin typeface="宋体" panose="02010600030101010101" pitchFamily="2" charset="-122"/>
                <a:cs typeface="宋体" panose="02010600030101010101" pitchFamily="2" charset="-122"/>
              </a:rPr>
              <a:t>t</a:t>
            </a:r>
            <a:r>
              <a:rPr sz="2000" spc="-170" dirty="0">
                <a:latin typeface="宋体" panose="02010600030101010101" pitchFamily="2" charset="-122"/>
                <a:cs typeface="宋体" panose="02010600030101010101" pitchFamily="2" charset="-122"/>
              </a:rPr>
              <a:t>ion</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设定多台</a:t>
            </a:r>
            <a:r>
              <a:rPr sz="1800" spc="-30" dirty="0">
                <a:latin typeface="宋体" panose="02010600030101010101" pitchFamily="2" charset="-122"/>
                <a:cs typeface="宋体" panose="02010600030101010101" pitchFamily="2" charset="-122"/>
              </a:rPr>
              <a:t>Promet</a:t>
            </a:r>
            <a:r>
              <a:rPr sz="1800" spc="-2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spc="-459" dirty="0">
                <a:latin typeface="宋体" panose="02010600030101010101" pitchFamily="2" charset="-122"/>
                <a:cs typeface="宋体" panose="02010600030101010101" pitchFamily="2" charset="-122"/>
              </a:rPr>
              <a:t> </a:t>
            </a:r>
            <a:r>
              <a:rPr sz="1800" spc="-140" dirty="0">
                <a:latin typeface="宋体" panose="02010600030101010101" pitchFamily="2" charset="-122"/>
                <a:cs typeface="宋体" panose="02010600030101010101" pitchFamily="2" charset="-122"/>
              </a:rPr>
              <a:t>Ser</a:t>
            </a:r>
            <a:r>
              <a:rPr sz="1800" spc="-150" dirty="0">
                <a:latin typeface="宋体" panose="02010600030101010101" pitchFamily="2" charset="-122"/>
                <a:cs typeface="宋体" panose="02010600030101010101" pitchFamily="2" charset="-122"/>
              </a:rPr>
              <a:t>v</a:t>
            </a:r>
            <a:r>
              <a:rPr sz="1800" spc="-225" dirty="0">
                <a:latin typeface="宋体" panose="02010600030101010101" pitchFamily="2" charset="-122"/>
                <a:cs typeface="宋体" panose="02010600030101010101" pitchFamily="2" charset="-122"/>
              </a:rPr>
              <a:t>er</a:t>
            </a:r>
            <a:r>
              <a:rPr sz="1800" dirty="0">
                <a:latin typeface="宋体" panose="02010600030101010101" pitchFamily="2" charset="-122"/>
                <a:cs typeface="宋体" panose="02010600030101010101" pitchFamily="2" charset="-122"/>
              </a:rPr>
              <a:t>，分别监控不同的</a:t>
            </a:r>
            <a:r>
              <a:rPr sz="1800" spc="-90" dirty="0">
                <a:latin typeface="宋体" panose="02010600030101010101" pitchFamily="2" charset="-122"/>
                <a:cs typeface="宋体" panose="02010600030101010101" pitchFamily="2" charset="-122"/>
              </a:rPr>
              <a:t>Tar</a:t>
            </a:r>
            <a:r>
              <a:rPr sz="1800" spc="-85" dirty="0">
                <a:latin typeface="宋体" panose="02010600030101010101" pitchFamily="2" charset="-122"/>
                <a:cs typeface="宋体" panose="02010600030101010101" pitchFamily="2" charset="-122"/>
              </a:rPr>
              <a:t>g</a:t>
            </a:r>
            <a:r>
              <a:rPr sz="1800" spc="-265" dirty="0">
                <a:latin typeface="宋体" panose="02010600030101010101" pitchFamily="2" charset="-122"/>
                <a:cs typeface="宋体" panose="02010600030101010101" pitchFamily="2" charset="-122"/>
              </a:rPr>
              <a:t>et</a:t>
            </a:r>
            <a:r>
              <a:rPr sz="1800" dirty="0">
                <a:latin typeface="宋体" panose="02010600030101010101" pitchFamily="2" charset="-122"/>
                <a:cs typeface="宋体" panose="02010600030101010101" pitchFamily="2" charset="-122"/>
              </a:rPr>
              <a:t>；</a:t>
            </a:r>
            <a:endParaRPr sz="1800">
              <a:latin typeface="宋体" panose="02010600030101010101" pitchFamily="2" charset="-122"/>
              <a:cs typeface="宋体" panose="02010600030101010101" pitchFamily="2" charset="-122"/>
            </a:endParaRPr>
          </a:p>
          <a:p>
            <a:pPr marL="1206500" lvl="2" indent="-280035">
              <a:lnSpc>
                <a:spcPct val="100000"/>
              </a:lnSpc>
              <a:spcBef>
                <a:spcPts val="320"/>
              </a:spcBef>
              <a:buClr>
                <a:srgbClr val="F3C108"/>
              </a:buClr>
              <a:buFont typeface="Wingdings" panose="05000000000000000000"/>
              <a:buChar char=""/>
              <a:tabLst>
                <a:tab pos="1207135" algn="l"/>
              </a:tabLst>
            </a:pPr>
            <a:r>
              <a:rPr sz="1600" dirty="0">
                <a:latin typeface="宋体" panose="02010600030101010101" pitchFamily="2" charset="-122"/>
                <a:cs typeface="宋体" panose="02010600030101010101" pitchFamily="2" charset="-122"/>
              </a:rPr>
              <a:t>可基于地址位置、机房、业务等纬度来拆分监控对象；</a:t>
            </a:r>
            <a:endParaRPr sz="1600">
              <a:latin typeface="宋体" panose="02010600030101010101" pitchFamily="2" charset="-122"/>
              <a:cs typeface="宋体" panose="02010600030101010101" pitchFamily="2" charset="-122"/>
            </a:endParaRPr>
          </a:p>
          <a:p>
            <a:pPr marL="755650" lvl="1" indent="-285750">
              <a:lnSpc>
                <a:spcPct val="100000"/>
              </a:lnSpc>
              <a:spcBef>
                <a:spcPts val="27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设定一台主节点，来合并多个分片</a:t>
            </a:r>
            <a:r>
              <a:rPr sz="1800" spc="5" dirty="0">
                <a:latin typeface="宋体" panose="02010600030101010101" pitchFamily="2" charset="-122"/>
                <a:cs typeface="宋体" panose="02010600030101010101" pitchFamily="2" charset="-122"/>
              </a:rPr>
              <a:t>的</a:t>
            </a:r>
            <a:r>
              <a:rPr sz="1800" spc="-30" dirty="0">
                <a:latin typeface="宋体" panose="02010600030101010101" pitchFamily="2" charset="-122"/>
                <a:cs typeface="宋体" panose="02010600030101010101" pitchFamily="2" charset="-122"/>
              </a:rPr>
              <a:t>Promet</a:t>
            </a:r>
            <a:r>
              <a:rPr sz="1800" spc="-2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spc="-459" dirty="0">
                <a:latin typeface="宋体" panose="02010600030101010101" pitchFamily="2" charset="-122"/>
                <a:cs typeface="宋体" panose="02010600030101010101" pitchFamily="2" charset="-122"/>
              </a:rPr>
              <a:t> </a:t>
            </a:r>
            <a:r>
              <a:rPr sz="1800" spc="-140" dirty="0">
                <a:latin typeface="宋体" panose="02010600030101010101" pitchFamily="2" charset="-122"/>
                <a:cs typeface="宋体" panose="02010600030101010101" pitchFamily="2" charset="-122"/>
              </a:rPr>
              <a:t>Ser</a:t>
            </a:r>
            <a:r>
              <a:rPr sz="1800" spc="-150" dirty="0">
                <a:latin typeface="宋体" panose="02010600030101010101" pitchFamily="2" charset="-122"/>
                <a:cs typeface="宋体" panose="02010600030101010101" pitchFamily="2" charset="-122"/>
              </a:rPr>
              <a:t>v</a:t>
            </a:r>
            <a:r>
              <a:rPr sz="1800" spc="-225" dirty="0">
                <a:latin typeface="宋体" panose="02010600030101010101" pitchFamily="2" charset="-122"/>
                <a:cs typeface="宋体" panose="02010600030101010101" pitchFamily="2" charset="-122"/>
              </a:rPr>
              <a:t>er</a:t>
            </a:r>
            <a:r>
              <a:rPr sz="1800" dirty="0">
                <a:latin typeface="宋体" panose="02010600030101010101" pitchFamily="2" charset="-122"/>
                <a:cs typeface="宋体" panose="02010600030101010101" pitchFamily="2" charset="-122"/>
              </a:rPr>
              <a:t>各自抓取的数据；</a:t>
            </a:r>
            <a:endParaRPr sz="1800">
              <a:latin typeface="宋体" panose="02010600030101010101" pitchFamily="2" charset="-122"/>
              <a:cs typeface="宋体" panose="02010600030101010101" pitchFamily="2" charset="-122"/>
            </a:endParaRPr>
          </a:p>
          <a:p>
            <a:pPr marL="1257300" lvl="2" indent="-330835">
              <a:lnSpc>
                <a:spcPct val="100000"/>
              </a:lnSpc>
              <a:spcBef>
                <a:spcPts val="320"/>
              </a:spcBef>
              <a:buClr>
                <a:srgbClr val="F3C108"/>
              </a:buClr>
              <a:buFont typeface="Wingdings" panose="05000000000000000000"/>
              <a:buChar char=""/>
              <a:tabLst>
                <a:tab pos="1257300" algn="l"/>
                <a:tab pos="1257935" algn="l"/>
              </a:tabLst>
            </a:pPr>
            <a:r>
              <a:rPr sz="1600" dirty="0">
                <a:latin typeface="宋体" panose="02010600030101010101" pitchFamily="2" charset="-122"/>
                <a:cs typeface="宋体" panose="02010600030101010101" pitchFamily="2" charset="-122"/>
              </a:rPr>
              <a:t>主节点使用</a:t>
            </a:r>
            <a:r>
              <a:rPr sz="1600" spc="-25" dirty="0">
                <a:latin typeface="宋体" panose="02010600030101010101" pitchFamily="2" charset="-122"/>
                <a:cs typeface="宋体" panose="02010600030101010101" pitchFamily="2" charset="-122"/>
              </a:rPr>
              <a:t>Prometh</a:t>
            </a:r>
            <a:r>
              <a:rPr sz="1600" spc="-125" dirty="0">
                <a:latin typeface="宋体" panose="02010600030101010101" pitchFamily="2" charset="-122"/>
                <a:cs typeface="宋体" panose="02010600030101010101" pitchFamily="2" charset="-122"/>
              </a:rPr>
              <a:t>eus</a:t>
            </a:r>
            <a:r>
              <a:rPr sz="1600" spc="-415" dirty="0">
                <a:latin typeface="宋体" panose="02010600030101010101" pitchFamily="2" charset="-122"/>
                <a:cs typeface="宋体" panose="02010600030101010101" pitchFamily="2" charset="-122"/>
              </a:rPr>
              <a:t> </a:t>
            </a:r>
            <a:r>
              <a:rPr sz="1600" spc="-210" dirty="0">
                <a:latin typeface="宋体" panose="02010600030101010101" pitchFamily="2" charset="-122"/>
                <a:cs typeface="宋体" panose="02010600030101010101" pitchFamily="2" charset="-122"/>
              </a:rPr>
              <a:t>fe</a:t>
            </a:r>
            <a:r>
              <a:rPr sz="1600" spc="-220" dirty="0">
                <a:latin typeface="宋体" panose="02010600030101010101" pitchFamily="2" charset="-122"/>
                <a:cs typeface="宋体" panose="02010600030101010101" pitchFamily="2" charset="-122"/>
              </a:rPr>
              <a:t>derati</a:t>
            </a:r>
            <a:r>
              <a:rPr sz="1600" spc="15" dirty="0">
                <a:latin typeface="宋体" panose="02010600030101010101" pitchFamily="2" charset="-122"/>
                <a:cs typeface="宋体" panose="02010600030101010101" pitchFamily="2" charset="-122"/>
              </a:rPr>
              <a:t>on</a:t>
            </a:r>
            <a:r>
              <a:rPr sz="1600" spc="-434" dirty="0">
                <a:latin typeface="宋体" panose="02010600030101010101" pitchFamily="2" charset="-122"/>
                <a:cs typeface="宋体" panose="02010600030101010101" pitchFamily="2" charset="-122"/>
              </a:rPr>
              <a:t> </a:t>
            </a:r>
            <a:r>
              <a:rPr sz="1600" spc="50" dirty="0">
                <a:latin typeface="宋体" panose="02010600030101010101" pitchFamily="2" charset="-122"/>
                <a:cs typeface="宋体" panose="02010600030101010101" pitchFamily="2" charset="-122"/>
              </a:rPr>
              <a:t>AP</a:t>
            </a:r>
            <a:r>
              <a:rPr sz="1600" spc="55" dirty="0">
                <a:latin typeface="宋体" panose="02010600030101010101" pitchFamily="2" charset="-122"/>
                <a:cs typeface="宋体" panose="02010600030101010101" pitchFamily="2" charset="-122"/>
              </a:rPr>
              <a:t>I</a:t>
            </a:r>
            <a:r>
              <a:rPr sz="1600" dirty="0">
                <a:latin typeface="宋体" panose="02010600030101010101" pitchFamily="2" charset="-122"/>
                <a:cs typeface="宋体" panose="02010600030101010101" pitchFamily="2" charset="-122"/>
              </a:rPr>
              <a:t>进行数据合并；</a:t>
            </a:r>
            <a:endParaRPr sz="1600">
              <a:latin typeface="宋体" panose="02010600030101010101" pitchFamily="2" charset="-122"/>
              <a:cs typeface="宋体" panose="02010600030101010101" pitchFamily="2" charset="-122"/>
            </a:endParaRPr>
          </a:p>
          <a:p>
            <a:pPr marL="1206500" lvl="2" indent="-280035">
              <a:lnSpc>
                <a:spcPct val="100000"/>
              </a:lnSpc>
              <a:spcBef>
                <a:spcPts val="310"/>
              </a:spcBef>
              <a:buClr>
                <a:srgbClr val="F3C108"/>
              </a:buClr>
              <a:buFont typeface="Wingdings" panose="05000000000000000000"/>
              <a:buChar char=""/>
              <a:tabLst>
                <a:tab pos="1207135" algn="l"/>
              </a:tabLst>
            </a:pPr>
            <a:r>
              <a:rPr sz="1600" dirty="0">
                <a:latin typeface="宋体" panose="02010600030101010101" pitchFamily="2" charset="-122"/>
                <a:cs typeface="宋体" panose="02010600030101010101" pitchFamily="2" charset="-122"/>
              </a:rPr>
              <a:t>主节点也是</a:t>
            </a:r>
            <a:r>
              <a:rPr sz="1600" spc="80" dirty="0">
                <a:latin typeface="宋体" panose="02010600030101010101" pitchFamily="2" charset="-122"/>
                <a:cs typeface="宋体" panose="02010600030101010101" pitchFamily="2" charset="-122"/>
              </a:rPr>
              <a:t>G</a:t>
            </a:r>
            <a:r>
              <a:rPr sz="1600" spc="70" dirty="0">
                <a:latin typeface="宋体" panose="02010600030101010101" pitchFamily="2" charset="-122"/>
                <a:cs typeface="宋体" panose="02010600030101010101" pitchFamily="2" charset="-122"/>
              </a:rPr>
              <a:t>r</a:t>
            </a:r>
            <a:r>
              <a:rPr sz="1600" spc="-145" dirty="0">
                <a:latin typeface="宋体" panose="02010600030101010101" pitchFamily="2" charset="-122"/>
                <a:cs typeface="宋体" panose="02010600030101010101" pitchFamily="2" charset="-122"/>
              </a:rPr>
              <a:t>afa</a:t>
            </a:r>
            <a:r>
              <a:rPr sz="1600" spc="-140" dirty="0">
                <a:latin typeface="宋体" panose="02010600030101010101" pitchFamily="2" charset="-122"/>
                <a:cs typeface="宋体" panose="02010600030101010101" pitchFamily="2" charset="-122"/>
              </a:rPr>
              <a:t>n</a:t>
            </a:r>
            <a:r>
              <a:rPr sz="1600" spc="-155" dirty="0">
                <a:latin typeface="宋体" panose="02010600030101010101" pitchFamily="2" charset="-122"/>
                <a:cs typeface="宋体" panose="02010600030101010101" pitchFamily="2" charset="-122"/>
              </a:rPr>
              <a:t>a</a:t>
            </a:r>
            <a:r>
              <a:rPr sz="1600" dirty="0">
                <a:latin typeface="宋体" panose="02010600030101010101" pitchFamily="2" charset="-122"/>
                <a:cs typeface="宋体" panose="02010600030101010101" pitchFamily="2" charset="-122"/>
              </a:rPr>
              <a:t>的数据源；</a:t>
            </a:r>
            <a:endParaRPr sz="16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3756660" y="2882900"/>
            <a:ext cx="4678679" cy="3362960"/>
          </a:xfrm>
          <a:prstGeom prst="rect">
            <a:avLst/>
          </a:prstGeom>
        </p:spPr>
      </p:pic>
      <p:pic>
        <p:nvPicPr>
          <p:cNvPr id="8"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9"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0" name="图片 9"/>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53086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混合联邦模型与集群共享存储</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90904"/>
            <a:ext cx="11424920" cy="917575"/>
          </a:xfrm>
          <a:prstGeom prst="rect">
            <a:avLst/>
          </a:prstGeom>
        </p:spPr>
        <p:txBody>
          <a:bodyPr vert="horz" wrap="square" lIns="0" tIns="12700" rIns="0" bIns="0" rtlCol="0">
            <a:spAutoFit/>
          </a:bodyPr>
          <a:lstStyle/>
          <a:p>
            <a:pPr marL="304800" indent="-292100">
              <a:lnSpc>
                <a:spcPts val="2280"/>
              </a:lnSpc>
              <a:spcBef>
                <a:spcPts val="10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多台</a:t>
            </a:r>
            <a:r>
              <a:rPr sz="2000" spc="-70" dirty="0">
                <a:latin typeface="宋体" panose="02010600030101010101" pitchFamily="2" charset="-122"/>
                <a:cs typeface="宋体" panose="02010600030101010101" pitchFamily="2" charset="-122"/>
              </a:rPr>
              <a:t>Prometheus</a:t>
            </a:r>
            <a:r>
              <a:rPr sz="2000" dirty="0">
                <a:latin typeface="宋体" panose="02010600030101010101" pitchFamily="2" charset="-122"/>
                <a:cs typeface="宋体" panose="02010600030101010101" pitchFamily="2" charset="-122"/>
              </a:rPr>
              <a:t>服务器分别监控不同的</a:t>
            </a:r>
            <a:r>
              <a:rPr sz="2000" spc="-145" dirty="0">
                <a:latin typeface="宋体" panose="02010600030101010101" pitchFamily="2" charset="-122"/>
                <a:cs typeface="宋体" panose="02010600030101010101" pitchFamily="2" charset="-122"/>
              </a:rPr>
              <a:t>Target，</a:t>
            </a:r>
            <a:r>
              <a:rPr sz="2000" dirty="0">
                <a:latin typeface="宋体" panose="02010600030101010101" pitchFamily="2" charset="-122"/>
                <a:cs typeface="宋体" panose="02010600030101010101" pitchFamily="2" charset="-122"/>
              </a:rPr>
              <a:t>而后使用两台或以上的</a:t>
            </a:r>
            <a:r>
              <a:rPr sz="2000" spc="-70" dirty="0">
                <a:latin typeface="宋体" panose="02010600030101010101" pitchFamily="2" charset="-122"/>
                <a:cs typeface="宋体" panose="02010600030101010101" pitchFamily="2" charset="-122"/>
              </a:rPr>
              <a:t>Prometheus</a:t>
            </a:r>
            <a:r>
              <a:rPr sz="2000" spc="-450" dirty="0">
                <a:latin typeface="宋体" panose="02010600030101010101" pitchFamily="2" charset="-122"/>
                <a:cs typeface="宋体" panose="02010600030101010101" pitchFamily="2" charset="-122"/>
              </a:rPr>
              <a:t> </a:t>
            </a:r>
            <a:r>
              <a:rPr sz="2000" spc="-185" dirty="0">
                <a:latin typeface="宋体" panose="02010600030101010101" pitchFamily="2" charset="-122"/>
                <a:cs typeface="宋体" panose="02010600030101010101" pitchFamily="2" charset="-122"/>
              </a:rPr>
              <a:t>Server</a:t>
            </a:r>
            <a:r>
              <a:rPr sz="2000" dirty="0">
                <a:latin typeface="宋体" panose="02010600030101010101" pitchFamily="2" charset="-122"/>
                <a:cs typeface="宋体" panose="02010600030101010101" pitchFamily="2" charset="-122"/>
              </a:rPr>
              <a:t>基于</a:t>
            </a:r>
            <a:r>
              <a:rPr sz="2000" spc="-170" dirty="0">
                <a:latin typeface="宋体" panose="02010600030101010101" pitchFamily="2" charset="-122"/>
                <a:cs typeface="宋体" panose="02010600030101010101" pitchFamily="2" charset="-122"/>
              </a:rPr>
              <a:t>Federation</a:t>
            </a:r>
            <a:endParaRPr sz="2000">
              <a:latin typeface="宋体" panose="02010600030101010101" pitchFamily="2" charset="-122"/>
              <a:cs typeface="宋体" panose="02010600030101010101" pitchFamily="2" charset="-122"/>
            </a:endParaRPr>
          </a:p>
          <a:p>
            <a:pPr marL="241300">
              <a:lnSpc>
                <a:spcPts val="2280"/>
              </a:lnSpc>
            </a:pPr>
            <a:r>
              <a:rPr sz="2000" spc="60" dirty="0">
                <a:latin typeface="宋体" panose="02010600030101010101" pitchFamily="2" charset="-122"/>
                <a:cs typeface="宋体" panose="02010600030101010101" pitchFamily="2" charset="-122"/>
              </a:rPr>
              <a:t>API</a:t>
            </a:r>
            <a:r>
              <a:rPr sz="2000" spc="-5" dirty="0">
                <a:latin typeface="宋体" panose="02010600030101010101" pitchFamily="2" charset="-122"/>
                <a:cs typeface="宋体" panose="02010600030101010101" pitchFamily="2" charset="-122"/>
              </a:rPr>
              <a:t>合并监控数据至共享的远程存储</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能监控更具规模的系统环境，但部署复杂；</a:t>
            </a:r>
            <a:endParaRPr sz="18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2556510" y="2045970"/>
            <a:ext cx="7111999" cy="4151629"/>
          </a:xfrm>
          <a:prstGeom prst="rect">
            <a:avLst/>
          </a:prstGeom>
        </p:spPr>
      </p:pic>
      <p:pic>
        <p:nvPicPr>
          <p:cNvPr id="8"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9"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0" name="图片 9"/>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715385" cy="513080"/>
          </a:xfrm>
          <a:prstGeom prst="rect">
            <a:avLst/>
          </a:prstGeom>
        </p:spPr>
        <p:txBody>
          <a:bodyPr vert="horz" wrap="square" lIns="0" tIns="12700" rIns="0" bIns="0" rtlCol="0">
            <a:spAutoFit/>
          </a:bodyPr>
          <a:lstStyle/>
          <a:p>
            <a:pPr marL="12700">
              <a:lnSpc>
                <a:spcPct val="100000"/>
              </a:lnSpc>
              <a:spcBef>
                <a:spcPts val="100"/>
              </a:spcBef>
            </a:pPr>
            <a:r>
              <a:rPr sz="3200" b="0" spc="-295" dirty="0">
                <a:solidFill>
                  <a:srgbClr val="000000"/>
                </a:solidFill>
                <a:latin typeface="宋体" panose="02010600030101010101" pitchFamily="2" charset="-122"/>
                <a:cs typeface="宋体" panose="02010600030101010101" pitchFamily="2" charset="-122"/>
              </a:rPr>
              <a:t>Prometheu</a:t>
            </a:r>
            <a:r>
              <a:rPr sz="3200" b="0" spc="-300" dirty="0">
                <a:solidFill>
                  <a:srgbClr val="000000"/>
                </a:solidFill>
                <a:latin typeface="宋体" panose="02010600030101010101" pitchFamily="2" charset="-122"/>
                <a:cs typeface="宋体" panose="02010600030101010101" pitchFamily="2" charset="-122"/>
              </a:rPr>
              <a:t>s</a:t>
            </a:r>
            <a:r>
              <a:rPr sz="3200" b="0" dirty="0">
                <a:solidFill>
                  <a:srgbClr val="000000"/>
                </a:solidFill>
                <a:latin typeface="宋体" panose="02010600030101010101" pitchFamily="2" charset="-122"/>
                <a:cs typeface="宋体" panose="02010600030101010101" pitchFamily="2" charset="-122"/>
              </a:rPr>
              <a:t>的生态组件</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409045" cy="605155"/>
          </a:xfrm>
          <a:prstGeom prst="rect">
            <a:avLst/>
          </a:prstGeom>
        </p:spPr>
        <p:txBody>
          <a:bodyPr vert="horz" wrap="square" lIns="0" tIns="46990" rIns="0" bIns="0" rtlCol="0">
            <a:spAutoFit/>
          </a:bodyPr>
          <a:lstStyle/>
          <a:p>
            <a:pPr marL="241300" marR="5080" indent="-228600">
              <a:lnSpc>
                <a:spcPts val="2160"/>
              </a:lnSpc>
              <a:spcBef>
                <a:spcPts val="370"/>
              </a:spcBef>
              <a:buClr>
                <a:srgbClr val="4770C4"/>
              </a:buClr>
              <a:buFont typeface="Wingdings" panose="05000000000000000000"/>
              <a:buChar char=""/>
              <a:tabLst>
                <a:tab pos="304800" algn="l"/>
              </a:tabLst>
            </a:pP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dirty="0">
                <a:latin typeface="宋体" panose="02010600030101010101" pitchFamily="2" charset="-122"/>
                <a:cs typeface="宋体" panose="02010600030101010101" pitchFamily="2" charset="-122"/>
              </a:rPr>
              <a:t>负责时序型指标数据的采集及存储，但数据的分析、聚合及直观展示以及告警等功能并非 由</a:t>
            </a:r>
            <a:r>
              <a:rPr sz="2000" spc="-70" dirty="0">
                <a:latin typeface="宋体" panose="02010600030101010101" pitchFamily="2" charset="-122"/>
                <a:cs typeface="宋体" panose="02010600030101010101" pitchFamily="2" charset="-122"/>
              </a:rPr>
              <a:t>Prometheus</a:t>
            </a:r>
            <a:r>
              <a:rPr sz="2000" spc="-500" dirty="0">
                <a:latin typeface="宋体" panose="02010600030101010101" pitchFamily="2" charset="-122"/>
                <a:cs typeface="宋体" panose="02010600030101010101" pitchFamily="2" charset="-122"/>
              </a:rPr>
              <a:t> </a:t>
            </a:r>
            <a:r>
              <a:rPr sz="2000" spc="-185" dirty="0">
                <a:latin typeface="宋体" panose="02010600030101010101" pitchFamily="2" charset="-122"/>
                <a:cs typeface="宋体" panose="02010600030101010101" pitchFamily="2" charset="-122"/>
              </a:rPr>
              <a:t>Server</a:t>
            </a:r>
            <a:r>
              <a:rPr sz="2000" dirty="0">
                <a:latin typeface="宋体" panose="02010600030101010101" pitchFamily="2" charset="-122"/>
                <a:cs typeface="宋体" panose="02010600030101010101" pitchFamily="2" charset="-122"/>
              </a:rPr>
              <a:t>所负责；</a:t>
            </a:r>
            <a:endParaRPr sz="2000">
              <a:latin typeface="宋体" panose="02010600030101010101" pitchFamily="2" charset="-122"/>
              <a:cs typeface="宋体" panose="02010600030101010101" pitchFamily="2" charset="-122"/>
            </a:endParaRPr>
          </a:p>
        </p:txBody>
      </p:sp>
      <p:grpSp>
        <p:nvGrpSpPr>
          <p:cNvPr id="4" name="object 4"/>
          <p:cNvGrpSpPr/>
          <p:nvPr/>
        </p:nvGrpSpPr>
        <p:grpSpPr>
          <a:xfrm>
            <a:off x="1997476" y="1606858"/>
            <a:ext cx="7970753" cy="4655512"/>
            <a:chOff x="2217420" y="1894840"/>
            <a:chExt cx="7750809" cy="4367530"/>
          </a:xfrm>
        </p:grpSpPr>
        <p:pic>
          <p:nvPicPr>
            <p:cNvPr id="5" name="object 5"/>
            <p:cNvPicPr/>
            <p:nvPr/>
          </p:nvPicPr>
          <p:blipFill>
            <a:blip r:embed="rId3" cstate="print"/>
            <a:stretch>
              <a:fillRect/>
            </a:stretch>
          </p:blipFill>
          <p:spPr>
            <a:xfrm>
              <a:off x="2217420" y="1894840"/>
              <a:ext cx="7750302" cy="4367022"/>
            </a:xfrm>
            <a:prstGeom prst="rect">
              <a:avLst/>
            </a:prstGeom>
          </p:spPr>
        </p:pic>
        <p:pic>
          <p:nvPicPr>
            <p:cNvPr id="6" name="object 6"/>
            <p:cNvPicPr/>
            <p:nvPr/>
          </p:nvPicPr>
          <p:blipFill>
            <a:blip r:embed="rId4" cstate="print"/>
            <a:stretch>
              <a:fillRect/>
            </a:stretch>
          </p:blipFill>
          <p:spPr>
            <a:xfrm>
              <a:off x="2355850" y="2000250"/>
              <a:ext cx="7478014" cy="4160773"/>
            </a:xfrm>
            <a:prstGeom prst="rect">
              <a:avLst/>
            </a:prstGeom>
          </p:spPr>
        </p:pic>
      </p:grpSp>
      <p:pic>
        <p:nvPicPr>
          <p:cNvPr id="7" name="图片 6"/>
          <p:cNvPicPr>
            <a:picLocks noChangeAspect="1"/>
          </p:cNvPicPr>
          <p:nvPr/>
        </p:nvPicPr>
        <p:blipFill>
          <a:blip r:embed="rId5"/>
          <a:stretch>
            <a:fillRect/>
          </a:stretch>
        </p:blipFill>
        <p:spPr>
          <a:xfrm>
            <a:off x="8537699" y="209863"/>
            <a:ext cx="2565911" cy="618240"/>
          </a:xfrm>
          <a:prstGeom prst="rect">
            <a:avLst/>
          </a:prstGeom>
        </p:spPr>
      </p:pic>
      <p:pic>
        <p:nvPicPr>
          <p:cNvPr id="8" name="图片 7"/>
          <p:cNvPicPr>
            <a:picLocks noChangeAspect="1"/>
          </p:cNvPicPr>
          <p:nvPr/>
        </p:nvPicPr>
        <p:blipFill>
          <a:blip r:embed="rId6"/>
          <a:stretch>
            <a:fillRect/>
          </a:stretch>
        </p:blipFill>
        <p:spPr>
          <a:xfrm>
            <a:off x="124500" y="848289"/>
            <a:ext cx="11552381" cy="38095"/>
          </a:xfrm>
          <a:prstGeom prst="rect">
            <a:avLst/>
          </a:prstGeom>
        </p:spPr>
      </p:pic>
      <p:pic>
        <p:nvPicPr>
          <p:cNvPr id="9" name="object 4"/>
          <p:cNvPicPr/>
          <p:nvPr>
            <p:custDataLst>
              <p:tags r:id="rId1"/>
            </p:custDataLst>
          </p:nvPr>
        </p:nvPicPr>
        <p:blipFill>
          <a:blip r:embed="rId7" cstate="print"/>
          <a:stretch>
            <a:fillRect/>
          </a:stretch>
        </p:blipFill>
        <p:spPr>
          <a:xfrm>
            <a:off x="0" y="6436359"/>
            <a:ext cx="12190729" cy="42164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185795" cy="513080"/>
          </a:xfrm>
          <a:prstGeom prst="rect">
            <a:avLst/>
          </a:prstGeom>
        </p:spPr>
        <p:txBody>
          <a:bodyPr vert="horz" wrap="square" lIns="0" tIns="12700" rIns="0" bIns="0" rtlCol="0">
            <a:spAutoFit/>
          </a:bodyPr>
          <a:lstStyle/>
          <a:p>
            <a:pPr marL="12700">
              <a:lnSpc>
                <a:spcPct val="100000"/>
              </a:lnSpc>
              <a:spcBef>
                <a:spcPts val="100"/>
              </a:spcBef>
            </a:pPr>
            <a:r>
              <a:rPr sz="3200" b="0" spc="-295" dirty="0">
                <a:solidFill>
                  <a:srgbClr val="000000"/>
                </a:solidFill>
                <a:latin typeface="宋体" panose="02010600030101010101" pitchFamily="2" charset="-122"/>
                <a:cs typeface="宋体" panose="02010600030101010101" pitchFamily="2" charset="-122"/>
              </a:rPr>
              <a:t>Alertm</a:t>
            </a:r>
            <a:r>
              <a:rPr sz="3200" b="0" spc="-310" dirty="0">
                <a:solidFill>
                  <a:srgbClr val="000000"/>
                </a:solidFill>
                <a:latin typeface="宋体" panose="02010600030101010101" pitchFamily="2" charset="-122"/>
                <a:cs typeface="宋体" panose="02010600030101010101" pitchFamily="2" charset="-122"/>
              </a:rPr>
              <a:t>a</a:t>
            </a:r>
            <a:r>
              <a:rPr sz="3200" b="0" spc="-375" dirty="0">
                <a:solidFill>
                  <a:srgbClr val="000000"/>
                </a:solidFill>
                <a:latin typeface="宋体" panose="02010600030101010101" pitchFamily="2" charset="-122"/>
                <a:cs typeface="宋体" panose="02010600030101010101" pitchFamily="2" charset="-122"/>
              </a:rPr>
              <a:t>nage</a:t>
            </a:r>
            <a:r>
              <a:rPr sz="3200" b="0" spc="-380" dirty="0">
                <a:solidFill>
                  <a:srgbClr val="000000"/>
                </a:solidFill>
                <a:latin typeface="宋体" panose="02010600030101010101" pitchFamily="2" charset="-122"/>
                <a:cs typeface="宋体" panose="02010600030101010101" pitchFamily="2" charset="-122"/>
              </a:rPr>
              <a:t>r</a:t>
            </a:r>
            <a:r>
              <a:rPr sz="3200" b="0" dirty="0">
                <a:solidFill>
                  <a:srgbClr val="000000"/>
                </a:solidFill>
                <a:latin typeface="宋体" panose="02010600030101010101" pitchFamily="2" charset="-122"/>
                <a:cs typeface="宋体" panose="02010600030101010101" pitchFamily="2" charset="-122"/>
              </a:rPr>
              <a:t>高可用</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8289"/>
            <a:ext cx="11336020" cy="1527810"/>
          </a:xfrm>
          <a:prstGeom prst="rect">
            <a:avLst/>
          </a:prstGeom>
        </p:spPr>
        <p:txBody>
          <a:bodyPr vert="horz" wrap="square" lIns="0" tIns="55244" rIns="0" bIns="0" rtlCol="0">
            <a:spAutoFit/>
          </a:bodyPr>
          <a:lstStyle/>
          <a:p>
            <a:pPr marL="304800" indent="-292100">
              <a:lnSpc>
                <a:spcPct val="100000"/>
              </a:lnSpc>
              <a:spcBef>
                <a:spcPts val="435"/>
              </a:spcBef>
              <a:buClr>
                <a:srgbClr val="4770C4"/>
              </a:buClr>
              <a:buFont typeface="Wingdings" panose="05000000000000000000"/>
              <a:buChar char=""/>
              <a:tabLst>
                <a:tab pos="304800" algn="l"/>
              </a:tabLst>
            </a:pPr>
            <a:r>
              <a:rPr sz="2000" spc="-85" dirty="0">
                <a:latin typeface="宋体" panose="02010600030101010101" pitchFamily="2" charset="-122"/>
                <a:cs typeface="宋体" panose="02010600030101010101" pitchFamily="2" charset="-122"/>
              </a:rPr>
              <a:t>Gossip</a:t>
            </a:r>
            <a:r>
              <a:rPr sz="2000" dirty="0">
                <a:latin typeface="宋体" panose="02010600030101010101" pitchFamily="2" charset="-122"/>
                <a:cs typeface="宋体" panose="02010600030101010101" pitchFamily="2" charset="-122"/>
              </a:rPr>
              <a:t>协议</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多</a:t>
            </a:r>
            <a:r>
              <a:rPr sz="1800" spc="-114" dirty="0">
                <a:latin typeface="宋体" panose="02010600030101010101" pitchFamily="2" charset="-122"/>
                <a:cs typeface="宋体" panose="02010600030101010101" pitchFamily="2" charset="-122"/>
              </a:rPr>
              <a:t>Alertmanager</a:t>
            </a:r>
            <a:r>
              <a:rPr sz="1800" dirty="0">
                <a:latin typeface="宋体" panose="02010600030101010101" pitchFamily="2" charset="-122"/>
                <a:cs typeface="宋体" panose="02010600030101010101" pitchFamily="2" charset="-122"/>
              </a:rPr>
              <a:t>实例的场景中，告警信息可能会被重复发送；</a:t>
            </a:r>
            <a:endParaRPr sz="1800">
              <a:latin typeface="宋体" panose="02010600030101010101" pitchFamily="2" charset="-122"/>
              <a:cs typeface="宋体" panose="02010600030101010101" pitchFamily="2" charset="-122"/>
            </a:endParaRPr>
          </a:p>
          <a:p>
            <a:pPr marL="698500" marR="5080" lvl="1" indent="-228600">
              <a:lnSpc>
                <a:spcPts val="1950"/>
              </a:lnSpc>
              <a:spcBef>
                <a:spcPts val="520"/>
              </a:spcBef>
              <a:buClr>
                <a:srgbClr val="45B19B"/>
              </a:buClr>
              <a:buFont typeface="Wingdings" panose="05000000000000000000"/>
              <a:buChar char=""/>
              <a:tabLst>
                <a:tab pos="755650" algn="l"/>
              </a:tabLst>
            </a:pPr>
            <a:r>
              <a:rPr dirty="0"/>
              <a:t>	</a:t>
            </a:r>
            <a:r>
              <a:rPr sz="1800" spc="85" dirty="0">
                <a:latin typeface="宋体" panose="02010600030101010101" pitchFamily="2" charset="-122"/>
                <a:cs typeface="宋体" panose="02010600030101010101" pitchFamily="2" charset="-122"/>
              </a:rPr>
              <a:t>Go</a:t>
            </a:r>
            <a:r>
              <a:rPr sz="1800" spc="90" dirty="0">
                <a:latin typeface="宋体" panose="02010600030101010101" pitchFamily="2" charset="-122"/>
                <a:cs typeface="宋体" panose="02010600030101010101" pitchFamily="2" charset="-122"/>
              </a:rPr>
              <a:t>s</a:t>
            </a:r>
            <a:r>
              <a:rPr sz="1800" spc="-240" dirty="0">
                <a:latin typeface="宋体" panose="02010600030101010101" pitchFamily="2" charset="-122"/>
                <a:cs typeface="宋体" panose="02010600030101010101" pitchFamily="2" charset="-122"/>
              </a:rPr>
              <a:t>si</a:t>
            </a:r>
            <a:r>
              <a:rPr sz="1800" spc="-235" dirty="0">
                <a:latin typeface="宋体" panose="02010600030101010101" pitchFamily="2" charset="-122"/>
                <a:cs typeface="宋体" panose="02010600030101010101" pitchFamily="2" charset="-122"/>
              </a:rPr>
              <a:t>p</a:t>
            </a:r>
            <a:r>
              <a:rPr sz="1800" dirty="0">
                <a:latin typeface="宋体" panose="02010600030101010101" pitchFamily="2" charset="-122"/>
                <a:cs typeface="宋体" panose="02010600030101010101" pitchFamily="2" charset="-122"/>
              </a:rPr>
              <a:t>机制可为多个</a:t>
            </a:r>
            <a:r>
              <a:rPr sz="1800" spc="-85" dirty="0">
                <a:latin typeface="宋体" panose="02010600030101010101" pitchFamily="2" charset="-122"/>
                <a:cs typeface="宋体" panose="02010600030101010101" pitchFamily="2" charset="-122"/>
              </a:rPr>
              <a:t>Alertm</a:t>
            </a:r>
            <a:r>
              <a:rPr sz="1800" spc="-110" dirty="0">
                <a:latin typeface="宋体" panose="02010600030101010101" pitchFamily="2" charset="-122"/>
                <a:cs typeface="宋体" panose="02010600030101010101" pitchFamily="2" charset="-122"/>
              </a:rPr>
              <a:t>an</a:t>
            </a:r>
            <a:r>
              <a:rPr sz="1800" spc="-120" dirty="0">
                <a:latin typeface="宋体" panose="02010600030101010101" pitchFamily="2" charset="-122"/>
                <a:cs typeface="宋体" panose="02010600030101010101" pitchFamily="2" charset="-122"/>
              </a:rPr>
              <a:t>a</a:t>
            </a:r>
            <a:r>
              <a:rPr sz="1800" spc="-185" dirty="0">
                <a:latin typeface="宋体" panose="02010600030101010101" pitchFamily="2" charset="-122"/>
                <a:cs typeface="宋体" panose="02010600030101010101" pitchFamily="2" charset="-122"/>
              </a:rPr>
              <a:t>ge</a:t>
            </a:r>
            <a:r>
              <a:rPr sz="1800" spc="-180" dirty="0">
                <a:latin typeface="宋体" panose="02010600030101010101" pitchFamily="2" charset="-122"/>
                <a:cs typeface="宋体" panose="02010600030101010101" pitchFamily="2" charset="-122"/>
              </a:rPr>
              <a:t>r</a:t>
            </a:r>
            <a:r>
              <a:rPr sz="1800" dirty="0">
                <a:latin typeface="宋体" panose="02010600030101010101" pitchFamily="2" charset="-122"/>
                <a:cs typeface="宋体" panose="02010600030101010101" pitchFamily="2" charset="-122"/>
              </a:rPr>
              <a:t>之间提供了信息传递的机制，以确保在多个</a:t>
            </a:r>
            <a:r>
              <a:rPr sz="1800" spc="-200" dirty="0">
                <a:latin typeface="宋体" panose="02010600030101010101" pitchFamily="2" charset="-122"/>
                <a:cs typeface="宋体" panose="02010600030101010101" pitchFamily="2" charset="-122"/>
              </a:rPr>
              <a:t>Aler</a:t>
            </a:r>
            <a:r>
              <a:rPr sz="1800" spc="-210" dirty="0">
                <a:latin typeface="宋体" panose="02010600030101010101" pitchFamily="2" charset="-122"/>
                <a:cs typeface="宋体" panose="02010600030101010101" pitchFamily="2" charset="-122"/>
              </a:rPr>
              <a:t>t</a:t>
            </a:r>
            <a:r>
              <a:rPr sz="1800" spc="110" dirty="0">
                <a:latin typeface="宋体" panose="02010600030101010101" pitchFamily="2" charset="-122"/>
                <a:cs typeface="宋体" panose="02010600030101010101" pitchFamily="2" charset="-122"/>
              </a:rPr>
              <a:t>ma</a:t>
            </a:r>
            <a:r>
              <a:rPr sz="1800" spc="100" dirty="0">
                <a:latin typeface="宋体" panose="02010600030101010101" pitchFamily="2" charset="-122"/>
                <a:cs typeface="宋体" panose="02010600030101010101" pitchFamily="2" charset="-122"/>
              </a:rPr>
              <a:t>n</a:t>
            </a:r>
            <a:r>
              <a:rPr sz="1800" spc="-185" dirty="0">
                <a:latin typeface="宋体" panose="02010600030101010101" pitchFamily="2" charset="-122"/>
                <a:cs typeface="宋体" panose="02010600030101010101" pitchFamily="2" charset="-122"/>
              </a:rPr>
              <a:t>age</a:t>
            </a:r>
            <a:r>
              <a:rPr sz="1800" spc="-180" dirty="0">
                <a:latin typeface="宋体" panose="02010600030101010101" pitchFamily="2" charset="-122"/>
                <a:cs typeface="宋体" panose="02010600030101010101" pitchFamily="2" charset="-122"/>
              </a:rPr>
              <a:t>r</a:t>
            </a:r>
            <a:r>
              <a:rPr sz="1800" dirty="0">
                <a:latin typeface="宋体" panose="02010600030101010101" pitchFamily="2" charset="-122"/>
                <a:cs typeface="宋体" panose="02010600030101010101" pitchFamily="2" charset="-122"/>
              </a:rPr>
              <a:t>分别接收到相同告 警信息的情况下，只会有一个告警通知被发送</a:t>
            </a:r>
            <a:r>
              <a:rPr sz="1800" spc="5" dirty="0">
                <a:latin typeface="宋体" panose="02010600030101010101" pitchFamily="2" charset="-122"/>
                <a:cs typeface="宋体" panose="02010600030101010101" pitchFamily="2" charset="-122"/>
              </a:rPr>
              <a:t>给</a:t>
            </a:r>
            <a:r>
              <a:rPr sz="1800" spc="-140" dirty="0">
                <a:latin typeface="宋体" panose="02010600030101010101" pitchFamily="2" charset="-122"/>
                <a:cs typeface="宋体" panose="02010600030101010101" pitchFamily="2" charset="-122"/>
              </a:rPr>
              <a:t>Receiver；</a:t>
            </a:r>
            <a:endParaRPr sz="1800">
              <a:latin typeface="宋体" panose="02010600030101010101" pitchFamily="2" charset="-122"/>
              <a:cs typeface="宋体" panose="02010600030101010101" pitchFamily="2" charset="-122"/>
            </a:endParaRPr>
          </a:p>
          <a:p>
            <a:pPr marL="1206500" lvl="2" indent="-280035">
              <a:lnSpc>
                <a:spcPct val="100000"/>
              </a:lnSpc>
              <a:spcBef>
                <a:spcPts val="290"/>
              </a:spcBef>
              <a:buClr>
                <a:srgbClr val="F3C108"/>
              </a:buClr>
              <a:buFont typeface="Wingdings" panose="05000000000000000000"/>
              <a:buChar char=""/>
              <a:tabLst>
                <a:tab pos="1207135" algn="l"/>
              </a:tabLst>
            </a:pPr>
            <a:r>
              <a:rPr sz="1600" spc="-70" dirty="0">
                <a:latin typeface="宋体" panose="02010600030101010101" pitchFamily="2" charset="-122"/>
                <a:cs typeface="宋体" panose="02010600030101010101" pitchFamily="2" charset="-122"/>
              </a:rPr>
              <a:t>Gossip</a:t>
            </a:r>
            <a:r>
              <a:rPr sz="1600" dirty="0">
                <a:latin typeface="宋体" panose="02010600030101010101" pitchFamily="2" charset="-122"/>
                <a:cs typeface="宋体" panose="02010600030101010101" pitchFamily="2" charset="-122"/>
              </a:rPr>
              <a:t>是分布式系统中被广泛使用的协议，用于实现分布式节点之间的信息交换和状态同步；</a:t>
            </a:r>
            <a:endParaRPr sz="16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1860550" y="3642359"/>
            <a:ext cx="8488679" cy="2011679"/>
          </a:xfrm>
          <a:prstGeom prst="rect">
            <a:avLst/>
          </a:prstGeom>
        </p:spPr>
      </p:pic>
      <p:pic>
        <p:nvPicPr>
          <p:cNvPr id="8"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9"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0" name="图片 9"/>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121785" cy="513080"/>
          </a:xfrm>
          <a:prstGeom prst="rect">
            <a:avLst/>
          </a:prstGeom>
        </p:spPr>
        <p:txBody>
          <a:bodyPr vert="horz" wrap="square" lIns="0" tIns="12700" rIns="0" bIns="0" rtlCol="0">
            <a:spAutoFit/>
          </a:bodyPr>
          <a:lstStyle/>
          <a:p>
            <a:pPr marL="12700">
              <a:lnSpc>
                <a:spcPct val="100000"/>
              </a:lnSpc>
              <a:spcBef>
                <a:spcPts val="100"/>
              </a:spcBef>
            </a:pPr>
            <a:r>
              <a:rPr sz="3200" b="0" spc="-295" dirty="0">
                <a:solidFill>
                  <a:srgbClr val="000000"/>
                </a:solidFill>
                <a:latin typeface="宋体" panose="02010600030101010101" pitchFamily="2" charset="-122"/>
                <a:cs typeface="宋体" panose="02010600030101010101" pitchFamily="2" charset="-122"/>
              </a:rPr>
              <a:t>Prometheu</a:t>
            </a:r>
            <a:r>
              <a:rPr sz="3200" b="0" spc="-300" dirty="0">
                <a:solidFill>
                  <a:srgbClr val="000000"/>
                </a:solidFill>
                <a:latin typeface="宋体" panose="02010600030101010101" pitchFamily="2" charset="-122"/>
                <a:cs typeface="宋体" panose="02010600030101010101" pitchFamily="2" charset="-122"/>
              </a:rPr>
              <a:t>s</a:t>
            </a:r>
            <a:r>
              <a:rPr sz="3200" b="0" dirty="0">
                <a:solidFill>
                  <a:srgbClr val="000000"/>
                </a:solidFill>
                <a:latin typeface="宋体" panose="02010600030101010101" pitchFamily="2" charset="-122"/>
                <a:cs typeface="宋体" panose="02010600030101010101" pitchFamily="2" charset="-122"/>
              </a:rPr>
              <a:t>的高可用方案</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90904"/>
            <a:ext cx="6099810" cy="330200"/>
          </a:xfrm>
          <a:prstGeom prst="rect">
            <a:avLst/>
          </a:prstGeom>
        </p:spPr>
        <p:txBody>
          <a:bodyPr vert="horz" wrap="square" lIns="0" tIns="12700" rIns="0" bIns="0" rtlCol="0">
            <a:spAutoFit/>
          </a:bodyPr>
          <a:lstStyle/>
          <a:p>
            <a:pPr marL="304800" indent="-292100">
              <a:lnSpc>
                <a:spcPct val="100000"/>
              </a:lnSpc>
              <a:spcBef>
                <a:spcPts val="100"/>
              </a:spcBef>
              <a:buClr>
                <a:srgbClr val="4770C4"/>
              </a:buClr>
              <a:buFont typeface="Wingdings" panose="05000000000000000000"/>
              <a:buChar char=""/>
              <a:tabLst>
                <a:tab pos="304800" algn="l"/>
              </a:tabLst>
            </a:pP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spc="-495" dirty="0">
                <a:latin typeface="宋体" panose="02010600030101010101" pitchFamily="2" charset="-122"/>
                <a:cs typeface="宋体" panose="02010600030101010101" pitchFamily="2" charset="-122"/>
              </a:rPr>
              <a:t> </a:t>
            </a:r>
            <a:r>
              <a:rPr sz="2000" spc="330" dirty="0">
                <a:latin typeface="宋体" panose="02010600030101010101" pitchFamily="2" charset="-122"/>
                <a:cs typeface="宋体" panose="02010600030101010101" pitchFamily="2" charset="-122"/>
              </a:rPr>
              <a:t>+</a:t>
            </a:r>
            <a:r>
              <a:rPr sz="2000" spc="-500" dirty="0">
                <a:latin typeface="宋体" panose="02010600030101010101" pitchFamily="2" charset="-122"/>
                <a:cs typeface="宋体" panose="02010600030101010101" pitchFamily="2" charset="-122"/>
              </a:rPr>
              <a:t> </a:t>
            </a:r>
            <a:r>
              <a:rPr sz="2000" spc="-290" dirty="0">
                <a:latin typeface="宋体" panose="02010600030101010101" pitchFamily="2" charset="-122"/>
                <a:cs typeface="宋体" panose="02010600030101010101" pitchFamily="2" charset="-122"/>
              </a:rPr>
              <a:t>I</a:t>
            </a:r>
            <a:r>
              <a:rPr sz="2000" spc="-295" dirty="0">
                <a:latin typeface="宋体" panose="02010600030101010101" pitchFamily="2" charset="-122"/>
                <a:cs typeface="宋体" panose="02010600030101010101" pitchFamily="2" charset="-122"/>
              </a:rPr>
              <a:t>nfl</a:t>
            </a:r>
            <a:r>
              <a:rPr sz="2000" spc="-20" dirty="0">
                <a:latin typeface="宋体" panose="02010600030101010101" pitchFamily="2" charset="-122"/>
                <a:cs typeface="宋体" panose="02010600030101010101" pitchFamily="2" charset="-122"/>
              </a:rPr>
              <a:t>u</a:t>
            </a:r>
            <a:r>
              <a:rPr sz="2000" cap="small" spc="114" dirty="0">
                <a:latin typeface="宋体" panose="02010600030101010101" pitchFamily="2" charset="-122"/>
                <a:cs typeface="宋体" panose="02010600030101010101" pitchFamily="2" charset="-122"/>
              </a:rPr>
              <a:t>x</a:t>
            </a:r>
            <a:r>
              <a:rPr sz="2000" spc="385" dirty="0">
                <a:latin typeface="宋体" panose="02010600030101010101" pitchFamily="2" charset="-122"/>
                <a:cs typeface="宋体" panose="02010600030101010101" pitchFamily="2" charset="-122"/>
              </a:rPr>
              <a:t>D</a:t>
            </a:r>
            <a:r>
              <a:rPr sz="2000" spc="395" dirty="0">
                <a:latin typeface="宋体" panose="02010600030101010101" pitchFamily="2" charset="-122"/>
                <a:cs typeface="宋体" panose="02010600030101010101" pitchFamily="2" charset="-122"/>
              </a:rPr>
              <a:t>B</a:t>
            </a:r>
            <a:r>
              <a:rPr sz="2000" dirty="0">
                <a:latin typeface="宋体" panose="02010600030101010101" pitchFamily="2" charset="-122"/>
                <a:cs typeface="宋体" panose="02010600030101010101" pitchFamily="2" charset="-122"/>
              </a:rPr>
              <a:t>（或其它</a:t>
            </a:r>
            <a:r>
              <a:rPr sz="2000" spc="240" dirty="0">
                <a:latin typeface="宋体" panose="02010600030101010101" pitchFamily="2" charset="-122"/>
                <a:cs typeface="宋体" panose="02010600030101010101" pitchFamily="2" charset="-122"/>
              </a:rPr>
              <a:t>TSDB</a:t>
            </a:r>
            <a:r>
              <a:rPr sz="2000" dirty="0">
                <a:latin typeface="宋体" panose="02010600030101010101" pitchFamily="2" charset="-122"/>
                <a:cs typeface="宋体" panose="02010600030101010101" pitchFamily="2" charset="-122"/>
              </a:rPr>
              <a:t>，如</a:t>
            </a:r>
            <a:r>
              <a:rPr sz="2000" spc="300" dirty="0">
                <a:latin typeface="宋体" panose="02010600030101010101" pitchFamily="2" charset="-122"/>
                <a:cs typeface="宋体" panose="02010600030101010101" pitchFamily="2" charset="-122"/>
              </a:rPr>
              <a:t>M3</a:t>
            </a:r>
            <a:r>
              <a:rPr sz="2000" spc="525" dirty="0">
                <a:latin typeface="宋体" panose="02010600030101010101" pitchFamily="2" charset="-122"/>
                <a:cs typeface="宋体" panose="02010600030101010101" pitchFamily="2" charset="-122"/>
              </a:rPr>
              <a:t>D</a:t>
            </a:r>
            <a:r>
              <a:rPr sz="2000" spc="229" dirty="0">
                <a:latin typeface="宋体" panose="02010600030101010101" pitchFamily="2" charset="-122"/>
                <a:cs typeface="宋体" panose="02010600030101010101" pitchFamily="2" charset="-122"/>
              </a:rPr>
              <a:t>B</a:t>
            </a:r>
            <a:r>
              <a:rPr sz="2000" dirty="0">
                <a:latin typeface="宋体" panose="02010600030101010101" pitchFamily="2" charset="-122"/>
                <a:cs typeface="宋体" panose="02010600030101010101" pitchFamily="2" charset="-122"/>
              </a:rPr>
              <a:t>等）</a:t>
            </a:r>
            <a:endParaRPr sz="20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1135380" y="1306830"/>
            <a:ext cx="9921239" cy="4672329"/>
          </a:xfrm>
          <a:prstGeom prst="rect">
            <a:avLst/>
          </a:prstGeom>
        </p:spPr>
      </p:pic>
      <p:pic>
        <p:nvPicPr>
          <p:cNvPr id="8"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9"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0" name="图片 9"/>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4" cstate="print"/>
          <a:stretch>
            <a:fillRect/>
          </a:stretch>
        </p:blipFill>
        <p:spPr>
          <a:xfrm>
            <a:off x="3244850" y="1164590"/>
            <a:ext cx="5698744" cy="5691123"/>
          </a:xfrm>
          <a:prstGeom prst="rect">
            <a:avLst/>
          </a:prstGeom>
        </p:spPr>
      </p:pic>
      <p:sp>
        <p:nvSpPr>
          <p:cNvPr id="3" name="object 3"/>
          <p:cNvSpPr/>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sp>
        <p:nvSpPr>
          <p:cNvPr id="4" name="object 4"/>
          <p:cNvSpPr txBox="1">
            <a:spLocks noGrp="1"/>
          </p:cNvSpPr>
          <p:nvPr>
            <p:ph type="title"/>
          </p:nvPr>
        </p:nvSpPr>
        <p:spPr>
          <a:xfrm>
            <a:off x="350202" y="165832"/>
            <a:ext cx="2565910" cy="505267"/>
          </a:xfrm>
          <a:prstGeom prst="rect">
            <a:avLst/>
          </a:prstGeom>
        </p:spPr>
        <p:txBody>
          <a:bodyPr vert="horz" wrap="square" lIns="0" tIns="12700" rIns="0" bIns="0" rtlCol="0">
            <a:spAutoFit/>
          </a:bodyPr>
          <a:lstStyle/>
          <a:p>
            <a:pPr marL="12700">
              <a:lnSpc>
                <a:spcPct val="100000"/>
              </a:lnSpc>
              <a:spcBef>
                <a:spcPts val="100"/>
              </a:spcBef>
            </a:pPr>
            <a:r>
              <a:rPr sz="3200" b="0" spc="-170" dirty="0" err="1">
                <a:solidFill>
                  <a:srgbClr val="000000"/>
                </a:solidFill>
                <a:latin typeface="宋体" panose="02010600030101010101" pitchFamily="2" charset="-122"/>
                <a:cs typeface="宋体" panose="02010600030101010101" pitchFamily="2" charset="-122"/>
              </a:rPr>
              <a:t>InfluxDB</a:t>
            </a:r>
            <a:r>
              <a:rPr lang="zh-CN" altLang="en-US" sz="3200" b="0" spc="-170" dirty="0">
                <a:solidFill>
                  <a:srgbClr val="000000"/>
                </a:solidFill>
                <a:latin typeface="宋体" panose="02010600030101010101" pitchFamily="2" charset="-122"/>
                <a:cs typeface="宋体" panose="02010600030101010101" pitchFamily="2" charset="-122"/>
              </a:rPr>
              <a:t>的</a:t>
            </a:r>
            <a:r>
              <a:rPr sz="3200" b="0" spc="480" dirty="0">
                <a:solidFill>
                  <a:srgbClr val="000000"/>
                </a:solidFill>
                <a:latin typeface="宋体" panose="02010600030101010101" pitchFamily="2" charset="-122"/>
                <a:cs typeface="宋体" panose="02010600030101010101" pitchFamily="2" charset="-122"/>
              </a:rPr>
              <a:t>HA</a:t>
            </a:r>
            <a:endParaRPr sz="3200" dirty="0">
              <a:latin typeface="宋体" panose="02010600030101010101" pitchFamily="2" charset="-122"/>
              <a:cs typeface="宋体" panose="02010600030101010101" pitchFamily="2" charset="-122"/>
            </a:endParaRPr>
          </a:p>
        </p:txBody>
      </p:sp>
      <p:pic>
        <p:nvPicPr>
          <p:cNvPr id="8" name="object 4"/>
          <p:cNvPicPr/>
          <p:nvPr>
            <p:custDataLst>
              <p:tags r:id="rId1"/>
            </p:custDataLst>
          </p:nvPr>
        </p:nvPicPr>
        <p:blipFill>
          <a:blip r:embed="rId5" cstate="print"/>
          <a:stretch>
            <a:fillRect/>
          </a:stretch>
        </p:blipFill>
        <p:spPr>
          <a:xfrm>
            <a:off x="0" y="6436359"/>
            <a:ext cx="12190729" cy="421640"/>
          </a:xfrm>
          <a:prstGeom prst="rect">
            <a:avLst/>
          </a:prstGeom>
        </p:spPr>
      </p:pic>
      <p:pic>
        <p:nvPicPr>
          <p:cNvPr id="9" name="图片 8"/>
          <p:cNvPicPr>
            <a:picLocks noChangeAspect="1"/>
          </p:cNvPicPr>
          <p:nvPr>
            <p:custDataLst>
              <p:tags r:id="rId2"/>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121785" cy="513080"/>
          </a:xfrm>
          <a:prstGeom prst="rect">
            <a:avLst/>
          </a:prstGeom>
        </p:spPr>
        <p:txBody>
          <a:bodyPr vert="horz" wrap="square" lIns="0" tIns="12700" rIns="0" bIns="0" rtlCol="0">
            <a:spAutoFit/>
          </a:bodyPr>
          <a:lstStyle/>
          <a:p>
            <a:pPr marL="12700">
              <a:lnSpc>
                <a:spcPct val="100000"/>
              </a:lnSpc>
              <a:spcBef>
                <a:spcPts val="100"/>
              </a:spcBef>
            </a:pPr>
            <a:r>
              <a:rPr sz="3200" b="0" spc="-295" dirty="0">
                <a:solidFill>
                  <a:srgbClr val="000000"/>
                </a:solidFill>
                <a:latin typeface="宋体" panose="02010600030101010101" pitchFamily="2" charset="-122"/>
                <a:cs typeface="宋体" panose="02010600030101010101" pitchFamily="2" charset="-122"/>
              </a:rPr>
              <a:t>Prometheu</a:t>
            </a:r>
            <a:r>
              <a:rPr sz="3200" b="0" spc="-300" dirty="0">
                <a:solidFill>
                  <a:srgbClr val="000000"/>
                </a:solidFill>
                <a:latin typeface="宋体" panose="02010600030101010101" pitchFamily="2" charset="-122"/>
                <a:cs typeface="宋体" panose="02010600030101010101" pitchFamily="2" charset="-122"/>
              </a:rPr>
              <a:t>s</a:t>
            </a:r>
            <a:r>
              <a:rPr sz="3200" b="0" dirty="0">
                <a:solidFill>
                  <a:srgbClr val="000000"/>
                </a:solidFill>
                <a:latin typeface="宋体" panose="02010600030101010101" pitchFamily="2" charset="-122"/>
                <a:cs typeface="宋体" panose="02010600030101010101" pitchFamily="2" charset="-122"/>
              </a:rPr>
              <a:t>的高可用方案</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8289"/>
            <a:ext cx="11419840" cy="4384675"/>
          </a:xfrm>
          <a:prstGeom prst="rect">
            <a:avLst/>
          </a:prstGeom>
        </p:spPr>
        <p:txBody>
          <a:bodyPr vert="horz" wrap="square" lIns="0" tIns="55244" rIns="0" bIns="0" rtlCol="0">
            <a:spAutoFit/>
          </a:bodyPr>
          <a:lstStyle/>
          <a:p>
            <a:pPr marL="304800" indent="-292100">
              <a:lnSpc>
                <a:spcPct val="100000"/>
              </a:lnSpc>
              <a:spcBef>
                <a:spcPts val="435"/>
              </a:spcBef>
              <a:buClr>
                <a:srgbClr val="4770C4"/>
              </a:buClr>
              <a:buFont typeface="Wingdings" panose="05000000000000000000"/>
              <a:buChar char=""/>
              <a:tabLst>
                <a:tab pos="304800" algn="l"/>
              </a:tabLst>
            </a:pP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spc="-495" dirty="0">
                <a:latin typeface="宋体" panose="02010600030101010101" pitchFamily="2" charset="-122"/>
                <a:cs typeface="宋体" panose="02010600030101010101" pitchFamily="2" charset="-122"/>
              </a:rPr>
              <a:t> </a:t>
            </a:r>
            <a:r>
              <a:rPr sz="2000" spc="330" dirty="0">
                <a:latin typeface="宋体" panose="02010600030101010101" pitchFamily="2" charset="-122"/>
                <a:cs typeface="宋体" panose="02010600030101010101" pitchFamily="2" charset="-122"/>
              </a:rPr>
              <a:t>+</a:t>
            </a:r>
            <a:r>
              <a:rPr sz="2000" spc="-500" dirty="0">
                <a:latin typeface="宋体" panose="02010600030101010101" pitchFamily="2" charset="-122"/>
                <a:cs typeface="宋体" panose="02010600030101010101" pitchFamily="2" charset="-122"/>
              </a:rPr>
              <a:t> </a:t>
            </a:r>
            <a:r>
              <a:rPr sz="2000" spc="125" dirty="0">
                <a:latin typeface="宋体" panose="02010600030101010101" pitchFamily="2" charset="-122"/>
                <a:cs typeface="宋体" panose="02010600030101010101" pitchFamily="2" charset="-122"/>
              </a:rPr>
              <a:t>Th</a:t>
            </a:r>
            <a:r>
              <a:rPr sz="2000" spc="-105" dirty="0">
                <a:latin typeface="宋体" panose="02010600030101010101" pitchFamily="2" charset="-122"/>
                <a:cs typeface="宋体" panose="02010600030101010101" pitchFamily="2" charset="-122"/>
              </a:rPr>
              <a:t>anos</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spc="-30" dirty="0">
                <a:latin typeface="宋体" panose="02010600030101010101" pitchFamily="2" charset="-122"/>
                <a:cs typeface="宋体" panose="02010600030101010101" pitchFamily="2" charset="-122"/>
              </a:rPr>
              <a:t>Thanos</a:t>
            </a:r>
            <a:r>
              <a:rPr sz="1800" spc="-459" dirty="0">
                <a:latin typeface="宋体" panose="02010600030101010101" pitchFamily="2" charset="-122"/>
                <a:cs typeface="宋体" panose="02010600030101010101" pitchFamily="2" charset="-122"/>
              </a:rPr>
              <a:t> </a:t>
            </a:r>
            <a:r>
              <a:rPr sz="1800" spc="-370" dirty="0">
                <a:latin typeface="宋体" panose="02010600030101010101" pitchFamily="2" charset="-122"/>
                <a:cs typeface="宋体" panose="02010600030101010101" pitchFamily="2" charset="-122"/>
              </a:rPr>
              <a:t>is</a:t>
            </a:r>
            <a:r>
              <a:rPr sz="1800" spc="-440" dirty="0">
                <a:latin typeface="宋体" panose="02010600030101010101" pitchFamily="2" charset="-122"/>
                <a:cs typeface="宋体" panose="02010600030101010101" pitchFamily="2" charset="-122"/>
              </a:rPr>
              <a:t> </a:t>
            </a:r>
            <a:r>
              <a:rPr sz="1800" spc="-80" dirty="0">
                <a:latin typeface="宋体" panose="02010600030101010101" pitchFamily="2" charset="-122"/>
                <a:cs typeface="宋体" panose="02010600030101010101" pitchFamily="2" charset="-122"/>
              </a:rPr>
              <a:t>an</a:t>
            </a:r>
            <a:r>
              <a:rPr sz="1800" spc="-450" dirty="0">
                <a:latin typeface="宋体" panose="02010600030101010101" pitchFamily="2" charset="-122"/>
                <a:cs typeface="宋体" panose="02010600030101010101" pitchFamily="2" charset="-122"/>
              </a:rPr>
              <a:t> </a:t>
            </a:r>
            <a:r>
              <a:rPr sz="1800" spc="-25" dirty="0">
                <a:latin typeface="宋体" panose="02010600030101010101" pitchFamily="2" charset="-122"/>
                <a:cs typeface="宋体" panose="02010600030101010101" pitchFamily="2" charset="-122"/>
              </a:rPr>
              <a:t>open</a:t>
            </a:r>
            <a:r>
              <a:rPr sz="1800" spc="-459" dirty="0">
                <a:latin typeface="宋体" panose="02010600030101010101" pitchFamily="2" charset="-122"/>
                <a:cs typeface="宋体" panose="02010600030101010101" pitchFamily="2" charset="-122"/>
              </a:rPr>
              <a:t> </a:t>
            </a:r>
            <a:r>
              <a:rPr sz="1800" spc="-195" dirty="0">
                <a:latin typeface="宋体" panose="02010600030101010101" pitchFamily="2" charset="-122"/>
                <a:cs typeface="宋体" panose="02010600030101010101" pitchFamily="2" charset="-122"/>
              </a:rPr>
              <a:t>source,</a:t>
            </a:r>
            <a:r>
              <a:rPr sz="1800" spc="-434" dirty="0">
                <a:latin typeface="宋体" panose="02010600030101010101" pitchFamily="2" charset="-122"/>
                <a:cs typeface="宋体" panose="02010600030101010101" pitchFamily="2" charset="-122"/>
              </a:rPr>
              <a:t> </a:t>
            </a:r>
            <a:r>
              <a:rPr sz="1800" spc="-200" dirty="0">
                <a:latin typeface="宋体" panose="02010600030101010101" pitchFamily="2" charset="-122"/>
                <a:cs typeface="宋体" panose="02010600030101010101" pitchFamily="2" charset="-122"/>
              </a:rPr>
              <a:t>highly</a:t>
            </a:r>
            <a:r>
              <a:rPr sz="1800" spc="-455" dirty="0">
                <a:latin typeface="宋体" panose="02010600030101010101" pitchFamily="2" charset="-122"/>
                <a:cs typeface="宋体" panose="02010600030101010101" pitchFamily="2" charset="-122"/>
              </a:rPr>
              <a:t> </a:t>
            </a:r>
            <a:r>
              <a:rPr sz="1800" spc="-245" dirty="0">
                <a:latin typeface="宋体" panose="02010600030101010101" pitchFamily="2" charset="-122"/>
                <a:cs typeface="宋体" panose="02010600030101010101" pitchFamily="2" charset="-122"/>
              </a:rPr>
              <a:t>available</a:t>
            </a:r>
            <a:r>
              <a:rPr sz="1800" spc="-440" dirty="0">
                <a:latin typeface="宋体" panose="02010600030101010101" pitchFamily="2" charset="-122"/>
                <a:cs typeface="宋体" panose="02010600030101010101" pitchFamily="2" charset="-122"/>
              </a:rPr>
              <a:t> </a:t>
            </a:r>
            <a:r>
              <a:rPr sz="1800" spc="-60" dirty="0">
                <a:latin typeface="宋体" panose="02010600030101010101" pitchFamily="2" charset="-122"/>
                <a:cs typeface="宋体" panose="02010600030101010101" pitchFamily="2" charset="-122"/>
              </a:rPr>
              <a:t>Prometheus</a:t>
            </a:r>
            <a:r>
              <a:rPr sz="1800" spc="-450" dirty="0">
                <a:latin typeface="宋体" panose="02010600030101010101" pitchFamily="2" charset="-122"/>
                <a:cs typeface="宋体" panose="02010600030101010101" pitchFamily="2" charset="-122"/>
              </a:rPr>
              <a:t> </a:t>
            </a:r>
            <a:r>
              <a:rPr sz="1800" spc="-155" dirty="0">
                <a:latin typeface="宋体" panose="02010600030101010101" pitchFamily="2" charset="-122"/>
                <a:cs typeface="宋体" panose="02010600030101010101" pitchFamily="2" charset="-122"/>
              </a:rPr>
              <a:t>setup</a:t>
            </a:r>
            <a:r>
              <a:rPr sz="1800" spc="-445" dirty="0">
                <a:latin typeface="宋体" panose="02010600030101010101" pitchFamily="2" charset="-122"/>
                <a:cs typeface="宋体" panose="02010600030101010101" pitchFamily="2" charset="-122"/>
              </a:rPr>
              <a:t> </a:t>
            </a:r>
            <a:r>
              <a:rPr sz="1800" spc="-140" dirty="0">
                <a:latin typeface="宋体" panose="02010600030101010101" pitchFamily="2" charset="-122"/>
                <a:cs typeface="宋体" panose="02010600030101010101" pitchFamily="2" charset="-122"/>
              </a:rPr>
              <a:t>with</a:t>
            </a:r>
            <a:r>
              <a:rPr sz="1800" spc="-450" dirty="0">
                <a:latin typeface="宋体" panose="02010600030101010101" pitchFamily="2" charset="-122"/>
                <a:cs typeface="宋体" panose="02010600030101010101" pitchFamily="2" charset="-122"/>
              </a:rPr>
              <a:t> </a:t>
            </a:r>
            <a:r>
              <a:rPr sz="1800" spc="-140" dirty="0">
                <a:latin typeface="宋体" panose="02010600030101010101" pitchFamily="2" charset="-122"/>
                <a:cs typeface="宋体" panose="02010600030101010101" pitchFamily="2" charset="-122"/>
              </a:rPr>
              <a:t>long</a:t>
            </a:r>
            <a:r>
              <a:rPr sz="1800" spc="-440" dirty="0">
                <a:latin typeface="宋体" panose="02010600030101010101" pitchFamily="2" charset="-122"/>
                <a:cs typeface="宋体" panose="02010600030101010101" pitchFamily="2" charset="-122"/>
              </a:rPr>
              <a:t> </a:t>
            </a:r>
            <a:r>
              <a:rPr sz="1800" spc="-85" dirty="0">
                <a:latin typeface="宋体" panose="02010600030101010101" pitchFamily="2" charset="-122"/>
                <a:cs typeface="宋体" panose="02010600030101010101" pitchFamily="2" charset="-122"/>
              </a:rPr>
              <a:t>term</a:t>
            </a:r>
            <a:r>
              <a:rPr sz="1800" spc="-450" dirty="0">
                <a:latin typeface="宋体" panose="02010600030101010101" pitchFamily="2" charset="-122"/>
                <a:cs typeface="宋体" panose="02010600030101010101" pitchFamily="2" charset="-122"/>
              </a:rPr>
              <a:t> </a:t>
            </a:r>
            <a:r>
              <a:rPr sz="1800" spc="-190" dirty="0">
                <a:latin typeface="宋体" panose="02010600030101010101" pitchFamily="2" charset="-122"/>
                <a:cs typeface="宋体" panose="02010600030101010101" pitchFamily="2" charset="-122"/>
              </a:rPr>
              <a:t>storage</a:t>
            </a:r>
            <a:r>
              <a:rPr sz="1800" spc="-440" dirty="0">
                <a:latin typeface="宋体" panose="02010600030101010101" pitchFamily="2" charset="-122"/>
                <a:cs typeface="宋体" panose="02010600030101010101" pitchFamily="2" charset="-122"/>
              </a:rPr>
              <a:t> </a:t>
            </a:r>
            <a:r>
              <a:rPr sz="1800" spc="-55" dirty="0">
                <a:latin typeface="宋体" panose="02010600030101010101" pitchFamily="2" charset="-122"/>
                <a:cs typeface="宋体" panose="02010600030101010101" pitchFamily="2" charset="-122"/>
              </a:rPr>
              <a:t>and</a:t>
            </a:r>
            <a:r>
              <a:rPr sz="1800" spc="-459" dirty="0">
                <a:latin typeface="宋体" panose="02010600030101010101" pitchFamily="2" charset="-122"/>
                <a:cs typeface="宋体" panose="02010600030101010101" pitchFamily="2" charset="-122"/>
              </a:rPr>
              <a:t> </a:t>
            </a:r>
            <a:r>
              <a:rPr sz="1800" spc="-155" dirty="0">
                <a:latin typeface="宋体" panose="02010600030101010101" pitchFamily="2" charset="-122"/>
                <a:cs typeface="宋体" panose="02010600030101010101" pitchFamily="2" charset="-122"/>
              </a:rPr>
              <a:t>querying</a:t>
            </a:r>
            <a:r>
              <a:rPr sz="1800" spc="-420" dirty="0">
                <a:latin typeface="宋体" panose="02010600030101010101" pitchFamily="2" charset="-122"/>
                <a:cs typeface="宋体" panose="02010600030101010101" pitchFamily="2" charset="-122"/>
              </a:rPr>
              <a:t> </a:t>
            </a:r>
            <a:r>
              <a:rPr sz="1800" spc="-285" dirty="0">
                <a:latin typeface="宋体" panose="02010600030101010101" pitchFamily="2" charset="-122"/>
                <a:cs typeface="宋体" panose="02010600030101010101" pitchFamily="2" charset="-122"/>
              </a:rPr>
              <a:t>capabilities.</a:t>
            </a:r>
            <a:endParaRPr sz="1800">
              <a:latin typeface="宋体" panose="02010600030101010101" pitchFamily="2" charset="-122"/>
              <a:cs typeface="宋体" panose="02010600030101010101" pitchFamily="2" charset="-122"/>
            </a:endParaRPr>
          </a:p>
          <a:p>
            <a:pPr marL="698500" marR="5080" lvl="1" indent="-228600">
              <a:lnSpc>
                <a:spcPts val="1950"/>
              </a:lnSpc>
              <a:spcBef>
                <a:spcPts val="520"/>
              </a:spcBef>
              <a:buClr>
                <a:srgbClr val="45B19B"/>
              </a:buClr>
              <a:buFont typeface="Wingdings" panose="05000000000000000000"/>
              <a:buChar char=""/>
              <a:tabLst>
                <a:tab pos="755650" algn="l"/>
              </a:tabLst>
            </a:pPr>
            <a:r>
              <a:rPr dirty="0"/>
              <a:t>	</a:t>
            </a:r>
            <a:r>
              <a:rPr sz="1800" spc="-220" dirty="0">
                <a:latin typeface="宋体" panose="02010600030101010101" pitchFamily="2" charset="-122"/>
                <a:cs typeface="宋体" panose="02010600030101010101" pitchFamily="2" charset="-122"/>
              </a:rPr>
              <a:t>All</a:t>
            </a:r>
            <a:r>
              <a:rPr sz="1800" spc="-445" dirty="0">
                <a:latin typeface="宋体" panose="02010600030101010101" pitchFamily="2" charset="-122"/>
                <a:cs typeface="宋体" panose="02010600030101010101" pitchFamily="2" charset="-122"/>
              </a:rPr>
              <a:t> </a:t>
            </a:r>
            <a:r>
              <a:rPr sz="1800" spc="-155" dirty="0">
                <a:latin typeface="宋体" panose="02010600030101010101" pitchFamily="2" charset="-122"/>
                <a:cs typeface="宋体" panose="02010600030101010101" pitchFamily="2" charset="-122"/>
              </a:rPr>
              <a:t>of</a:t>
            </a:r>
            <a:r>
              <a:rPr sz="1800" spc="-440" dirty="0">
                <a:latin typeface="宋体" panose="02010600030101010101" pitchFamily="2" charset="-122"/>
                <a:cs typeface="宋体" panose="02010600030101010101" pitchFamily="2" charset="-122"/>
              </a:rPr>
              <a:t> </a:t>
            </a:r>
            <a:r>
              <a:rPr sz="1800" spc="-180" dirty="0">
                <a:latin typeface="宋体" panose="02010600030101010101" pitchFamily="2" charset="-122"/>
                <a:cs typeface="宋体" panose="02010600030101010101" pitchFamily="2" charset="-122"/>
              </a:rPr>
              <a:t>these</a:t>
            </a:r>
            <a:r>
              <a:rPr sz="1800" spc="-459" dirty="0">
                <a:latin typeface="宋体" panose="02010600030101010101" pitchFamily="2" charset="-122"/>
                <a:cs typeface="宋体" panose="02010600030101010101" pitchFamily="2" charset="-122"/>
              </a:rPr>
              <a:t> </a:t>
            </a:r>
            <a:r>
              <a:rPr sz="1800" spc="-210" dirty="0">
                <a:latin typeface="宋体" panose="02010600030101010101" pitchFamily="2" charset="-122"/>
                <a:cs typeface="宋体" panose="02010600030101010101" pitchFamily="2" charset="-122"/>
              </a:rPr>
              <a:t>projects</a:t>
            </a:r>
            <a:r>
              <a:rPr sz="1800" spc="-459" dirty="0">
                <a:latin typeface="宋体" panose="02010600030101010101" pitchFamily="2" charset="-122"/>
                <a:cs typeface="宋体" panose="02010600030101010101" pitchFamily="2" charset="-122"/>
              </a:rPr>
              <a:t> </a:t>
            </a:r>
            <a:r>
              <a:rPr sz="1800" spc="55" dirty="0">
                <a:latin typeface="宋体" panose="02010600030101010101" pitchFamily="2" charset="-122"/>
                <a:cs typeface="宋体" panose="02010600030101010101" pitchFamily="2" charset="-122"/>
              </a:rPr>
              <a:t>may</a:t>
            </a:r>
            <a:r>
              <a:rPr sz="1800" spc="-440" dirty="0">
                <a:latin typeface="宋体" panose="02010600030101010101" pitchFamily="2" charset="-122"/>
                <a:cs typeface="宋体" panose="02010600030101010101" pitchFamily="2" charset="-122"/>
              </a:rPr>
              <a:t> </a:t>
            </a:r>
            <a:r>
              <a:rPr sz="1800" spc="-395" dirty="0">
                <a:latin typeface="宋体" panose="02010600030101010101" pitchFamily="2" charset="-122"/>
                <a:cs typeface="宋体" panose="02010600030101010101" pitchFamily="2" charset="-122"/>
              </a:rPr>
              <a:t>fit</a:t>
            </a:r>
            <a:r>
              <a:rPr sz="1800" spc="-445" dirty="0">
                <a:latin typeface="宋体" panose="02010600030101010101" pitchFamily="2" charset="-122"/>
                <a:cs typeface="宋体" panose="02010600030101010101" pitchFamily="2" charset="-122"/>
              </a:rPr>
              <a:t> </a:t>
            </a:r>
            <a:r>
              <a:rPr sz="1800" spc="-250" dirty="0">
                <a:latin typeface="宋体" panose="02010600030101010101" pitchFamily="2" charset="-122"/>
                <a:cs typeface="宋体" panose="02010600030101010101" pitchFamily="2" charset="-122"/>
              </a:rPr>
              <a:t>specific</a:t>
            </a:r>
            <a:r>
              <a:rPr sz="1800" spc="-434" dirty="0">
                <a:latin typeface="宋体" panose="02010600030101010101" pitchFamily="2" charset="-122"/>
                <a:cs typeface="宋体" panose="02010600030101010101" pitchFamily="2" charset="-122"/>
              </a:rPr>
              <a:t> </a:t>
            </a:r>
            <a:r>
              <a:rPr sz="1800" spc="-140" dirty="0">
                <a:latin typeface="宋体" panose="02010600030101010101" pitchFamily="2" charset="-122"/>
                <a:cs typeface="宋体" panose="02010600030101010101" pitchFamily="2" charset="-122"/>
              </a:rPr>
              <a:t>use</a:t>
            </a:r>
            <a:r>
              <a:rPr sz="1800" spc="-434" dirty="0">
                <a:latin typeface="宋体" panose="02010600030101010101" pitchFamily="2" charset="-122"/>
                <a:cs typeface="宋体" panose="02010600030101010101" pitchFamily="2" charset="-122"/>
              </a:rPr>
              <a:t> </a:t>
            </a:r>
            <a:r>
              <a:rPr sz="1800" spc="-245" dirty="0">
                <a:latin typeface="宋体" panose="02010600030101010101" pitchFamily="2" charset="-122"/>
                <a:cs typeface="宋体" panose="02010600030101010101" pitchFamily="2" charset="-122"/>
              </a:rPr>
              <a:t>cases,</a:t>
            </a:r>
            <a:r>
              <a:rPr sz="1800" spc="-440" dirty="0">
                <a:latin typeface="宋体" panose="02010600030101010101" pitchFamily="2" charset="-122"/>
                <a:cs typeface="宋体" panose="02010600030101010101" pitchFamily="2" charset="-122"/>
              </a:rPr>
              <a:t> </a:t>
            </a:r>
            <a:r>
              <a:rPr sz="1800" spc="-125" dirty="0">
                <a:latin typeface="宋体" panose="02010600030101010101" pitchFamily="2" charset="-122"/>
                <a:cs typeface="宋体" panose="02010600030101010101" pitchFamily="2" charset="-122"/>
              </a:rPr>
              <a:t>but</a:t>
            </a:r>
            <a:r>
              <a:rPr sz="1800" spc="-450" dirty="0">
                <a:latin typeface="宋体" panose="02010600030101010101" pitchFamily="2" charset="-122"/>
                <a:cs typeface="宋体" panose="02010600030101010101" pitchFamily="2" charset="-122"/>
              </a:rPr>
              <a:t> </a:t>
            </a:r>
            <a:r>
              <a:rPr sz="1800" spc="-25" dirty="0">
                <a:latin typeface="宋体" panose="02010600030101010101" pitchFamily="2" charset="-122"/>
                <a:cs typeface="宋体" panose="02010600030101010101" pitchFamily="2" charset="-122"/>
              </a:rPr>
              <a:t>none</a:t>
            </a:r>
            <a:r>
              <a:rPr sz="1800" spc="-465" dirty="0">
                <a:latin typeface="宋体" panose="02010600030101010101" pitchFamily="2" charset="-122"/>
                <a:cs typeface="宋体" panose="02010600030101010101" pitchFamily="2" charset="-122"/>
              </a:rPr>
              <a:t> </a:t>
            </a:r>
            <a:r>
              <a:rPr sz="1800" spc="-155" dirty="0">
                <a:latin typeface="宋体" panose="02010600030101010101" pitchFamily="2" charset="-122"/>
                <a:cs typeface="宋体" panose="02010600030101010101" pitchFamily="2" charset="-122"/>
              </a:rPr>
              <a:t>of</a:t>
            </a:r>
            <a:r>
              <a:rPr sz="1800" spc="-440" dirty="0">
                <a:latin typeface="宋体" panose="02010600030101010101" pitchFamily="2" charset="-122"/>
                <a:cs typeface="宋体" panose="02010600030101010101" pitchFamily="2" charset="-122"/>
              </a:rPr>
              <a:t> </a:t>
            </a:r>
            <a:r>
              <a:rPr sz="1800" spc="-5" dirty="0">
                <a:latin typeface="宋体" panose="02010600030101010101" pitchFamily="2" charset="-122"/>
                <a:cs typeface="宋体" panose="02010600030101010101" pitchFamily="2" charset="-122"/>
              </a:rPr>
              <a:t>them</a:t>
            </a:r>
            <a:r>
              <a:rPr sz="1800" spc="-450" dirty="0">
                <a:latin typeface="宋体" panose="02010600030101010101" pitchFamily="2" charset="-122"/>
                <a:cs typeface="宋体" panose="02010600030101010101" pitchFamily="2" charset="-122"/>
              </a:rPr>
              <a:t> </a:t>
            </a:r>
            <a:r>
              <a:rPr sz="1800" spc="-370" dirty="0">
                <a:latin typeface="宋体" panose="02010600030101010101" pitchFamily="2" charset="-122"/>
                <a:cs typeface="宋体" panose="02010600030101010101" pitchFamily="2" charset="-122"/>
              </a:rPr>
              <a:t>is</a:t>
            </a:r>
            <a:r>
              <a:rPr sz="1800" spc="-445" dirty="0">
                <a:latin typeface="宋体" panose="02010600030101010101" pitchFamily="2" charset="-122"/>
                <a:cs typeface="宋体" panose="02010600030101010101" pitchFamily="2" charset="-122"/>
              </a:rPr>
              <a:t> </a:t>
            </a:r>
            <a:r>
              <a:rPr sz="1800" spc="-170" dirty="0">
                <a:latin typeface="宋体" panose="02010600030101010101" pitchFamily="2" charset="-122"/>
                <a:cs typeface="宋体" panose="02010600030101010101" pitchFamily="2" charset="-122"/>
              </a:rPr>
              <a:t>a</a:t>
            </a:r>
            <a:r>
              <a:rPr sz="1800" spc="-440" dirty="0">
                <a:latin typeface="宋体" panose="02010600030101010101" pitchFamily="2" charset="-122"/>
                <a:cs typeface="宋体" panose="02010600030101010101" pitchFamily="2" charset="-122"/>
              </a:rPr>
              <a:t> </a:t>
            </a:r>
            <a:r>
              <a:rPr sz="1800" spc="-295" dirty="0">
                <a:latin typeface="宋体" panose="02010600030101010101" pitchFamily="2" charset="-122"/>
                <a:cs typeface="宋体" panose="02010600030101010101" pitchFamily="2" charset="-122"/>
              </a:rPr>
              <a:t>silver-bullet.</a:t>
            </a:r>
            <a:r>
              <a:rPr sz="1800" spc="-420" dirty="0">
                <a:latin typeface="宋体" panose="02010600030101010101" pitchFamily="2" charset="-122"/>
                <a:cs typeface="宋体" panose="02010600030101010101" pitchFamily="2" charset="-122"/>
              </a:rPr>
              <a:t> </a:t>
            </a:r>
            <a:r>
              <a:rPr sz="1800" spc="25" dirty="0">
                <a:latin typeface="宋体" panose="02010600030101010101" pitchFamily="2" charset="-122"/>
                <a:cs typeface="宋体" panose="02010600030101010101" pitchFamily="2" charset="-122"/>
              </a:rPr>
              <a:t>The</a:t>
            </a:r>
            <a:r>
              <a:rPr sz="1800" spc="-455" dirty="0">
                <a:latin typeface="宋体" panose="02010600030101010101" pitchFamily="2" charset="-122"/>
                <a:cs typeface="宋体" panose="02010600030101010101" pitchFamily="2" charset="-122"/>
              </a:rPr>
              <a:t> </a:t>
            </a:r>
            <a:r>
              <a:rPr sz="1800" spc="-170" dirty="0">
                <a:latin typeface="宋体" panose="02010600030101010101" pitchFamily="2" charset="-122"/>
                <a:cs typeface="宋体" panose="02010600030101010101" pitchFamily="2" charset="-122"/>
              </a:rPr>
              <a:t>following</a:t>
            </a:r>
            <a:r>
              <a:rPr sz="1800" spc="-440" dirty="0">
                <a:latin typeface="宋体" panose="02010600030101010101" pitchFamily="2" charset="-122"/>
                <a:cs typeface="宋体" panose="02010600030101010101" pitchFamily="2" charset="-122"/>
              </a:rPr>
              <a:t> </a:t>
            </a:r>
            <a:r>
              <a:rPr sz="1800" spc="-215" dirty="0">
                <a:latin typeface="宋体" panose="02010600030101010101" pitchFamily="2" charset="-122"/>
                <a:cs typeface="宋体" panose="02010600030101010101" pitchFamily="2" charset="-122"/>
              </a:rPr>
              <a:t>benefits</a:t>
            </a:r>
            <a:r>
              <a:rPr sz="1800" spc="-455" dirty="0">
                <a:latin typeface="宋体" panose="02010600030101010101" pitchFamily="2" charset="-122"/>
                <a:cs typeface="宋体" panose="02010600030101010101" pitchFamily="2" charset="-122"/>
              </a:rPr>
              <a:t> </a:t>
            </a:r>
            <a:r>
              <a:rPr sz="1800" spc="40" dirty="0">
                <a:latin typeface="宋体" panose="02010600030101010101" pitchFamily="2" charset="-122"/>
                <a:cs typeface="宋体" panose="02010600030101010101" pitchFamily="2" charset="-122"/>
              </a:rPr>
              <a:t>made</a:t>
            </a:r>
            <a:r>
              <a:rPr sz="1800" spc="-450" dirty="0">
                <a:latin typeface="宋体" panose="02010600030101010101" pitchFamily="2" charset="-122"/>
                <a:cs typeface="宋体" panose="02010600030101010101" pitchFamily="2" charset="-122"/>
              </a:rPr>
              <a:t> </a:t>
            </a:r>
            <a:r>
              <a:rPr sz="1800" spc="-135" dirty="0">
                <a:latin typeface="宋体" panose="02010600030101010101" pitchFamily="2" charset="-122"/>
                <a:cs typeface="宋体" panose="02010600030101010101" pitchFamily="2" charset="-122"/>
              </a:rPr>
              <a:t>us</a:t>
            </a:r>
            <a:r>
              <a:rPr sz="1800" spc="-434" dirty="0">
                <a:latin typeface="宋体" panose="02010600030101010101" pitchFamily="2" charset="-122"/>
                <a:cs typeface="宋体" panose="02010600030101010101" pitchFamily="2" charset="-122"/>
              </a:rPr>
              <a:t> </a:t>
            </a:r>
            <a:r>
              <a:rPr sz="1800" spc="-160" dirty="0">
                <a:latin typeface="宋体" panose="02010600030101010101" pitchFamily="2" charset="-122"/>
                <a:cs typeface="宋体" panose="02010600030101010101" pitchFamily="2" charset="-122"/>
              </a:rPr>
              <a:t>decide </a:t>
            </a:r>
            <a:r>
              <a:rPr sz="1800" spc="-885" dirty="0">
                <a:latin typeface="宋体" panose="02010600030101010101" pitchFamily="2" charset="-122"/>
                <a:cs typeface="宋体" panose="02010600030101010101" pitchFamily="2" charset="-122"/>
              </a:rPr>
              <a:t> </a:t>
            </a:r>
            <a:r>
              <a:rPr sz="1800" spc="-180" dirty="0">
                <a:latin typeface="宋体" panose="02010600030101010101" pitchFamily="2" charset="-122"/>
                <a:cs typeface="宋体" panose="02010600030101010101" pitchFamily="2" charset="-122"/>
              </a:rPr>
              <a:t>to</a:t>
            </a:r>
            <a:r>
              <a:rPr sz="1800" spc="-465" dirty="0">
                <a:latin typeface="宋体" panose="02010600030101010101" pitchFamily="2" charset="-122"/>
                <a:cs typeface="宋体" panose="02010600030101010101" pitchFamily="2" charset="-122"/>
              </a:rPr>
              <a:t> </a:t>
            </a:r>
            <a:r>
              <a:rPr sz="1800" spc="-40" dirty="0">
                <a:latin typeface="宋体" panose="02010600030101010101" pitchFamily="2" charset="-122"/>
                <a:cs typeface="宋体" panose="02010600030101010101" pitchFamily="2" charset="-122"/>
              </a:rPr>
              <a:t>go</a:t>
            </a:r>
            <a:r>
              <a:rPr sz="1800" spc="-459" dirty="0">
                <a:latin typeface="宋体" panose="02010600030101010101" pitchFamily="2" charset="-122"/>
                <a:cs typeface="宋体" panose="02010600030101010101" pitchFamily="2" charset="-122"/>
              </a:rPr>
              <a:t> </a:t>
            </a:r>
            <a:r>
              <a:rPr sz="1800" spc="-140" dirty="0">
                <a:latin typeface="宋体" panose="02010600030101010101" pitchFamily="2" charset="-122"/>
                <a:cs typeface="宋体" panose="02010600030101010101" pitchFamily="2" charset="-122"/>
              </a:rPr>
              <a:t>with</a:t>
            </a:r>
            <a:r>
              <a:rPr sz="1800" spc="-459" dirty="0">
                <a:latin typeface="宋体" panose="02010600030101010101" pitchFamily="2" charset="-122"/>
                <a:cs typeface="宋体" panose="02010600030101010101" pitchFamily="2" charset="-122"/>
              </a:rPr>
              <a:t> </a:t>
            </a:r>
            <a:r>
              <a:rPr sz="1800" spc="-95" dirty="0">
                <a:latin typeface="宋体" panose="02010600030101010101" pitchFamily="2" charset="-122"/>
                <a:cs typeface="宋体" panose="02010600030101010101" pitchFamily="2" charset="-122"/>
              </a:rPr>
              <a:t>Thanos:</a:t>
            </a:r>
            <a:endParaRPr sz="1800">
              <a:latin typeface="宋体" panose="02010600030101010101" pitchFamily="2" charset="-122"/>
              <a:cs typeface="宋体" panose="02010600030101010101" pitchFamily="2" charset="-122"/>
            </a:endParaRPr>
          </a:p>
          <a:p>
            <a:pPr marL="1206500" lvl="2" indent="-280035">
              <a:lnSpc>
                <a:spcPct val="100000"/>
              </a:lnSpc>
              <a:spcBef>
                <a:spcPts val="290"/>
              </a:spcBef>
              <a:buClr>
                <a:srgbClr val="F3C108"/>
              </a:buClr>
              <a:buFont typeface="Wingdings" panose="05000000000000000000"/>
              <a:buChar char=""/>
              <a:tabLst>
                <a:tab pos="1207135" algn="l"/>
              </a:tabLst>
            </a:pPr>
            <a:r>
              <a:rPr sz="1600" spc="-185" dirty="0">
                <a:latin typeface="宋体" panose="02010600030101010101" pitchFamily="2" charset="-122"/>
                <a:cs typeface="宋体" panose="02010600030101010101" pitchFamily="2" charset="-122"/>
              </a:rPr>
              <a:t>St</a:t>
            </a:r>
            <a:r>
              <a:rPr sz="1600" spc="-210" dirty="0">
                <a:latin typeface="宋体" panose="02010600030101010101" pitchFamily="2" charset="-122"/>
                <a:cs typeface="宋体" panose="02010600030101010101" pitchFamily="2" charset="-122"/>
              </a:rPr>
              <a:t>ate</a:t>
            </a:r>
            <a:r>
              <a:rPr sz="1600" spc="-445" dirty="0">
                <a:latin typeface="宋体" panose="02010600030101010101" pitchFamily="2" charset="-122"/>
                <a:cs typeface="宋体" panose="02010600030101010101" pitchFamily="2" charset="-122"/>
              </a:rPr>
              <a:t>l</a:t>
            </a:r>
            <a:r>
              <a:rPr sz="1600" spc="-190" dirty="0">
                <a:latin typeface="宋体" panose="02010600030101010101" pitchFamily="2" charset="-122"/>
                <a:cs typeface="宋体" panose="02010600030101010101" pitchFamily="2" charset="-122"/>
              </a:rPr>
              <a:t>ess</a:t>
            </a:r>
            <a:r>
              <a:rPr sz="1600" spc="-430" dirty="0">
                <a:latin typeface="宋体" panose="02010600030101010101" pitchFamily="2" charset="-122"/>
                <a:cs typeface="宋体" panose="02010600030101010101" pitchFamily="2" charset="-122"/>
              </a:rPr>
              <a:t> </a:t>
            </a:r>
            <a:r>
              <a:rPr sz="1600" spc="-60" dirty="0">
                <a:latin typeface="宋体" panose="02010600030101010101" pitchFamily="2" charset="-122"/>
                <a:cs typeface="宋体" panose="02010600030101010101" pitchFamily="2" charset="-122"/>
              </a:rPr>
              <a:t>co</a:t>
            </a:r>
            <a:r>
              <a:rPr sz="1600" spc="120" dirty="0">
                <a:latin typeface="宋体" panose="02010600030101010101" pitchFamily="2" charset="-122"/>
                <a:cs typeface="宋体" panose="02010600030101010101" pitchFamily="2" charset="-122"/>
              </a:rPr>
              <a:t>mpo</a:t>
            </a:r>
            <a:r>
              <a:rPr sz="1600" spc="125" dirty="0">
                <a:latin typeface="宋体" panose="02010600030101010101" pitchFamily="2" charset="-122"/>
                <a:cs typeface="宋体" panose="02010600030101010101" pitchFamily="2" charset="-122"/>
              </a:rPr>
              <a:t>n</a:t>
            </a:r>
            <a:r>
              <a:rPr sz="1600" spc="-145" dirty="0">
                <a:latin typeface="宋体" panose="02010600030101010101" pitchFamily="2" charset="-122"/>
                <a:cs typeface="宋体" panose="02010600030101010101" pitchFamily="2" charset="-122"/>
              </a:rPr>
              <a:t>e</a:t>
            </a:r>
            <a:r>
              <a:rPr sz="1600" spc="-180" dirty="0">
                <a:latin typeface="宋体" panose="02010600030101010101" pitchFamily="2" charset="-122"/>
                <a:cs typeface="宋体" panose="02010600030101010101" pitchFamily="2" charset="-122"/>
              </a:rPr>
              <a:t>nts</a:t>
            </a:r>
            <a:endParaRPr sz="1600">
              <a:latin typeface="宋体" panose="02010600030101010101" pitchFamily="2" charset="-122"/>
              <a:cs typeface="宋体" panose="02010600030101010101" pitchFamily="2" charset="-122"/>
            </a:endParaRPr>
          </a:p>
          <a:p>
            <a:pPr marL="1206500" lvl="2" indent="-280035">
              <a:lnSpc>
                <a:spcPct val="100000"/>
              </a:lnSpc>
              <a:spcBef>
                <a:spcPts val="310"/>
              </a:spcBef>
              <a:buClr>
                <a:srgbClr val="F3C108"/>
              </a:buClr>
              <a:buFont typeface="Wingdings" panose="05000000000000000000"/>
              <a:buChar char=""/>
              <a:tabLst>
                <a:tab pos="1207135" algn="l"/>
              </a:tabLst>
            </a:pPr>
            <a:r>
              <a:rPr sz="1600" spc="-185" dirty="0">
                <a:latin typeface="宋体" panose="02010600030101010101" pitchFamily="2" charset="-122"/>
                <a:cs typeface="宋体" panose="02010600030101010101" pitchFamily="2" charset="-122"/>
              </a:rPr>
              <a:t>St</a:t>
            </a:r>
            <a:r>
              <a:rPr sz="1600" spc="-190" dirty="0">
                <a:latin typeface="宋体" panose="02010600030101010101" pitchFamily="2" charset="-122"/>
                <a:cs typeface="宋体" panose="02010600030101010101" pitchFamily="2" charset="-122"/>
              </a:rPr>
              <a:t>ab</a:t>
            </a:r>
            <a:r>
              <a:rPr sz="1600" spc="-185" dirty="0">
                <a:latin typeface="宋体" panose="02010600030101010101" pitchFamily="2" charset="-122"/>
                <a:cs typeface="宋体" panose="02010600030101010101" pitchFamily="2" charset="-122"/>
              </a:rPr>
              <a:t>l</a:t>
            </a:r>
            <a:r>
              <a:rPr sz="1600" spc="-135" dirty="0">
                <a:latin typeface="宋体" panose="02010600030101010101" pitchFamily="2" charset="-122"/>
                <a:cs typeface="宋体" panose="02010600030101010101" pitchFamily="2" charset="-122"/>
              </a:rPr>
              <a:t>e</a:t>
            </a:r>
            <a:r>
              <a:rPr sz="1600" spc="-434" dirty="0">
                <a:latin typeface="宋体" panose="02010600030101010101" pitchFamily="2" charset="-122"/>
                <a:cs typeface="宋体" panose="02010600030101010101" pitchFamily="2" charset="-122"/>
              </a:rPr>
              <a:t> </a:t>
            </a:r>
            <a:r>
              <a:rPr sz="1600" spc="-185" dirty="0">
                <a:latin typeface="宋体" panose="02010600030101010101" pitchFamily="2" charset="-122"/>
                <a:cs typeface="宋体" panose="02010600030101010101" pitchFamily="2" charset="-122"/>
              </a:rPr>
              <a:t>St</a:t>
            </a:r>
            <a:r>
              <a:rPr sz="1600" spc="-40" dirty="0">
                <a:latin typeface="宋体" panose="02010600030101010101" pitchFamily="2" charset="-122"/>
                <a:cs typeface="宋体" panose="02010600030101010101" pitchFamily="2" charset="-122"/>
              </a:rPr>
              <a:t>oreAPI</a:t>
            </a:r>
            <a:r>
              <a:rPr sz="1600" spc="-415" dirty="0">
                <a:latin typeface="宋体" panose="02010600030101010101" pitchFamily="2" charset="-122"/>
                <a:cs typeface="宋体" panose="02010600030101010101" pitchFamily="2" charset="-122"/>
              </a:rPr>
              <a:t> </a:t>
            </a:r>
            <a:r>
              <a:rPr sz="1600" spc="-60" dirty="0">
                <a:latin typeface="宋体" panose="02010600030101010101" pitchFamily="2" charset="-122"/>
                <a:cs typeface="宋体" panose="02010600030101010101" pitchFamily="2" charset="-122"/>
              </a:rPr>
              <a:t>be</a:t>
            </a:r>
            <a:r>
              <a:rPr sz="1600" spc="-35" dirty="0">
                <a:latin typeface="宋体" panose="02010600030101010101" pitchFamily="2" charset="-122"/>
                <a:cs typeface="宋体" panose="02010600030101010101" pitchFamily="2" charset="-122"/>
              </a:rPr>
              <a:t>tw</a:t>
            </a:r>
            <a:r>
              <a:rPr sz="1600" spc="-145" dirty="0">
                <a:latin typeface="宋体" panose="02010600030101010101" pitchFamily="2" charset="-122"/>
                <a:cs typeface="宋体" panose="02010600030101010101" pitchFamily="2" charset="-122"/>
              </a:rPr>
              <a:t>e</a:t>
            </a:r>
            <a:r>
              <a:rPr sz="1600" spc="-60" dirty="0">
                <a:latin typeface="宋体" panose="02010600030101010101" pitchFamily="2" charset="-122"/>
                <a:cs typeface="宋体" panose="02010600030101010101" pitchFamily="2" charset="-122"/>
              </a:rPr>
              <a:t>en</a:t>
            </a:r>
            <a:r>
              <a:rPr sz="1600" spc="-434" dirty="0">
                <a:latin typeface="宋体" panose="02010600030101010101" pitchFamily="2" charset="-122"/>
                <a:cs typeface="宋体" panose="02010600030101010101" pitchFamily="2" charset="-122"/>
              </a:rPr>
              <a:t> </a:t>
            </a:r>
            <a:r>
              <a:rPr sz="1600" spc="-195" dirty="0">
                <a:latin typeface="宋体" panose="02010600030101010101" pitchFamily="2" charset="-122"/>
                <a:cs typeface="宋体" panose="02010600030101010101" pitchFamily="2" charset="-122"/>
              </a:rPr>
              <a:t>service</a:t>
            </a:r>
            <a:r>
              <a:rPr sz="1600" spc="-220" dirty="0">
                <a:latin typeface="宋体" panose="02010600030101010101" pitchFamily="2" charset="-122"/>
                <a:cs typeface="宋体" panose="02010600030101010101" pitchFamily="2" charset="-122"/>
              </a:rPr>
              <a:t>s</a:t>
            </a:r>
            <a:endParaRPr sz="1600">
              <a:latin typeface="宋体" panose="02010600030101010101" pitchFamily="2" charset="-122"/>
              <a:cs typeface="宋体" panose="02010600030101010101" pitchFamily="2" charset="-122"/>
            </a:endParaRPr>
          </a:p>
          <a:p>
            <a:pPr marL="1206500" lvl="2" indent="-280035">
              <a:lnSpc>
                <a:spcPct val="100000"/>
              </a:lnSpc>
              <a:spcBef>
                <a:spcPts val="300"/>
              </a:spcBef>
              <a:buClr>
                <a:srgbClr val="F3C108"/>
              </a:buClr>
              <a:buFont typeface="Wingdings" panose="05000000000000000000"/>
              <a:buChar char=""/>
              <a:tabLst>
                <a:tab pos="1207135" algn="l"/>
              </a:tabLst>
            </a:pPr>
            <a:r>
              <a:rPr sz="1600" spc="-175" dirty="0">
                <a:latin typeface="宋体" panose="02010600030101010101" pitchFamily="2" charset="-122"/>
                <a:cs typeface="宋体" panose="02010600030101010101" pitchFamily="2" charset="-122"/>
              </a:rPr>
              <a:t>Historic</a:t>
            </a:r>
            <a:r>
              <a:rPr sz="1600" spc="-430" dirty="0">
                <a:latin typeface="宋体" panose="02010600030101010101" pitchFamily="2" charset="-122"/>
                <a:cs typeface="宋体" panose="02010600030101010101" pitchFamily="2" charset="-122"/>
              </a:rPr>
              <a:t> </a:t>
            </a:r>
            <a:r>
              <a:rPr sz="1600" spc="-155" dirty="0">
                <a:latin typeface="宋体" panose="02010600030101010101" pitchFamily="2" charset="-122"/>
                <a:cs typeface="宋体" panose="02010600030101010101" pitchFamily="2" charset="-122"/>
              </a:rPr>
              <a:t>metrics</a:t>
            </a:r>
            <a:r>
              <a:rPr sz="1600" spc="-409" dirty="0">
                <a:latin typeface="宋体" panose="02010600030101010101" pitchFamily="2" charset="-122"/>
                <a:cs typeface="宋体" panose="02010600030101010101" pitchFamily="2" charset="-122"/>
              </a:rPr>
              <a:t> </a:t>
            </a:r>
            <a:r>
              <a:rPr sz="1600" spc="-45" dirty="0">
                <a:latin typeface="宋体" panose="02010600030101010101" pitchFamily="2" charset="-122"/>
                <a:cs typeface="宋体" panose="02010600030101010101" pitchFamily="2" charset="-122"/>
              </a:rPr>
              <a:t>and</a:t>
            </a:r>
            <a:r>
              <a:rPr sz="1600" spc="-400"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25" dirty="0">
                <a:latin typeface="宋体" panose="02010600030101010101" pitchFamily="2" charset="-122"/>
                <a:cs typeface="宋体" panose="02010600030101010101" pitchFamily="2" charset="-122"/>
              </a:rPr>
              <a:t> </a:t>
            </a:r>
            <a:r>
              <a:rPr sz="1600" spc="-55" dirty="0">
                <a:latin typeface="宋体" panose="02010600030101010101" pitchFamily="2" charset="-122"/>
                <a:cs typeface="宋体" panose="02010600030101010101" pitchFamily="2" charset="-122"/>
              </a:rPr>
              <a:t>whole</a:t>
            </a:r>
            <a:r>
              <a:rPr sz="1600" spc="-425" dirty="0">
                <a:latin typeface="宋体" panose="02010600030101010101" pitchFamily="2" charset="-122"/>
                <a:cs typeface="宋体" panose="02010600030101010101" pitchFamily="2" charset="-122"/>
              </a:rPr>
              <a:t> </a:t>
            </a:r>
            <a:r>
              <a:rPr sz="1600" spc="-235" dirty="0">
                <a:latin typeface="宋体" panose="02010600030101010101" pitchFamily="2" charset="-122"/>
                <a:cs typeface="宋体" panose="02010600030101010101" pitchFamily="2" charset="-122"/>
              </a:rPr>
              <a:t>state</a:t>
            </a:r>
            <a:r>
              <a:rPr sz="1600" spc="-420" dirty="0">
                <a:latin typeface="宋体" panose="02010600030101010101" pitchFamily="2" charset="-122"/>
                <a:cs typeface="宋体" panose="02010600030101010101" pitchFamily="2" charset="-122"/>
              </a:rPr>
              <a:t> </a:t>
            </a:r>
            <a:r>
              <a:rPr sz="1600" spc="-185" dirty="0">
                <a:latin typeface="宋体" panose="02010600030101010101" pitchFamily="2" charset="-122"/>
                <a:cs typeface="宋体" panose="02010600030101010101" pitchFamily="2" charset="-122"/>
              </a:rPr>
              <a:t>are</a:t>
            </a:r>
            <a:r>
              <a:rPr sz="1600" spc="-395" dirty="0">
                <a:latin typeface="宋体" panose="02010600030101010101" pitchFamily="2" charset="-122"/>
                <a:cs typeface="宋体" panose="02010600030101010101" pitchFamily="2" charset="-122"/>
              </a:rPr>
              <a:t> </a:t>
            </a:r>
            <a:r>
              <a:rPr sz="1600" spc="-195" dirty="0">
                <a:latin typeface="宋体" panose="02010600030101010101" pitchFamily="2" charset="-122"/>
                <a:cs typeface="宋体" panose="02010600030101010101" pitchFamily="2" charset="-122"/>
              </a:rPr>
              <a:t>persisted</a:t>
            </a:r>
            <a:r>
              <a:rPr sz="1600" spc="-409"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to</a:t>
            </a:r>
            <a:r>
              <a:rPr sz="1600" spc="-415" dirty="0">
                <a:latin typeface="宋体" panose="02010600030101010101" pitchFamily="2" charset="-122"/>
                <a:cs typeface="宋体" panose="02010600030101010101" pitchFamily="2" charset="-122"/>
              </a:rPr>
              <a:t> </a:t>
            </a:r>
            <a:r>
              <a:rPr sz="1600" spc="-170" dirty="0">
                <a:latin typeface="宋体" panose="02010600030101010101" pitchFamily="2" charset="-122"/>
                <a:cs typeface="宋体" panose="02010600030101010101" pitchFamily="2" charset="-122"/>
              </a:rPr>
              <a:t>object</a:t>
            </a:r>
            <a:r>
              <a:rPr sz="1600" spc="-425" dirty="0">
                <a:latin typeface="宋体" panose="02010600030101010101" pitchFamily="2" charset="-122"/>
                <a:cs typeface="宋体" panose="02010600030101010101" pitchFamily="2" charset="-122"/>
              </a:rPr>
              <a:t> </a:t>
            </a:r>
            <a:r>
              <a:rPr sz="1600" spc="-170" dirty="0">
                <a:latin typeface="宋体" panose="02010600030101010101" pitchFamily="2" charset="-122"/>
                <a:cs typeface="宋体" panose="02010600030101010101" pitchFamily="2" charset="-122"/>
              </a:rPr>
              <a:t>storage</a:t>
            </a:r>
            <a:endParaRPr sz="1600">
              <a:latin typeface="宋体" panose="02010600030101010101" pitchFamily="2" charset="-122"/>
              <a:cs typeface="宋体" panose="02010600030101010101" pitchFamily="2" charset="-122"/>
            </a:endParaRPr>
          </a:p>
          <a:p>
            <a:pPr marL="1206500" lvl="2" indent="-280035">
              <a:lnSpc>
                <a:spcPct val="100000"/>
              </a:lnSpc>
              <a:spcBef>
                <a:spcPts val="310"/>
              </a:spcBef>
              <a:buClr>
                <a:srgbClr val="F3C108"/>
              </a:buClr>
              <a:buFont typeface="Wingdings" panose="05000000000000000000"/>
              <a:buChar char=""/>
              <a:tabLst>
                <a:tab pos="1207135" algn="l"/>
              </a:tabLst>
            </a:pPr>
            <a:r>
              <a:rPr sz="1600" spc="-145" dirty="0">
                <a:latin typeface="宋体" panose="02010600030101010101" pitchFamily="2" charset="-122"/>
                <a:cs typeface="宋体" panose="02010600030101010101" pitchFamily="2" charset="-122"/>
              </a:rPr>
              <a:t>Last</a:t>
            </a:r>
            <a:r>
              <a:rPr sz="1600" spc="-415" dirty="0">
                <a:latin typeface="宋体" panose="02010600030101010101" pitchFamily="2" charset="-122"/>
                <a:cs typeface="宋体" panose="02010600030101010101" pitchFamily="2" charset="-122"/>
              </a:rPr>
              <a:t> </a:t>
            </a:r>
            <a:r>
              <a:rPr sz="1600" spc="-110" dirty="0">
                <a:latin typeface="宋体" panose="02010600030101010101" pitchFamily="2" charset="-122"/>
                <a:cs typeface="宋体" panose="02010600030101010101" pitchFamily="2" charset="-122"/>
              </a:rPr>
              <a:t>but</a:t>
            </a:r>
            <a:r>
              <a:rPr sz="1600" spc="-400" dirty="0">
                <a:latin typeface="宋体" panose="02010600030101010101" pitchFamily="2" charset="-122"/>
                <a:cs typeface="宋体" panose="02010600030101010101" pitchFamily="2" charset="-122"/>
              </a:rPr>
              <a:t> </a:t>
            </a:r>
            <a:r>
              <a:rPr sz="1600" spc="-100" dirty="0">
                <a:latin typeface="宋体" panose="02010600030101010101" pitchFamily="2" charset="-122"/>
                <a:cs typeface="宋体" panose="02010600030101010101" pitchFamily="2" charset="-122"/>
              </a:rPr>
              <a:t>not</a:t>
            </a:r>
            <a:r>
              <a:rPr sz="1600" spc="-425" dirty="0">
                <a:latin typeface="宋体" panose="02010600030101010101" pitchFamily="2" charset="-122"/>
                <a:cs typeface="宋体" panose="02010600030101010101" pitchFamily="2" charset="-122"/>
              </a:rPr>
              <a:t> </a:t>
            </a:r>
            <a:r>
              <a:rPr sz="1600" spc="-254" dirty="0">
                <a:latin typeface="宋体" panose="02010600030101010101" pitchFamily="2" charset="-122"/>
                <a:cs typeface="宋体" panose="02010600030101010101" pitchFamily="2" charset="-122"/>
              </a:rPr>
              <a:t>least</a:t>
            </a:r>
            <a:r>
              <a:rPr sz="1600" spc="-409" dirty="0">
                <a:latin typeface="宋体" panose="02010600030101010101" pitchFamily="2" charset="-122"/>
                <a:cs typeface="宋体" panose="02010600030101010101" pitchFamily="2" charset="-122"/>
              </a:rPr>
              <a:t> </a:t>
            </a:r>
            <a:r>
              <a:rPr sz="1600" spc="-385" dirty="0">
                <a:latin typeface="宋体" panose="02010600030101010101" pitchFamily="2" charset="-122"/>
                <a:cs typeface="宋体" panose="02010600030101010101" pitchFamily="2" charset="-122"/>
              </a:rPr>
              <a:t>it</a:t>
            </a:r>
            <a:r>
              <a:rPr sz="1600" spc="-420" dirty="0">
                <a:latin typeface="宋体" panose="02010600030101010101" pitchFamily="2" charset="-122"/>
                <a:cs typeface="宋体" panose="02010600030101010101" pitchFamily="2" charset="-122"/>
              </a:rPr>
              <a:t> </a:t>
            </a:r>
            <a:r>
              <a:rPr sz="1600" spc="-325" dirty="0">
                <a:latin typeface="宋体" panose="02010600030101010101" pitchFamily="2" charset="-122"/>
                <a:cs typeface="宋体" panose="02010600030101010101" pitchFamily="2" charset="-122"/>
              </a:rPr>
              <a:t>is</a:t>
            </a:r>
            <a:r>
              <a:rPr sz="1600" spc="-400"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a</a:t>
            </a:r>
            <a:r>
              <a:rPr sz="1600" spc="-400" dirty="0">
                <a:latin typeface="宋体" panose="02010600030101010101" pitchFamily="2" charset="-122"/>
                <a:cs typeface="宋体" panose="02010600030101010101" pitchFamily="2" charset="-122"/>
              </a:rPr>
              <a:t> </a:t>
            </a:r>
            <a:r>
              <a:rPr sz="1600" spc="325" dirty="0">
                <a:latin typeface="宋体" panose="02010600030101010101" pitchFamily="2" charset="-122"/>
                <a:cs typeface="宋体" panose="02010600030101010101" pitchFamily="2" charset="-122"/>
              </a:rPr>
              <a:t>C</a:t>
            </a:r>
            <a:r>
              <a:rPr sz="1600" spc="315" dirty="0">
                <a:latin typeface="宋体" panose="02010600030101010101" pitchFamily="2" charset="-122"/>
                <a:cs typeface="宋体" panose="02010600030101010101" pitchFamily="2" charset="-122"/>
              </a:rPr>
              <a:t>N</a:t>
            </a:r>
            <a:r>
              <a:rPr sz="1600" spc="155" dirty="0">
                <a:latin typeface="宋体" panose="02010600030101010101" pitchFamily="2" charset="-122"/>
                <a:cs typeface="宋体" panose="02010600030101010101" pitchFamily="2" charset="-122"/>
              </a:rPr>
              <a:t>CF</a:t>
            </a:r>
            <a:r>
              <a:rPr sz="1600" spc="-400"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proje</a:t>
            </a:r>
            <a:r>
              <a:rPr sz="1600" spc="-235" dirty="0">
                <a:latin typeface="宋体" panose="02010600030101010101" pitchFamily="2" charset="-122"/>
                <a:cs typeface="宋体" panose="02010600030101010101" pitchFamily="2" charset="-122"/>
              </a:rPr>
              <a:t>ct</a:t>
            </a:r>
            <a:endParaRPr sz="1600">
              <a:latin typeface="宋体" panose="02010600030101010101" pitchFamily="2" charset="-122"/>
              <a:cs typeface="宋体" panose="02010600030101010101" pitchFamily="2" charset="-122"/>
            </a:endParaRPr>
          </a:p>
          <a:p>
            <a:pPr marL="755650" lvl="1" indent="-285750">
              <a:lnSpc>
                <a:spcPct val="100000"/>
              </a:lnSpc>
              <a:spcBef>
                <a:spcPts val="275"/>
              </a:spcBef>
              <a:buClr>
                <a:srgbClr val="45B19B"/>
              </a:buClr>
              <a:buFont typeface="Wingdings" panose="05000000000000000000"/>
              <a:buChar char=""/>
              <a:tabLst>
                <a:tab pos="755650" algn="l"/>
              </a:tabLst>
            </a:pPr>
            <a:r>
              <a:rPr sz="1800" spc="15" dirty="0">
                <a:latin typeface="宋体" panose="02010600030101010101" pitchFamily="2" charset="-122"/>
                <a:cs typeface="宋体" panose="02010600030101010101" pitchFamily="2" charset="-122"/>
              </a:rPr>
              <a:t>Than</a:t>
            </a:r>
            <a:r>
              <a:rPr sz="1800" spc="-114" dirty="0">
                <a:latin typeface="宋体" panose="02010600030101010101" pitchFamily="2" charset="-122"/>
                <a:cs typeface="宋体" panose="02010600030101010101" pitchFamily="2" charset="-122"/>
              </a:rPr>
              <a:t>os</a:t>
            </a:r>
            <a:r>
              <a:rPr sz="1800" spc="-465" dirty="0">
                <a:latin typeface="宋体" panose="02010600030101010101" pitchFamily="2" charset="-122"/>
                <a:cs typeface="宋体" panose="02010600030101010101" pitchFamily="2" charset="-122"/>
              </a:rPr>
              <a:t> </a:t>
            </a:r>
            <a:r>
              <a:rPr sz="1800" spc="90" dirty="0">
                <a:latin typeface="宋体" panose="02010600030101010101" pitchFamily="2" charset="-122"/>
                <a:cs typeface="宋体" panose="02010600030101010101" pitchFamily="2" charset="-122"/>
              </a:rPr>
              <a:t>comp</a:t>
            </a:r>
            <a:r>
              <a:rPr sz="1800" spc="-95" dirty="0">
                <a:latin typeface="宋体" panose="02010600030101010101" pitchFamily="2" charset="-122"/>
                <a:cs typeface="宋体" panose="02010600030101010101" pitchFamily="2" charset="-122"/>
              </a:rPr>
              <a:t>onen</a:t>
            </a:r>
            <a:r>
              <a:rPr sz="1800" spc="-110" dirty="0">
                <a:latin typeface="宋体" panose="02010600030101010101" pitchFamily="2" charset="-122"/>
                <a:cs typeface="宋体" panose="02010600030101010101" pitchFamily="2" charset="-122"/>
              </a:rPr>
              <a:t>t</a:t>
            </a:r>
            <a:r>
              <a:rPr sz="1800" spc="-245" dirty="0">
                <a:latin typeface="宋体" panose="02010600030101010101" pitchFamily="2" charset="-122"/>
                <a:cs typeface="宋体" panose="02010600030101010101" pitchFamily="2" charset="-122"/>
              </a:rPr>
              <a:t>s</a:t>
            </a:r>
            <a:endParaRPr sz="1800">
              <a:latin typeface="宋体" panose="02010600030101010101" pitchFamily="2" charset="-122"/>
              <a:cs typeface="宋体" panose="02010600030101010101" pitchFamily="2" charset="-122"/>
            </a:endParaRPr>
          </a:p>
          <a:p>
            <a:pPr marL="1206500" lvl="2" indent="-280035">
              <a:lnSpc>
                <a:spcPct val="100000"/>
              </a:lnSpc>
              <a:spcBef>
                <a:spcPts val="320"/>
              </a:spcBef>
              <a:buClr>
                <a:srgbClr val="F3C108"/>
              </a:buClr>
              <a:buFont typeface="Wingdings" panose="05000000000000000000"/>
              <a:buChar char=""/>
              <a:tabLst>
                <a:tab pos="1207135" algn="l"/>
              </a:tabLst>
            </a:pPr>
            <a:r>
              <a:rPr sz="1600" spc="-165" dirty="0">
                <a:latin typeface="宋体" panose="02010600030101010101" pitchFamily="2" charset="-122"/>
                <a:cs typeface="宋体" panose="02010600030101010101" pitchFamily="2" charset="-122"/>
              </a:rPr>
              <a:t>Sidecar</a:t>
            </a:r>
            <a:endParaRPr sz="1600">
              <a:latin typeface="宋体" panose="02010600030101010101" pitchFamily="2" charset="-122"/>
              <a:cs typeface="宋体" panose="02010600030101010101" pitchFamily="2" charset="-122"/>
            </a:endParaRPr>
          </a:p>
          <a:p>
            <a:pPr marL="1206500" lvl="2" indent="-280035">
              <a:lnSpc>
                <a:spcPct val="100000"/>
              </a:lnSpc>
              <a:spcBef>
                <a:spcPts val="310"/>
              </a:spcBef>
              <a:buClr>
                <a:srgbClr val="F3C108"/>
              </a:buClr>
              <a:buFont typeface="Wingdings" panose="05000000000000000000"/>
              <a:buChar char=""/>
              <a:tabLst>
                <a:tab pos="1207135" algn="l"/>
              </a:tabLst>
            </a:pPr>
            <a:r>
              <a:rPr sz="1600" spc="-155" dirty="0">
                <a:latin typeface="宋体" panose="02010600030101010101" pitchFamily="2" charset="-122"/>
                <a:cs typeface="宋体" panose="02010600030101010101" pitchFamily="2" charset="-122"/>
              </a:rPr>
              <a:t>Store</a:t>
            </a:r>
            <a:endParaRPr sz="1600">
              <a:latin typeface="宋体" panose="02010600030101010101" pitchFamily="2" charset="-122"/>
              <a:cs typeface="宋体" panose="02010600030101010101" pitchFamily="2" charset="-122"/>
            </a:endParaRPr>
          </a:p>
          <a:p>
            <a:pPr marL="1206500" lvl="2" indent="-280035">
              <a:lnSpc>
                <a:spcPct val="100000"/>
              </a:lnSpc>
              <a:spcBef>
                <a:spcPts val="310"/>
              </a:spcBef>
              <a:buClr>
                <a:srgbClr val="F3C108"/>
              </a:buClr>
              <a:buFont typeface="Wingdings" panose="05000000000000000000"/>
              <a:buChar char=""/>
              <a:tabLst>
                <a:tab pos="1207135" algn="l"/>
              </a:tabLst>
            </a:pPr>
            <a:r>
              <a:rPr sz="1600" spc="10" dirty="0">
                <a:latin typeface="宋体" panose="02010600030101010101" pitchFamily="2" charset="-122"/>
                <a:cs typeface="宋体" panose="02010600030101010101" pitchFamily="2" charset="-122"/>
              </a:rPr>
              <a:t>Compact</a:t>
            </a:r>
            <a:endParaRPr sz="1600">
              <a:latin typeface="宋体" panose="02010600030101010101" pitchFamily="2" charset="-122"/>
              <a:cs typeface="宋体" panose="02010600030101010101" pitchFamily="2" charset="-122"/>
            </a:endParaRPr>
          </a:p>
          <a:p>
            <a:pPr marL="1206500" lvl="2" indent="-280035">
              <a:lnSpc>
                <a:spcPct val="100000"/>
              </a:lnSpc>
              <a:spcBef>
                <a:spcPts val="310"/>
              </a:spcBef>
              <a:buClr>
                <a:srgbClr val="F3C108"/>
              </a:buClr>
              <a:buFont typeface="Wingdings" panose="05000000000000000000"/>
              <a:buChar char=""/>
              <a:tabLst>
                <a:tab pos="1207135" algn="l"/>
              </a:tabLst>
            </a:pPr>
            <a:r>
              <a:rPr sz="1600" spc="-25" dirty="0">
                <a:latin typeface="宋体" panose="02010600030101010101" pitchFamily="2" charset="-122"/>
                <a:cs typeface="宋体" panose="02010600030101010101" pitchFamily="2" charset="-122"/>
              </a:rPr>
              <a:t>Query</a:t>
            </a:r>
            <a:endParaRPr sz="1600">
              <a:latin typeface="宋体" panose="02010600030101010101" pitchFamily="2" charset="-122"/>
              <a:cs typeface="宋体" panose="02010600030101010101" pitchFamily="2" charset="-122"/>
            </a:endParaRPr>
          </a:p>
          <a:p>
            <a:pPr marL="1206500" lvl="2" indent="-280035">
              <a:lnSpc>
                <a:spcPct val="100000"/>
              </a:lnSpc>
              <a:spcBef>
                <a:spcPts val="310"/>
              </a:spcBef>
              <a:buClr>
                <a:srgbClr val="F3C108"/>
              </a:buClr>
              <a:buFont typeface="Wingdings" panose="05000000000000000000"/>
              <a:buChar char=""/>
              <a:tabLst>
                <a:tab pos="1207135" algn="l"/>
              </a:tabLst>
            </a:pPr>
            <a:r>
              <a:rPr sz="1600" spc="-100" dirty="0">
                <a:latin typeface="宋体" panose="02010600030101010101" pitchFamily="2" charset="-122"/>
                <a:cs typeface="宋体" panose="02010600030101010101" pitchFamily="2" charset="-122"/>
              </a:rPr>
              <a:t>Rule</a:t>
            </a:r>
            <a:endParaRPr sz="1600">
              <a:latin typeface="宋体" panose="02010600030101010101" pitchFamily="2" charset="-122"/>
              <a:cs typeface="宋体" panose="02010600030101010101" pitchFamily="2" charset="-122"/>
            </a:endParaRPr>
          </a:p>
          <a:p>
            <a:pPr marL="1206500" lvl="2" indent="-280035">
              <a:lnSpc>
                <a:spcPct val="100000"/>
              </a:lnSpc>
              <a:spcBef>
                <a:spcPts val="300"/>
              </a:spcBef>
              <a:buClr>
                <a:srgbClr val="F3C108"/>
              </a:buClr>
              <a:buFont typeface="Wingdings" panose="05000000000000000000"/>
              <a:buChar char=""/>
              <a:tabLst>
                <a:tab pos="1207135" algn="l"/>
              </a:tabLst>
            </a:pPr>
            <a:r>
              <a:rPr sz="1600" spc="-85" dirty="0">
                <a:latin typeface="宋体" panose="02010600030101010101" pitchFamily="2" charset="-122"/>
                <a:cs typeface="宋体" panose="02010600030101010101" pitchFamily="2" charset="-122"/>
              </a:rPr>
              <a:t>Bucket</a:t>
            </a:r>
            <a:endParaRPr sz="1600">
              <a:latin typeface="宋体" panose="02010600030101010101" pitchFamily="2" charset="-122"/>
              <a:cs typeface="宋体" panose="02010600030101010101" pitchFamily="2" charset="-122"/>
            </a:endParaRPr>
          </a:p>
        </p:txBody>
      </p:sp>
      <p:pic>
        <p:nvPicPr>
          <p:cNvPr id="7"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8"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9" name="图片 8"/>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4" cstate="print"/>
          <a:stretch>
            <a:fillRect/>
          </a:stretch>
        </p:blipFill>
        <p:spPr>
          <a:xfrm>
            <a:off x="2495550" y="977900"/>
            <a:ext cx="7198614" cy="5877814"/>
          </a:xfrm>
          <a:prstGeom prst="rect">
            <a:avLst/>
          </a:prstGeom>
        </p:spPr>
      </p:pic>
      <p:sp>
        <p:nvSpPr>
          <p:cNvPr id="3" name="object 3"/>
          <p:cNvSpPr/>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sp>
        <p:nvSpPr>
          <p:cNvPr id="4" name="object 4"/>
          <p:cNvSpPr txBox="1">
            <a:spLocks noGrp="1"/>
          </p:cNvSpPr>
          <p:nvPr>
            <p:ph type="title"/>
          </p:nvPr>
        </p:nvSpPr>
        <p:spPr>
          <a:xfrm>
            <a:off x="350202" y="161925"/>
            <a:ext cx="2682875" cy="513080"/>
          </a:xfrm>
          <a:prstGeom prst="rect">
            <a:avLst/>
          </a:prstGeom>
        </p:spPr>
        <p:txBody>
          <a:bodyPr vert="horz" wrap="square" lIns="0" tIns="12700" rIns="0" bIns="0" rtlCol="0">
            <a:spAutoFit/>
          </a:bodyPr>
          <a:lstStyle/>
          <a:p>
            <a:pPr marL="12700">
              <a:lnSpc>
                <a:spcPct val="100000"/>
              </a:lnSpc>
              <a:spcBef>
                <a:spcPts val="100"/>
              </a:spcBef>
            </a:pPr>
            <a:r>
              <a:rPr sz="3200" b="0" spc="-250" dirty="0">
                <a:solidFill>
                  <a:srgbClr val="000000"/>
                </a:solidFill>
                <a:latin typeface="宋体" panose="02010600030101010101" pitchFamily="2" charset="-122"/>
                <a:cs typeface="宋体" panose="02010600030101010101" pitchFamily="2" charset="-122"/>
              </a:rPr>
              <a:t>Thano</a:t>
            </a:r>
            <a:r>
              <a:rPr sz="3200" b="0" spc="-260" dirty="0">
                <a:solidFill>
                  <a:srgbClr val="000000"/>
                </a:solidFill>
                <a:latin typeface="宋体" panose="02010600030101010101" pitchFamily="2" charset="-122"/>
                <a:cs typeface="宋体" panose="02010600030101010101" pitchFamily="2" charset="-122"/>
              </a:rPr>
              <a:t>s</a:t>
            </a:r>
            <a:r>
              <a:rPr sz="3200" b="0" dirty="0">
                <a:solidFill>
                  <a:srgbClr val="000000"/>
                </a:solidFill>
                <a:latin typeface="宋体" panose="02010600030101010101" pitchFamily="2" charset="-122"/>
                <a:cs typeface="宋体" panose="02010600030101010101" pitchFamily="2" charset="-122"/>
              </a:rPr>
              <a:t>部署示例</a:t>
            </a:r>
            <a:endParaRPr sz="3200">
              <a:latin typeface="宋体" panose="02010600030101010101" pitchFamily="2" charset="-122"/>
              <a:cs typeface="宋体" panose="02010600030101010101" pitchFamily="2" charset="-122"/>
            </a:endParaRPr>
          </a:p>
        </p:txBody>
      </p:sp>
      <p:pic>
        <p:nvPicPr>
          <p:cNvPr id="8" name="object 4"/>
          <p:cNvPicPr/>
          <p:nvPr>
            <p:custDataLst>
              <p:tags r:id="rId1"/>
            </p:custDataLst>
          </p:nvPr>
        </p:nvPicPr>
        <p:blipFill>
          <a:blip r:embed="rId5" cstate="print"/>
          <a:stretch>
            <a:fillRect/>
          </a:stretch>
        </p:blipFill>
        <p:spPr>
          <a:xfrm>
            <a:off x="0" y="6436359"/>
            <a:ext cx="12190729" cy="421640"/>
          </a:xfrm>
          <a:prstGeom prst="rect">
            <a:avLst/>
          </a:prstGeom>
        </p:spPr>
      </p:pic>
      <p:pic>
        <p:nvPicPr>
          <p:cNvPr id="9" name="图片 8"/>
          <p:cNvPicPr>
            <a:picLocks noChangeAspect="1"/>
          </p:cNvPicPr>
          <p:nvPr>
            <p:custDataLst>
              <p:tags r:id="rId2"/>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528185" cy="513080"/>
          </a:xfrm>
          <a:prstGeom prst="rect">
            <a:avLst/>
          </a:prstGeom>
        </p:spPr>
        <p:txBody>
          <a:bodyPr vert="horz" wrap="square" lIns="0" tIns="12700" rIns="0" bIns="0" rtlCol="0">
            <a:spAutoFit/>
          </a:bodyPr>
          <a:lstStyle/>
          <a:p>
            <a:pPr marL="12700">
              <a:lnSpc>
                <a:spcPct val="100000"/>
              </a:lnSpc>
              <a:spcBef>
                <a:spcPts val="100"/>
              </a:spcBef>
            </a:pPr>
            <a:r>
              <a:rPr sz="3200" b="0" spc="-295" dirty="0">
                <a:solidFill>
                  <a:srgbClr val="000000"/>
                </a:solidFill>
                <a:latin typeface="宋体" panose="02010600030101010101" pitchFamily="2" charset="-122"/>
                <a:cs typeface="宋体" panose="02010600030101010101" pitchFamily="2" charset="-122"/>
              </a:rPr>
              <a:t>Prometheu</a:t>
            </a:r>
            <a:r>
              <a:rPr sz="3200" b="0" spc="-300" dirty="0">
                <a:solidFill>
                  <a:srgbClr val="000000"/>
                </a:solidFill>
                <a:latin typeface="宋体" panose="02010600030101010101" pitchFamily="2" charset="-122"/>
                <a:cs typeface="宋体" panose="02010600030101010101" pitchFamily="2" charset="-122"/>
              </a:rPr>
              <a:t>s</a:t>
            </a:r>
            <a:r>
              <a:rPr sz="3200" b="0" dirty="0">
                <a:solidFill>
                  <a:srgbClr val="000000"/>
                </a:solidFill>
                <a:latin typeface="宋体" panose="02010600030101010101" pitchFamily="2" charset="-122"/>
                <a:cs typeface="宋体" panose="02010600030101010101" pitchFamily="2" charset="-122"/>
              </a:rPr>
              <a:t>高可用解决方案</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8289"/>
            <a:ext cx="11411585" cy="3701415"/>
          </a:xfrm>
          <a:prstGeom prst="rect">
            <a:avLst/>
          </a:prstGeom>
        </p:spPr>
        <p:txBody>
          <a:bodyPr vert="horz" wrap="square" lIns="0" tIns="55244" rIns="0" bIns="0" rtlCol="0">
            <a:spAutoFit/>
          </a:bodyPr>
          <a:lstStyle/>
          <a:p>
            <a:pPr marL="304800" indent="-292100">
              <a:lnSpc>
                <a:spcPct val="100000"/>
              </a:lnSpc>
              <a:spcBef>
                <a:spcPts val="435"/>
              </a:spcBef>
              <a:buClr>
                <a:srgbClr val="4770C4"/>
              </a:buClr>
              <a:buFont typeface="Wingdings" panose="05000000000000000000"/>
              <a:buChar char=""/>
              <a:tabLst>
                <a:tab pos="304800" algn="l"/>
              </a:tabLst>
            </a:pPr>
            <a:r>
              <a:rPr sz="2000" spc="-70" dirty="0">
                <a:latin typeface="宋体" panose="02010600030101010101" pitchFamily="2" charset="-122"/>
                <a:cs typeface="宋体" panose="02010600030101010101" pitchFamily="2" charset="-122"/>
              </a:rPr>
              <a:t>Prometheus</a:t>
            </a:r>
            <a:r>
              <a:rPr sz="2000" spc="-490" dirty="0">
                <a:latin typeface="宋体" panose="02010600030101010101" pitchFamily="2" charset="-122"/>
                <a:cs typeface="宋体" panose="02010600030101010101" pitchFamily="2" charset="-122"/>
              </a:rPr>
              <a:t> </a:t>
            </a:r>
            <a:r>
              <a:rPr sz="2000" spc="330" dirty="0">
                <a:latin typeface="宋体" panose="02010600030101010101" pitchFamily="2" charset="-122"/>
                <a:cs typeface="宋体" panose="02010600030101010101" pitchFamily="2" charset="-122"/>
              </a:rPr>
              <a:t>+</a:t>
            </a:r>
            <a:r>
              <a:rPr sz="2000" spc="-490" dirty="0">
                <a:latin typeface="宋体" panose="02010600030101010101" pitchFamily="2" charset="-122"/>
                <a:cs typeface="宋体" panose="02010600030101010101" pitchFamily="2" charset="-122"/>
              </a:rPr>
              <a:t> </a:t>
            </a:r>
            <a:r>
              <a:rPr sz="2000" spc="-155" dirty="0">
                <a:latin typeface="宋体" panose="02010600030101010101" pitchFamily="2" charset="-122"/>
                <a:cs typeface="宋体" panose="02010600030101010101" pitchFamily="2" charset="-122"/>
              </a:rPr>
              <a:t>Corte</a:t>
            </a:r>
            <a:r>
              <a:rPr sz="2000" cap="small" spc="-155" dirty="0">
                <a:latin typeface="宋体" panose="02010600030101010101" pitchFamily="2" charset="-122"/>
                <a:cs typeface="宋体" panose="02010600030101010101" pitchFamily="2" charset="-122"/>
              </a:rPr>
              <a:t>x</a:t>
            </a:r>
            <a:r>
              <a:rPr sz="2000" spc="-155" dirty="0">
                <a:latin typeface="宋体" panose="02010600030101010101" pitchFamily="2" charset="-122"/>
                <a:cs typeface="宋体" panose="02010600030101010101" pitchFamily="2" charset="-122"/>
              </a:rPr>
              <a:t>:</a:t>
            </a:r>
            <a:r>
              <a:rPr sz="2000" spc="-490" dirty="0">
                <a:latin typeface="宋体" panose="02010600030101010101" pitchFamily="2" charset="-122"/>
                <a:cs typeface="宋体" panose="02010600030101010101" pitchFamily="2" charset="-122"/>
              </a:rPr>
              <a:t> </a:t>
            </a:r>
            <a:r>
              <a:rPr sz="2000" spc="-175" dirty="0">
                <a:latin typeface="宋体" panose="02010600030101010101" pitchFamily="2" charset="-122"/>
                <a:cs typeface="宋体" panose="02010600030101010101" pitchFamily="2" charset="-122"/>
              </a:rPr>
              <a:t>Prometheus-as-a-Service</a:t>
            </a:r>
            <a:endParaRPr sz="2000">
              <a:latin typeface="宋体" panose="02010600030101010101" pitchFamily="2" charset="-122"/>
              <a:cs typeface="宋体" panose="02010600030101010101" pitchFamily="2" charset="-122"/>
            </a:endParaRPr>
          </a:p>
          <a:p>
            <a:pPr marL="285750" marR="4778375" lvl="1" indent="-285750" algn="r">
              <a:lnSpc>
                <a:spcPct val="100000"/>
              </a:lnSpc>
              <a:spcBef>
                <a:spcPts val="300"/>
              </a:spcBef>
              <a:buClr>
                <a:srgbClr val="45B19B"/>
              </a:buClr>
              <a:buFont typeface="Wingdings" panose="05000000000000000000"/>
              <a:buChar char=""/>
              <a:tabLst>
                <a:tab pos="285750" algn="l"/>
              </a:tabLst>
            </a:pPr>
            <a:r>
              <a:rPr sz="1800" dirty="0">
                <a:latin typeface="宋体" panose="02010600030101010101" pitchFamily="2" charset="-122"/>
                <a:cs typeface="宋体" panose="02010600030101010101" pitchFamily="2" charset="-122"/>
              </a:rPr>
              <a:t>为</a:t>
            </a:r>
            <a:r>
              <a:rPr sz="1800" spc="-30" dirty="0">
                <a:latin typeface="宋体" panose="02010600030101010101" pitchFamily="2" charset="-122"/>
                <a:cs typeface="宋体" panose="02010600030101010101" pitchFamily="2" charset="-122"/>
              </a:rPr>
              <a:t>Promet</a:t>
            </a:r>
            <a:r>
              <a:rPr sz="1800" spc="-2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dirty="0">
                <a:latin typeface="宋体" panose="02010600030101010101" pitchFamily="2" charset="-122"/>
                <a:cs typeface="宋体" panose="02010600030101010101" pitchFamily="2" charset="-122"/>
              </a:rPr>
              <a:t>添加长期存储、数据的全局视图及多租户功能</a:t>
            </a:r>
            <a:endParaRPr sz="1800">
              <a:latin typeface="宋体" panose="02010600030101010101" pitchFamily="2" charset="-122"/>
              <a:cs typeface="宋体" panose="02010600030101010101" pitchFamily="2" charset="-122"/>
            </a:endParaRPr>
          </a:p>
          <a:p>
            <a:pPr marL="280035" marR="4780915" lvl="2" indent="-280035" algn="r">
              <a:lnSpc>
                <a:spcPct val="100000"/>
              </a:lnSpc>
              <a:spcBef>
                <a:spcPts val="320"/>
              </a:spcBef>
              <a:buClr>
                <a:srgbClr val="F3C108"/>
              </a:buClr>
              <a:buFont typeface="Wingdings" panose="05000000000000000000"/>
              <a:buChar char=""/>
              <a:tabLst>
                <a:tab pos="280035" algn="l"/>
              </a:tabLst>
            </a:pPr>
            <a:r>
              <a:rPr sz="1600" dirty="0">
                <a:latin typeface="宋体" panose="02010600030101010101" pitchFamily="2" charset="-122"/>
                <a:cs typeface="宋体" panose="02010600030101010101" pitchFamily="2" charset="-122"/>
              </a:rPr>
              <a:t>支持多租户，作为服务的</a:t>
            </a:r>
            <a:r>
              <a:rPr sz="1600" spc="114" dirty="0">
                <a:latin typeface="宋体" panose="02010600030101010101" pitchFamily="2" charset="-122"/>
                <a:cs typeface="宋体" panose="02010600030101010101" pitchFamily="2" charset="-122"/>
              </a:rPr>
              <a:t>C</a:t>
            </a:r>
            <a:r>
              <a:rPr sz="1600" spc="120" dirty="0">
                <a:latin typeface="宋体" panose="02010600030101010101" pitchFamily="2" charset="-122"/>
                <a:cs typeface="宋体" panose="02010600030101010101" pitchFamily="2" charset="-122"/>
              </a:rPr>
              <a:t>o</a:t>
            </a:r>
            <a:r>
              <a:rPr sz="1600" spc="-245" dirty="0">
                <a:latin typeface="宋体" panose="02010600030101010101" pitchFamily="2" charset="-122"/>
                <a:cs typeface="宋体" panose="02010600030101010101" pitchFamily="2" charset="-122"/>
              </a:rPr>
              <a:t>rte</a:t>
            </a:r>
            <a:r>
              <a:rPr sz="1600" cap="small" spc="80" dirty="0">
                <a:latin typeface="宋体" panose="02010600030101010101" pitchFamily="2" charset="-122"/>
                <a:cs typeface="宋体" panose="02010600030101010101" pitchFamily="2" charset="-122"/>
              </a:rPr>
              <a:t>x</a:t>
            </a:r>
            <a:r>
              <a:rPr sz="1600" dirty="0">
                <a:latin typeface="宋体" panose="02010600030101010101" pitchFamily="2" charset="-122"/>
                <a:cs typeface="宋体" panose="02010600030101010101" pitchFamily="2" charset="-122"/>
              </a:rPr>
              <a:t>可提供鉴权和访问控制功能；</a:t>
            </a:r>
            <a:endParaRPr sz="1600">
              <a:latin typeface="宋体" panose="02010600030101010101" pitchFamily="2" charset="-122"/>
              <a:cs typeface="宋体" panose="02010600030101010101" pitchFamily="2" charset="-122"/>
            </a:endParaRPr>
          </a:p>
          <a:p>
            <a:pPr marL="1206500" lvl="2" indent="-280035">
              <a:lnSpc>
                <a:spcPct val="100000"/>
              </a:lnSpc>
              <a:spcBef>
                <a:spcPts val="310"/>
              </a:spcBef>
              <a:buClr>
                <a:srgbClr val="F3C108"/>
              </a:buClr>
              <a:buFont typeface="Wingdings" panose="05000000000000000000"/>
              <a:buChar char=""/>
              <a:tabLst>
                <a:tab pos="1207135" algn="l"/>
              </a:tabLst>
            </a:pPr>
            <a:r>
              <a:rPr sz="1600" dirty="0">
                <a:latin typeface="宋体" panose="02010600030101010101" pitchFamily="2" charset="-122"/>
                <a:cs typeface="宋体" panose="02010600030101010101" pitchFamily="2" charset="-122"/>
              </a:rPr>
              <a:t>数据长期保留，状态可被管理；</a:t>
            </a:r>
            <a:endParaRPr sz="1600">
              <a:latin typeface="宋体" panose="02010600030101010101" pitchFamily="2" charset="-122"/>
              <a:cs typeface="宋体" panose="02010600030101010101" pitchFamily="2" charset="-122"/>
            </a:endParaRPr>
          </a:p>
          <a:p>
            <a:pPr marL="1206500" lvl="2" indent="-280035">
              <a:lnSpc>
                <a:spcPct val="100000"/>
              </a:lnSpc>
              <a:spcBef>
                <a:spcPts val="310"/>
              </a:spcBef>
              <a:buClr>
                <a:srgbClr val="F3C108"/>
              </a:buClr>
              <a:buFont typeface="Wingdings" panose="05000000000000000000"/>
              <a:buChar char=""/>
              <a:tabLst>
                <a:tab pos="1207135" algn="l"/>
              </a:tabLst>
            </a:pPr>
            <a:r>
              <a:rPr sz="1600" dirty="0">
                <a:latin typeface="宋体" panose="02010600030101010101" pitchFamily="2" charset="-122"/>
                <a:cs typeface="宋体" panose="02010600030101010101" pitchFamily="2" charset="-122"/>
              </a:rPr>
              <a:t>高可用，可伸缩；</a:t>
            </a:r>
            <a:endParaRPr sz="1600">
              <a:latin typeface="宋体" panose="02010600030101010101" pitchFamily="2" charset="-122"/>
              <a:cs typeface="宋体" panose="02010600030101010101" pitchFamily="2" charset="-122"/>
            </a:endParaRPr>
          </a:p>
          <a:p>
            <a:pPr marL="1206500" lvl="2" indent="-280035">
              <a:lnSpc>
                <a:spcPct val="100000"/>
              </a:lnSpc>
              <a:spcBef>
                <a:spcPts val="300"/>
              </a:spcBef>
              <a:buClr>
                <a:srgbClr val="F3C108"/>
              </a:buClr>
              <a:buFont typeface="Wingdings" panose="05000000000000000000"/>
              <a:buChar char=""/>
              <a:tabLst>
                <a:tab pos="1207135" algn="l"/>
              </a:tabLst>
            </a:pPr>
            <a:r>
              <a:rPr sz="1600" dirty="0">
                <a:latin typeface="宋体" panose="02010600030101010101" pitchFamily="2" charset="-122"/>
                <a:cs typeface="宋体" panose="02010600030101010101" pitchFamily="2" charset="-122"/>
              </a:rPr>
              <a:t>提供更好的查询效率及全局视图，尤其是长查询</a:t>
            </a:r>
            <a:endParaRPr sz="1600">
              <a:latin typeface="宋体" panose="02010600030101010101" pitchFamily="2" charset="-122"/>
              <a:cs typeface="宋体" panose="02010600030101010101" pitchFamily="2" charset="-122"/>
            </a:endParaRPr>
          </a:p>
          <a:p>
            <a:pPr marL="755650" lvl="1" indent="-285750">
              <a:lnSpc>
                <a:spcPct val="100000"/>
              </a:lnSpc>
              <a:spcBef>
                <a:spcPts val="27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组件</a:t>
            </a:r>
            <a:endParaRPr sz="1800">
              <a:latin typeface="宋体" panose="02010600030101010101" pitchFamily="2" charset="-122"/>
              <a:cs typeface="宋体" panose="02010600030101010101" pitchFamily="2" charset="-122"/>
            </a:endParaRPr>
          </a:p>
          <a:p>
            <a:pPr marL="1206500" lvl="2" indent="-280035">
              <a:lnSpc>
                <a:spcPts val="1820"/>
              </a:lnSpc>
              <a:spcBef>
                <a:spcPts val="330"/>
              </a:spcBef>
              <a:buClr>
                <a:srgbClr val="F3C108"/>
              </a:buClr>
              <a:buFont typeface="Wingdings" panose="05000000000000000000"/>
              <a:buChar char=""/>
              <a:tabLst>
                <a:tab pos="1207135" algn="l"/>
              </a:tabLst>
            </a:pPr>
            <a:r>
              <a:rPr sz="1600" spc="-155" dirty="0">
                <a:latin typeface="宋体" panose="02010600030101010101" pitchFamily="2" charset="-122"/>
                <a:cs typeface="宋体" panose="02010600030101010101" pitchFamily="2" charset="-122"/>
              </a:rPr>
              <a:t>Distributor：</a:t>
            </a:r>
            <a:r>
              <a:rPr sz="1600" spc="-5" dirty="0">
                <a:latin typeface="宋体" panose="02010600030101010101" pitchFamily="2" charset="-122"/>
                <a:cs typeface="宋体" panose="02010600030101010101" pitchFamily="2" charset="-122"/>
              </a:rPr>
              <a:t>使用</a:t>
            </a:r>
            <a:r>
              <a:rPr sz="1600" spc="-55" dirty="0">
                <a:latin typeface="宋体" panose="02010600030101010101" pitchFamily="2" charset="-122"/>
                <a:cs typeface="宋体" panose="02010600030101010101" pitchFamily="2" charset="-122"/>
              </a:rPr>
              <a:t>Prometheus</a:t>
            </a:r>
            <a:r>
              <a:rPr sz="1600" dirty="0">
                <a:latin typeface="宋体" panose="02010600030101010101" pitchFamily="2" charset="-122"/>
                <a:cs typeface="宋体" panose="02010600030101010101" pitchFamily="2" charset="-122"/>
              </a:rPr>
              <a:t>的远程写</a:t>
            </a:r>
            <a:r>
              <a:rPr sz="1600" spc="-15" dirty="0">
                <a:latin typeface="宋体" panose="02010600030101010101" pitchFamily="2" charset="-122"/>
                <a:cs typeface="宋体" panose="02010600030101010101" pitchFamily="2" charset="-122"/>
              </a:rPr>
              <a:t>入</a:t>
            </a:r>
            <a:r>
              <a:rPr sz="1600" spc="45" dirty="0">
                <a:latin typeface="宋体" panose="02010600030101010101" pitchFamily="2" charset="-122"/>
                <a:cs typeface="宋体" panose="02010600030101010101" pitchFamily="2" charset="-122"/>
              </a:rPr>
              <a:t>API</a:t>
            </a:r>
            <a:r>
              <a:rPr sz="1600" spc="-5" dirty="0">
                <a:latin typeface="宋体" panose="02010600030101010101" pitchFamily="2" charset="-122"/>
                <a:cs typeface="宋体" panose="02010600030101010101" pitchFamily="2" charset="-122"/>
              </a:rPr>
              <a:t>处理由</a:t>
            </a:r>
            <a:r>
              <a:rPr sz="1600" spc="-55" dirty="0">
                <a:latin typeface="宋体" panose="02010600030101010101" pitchFamily="2" charset="-122"/>
                <a:cs typeface="宋体" panose="02010600030101010101" pitchFamily="2" charset="-122"/>
              </a:rPr>
              <a:t>Prometheus</a:t>
            </a:r>
            <a:r>
              <a:rPr sz="1600" spc="-5" dirty="0">
                <a:latin typeface="宋体" panose="02010600030101010101" pitchFamily="2" charset="-122"/>
                <a:cs typeface="宋体" panose="02010600030101010101" pitchFamily="2" charset="-122"/>
              </a:rPr>
              <a:t>实例写入</a:t>
            </a:r>
            <a:r>
              <a:rPr sz="1600" spc="-70" dirty="0">
                <a:latin typeface="宋体" panose="02010600030101010101" pitchFamily="2" charset="-122"/>
                <a:cs typeface="宋体" panose="02010600030101010101" pitchFamily="2" charset="-122"/>
              </a:rPr>
              <a:t>Corte</a:t>
            </a:r>
            <a:r>
              <a:rPr sz="1600" cap="small" spc="-70" dirty="0">
                <a:latin typeface="宋体" panose="02010600030101010101" pitchFamily="2" charset="-122"/>
                <a:cs typeface="宋体" panose="02010600030101010101" pitchFamily="2" charset="-122"/>
              </a:rPr>
              <a:t>x</a:t>
            </a:r>
            <a:r>
              <a:rPr sz="1600" spc="-5" dirty="0">
                <a:latin typeface="宋体" panose="02010600030101010101" pitchFamily="2" charset="-122"/>
                <a:cs typeface="宋体" panose="02010600030101010101" pitchFamily="2" charset="-122"/>
              </a:rPr>
              <a:t>的时间序列数据；传入的数据会自动复</a:t>
            </a:r>
            <a:endParaRPr sz="1600">
              <a:latin typeface="宋体" panose="02010600030101010101" pitchFamily="2" charset="-122"/>
              <a:cs typeface="宋体" panose="02010600030101010101" pitchFamily="2" charset="-122"/>
            </a:endParaRPr>
          </a:p>
          <a:p>
            <a:pPr marL="1155700">
              <a:lnSpc>
                <a:spcPts val="1820"/>
              </a:lnSpc>
            </a:pPr>
            <a:r>
              <a:rPr sz="1600" dirty="0">
                <a:latin typeface="宋体" panose="02010600030101010101" pitchFamily="2" charset="-122"/>
                <a:cs typeface="宋体" panose="02010600030101010101" pitchFamily="2" charset="-122"/>
              </a:rPr>
              <a:t>制和分片；并且会并行发送到多个</a:t>
            </a:r>
            <a:r>
              <a:rPr sz="1600" spc="114" dirty="0">
                <a:latin typeface="宋体" panose="02010600030101010101" pitchFamily="2" charset="-122"/>
                <a:cs typeface="宋体" panose="02010600030101010101" pitchFamily="2" charset="-122"/>
              </a:rPr>
              <a:t>C</a:t>
            </a:r>
            <a:r>
              <a:rPr sz="1600" spc="120" dirty="0">
                <a:latin typeface="宋体" panose="02010600030101010101" pitchFamily="2" charset="-122"/>
                <a:cs typeface="宋体" panose="02010600030101010101" pitchFamily="2" charset="-122"/>
              </a:rPr>
              <a:t>o</a:t>
            </a:r>
            <a:r>
              <a:rPr sz="1600" spc="-245" dirty="0">
                <a:latin typeface="宋体" panose="02010600030101010101" pitchFamily="2" charset="-122"/>
                <a:cs typeface="宋体" panose="02010600030101010101" pitchFamily="2" charset="-122"/>
              </a:rPr>
              <a:t>rte</a:t>
            </a:r>
            <a:r>
              <a:rPr sz="1600" cap="small" spc="80" dirty="0">
                <a:latin typeface="宋体" panose="02010600030101010101" pitchFamily="2" charset="-122"/>
                <a:cs typeface="宋体" panose="02010600030101010101" pitchFamily="2" charset="-122"/>
              </a:rPr>
              <a:t>x</a:t>
            </a:r>
            <a:r>
              <a:rPr sz="1600" spc="-409" dirty="0">
                <a:latin typeface="宋体" panose="02010600030101010101" pitchFamily="2" charset="-122"/>
                <a:cs typeface="宋体" panose="02010600030101010101" pitchFamily="2" charset="-122"/>
              </a:rPr>
              <a:t> </a:t>
            </a:r>
            <a:r>
              <a:rPr sz="1600" spc="-110" dirty="0">
                <a:latin typeface="宋体" panose="02010600030101010101" pitchFamily="2" charset="-122"/>
                <a:cs typeface="宋体" panose="02010600030101010101" pitchFamily="2" charset="-122"/>
              </a:rPr>
              <a:t>I</a:t>
            </a:r>
            <a:r>
              <a:rPr sz="1600" spc="-105" dirty="0">
                <a:latin typeface="宋体" panose="02010600030101010101" pitchFamily="2" charset="-122"/>
                <a:cs typeface="宋体" panose="02010600030101010101" pitchFamily="2" charset="-122"/>
              </a:rPr>
              <a:t>n</a:t>
            </a:r>
            <a:r>
              <a:rPr sz="1600" spc="-110" dirty="0">
                <a:latin typeface="宋体" panose="02010600030101010101" pitchFamily="2" charset="-122"/>
                <a:cs typeface="宋体" panose="02010600030101010101" pitchFamily="2" charset="-122"/>
              </a:rPr>
              <a:t>ge</a:t>
            </a:r>
            <a:r>
              <a:rPr sz="1600" spc="-229" dirty="0">
                <a:latin typeface="宋体" panose="02010600030101010101" pitchFamily="2" charset="-122"/>
                <a:cs typeface="宋体" panose="02010600030101010101" pitchFamily="2" charset="-122"/>
              </a:rPr>
              <a:t>st</a:t>
            </a:r>
            <a:r>
              <a:rPr sz="1600" spc="-240" dirty="0">
                <a:latin typeface="宋体" panose="02010600030101010101" pitchFamily="2" charset="-122"/>
                <a:cs typeface="宋体" panose="02010600030101010101" pitchFamily="2" charset="-122"/>
              </a:rPr>
              <a:t>e</a:t>
            </a:r>
            <a:r>
              <a:rPr sz="1600" spc="-270" dirty="0">
                <a:latin typeface="宋体" panose="02010600030101010101" pitchFamily="2" charset="-122"/>
                <a:cs typeface="宋体" panose="02010600030101010101" pitchFamily="2" charset="-122"/>
              </a:rPr>
              <a:t>r</a:t>
            </a:r>
            <a:r>
              <a:rPr sz="1600" dirty="0">
                <a:latin typeface="宋体" panose="02010600030101010101" pitchFamily="2" charset="-122"/>
                <a:cs typeface="宋体" panose="02010600030101010101" pitchFamily="2" charset="-122"/>
              </a:rPr>
              <a:t>；</a:t>
            </a:r>
            <a:endParaRPr sz="1600">
              <a:latin typeface="宋体" panose="02010600030101010101" pitchFamily="2" charset="-122"/>
              <a:cs typeface="宋体" panose="02010600030101010101" pitchFamily="2" charset="-122"/>
            </a:endParaRPr>
          </a:p>
          <a:p>
            <a:pPr marL="1155700" marR="5080" lvl="2" indent="-229235">
              <a:lnSpc>
                <a:spcPts val="1730"/>
              </a:lnSpc>
              <a:spcBef>
                <a:spcPts val="530"/>
              </a:spcBef>
              <a:buClr>
                <a:srgbClr val="F3C108"/>
              </a:buClr>
              <a:buFont typeface="Wingdings" panose="05000000000000000000"/>
              <a:buChar char=""/>
              <a:tabLst>
                <a:tab pos="1207135" algn="l"/>
              </a:tabLst>
            </a:pPr>
            <a:r>
              <a:rPr dirty="0"/>
              <a:t>	</a:t>
            </a:r>
            <a:r>
              <a:rPr sz="1600" spc="-155" dirty="0">
                <a:latin typeface="宋体" panose="02010600030101010101" pitchFamily="2" charset="-122"/>
                <a:cs typeface="宋体" panose="02010600030101010101" pitchFamily="2" charset="-122"/>
              </a:rPr>
              <a:t>Ingester：</a:t>
            </a:r>
            <a:r>
              <a:rPr sz="1600" dirty="0">
                <a:latin typeface="宋体" panose="02010600030101010101" pitchFamily="2" charset="-122"/>
                <a:cs typeface="宋体" panose="02010600030101010101" pitchFamily="2" charset="-122"/>
              </a:rPr>
              <a:t>从</a:t>
            </a:r>
            <a:r>
              <a:rPr sz="1600" spc="-170" dirty="0">
                <a:latin typeface="宋体" panose="02010600030101010101" pitchFamily="2" charset="-122"/>
                <a:cs typeface="宋体" panose="02010600030101010101" pitchFamily="2" charset="-122"/>
              </a:rPr>
              <a:t>Distributor</a:t>
            </a:r>
            <a:r>
              <a:rPr sz="1600" dirty="0">
                <a:latin typeface="宋体" panose="02010600030101010101" pitchFamily="2" charset="-122"/>
                <a:cs typeface="宋体" panose="02010600030101010101" pitchFamily="2" charset="-122"/>
              </a:rPr>
              <a:t>节点接收时间序列数据，然后将该数据写入长期存储后端，压缩数据</a:t>
            </a:r>
            <a:r>
              <a:rPr sz="1600" spc="5" dirty="0">
                <a:latin typeface="宋体" panose="02010600030101010101" pitchFamily="2" charset="-122"/>
                <a:cs typeface="宋体" panose="02010600030101010101" pitchFamily="2" charset="-122"/>
              </a:rPr>
              <a:t>到</a:t>
            </a:r>
            <a:r>
              <a:rPr sz="1600" spc="-60" dirty="0">
                <a:latin typeface="宋体" panose="02010600030101010101" pitchFamily="2" charset="-122"/>
                <a:cs typeface="宋体" panose="02010600030101010101" pitchFamily="2" charset="-122"/>
              </a:rPr>
              <a:t>Prometheus</a:t>
            </a:r>
            <a:r>
              <a:rPr sz="1600" dirty="0">
                <a:latin typeface="宋体" panose="02010600030101010101" pitchFamily="2" charset="-122"/>
                <a:cs typeface="宋体" panose="02010600030101010101" pitchFamily="2" charset="-122"/>
              </a:rPr>
              <a:t>块以提高效 率；</a:t>
            </a:r>
            <a:endParaRPr sz="1600">
              <a:latin typeface="宋体" panose="02010600030101010101" pitchFamily="2" charset="-122"/>
              <a:cs typeface="宋体" panose="02010600030101010101" pitchFamily="2" charset="-122"/>
            </a:endParaRPr>
          </a:p>
          <a:p>
            <a:pPr marL="1206500" lvl="2" indent="-280035">
              <a:lnSpc>
                <a:spcPct val="100000"/>
              </a:lnSpc>
              <a:spcBef>
                <a:spcPts val="280"/>
              </a:spcBef>
              <a:buClr>
                <a:srgbClr val="F3C108"/>
              </a:buClr>
              <a:buFont typeface="Wingdings" panose="05000000000000000000"/>
              <a:buChar char=""/>
              <a:tabLst>
                <a:tab pos="1207135" algn="l"/>
              </a:tabLst>
            </a:pPr>
            <a:r>
              <a:rPr sz="1600" spc="-110" dirty="0">
                <a:latin typeface="宋体" panose="02010600030101010101" pitchFamily="2" charset="-122"/>
                <a:cs typeface="宋体" panose="02010600030101010101" pitchFamily="2" charset="-122"/>
              </a:rPr>
              <a:t>Ruler：</a:t>
            </a:r>
            <a:r>
              <a:rPr sz="1600" dirty="0">
                <a:latin typeface="宋体" panose="02010600030101010101" pitchFamily="2" charset="-122"/>
                <a:cs typeface="宋体" panose="02010600030101010101" pitchFamily="2" charset="-122"/>
              </a:rPr>
              <a:t>执行规则并生成告警，将告警发送到</a:t>
            </a:r>
            <a:r>
              <a:rPr sz="1600" spc="-95" dirty="0">
                <a:latin typeface="宋体" panose="02010600030101010101" pitchFamily="2" charset="-122"/>
                <a:cs typeface="宋体" panose="02010600030101010101" pitchFamily="2" charset="-122"/>
              </a:rPr>
              <a:t>Alertmanager；</a:t>
            </a:r>
            <a:endParaRPr sz="1600">
              <a:latin typeface="宋体" panose="02010600030101010101" pitchFamily="2" charset="-122"/>
              <a:cs typeface="宋体" panose="02010600030101010101" pitchFamily="2" charset="-122"/>
            </a:endParaRPr>
          </a:p>
          <a:p>
            <a:pPr marL="1206500" lvl="2" indent="-280035">
              <a:lnSpc>
                <a:spcPct val="100000"/>
              </a:lnSpc>
              <a:spcBef>
                <a:spcPts val="310"/>
              </a:spcBef>
              <a:buClr>
                <a:srgbClr val="F3C108"/>
              </a:buClr>
              <a:buFont typeface="Wingdings" panose="05000000000000000000"/>
              <a:buChar char=""/>
              <a:tabLst>
                <a:tab pos="1207135" algn="l"/>
                <a:tab pos="4585335" algn="l"/>
              </a:tabLst>
            </a:pPr>
            <a:r>
              <a:rPr sz="1600" spc="-105" dirty="0">
                <a:latin typeface="宋体" panose="02010600030101010101" pitchFamily="2" charset="-122"/>
                <a:cs typeface="宋体" panose="02010600030101010101" pitchFamily="2" charset="-122"/>
              </a:rPr>
              <a:t>Querier：</a:t>
            </a:r>
            <a:r>
              <a:rPr sz="1600" dirty="0">
                <a:latin typeface="宋体" panose="02010600030101010101" pitchFamily="2" charset="-122"/>
                <a:cs typeface="宋体" panose="02010600030101010101" pitchFamily="2" charset="-122"/>
              </a:rPr>
              <a:t>处理来自客户端的</a:t>
            </a:r>
            <a:r>
              <a:rPr sz="1600" spc="70" dirty="0">
                <a:latin typeface="宋体" panose="02010600030101010101" pitchFamily="2" charset="-122"/>
                <a:cs typeface="宋体" panose="02010600030101010101" pitchFamily="2" charset="-122"/>
              </a:rPr>
              <a:t>Prom	</a:t>
            </a:r>
            <a:r>
              <a:rPr sz="1600" spc="270" dirty="0">
                <a:latin typeface="宋体" panose="02010600030101010101" pitchFamily="2" charset="-122"/>
                <a:cs typeface="宋体" panose="02010600030101010101" pitchFamily="2" charset="-122"/>
              </a:rPr>
              <a:t>QL</a:t>
            </a:r>
            <a:r>
              <a:rPr sz="1600" dirty="0">
                <a:latin typeface="宋体" panose="02010600030101010101" pitchFamily="2" charset="-122"/>
                <a:cs typeface="宋体" panose="02010600030101010101" pitchFamily="2" charset="-122"/>
              </a:rPr>
              <a:t>查询，对短期时间序列数据和长期存储中的样本进行抽象；</a:t>
            </a:r>
            <a:endParaRPr sz="1600">
              <a:latin typeface="宋体" panose="02010600030101010101" pitchFamily="2" charset="-122"/>
              <a:cs typeface="宋体" panose="02010600030101010101" pitchFamily="2" charset="-122"/>
            </a:endParaRPr>
          </a:p>
        </p:txBody>
      </p:sp>
      <p:pic>
        <p:nvPicPr>
          <p:cNvPr id="7"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8"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9" name="图片 8"/>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sp>
        <p:nvSpPr>
          <p:cNvPr id="3" name="object 3"/>
          <p:cNvSpPr txBox="1">
            <a:spLocks noGrp="1"/>
          </p:cNvSpPr>
          <p:nvPr>
            <p:ph type="title"/>
          </p:nvPr>
        </p:nvSpPr>
        <p:spPr>
          <a:xfrm>
            <a:off x="350202" y="161925"/>
            <a:ext cx="5461635" cy="513080"/>
          </a:xfrm>
          <a:prstGeom prst="rect">
            <a:avLst/>
          </a:prstGeom>
        </p:spPr>
        <p:txBody>
          <a:bodyPr vert="horz" wrap="square" lIns="0" tIns="12700" rIns="0" bIns="0" rtlCol="0">
            <a:spAutoFit/>
          </a:bodyPr>
          <a:lstStyle/>
          <a:p>
            <a:pPr marL="12700">
              <a:lnSpc>
                <a:spcPct val="100000"/>
              </a:lnSpc>
              <a:spcBef>
                <a:spcPts val="100"/>
              </a:spcBef>
            </a:pPr>
            <a:r>
              <a:rPr sz="3200" b="0" spc="-375" dirty="0">
                <a:solidFill>
                  <a:srgbClr val="000000"/>
                </a:solidFill>
                <a:latin typeface="宋体" panose="02010600030101010101" pitchFamily="2" charset="-122"/>
                <a:cs typeface="宋体" panose="02010600030101010101" pitchFamily="2" charset="-122"/>
              </a:rPr>
              <a:t>Corte</a:t>
            </a:r>
            <a:r>
              <a:rPr sz="3200" b="0" spc="-385" dirty="0">
                <a:solidFill>
                  <a:srgbClr val="000000"/>
                </a:solidFill>
                <a:latin typeface="宋体" panose="02010600030101010101" pitchFamily="2" charset="-122"/>
                <a:cs typeface="宋体" panose="02010600030101010101" pitchFamily="2" charset="-122"/>
              </a:rPr>
              <a:t>x</a:t>
            </a:r>
            <a:r>
              <a:rPr sz="3200" b="0" dirty="0">
                <a:solidFill>
                  <a:srgbClr val="000000"/>
                </a:solidFill>
                <a:latin typeface="宋体" panose="02010600030101010101" pitchFamily="2" charset="-122"/>
                <a:cs typeface="宋体" panose="02010600030101010101" pitchFamily="2" charset="-122"/>
              </a:rPr>
              <a:t>和</a:t>
            </a:r>
            <a:r>
              <a:rPr sz="3200" b="0" spc="-295" dirty="0">
                <a:solidFill>
                  <a:srgbClr val="000000"/>
                </a:solidFill>
                <a:latin typeface="宋体" panose="02010600030101010101" pitchFamily="2" charset="-122"/>
                <a:cs typeface="宋体" panose="02010600030101010101" pitchFamily="2" charset="-122"/>
              </a:rPr>
              <a:t>Prometheu</a:t>
            </a:r>
            <a:r>
              <a:rPr sz="3200" b="0" spc="-305" dirty="0">
                <a:solidFill>
                  <a:srgbClr val="000000"/>
                </a:solidFill>
                <a:latin typeface="宋体" panose="02010600030101010101" pitchFamily="2" charset="-122"/>
                <a:cs typeface="宋体" panose="02010600030101010101" pitchFamily="2" charset="-122"/>
              </a:rPr>
              <a:t>s</a:t>
            </a:r>
            <a:r>
              <a:rPr sz="3200" b="0" dirty="0">
                <a:solidFill>
                  <a:srgbClr val="000000"/>
                </a:solidFill>
                <a:latin typeface="宋体" panose="02010600030101010101" pitchFamily="2" charset="-122"/>
                <a:cs typeface="宋体" panose="02010600030101010101" pitchFamily="2" charset="-122"/>
              </a:rPr>
              <a:t>混合部署架构</a:t>
            </a:r>
            <a:endParaRPr sz="3200">
              <a:latin typeface="宋体" panose="02010600030101010101" pitchFamily="2" charset="-122"/>
              <a:cs typeface="宋体" panose="02010600030101010101" pitchFamily="2" charset="-122"/>
            </a:endParaRPr>
          </a:p>
        </p:txBody>
      </p:sp>
      <p:pic>
        <p:nvPicPr>
          <p:cNvPr id="4" name="object 4"/>
          <p:cNvPicPr/>
          <p:nvPr/>
        </p:nvPicPr>
        <p:blipFill>
          <a:blip r:embed="rId4" cstate="print"/>
          <a:stretch>
            <a:fillRect/>
          </a:stretch>
        </p:blipFill>
        <p:spPr>
          <a:xfrm>
            <a:off x="1690370" y="1045210"/>
            <a:ext cx="7437373" cy="5289804"/>
          </a:xfrm>
          <a:prstGeom prst="rect">
            <a:avLst/>
          </a:prstGeom>
        </p:spPr>
      </p:pic>
      <p:pic>
        <p:nvPicPr>
          <p:cNvPr id="8" name="object 4"/>
          <p:cNvPicPr/>
          <p:nvPr>
            <p:custDataLst>
              <p:tags r:id="rId1"/>
            </p:custDataLst>
          </p:nvPr>
        </p:nvPicPr>
        <p:blipFill>
          <a:blip r:embed="rId5" cstate="print"/>
          <a:stretch>
            <a:fillRect/>
          </a:stretch>
        </p:blipFill>
        <p:spPr>
          <a:xfrm>
            <a:off x="0" y="6436359"/>
            <a:ext cx="12190729" cy="421640"/>
          </a:xfrm>
          <a:prstGeom prst="rect">
            <a:avLst/>
          </a:prstGeom>
        </p:spPr>
      </p:pic>
      <p:pic>
        <p:nvPicPr>
          <p:cNvPr id="9" name="图片 8"/>
          <p:cNvPicPr>
            <a:picLocks noChangeAspect="1"/>
          </p:cNvPicPr>
          <p:nvPr>
            <p:custDataLst>
              <p:tags r:id="rId2"/>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117215"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关于</a:t>
            </a:r>
            <a:r>
              <a:rPr sz="3200" b="0" spc="-300" dirty="0">
                <a:solidFill>
                  <a:srgbClr val="000000"/>
                </a:solidFill>
                <a:latin typeface="宋体" panose="02010600030101010101" pitchFamily="2" charset="-122"/>
                <a:cs typeface="宋体" panose="02010600030101010101" pitchFamily="2" charset="-122"/>
              </a:rPr>
              <a:t>Vi</a:t>
            </a:r>
            <a:r>
              <a:rPr sz="3200" b="0" spc="-295" dirty="0">
                <a:solidFill>
                  <a:srgbClr val="000000"/>
                </a:solidFill>
                <a:latin typeface="宋体" panose="02010600030101010101" pitchFamily="2" charset="-122"/>
                <a:cs typeface="宋体" panose="02010600030101010101" pitchFamily="2" charset="-122"/>
              </a:rPr>
              <a:t>c</a:t>
            </a:r>
            <a:r>
              <a:rPr sz="3200" b="0" spc="-260" dirty="0">
                <a:solidFill>
                  <a:srgbClr val="000000"/>
                </a:solidFill>
                <a:latin typeface="宋体" panose="02010600030101010101" pitchFamily="2" charset="-122"/>
                <a:cs typeface="宋体" panose="02010600030101010101" pitchFamily="2" charset="-122"/>
              </a:rPr>
              <a:t>toria</a:t>
            </a:r>
            <a:r>
              <a:rPr sz="3200" b="0" spc="-254" dirty="0">
                <a:solidFill>
                  <a:srgbClr val="000000"/>
                </a:solidFill>
                <a:latin typeface="宋体" panose="02010600030101010101" pitchFamily="2" charset="-122"/>
                <a:cs typeface="宋体" panose="02010600030101010101" pitchFamily="2" charset="-122"/>
              </a:rPr>
              <a:t>M</a:t>
            </a:r>
            <a:r>
              <a:rPr sz="3200" b="0" spc="-640" dirty="0">
                <a:solidFill>
                  <a:srgbClr val="000000"/>
                </a:solidFill>
                <a:latin typeface="宋体" panose="02010600030101010101" pitchFamily="2" charset="-122"/>
                <a:cs typeface="宋体" panose="02010600030101010101" pitchFamily="2" charset="-122"/>
              </a:rPr>
              <a:t>etr</a:t>
            </a:r>
            <a:r>
              <a:rPr sz="3200" b="0" spc="-635" dirty="0">
                <a:solidFill>
                  <a:srgbClr val="000000"/>
                </a:solidFill>
                <a:latin typeface="宋体" panose="02010600030101010101" pitchFamily="2" charset="-122"/>
                <a:cs typeface="宋体" panose="02010600030101010101" pitchFamily="2" charset="-122"/>
              </a:rPr>
              <a:t>i</a:t>
            </a:r>
            <a:r>
              <a:rPr sz="3200" b="0" spc="-545" dirty="0">
                <a:solidFill>
                  <a:srgbClr val="000000"/>
                </a:solidFill>
                <a:latin typeface="宋体" panose="02010600030101010101" pitchFamily="2" charset="-122"/>
                <a:cs typeface="宋体" panose="02010600030101010101" pitchFamily="2" charset="-122"/>
              </a:rPr>
              <a:t>cs</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8289"/>
            <a:ext cx="5103495" cy="5114925"/>
          </a:xfrm>
          <a:prstGeom prst="rect">
            <a:avLst/>
          </a:prstGeom>
        </p:spPr>
        <p:txBody>
          <a:bodyPr vert="horz" wrap="square" lIns="0" tIns="55244" rIns="0" bIns="0" rtlCol="0">
            <a:spAutoFit/>
          </a:bodyPr>
          <a:lstStyle/>
          <a:p>
            <a:pPr marL="241300" indent="-228600">
              <a:lnSpc>
                <a:spcPct val="100000"/>
              </a:lnSpc>
              <a:spcBef>
                <a:spcPts val="435"/>
              </a:spcBef>
              <a:buClr>
                <a:srgbClr val="4770C4"/>
              </a:buClr>
              <a:buSzPct val="95000"/>
              <a:buFont typeface="Wingdings" panose="05000000000000000000"/>
              <a:buChar char=""/>
              <a:tabLst>
                <a:tab pos="241300" algn="l"/>
              </a:tabLst>
            </a:pPr>
            <a:r>
              <a:rPr sz="2000" spc="-204" dirty="0">
                <a:latin typeface="宋体" panose="02010600030101010101" pitchFamily="2" charset="-122"/>
                <a:cs typeface="宋体" panose="02010600030101010101" pitchFamily="2" charset="-122"/>
              </a:rPr>
              <a:t>VictoriaMetrics</a:t>
            </a:r>
            <a:r>
              <a:rPr sz="2000" dirty="0">
                <a:latin typeface="宋体" panose="02010600030101010101" pitchFamily="2" charset="-122"/>
                <a:cs typeface="宋体" panose="02010600030101010101" pitchFamily="2" charset="-122"/>
              </a:rPr>
              <a:t>简介</a:t>
            </a:r>
            <a:endParaRPr sz="2000">
              <a:latin typeface="宋体" panose="02010600030101010101" pitchFamily="2" charset="-122"/>
              <a:cs typeface="宋体" panose="02010600030101010101" pitchFamily="2" charset="-122"/>
            </a:endParaRPr>
          </a:p>
          <a:p>
            <a:pPr marL="698500" marR="53340" lvl="1" indent="-228600">
              <a:lnSpc>
                <a:spcPts val="1940"/>
              </a:lnSpc>
              <a:spcBef>
                <a:spcPts val="55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时序数据库存储系统，原生支持高可用、经 济高效且易于扩展</a:t>
            </a:r>
            <a:endParaRPr sz="1800">
              <a:latin typeface="宋体" panose="02010600030101010101" pitchFamily="2" charset="-122"/>
              <a:cs typeface="宋体" panose="02010600030101010101" pitchFamily="2" charset="-122"/>
            </a:endParaRPr>
          </a:p>
          <a:p>
            <a:pPr marL="698500" marR="15875" lvl="1" indent="-228600">
              <a:lnSpc>
                <a:spcPct val="90000"/>
              </a:lnSpc>
              <a:spcBef>
                <a:spcPts val="48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既可用于</a:t>
            </a:r>
            <a:r>
              <a:rPr sz="1800" spc="-450" dirty="0">
                <a:latin typeface="宋体" panose="02010600030101010101" pitchFamily="2" charset="-122"/>
                <a:cs typeface="宋体" panose="02010600030101010101" pitchFamily="2" charset="-122"/>
              </a:rPr>
              <a:t> </a:t>
            </a:r>
            <a:r>
              <a:rPr sz="1800" spc="-30" dirty="0">
                <a:latin typeface="宋体" panose="02010600030101010101" pitchFamily="2" charset="-122"/>
                <a:cs typeface="宋体" panose="02010600030101010101" pitchFamily="2" charset="-122"/>
              </a:rPr>
              <a:t>Promet</a:t>
            </a:r>
            <a:r>
              <a:rPr sz="1800" spc="-2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spc="-459" dirty="0">
                <a:latin typeface="宋体" panose="02010600030101010101" pitchFamily="2" charset="-122"/>
                <a:cs typeface="宋体" panose="02010600030101010101" pitchFamily="2" charset="-122"/>
              </a:rPr>
              <a:t> </a:t>
            </a:r>
            <a:r>
              <a:rPr sz="1800" dirty="0">
                <a:latin typeface="宋体" panose="02010600030101010101" pitchFamily="2" charset="-122"/>
                <a:cs typeface="宋体" panose="02010600030101010101" pitchFamily="2" charset="-122"/>
              </a:rPr>
              <a:t>监控数据做长期远程存 储，亦可使用自有组件读取</a:t>
            </a:r>
            <a:r>
              <a:rPr sz="1800" spc="-60" dirty="0">
                <a:latin typeface="宋体" panose="02010600030101010101" pitchFamily="2" charset="-122"/>
                <a:cs typeface="宋体" panose="02010600030101010101" pitchFamily="2" charset="-122"/>
              </a:rPr>
              <a:t>Prometheus</a:t>
            </a:r>
            <a:r>
              <a:rPr sz="1800" dirty="0">
                <a:latin typeface="宋体" panose="02010600030101010101" pitchFamily="2" charset="-122"/>
                <a:cs typeface="宋体" panose="02010600030101010101" pitchFamily="2" charset="-122"/>
              </a:rPr>
              <a:t>的配 置独立抓取指标数据，从而替换掉 </a:t>
            </a:r>
            <a:r>
              <a:rPr sz="1800" spc="-60" dirty="0">
                <a:latin typeface="宋体" panose="02010600030101010101" pitchFamily="2" charset="-122"/>
                <a:cs typeface="宋体" panose="02010600030101010101" pitchFamily="2" charset="-122"/>
              </a:rPr>
              <a:t>Prometheus</a:t>
            </a:r>
            <a:endParaRPr sz="1800">
              <a:latin typeface="宋体" panose="02010600030101010101" pitchFamily="2" charset="-122"/>
              <a:cs typeface="宋体" panose="02010600030101010101" pitchFamily="2" charset="-122"/>
            </a:endParaRPr>
          </a:p>
          <a:p>
            <a:pPr marL="241300" indent="-228600">
              <a:lnSpc>
                <a:spcPct val="100000"/>
              </a:lnSpc>
              <a:spcBef>
                <a:spcPts val="740"/>
              </a:spcBef>
              <a:buClr>
                <a:srgbClr val="4770C4"/>
              </a:buClr>
              <a:buSzPct val="95000"/>
              <a:buFont typeface="Wingdings" panose="05000000000000000000"/>
              <a:buChar char=""/>
              <a:tabLst>
                <a:tab pos="241300" algn="l"/>
              </a:tabLst>
            </a:pPr>
            <a:r>
              <a:rPr sz="2000" spc="-5" dirty="0">
                <a:latin typeface="宋体" panose="02010600030101010101" pitchFamily="2" charset="-122"/>
                <a:cs typeface="宋体" panose="02010600030101010101" pitchFamily="2" charset="-122"/>
              </a:rPr>
              <a:t>一些有意思的特性</a:t>
            </a:r>
            <a:endParaRPr sz="2000">
              <a:latin typeface="宋体" panose="02010600030101010101" pitchFamily="2" charset="-122"/>
              <a:cs typeface="宋体" panose="02010600030101010101" pitchFamily="2" charset="-122"/>
            </a:endParaRPr>
          </a:p>
          <a:p>
            <a:pPr marL="698500" marR="5080" lvl="1" indent="-228600">
              <a:lnSpc>
                <a:spcPts val="1950"/>
              </a:lnSpc>
              <a:spcBef>
                <a:spcPts val="54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兼容</a:t>
            </a:r>
            <a:r>
              <a:rPr sz="1800" spc="-30" dirty="0">
                <a:latin typeface="宋体" panose="02010600030101010101" pitchFamily="2" charset="-122"/>
                <a:cs typeface="宋体" panose="02010600030101010101" pitchFamily="2" charset="-122"/>
              </a:rPr>
              <a:t>Promet</a:t>
            </a:r>
            <a:r>
              <a:rPr sz="1800" spc="-2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dirty="0">
                <a:latin typeface="宋体" panose="02010600030101010101" pitchFamily="2" charset="-122"/>
                <a:cs typeface="宋体" panose="02010600030101010101" pitchFamily="2" charset="-122"/>
              </a:rPr>
              <a:t>的</a:t>
            </a:r>
            <a:r>
              <a:rPr sz="1800" spc="-250" dirty="0">
                <a:latin typeface="宋体" panose="02010600030101010101" pitchFamily="2" charset="-122"/>
                <a:cs typeface="宋体" panose="02010600030101010101" pitchFamily="2" charset="-122"/>
              </a:rPr>
              <a:t>relabe</a:t>
            </a:r>
            <a:r>
              <a:rPr sz="1800" spc="-254" dirty="0">
                <a:latin typeface="宋体" panose="02010600030101010101" pitchFamily="2" charset="-122"/>
                <a:cs typeface="宋体" panose="02010600030101010101" pitchFamily="2" charset="-122"/>
              </a:rPr>
              <a:t>l</a:t>
            </a:r>
            <a:r>
              <a:rPr sz="1800" dirty="0">
                <a:latin typeface="宋体" panose="02010600030101010101" pitchFamily="2" charset="-122"/>
                <a:cs typeface="宋体" panose="02010600030101010101" pitchFamily="2" charset="-122"/>
              </a:rPr>
              <a:t>功能，且支持数据过 滤</a:t>
            </a:r>
            <a:endParaRPr sz="1800">
              <a:latin typeface="宋体" panose="02010600030101010101" pitchFamily="2" charset="-122"/>
              <a:cs typeface="宋体" panose="02010600030101010101" pitchFamily="2" charset="-122"/>
            </a:endParaRPr>
          </a:p>
          <a:p>
            <a:pPr marL="698500" lvl="1" indent="-228600">
              <a:lnSpc>
                <a:spcPct val="100000"/>
              </a:lnSpc>
              <a:spcBef>
                <a:spcPts val="25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支持多种样本数据抓取协议</a:t>
            </a:r>
            <a:endParaRPr sz="1800">
              <a:latin typeface="宋体" panose="02010600030101010101" pitchFamily="2" charset="-122"/>
              <a:cs typeface="宋体" panose="02010600030101010101" pitchFamily="2" charset="-122"/>
            </a:endParaRPr>
          </a:p>
          <a:p>
            <a:pPr marL="698500" lvl="1" indent="-228600">
              <a:lnSpc>
                <a:spcPct val="100000"/>
              </a:lnSpc>
              <a:spcBef>
                <a:spcPts val="28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支持</a:t>
            </a:r>
            <a:r>
              <a:rPr sz="1800" spc="-60" dirty="0">
                <a:latin typeface="宋体" panose="02010600030101010101" pitchFamily="2" charset="-122"/>
                <a:cs typeface="宋体" panose="02010600030101010101" pitchFamily="2" charset="-122"/>
              </a:rPr>
              <a:t>pus</a:t>
            </a:r>
            <a:r>
              <a:rPr sz="1800" spc="-55" dirty="0">
                <a:latin typeface="宋体" panose="02010600030101010101" pitchFamily="2" charset="-122"/>
                <a:cs typeface="宋体" panose="02010600030101010101" pitchFamily="2" charset="-122"/>
              </a:rPr>
              <a:t>h</a:t>
            </a:r>
            <a:r>
              <a:rPr sz="1800" dirty="0">
                <a:latin typeface="宋体" panose="02010600030101010101" pitchFamily="2" charset="-122"/>
                <a:cs typeface="宋体" panose="02010600030101010101" pitchFamily="2" charset="-122"/>
              </a:rPr>
              <a:t>和</a:t>
            </a:r>
            <a:r>
              <a:rPr sz="1800" spc="-245" dirty="0">
                <a:latin typeface="宋体" panose="02010600030101010101" pitchFamily="2" charset="-122"/>
                <a:cs typeface="宋体" panose="02010600030101010101" pitchFamily="2" charset="-122"/>
              </a:rPr>
              <a:t>pul</a:t>
            </a:r>
            <a:r>
              <a:rPr sz="1800" spc="-250" dirty="0">
                <a:latin typeface="宋体" panose="02010600030101010101" pitchFamily="2" charset="-122"/>
                <a:cs typeface="宋体" panose="02010600030101010101" pitchFamily="2" charset="-122"/>
              </a:rPr>
              <a:t>l</a:t>
            </a:r>
            <a:r>
              <a:rPr sz="1800" dirty="0">
                <a:latin typeface="宋体" panose="02010600030101010101" pitchFamily="2" charset="-122"/>
                <a:cs typeface="宋体" panose="02010600030101010101" pitchFamily="2" charset="-122"/>
              </a:rPr>
              <a:t>模式</a:t>
            </a:r>
            <a:endParaRPr sz="1800">
              <a:latin typeface="宋体" panose="02010600030101010101" pitchFamily="2" charset="-122"/>
              <a:cs typeface="宋体" panose="02010600030101010101" pitchFamily="2" charset="-122"/>
            </a:endParaRPr>
          </a:p>
          <a:p>
            <a:pPr marL="698500" lvl="1" indent="-228600">
              <a:lnSpc>
                <a:spcPct val="100000"/>
              </a:lnSpc>
              <a:spcBef>
                <a:spcPts val="29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支持数据缓冲</a:t>
            </a:r>
            <a:endParaRPr sz="1800">
              <a:latin typeface="宋体" panose="02010600030101010101" pitchFamily="2" charset="-122"/>
              <a:cs typeface="宋体" panose="02010600030101010101" pitchFamily="2" charset="-122"/>
            </a:endParaRPr>
          </a:p>
          <a:p>
            <a:pPr marL="698500" lvl="1" indent="-228600">
              <a:lnSpc>
                <a:spcPct val="100000"/>
              </a:lnSpc>
              <a:spcBef>
                <a:spcPts val="280"/>
              </a:spcBef>
              <a:buClr>
                <a:srgbClr val="45B19B"/>
              </a:buClr>
              <a:buFont typeface="Wingdings" panose="05000000000000000000"/>
              <a:buChar char=""/>
              <a:tabLst>
                <a:tab pos="698500" algn="l"/>
              </a:tabLst>
            </a:pPr>
            <a:r>
              <a:rPr sz="1800" spc="-5" dirty="0">
                <a:latin typeface="宋体" panose="02010600030101010101" pitchFamily="2" charset="-122"/>
                <a:cs typeface="宋体" panose="02010600030101010101" pitchFamily="2" charset="-122"/>
              </a:rPr>
              <a:t>从设计上支持分布式</a:t>
            </a:r>
            <a:endParaRPr sz="1800">
              <a:latin typeface="宋体" panose="02010600030101010101" pitchFamily="2" charset="-122"/>
              <a:cs typeface="宋体" panose="02010600030101010101" pitchFamily="2" charset="-122"/>
            </a:endParaRPr>
          </a:p>
          <a:p>
            <a:pPr marL="698500" lvl="1" indent="-228600">
              <a:lnSpc>
                <a:spcPct val="100000"/>
              </a:lnSpc>
              <a:spcBef>
                <a:spcPts val="295"/>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系统资源需求少，但性能高</a:t>
            </a:r>
            <a:endParaRPr sz="1800">
              <a:latin typeface="宋体" panose="02010600030101010101" pitchFamily="2" charset="-122"/>
              <a:cs typeface="宋体" panose="02010600030101010101" pitchFamily="2" charset="-122"/>
            </a:endParaRPr>
          </a:p>
          <a:p>
            <a:pPr marL="698500" lvl="1" indent="-228600">
              <a:lnSpc>
                <a:spcPct val="100000"/>
              </a:lnSpc>
              <a:spcBef>
                <a:spcPts val="28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支持多路远程存储</a:t>
            </a:r>
            <a:endParaRPr sz="1800">
              <a:latin typeface="宋体" panose="02010600030101010101" pitchFamily="2" charset="-122"/>
              <a:cs typeface="宋体" panose="02010600030101010101" pitchFamily="2" charset="-122"/>
            </a:endParaRPr>
          </a:p>
          <a:p>
            <a:pPr marL="698500" lvl="1" indent="-228600">
              <a:lnSpc>
                <a:spcPct val="100000"/>
              </a:lnSpc>
              <a:spcBef>
                <a:spcPts val="28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支持百万级指标的高并发</a:t>
            </a:r>
            <a:endParaRPr sz="18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5659120" y="1022350"/>
            <a:ext cx="5989319" cy="5144770"/>
          </a:xfrm>
          <a:prstGeom prst="rect">
            <a:avLst/>
          </a:prstGeom>
        </p:spPr>
      </p:pic>
      <p:pic>
        <p:nvPicPr>
          <p:cNvPr id="8"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9"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0" name="图片 9"/>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843280"/>
            <a:ext cx="12190730" cy="6014720"/>
            <a:chOff x="0" y="843280"/>
            <a:chExt cx="12190730" cy="6014720"/>
          </a:xfrm>
        </p:grpSpPr>
        <p:pic>
          <p:nvPicPr>
            <p:cNvPr id="3" name="object 3"/>
            <p:cNvPicPr/>
            <p:nvPr/>
          </p:nvPicPr>
          <p:blipFill>
            <a:blip r:embed="rId5" cstate="print"/>
            <a:stretch>
              <a:fillRect/>
            </a:stretch>
          </p:blipFill>
          <p:spPr>
            <a:xfrm>
              <a:off x="709929" y="1798320"/>
              <a:ext cx="2897377" cy="808227"/>
            </a:xfrm>
            <a:prstGeom prst="rect">
              <a:avLst/>
            </a:prstGeom>
          </p:spPr>
        </p:pic>
        <p:pic>
          <p:nvPicPr>
            <p:cNvPr id="4" name="object 4"/>
            <p:cNvPicPr/>
            <p:nvPr/>
          </p:nvPicPr>
          <p:blipFill>
            <a:blip r:embed="rId6" cstate="print"/>
            <a:stretch>
              <a:fillRect/>
            </a:stretch>
          </p:blipFill>
          <p:spPr>
            <a:xfrm>
              <a:off x="702310" y="1898612"/>
              <a:ext cx="2755138" cy="657136"/>
            </a:xfrm>
            <a:prstGeom prst="rect">
              <a:avLst/>
            </a:prstGeom>
          </p:spPr>
        </p:pic>
        <p:pic>
          <p:nvPicPr>
            <p:cNvPr id="5" name="object 5"/>
            <p:cNvPicPr/>
            <p:nvPr/>
          </p:nvPicPr>
          <p:blipFill>
            <a:blip r:embed="rId7" cstate="print"/>
            <a:stretch>
              <a:fillRect/>
            </a:stretch>
          </p:blipFill>
          <p:spPr>
            <a:xfrm>
              <a:off x="768350" y="1837690"/>
              <a:ext cx="2785491" cy="695960"/>
            </a:xfrm>
            <a:prstGeom prst="rect">
              <a:avLst/>
            </a:prstGeom>
          </p:spPr>
        </p:pic>
        <p:pic>
          <p:nvPicPr>
            <p:cNvPr id="6" name="object 6"/>
            <p:cNvPicPr/>
            <p:nvPr/>
          </p:nvPicPr>
          <p:blipFill>
            <a:blip r:embed="rId8" cstate="print"/>
            <a:stretch>
              <a:fillRect/>
            </a:stretch>
          </p:blipFill>
          <p:spPr>
            <a:xfrm>
              <a:off x="654050" y="4287507"/>
              <a:ext cx="2918967" cy="961910"/>
            </a:xfrm>
            <a:prstGeom prst="rect">
              <a:avLst/>
            </a:prstGeom>
          </p:spPr>
        </p:pic>
        <p:pic>
          <p:nvPicPr>
            <p:cNvPr id="7" name="object 7"/>
            <p:cNvPicPr/>
            <p:nvPr/>
          </p:nvPicPr>
          <p:blipFill>
            <a:blip r:embed="rId9" cstate="print"/>
            <a:stretch>
              <a:fillRect/>
            </a:stretch>
          </p:blipFill>
          <p:spPr>
            <a:xfrm>
              <a:off x="646429" y="4364989"/>
              <a:ext cx="2789427" cy="855217"/>
            </a:xfrm>
            <a:prstGeom prst="rect">
              <a:avLst/>
            </a:prstGeom>
          </p:spPr>
        </p:pic>
        <p:pic>
          <p:nvPicPr>
            <p:cNvPr id="8" name="object 8"/>
            <p:cNvPicPr/>
            <p:nvPr/>
          </p:nvPicPr>
          <p:blipFill>
            <a:blip r:embed="rId10" cstate="print"/>
            <a:stretch>
              <a:fillRect/>
            </a:stretch>
          </p:blipFill>
          <p:spPr>
            <a:xfrm>
              <a:off x="712469" y="4326889"/>
              <a:ext cx="2806954" cy="849630"/>
            </a:xfrm>
            <a:prstGeom prst="rect">
              <a:avLst/>
            </a:prstGeom>
          </p:spPr>
        </p:pic>
      </p:grpSp>
      <p:sp>
        <p:nvSpPr>
          <p:cNvPr id="9" name="object 9"/>
          <p:cNvSpPr txBox="1">
            <a:spLocks noGrp="1"/>
          </p:cNvSpPr>
          <p:nvPr>
            <p:ph type="title"/>
          </p:nvPr>
        </p:nvSpPr>
        <p:spPr>
          <a:xfrm>
            <a:off x="350202" y="161925"/>
            <a:ext cx="3114675" cy="513080"/>
          </a:xfrm>
          <a:prstGeom prst="rect">
            <a:avLst/>
          </a:prstGeom>
        </p:spPr>
        <p:txBody>
          <a:bodyPr vert="horz" wrap="square" lIns="0" tIns="12700" rIns="0" bIns="0" rtlCol="0">
            <a:spAutoFit/>
          </a:bodyPr>
          <a:lstStyle/>
          <a:p>
            <a:pPr marL="12700">
              <a:lnSpc>
                <a:spcPct val="100000"/>
              </a:lnSpc>
              <a:spcBef>
                <a:spcPts val="100"/>
              </a:spcBef>
            </a:pPr>
            <a:r>
              <a:rPr sz="3200" b="0" spc="-409" dirty="0">
                <a:solidFill>
                  <a:srgbClr val="000000"/>
                </a:solidFill>
                <a:latin typeface="宋体" panose="02010600030101010101" pitchFamily="2" charset="-122"/>
                <a:cs typeface="宋体" panose="02010600030101010101" pitchFamily="2" charset="-122"/>
              </a:rPr>
              <a:t>VictoriaMetrics架构</a:t>
            </a:r>
            <a:endParaRPr sz="3200">
              <a:latin typeface="宋体" panose="02010600030101010101" pitchFamily="2" charset="-122"/>
              <a:cs typeface="宋体" panose="02010600030101010101" pitchFamily="2" charset="-122"/>
            </a:endParaRPr>
          </a:p>
        </p:txBody>
      </p:sp>
      <p:sp>
        <p:nvSpPr>
          <p:cNvPr id="10" name="object 10"/>
          <p:cNvSpPr txBox="1"/>
          <p:nvPr/>
        </p:nvSpPr>
        <p:spPr>
          <a:xfrm>
            <a:off x="790892" y="4430712"/>
            <a:ext cx="2505075" cy="620395"/>
          </a:xfrm>
          <a:prstGeom prst="rect">
            <a:avLst/>
          </a:prstGeom>
        </p:spPr>
        <p:txBody>
          <a:bodyPr vert="horz" wrap="square" lIns="0" tIns="12700" rIns="0" bIns="0" rtlCol="0">
            <a:spAutoFit/>
          </a:bodyPr>
          <a:lstStyle/>
          <a:p>
            <a:pPr marL="12700" marR="5080" algn="just">
              <a:lnSpc>
                <a:spcPct val="100000"/>
              </a:lnSpc>
              <a:spcBef>
                <a:spcPts val="100"/>
              </a:spcBef>
            </a:pPr>
            <a:r>
              <a:rPr sz="1300" spc="-5" dirty="0">
                <a:latin typeface="宋体" panose="02010600030101010101" pitchFamily="2" charset="-122"/>
                <a:cs typeface="宋体" panose="02010600030101010101" pitchFamily="2" charset="-122"/>
              </a:rPr>
              <a:t>接收数据存储请求，并根据指标名 </a:t>
            </a:r>
            <a:r>
              <a:rPr sz="1300" dirty="0">
                <a:latin typeface="宋体" panose="02010600030101010101" pitchFamily="2" charset="-122"/>
                <a:cs typeface="宋体" panose="02010600030101010101" pitchFamily="2" charset="-122"/>
              </a:rPr>
              <a:t>称和标签等进</a:t>
            </a:r>
            <a:r>
              <a:rPr sz="1300" spc="-5" dirty="0">
                <a:latin typeface="宋体" panose="02010600030101010101" pitchFamily="2" charset="-122"/>
                <a:cs typeface="宋体" panose="02010600030101010101" pitchFamily="2" charset="-122"/>
              </a:rPr>
              <a:t>行</a:t>
            </a:r>
            <a:r>
              <a:rPr sz="1300" spc="65" dirty="0">
                <a:latin typeface="宋体" panose="02010600030101010101" pitchFamily="2" charset="-122"/>
                <a:cs typeface="宋体" panose="02010600030101010101" pitchFamily="2" charset="-122"/>
              </a:rPr>
              <a:t>h</a:t>
            </a:r>
            <a:r>
              <a:rPr sz="1300" spc="-20" dirty="0">
                <a:latin typeface="宋体" panose="02010600030101010101" pitchFamily="2" charset="-122"/>
                <a:cs typeface="宋体" panose="02010600030101010101" pitchFamily="2" charset="-122"/>
              </a:rPr>
              <a:t>as</a:t>
            </a:r>
            <a:r>
              <a:rPr sz="1300" spc="-15" dirty="0">
                <a:latin typeface="宋体" panose="02010600030101010101" pitchFamily="2" charset="-122"/>
                <a:cs typeface="宋体" panose="02010600030101010101" pitchFamily="2" charset="-122"/>
              </a:rPr>
              <a:t>h</a:t>
            </a:r>
            <a:r>
              <a:rPr sz="1300" dirty="0">
                <a:latin typeface="宋体" panose="02010600030101010101" pitchFamily="2" charset="-122"/>
                <a:cs typeface="宋体" panose="02010600030101010101" pitchFamily="2" charset="-122"/>
              </a:rPr>
              <a:t>计算后分散存 储于vmstorage节点上</a:t>
            </a:r>
            <a:endParaRPr sz="1300">
              <a:latin typeface="宋体" panose="02010600030101010101" pitchFamily="2" charset="-122"/>
              <a:cs typeface="宋体" panose="02010600030101010101" pitchFamily="2" charset="-122"/>
            </a:endParaRPr>
          </a:p>
        </p:txBody>
      </p:sp>
      <p:grpSp>
        <p:nvGrpSpPr>
          <p:cNvPr id="11" name="object 11"/>
          <p:cNvGrpSpPr/>
          <p:nvPr/>
        </p:nvGrpSpPr>
        <p:grpSpPr>
          <a:xfrm>
            <a:off x="702310" y="3041650"/>
            <a:ext cx="2914015" cy="808355"/>
            <a:chOff x="702310" y="3041650"/>
            <a:chExt cx="2914015" cy="808355"/>
          </a:xfrm>
        </p:grpSpPr>
        <p:pic>
          <p:nvPicPr>
            <p:cNvPr id="12" name="object 12"/>
            <p:cNvPicPr/>
            <p:nvPr/>
          </p:nvPicPr>
          <p:blipFill>
            <a:blip r:embed="rId11" cstate="print"/>
            <a:stretch>
              <a:fillRect/>
            </a:stretch>
          </p:blipFill>
          <p:spPr>
            <a:xfrm>
              <a:off x="709929" y="3041650"/>
              <a:ext cx="2906267" cy="808227"/>
            </a:xfrm>
            <a:prstGeom prst="rect">
              <a:avLst/>
            </a:prstGeom>
          </p:spPr>
        </p:pic>
        <p:pic>
          <p:nvPicPr>
            <p:cNvPr id="13" name="object 13"/>
            <p:cNvPicPr/>
            <p:nvPr/>
          </p:nvPicPr>
          <p:blipFill>
            <a:blip r:embed="rId12" cstate="print"/>
            <a:stretch>
              <a:fillRect/>
            </a:stretch>
          </p:blipFill>
          <p:spPr>
            <a:xfrm>
              <a:off x="702310" y="3141941"/>
              <a:ext cx="2786888" cy="657136"/>
            </a:xfrm>
            <a:prstGeom prst="rect">
              <a:avLst/>
            </a:prstGeom>
          </p:spPr>
        </p:pic>
        <p:pic>
          <p:nvPicPr>
            <p:cNvPr id="14" name="object 14"/>
            <p:cNvPicPr/>
            <p:nvPr/>
          </p:nvPicPr>
          <p:blipFill>
            <a:blip r:embed="rId13" cstate="print"/>
            <a:stretch>
              <a:fillRect/>
            </a:stretch>
          </p:blipFill>
          <p:spPr>
            <a:xfrm>
              <a:off x="768350" y="3081019"/>
              <a:ext cx="2794635" cy="695959"/>
            </a:xfrm>
            <a:prstGeom prst="rect">
              <a:avLst/>
            </a:prstGeom>
          </p:spPr>
        </p:pic>
      </p:grpSp>
      <p:sp>
        <p:nvSpPr>
          <p:cNvPr id="15" name="object 15"/>
          <p:cNvSpPr txBox="1"/>
          <p:nvPr/>
        </p:nvSpPr>
        <p:spPr>
          <a:xfrm>
            <a:off x="847725" y="3207384"/>
            <a:ext cx="2501900" cy="421640"/>
          </a:xfrm>
          <a:prstGeom prst="rect">
            <a:avLst/>
          </a:prstGeom>
        </p:spPr>
        <p:txBody>
          <a:bodyPr vert="horz" wrap="square" lIns="0" tIns="12700" rIns="0" bIns="0" rtlCol="0">
            <a:spAutoFit/>
          </a:bodyPr>
          <a:lstStyle/>
          <a:p>
            <a:pPr marL="12700" marR="5080">
              <a:lnSpc>
                <a:spcPct val="100000"/>
              </a:lnSpc>
              <a:spcBef>
                <a:spcPts val="100"/>
              </a:spcBef>
            </a:pPr>
            <a:r>
              <a:rPr sz="1300" dirty="0">
                <a:latin typeface="宋体" panose="02010600030101010101" pitchFamily="2" charset="-122"/>
                <a:cs typeface="宋体" panose="02010600030101010101" pitchFamily="2" charset="-122"/>
              </a:rPr>
              <a:t>存储原始格式的指标数据，并基于 标签过滤器返回请求的数据</a:t>
            </a:r>
            <a:endParaRPr sz="1300">
              <a:latin typeface="宋体" panose="02010600030101010101" pitchFamily="2" charset="-122"/>
              <a:cs typeface="宋体" panose="02010600030101010101" pitchFamily="2" charset="-122"/>
            </a:endParaRPr>
          </a:p>
        </p:txBody>
      </p:sp>
      <p:sp>
        <p:nvSpPr>
          <p:cNvPr id="16" name="object 16"/>
          <p:cNvSpPr txBox="1"/>
          <p:nvPr/>
        </p:nvSpPr>
        <p:spPr>
          <a:xfrm>
            <a:off x="447357" y="1071498"/>
            <a:ext cx="2871470" cy="1314450"/>
          </a:xfrm>
          <a:prstGeom prst="rect">
            <a:avLst/>
          </a:prstGeom>
        </p:spPr>
        <p:txBody>
          <a:bodyPr vert="horz" wrap="square" lIns="0" tIns="12700" rIns="0" bIns="0" rtlCol="0">
            <a:spAutoFit/>
          </a:bodyPr>
          <a:lstStyle/>
          <a:p>
            <a:pPr marL="12700">
              <a:lnSpc>
                <a:spcPct val="100000"/>
              </a:lnSpc>
              <a:spcBef>
                <a:spcPts val="100"/>
              </a:spcBef>
            </a:pPr>
            <a:r>
              <a:rPr sz="1500" b="1" dirty="0">
                <a:latin typeface="Microsoft JhengHei" panose="020B0604030504040204" charset="-120"/>
                <a:cs typeface="Microsoft JhengHei" panose="020B0604030504040204" charset="-120"/>
              </a:rPr>
              <a:t>三个核心服务：</a:t>
            </a:r>
            <a:r>
              <a:rPr sz="1500" b="1" spc="-70" dirty="0">
                <a:solidFill>
                  <a:srgbClr val="6F2F9F"/>
                </a:solidFill>
                <a:latin typeface="Microsoft JhengHei" panose="020B0604030504040204" charset="-120"/>
                <a:cs typeface="Microsoft JhengHei" panose="020B0604030504040204" charset="-120"/>
              </a:rPr>
              <a:t>vmst</a:t>
            </a:r>
            <a:r>
              <a:rPr sz="1500" b="1" spc="-65" dirty="0">
                <a:solidFill>
                  <a:srgbClr val="6F2F9F"/>
                </a:solidFill>
                <a:latin typeface="Microsoft JhengHei" panose="020B0604030504040204" charset="-120"/>
                <a:cs typeface="Microsoft JhengHei" panose="020B0604030504040204" charset="-120"/>
              </a:rPr>
              <a:t>o</a:t>
            </a:r>
            <a:r>
              <a:rPr sz="1500" b="1" spc="-40" dirty="0">
                <a:solidFill>
                  <a:srgbClr val="6F2F9F"/>
                </a:solidFill>
                <a:latin typeface="Microsoft JhengHei" panose="020B0604030504040204" charset="-120"/>
                <a:cs typeface="Microsoft JhengHei" panose="020B0604030504040204" charset="-120"/>
              </a:rPr>
              <a:t>r</a:t>
            </a:r>
            <a:r>
              <a:rPr sz="1500" b="1" spc="-60" dirty="0">
                <a:solidFill>
                  <a:srgbClr val="6F2F9F"/>
                </a:solidFill>
                <a:latin typeface="Microsoft JhengHei" panose="020B0604030504040204" charset="-120"/>
                <a:cs typeface="Microsoft JhengHei" panose="020B0604030504040204" charset="-120"/>
              </a:rPr>
              <a:t>a</a:t>
            </a:r>
            <a:r>
              <a:rPr sz="1500" b="1" spc="-80" dirty="0">
                <a:solidFill>
                  <a:srgbClr val="6F2F9F"/>
                </a:solidFill>
                <a:latin typeface="Microsoft JhengHei" panose="020B0604030504040204" charset="-120"/>
                <a:cs typeface="Microsoft JhengHei" panose="020B0604030504040204" charset="-120"/>
              </a:rPr>
              <a:t>g</a:t>
            </a:r>
            <a:r>
              <a:rPr sz="1500" b="1" spc="-55" dirty="0">
                <a:solidFill>
                  <a:srgbClr val="6F2F9F"/>
                </a:solidFill>
                <a:latin typeface="Microsoft JhengHei" panose="020B0604030504040204" charset="-120"/>
                <a:cs typeface="Microsoft JhengHei" panose="020B0604030504040204" charset="-120"/>
              </a:rPr>
              <a:t>e</a:t>
            </a:r>
            <a:r>
              <a:rPr sz="1500" b="1" dirty="0">
                <a:latin typeface="Microsoft JhengHei" panose="020B0604030504040204" charset="-120"/>
                <a:cs typeface="Microsoft JhengHei" panose="020B0604030504040204" charset="-120"/>
              </a:rPr>
              <a:t>、</a:t>
            </a:r>
            <a:endParaRPr sz="1500">
              <a:latin typeface="Microsoft JhengHei" panose="020B0604030504040204" charset="-120"/>
              <a:cs typeface="Microsoft JhengHei" panose="020B0604030504040204" charset="-120"/>
            </a:endParaRPr>
          </a:p>
          <a:p>
            <a:pPr marL="12700">
              <a:lnSpc>
                <a:spcPct val="100000"/>
              </a:lnSpc>
            </a:pPr>
            <a:r>
              <a:rPr sz="1500" b="1" spc="-60" dirty="0">
                <a:solidFill>
                  <a:srgbClr val="6F2F9F"/>
                </a:solidFill>
                <a:latin typeface="Microsoft JhengHei" panose="020B0604030504040204" charset="-120"/>
                <a:cs typeface="Microsoft JhengHei" panose="020B0604030504040204" charset="-120"/>
              </a:rPr>
              <a:t>vmselect</a:t>
            </a:r>
            <a:r>
              <a:rPr sz="1500" b="1" spc="-5" dirty="0">
                <a:latin typeface="Microsoft JhengHei" panose="020B0604030504040204" charset="-120"/>
                <a:cs typeface="Microsoft JhengHei" panose="020B0604030504040204" charset="-120"/>
              </a:rPr>
              <a:t>和</a:t>
            </a:r>
            <a:r>
              <a:rPr sz="1500" b="1" spc="-55" dirty="0">
                <a:solidFill>
                  <a:srgbClr val="6F2F9F"/>
                </a:solidFill>
                <a:latin typeface="Microsoft JhengHei" panose="020B0604030504040204" charset="-120"/>
                <a:cs typeface="Microsoft JhengHei" panose="020B0604030504040204" charset="-120"/>
              </a:rPr>
              <a:t>vminsert</a:t>
            </a:r>
            <a:r>
              <a:rPr sz="1500" b="1" spc="-55" dirty="0">
                <a:latin typeface="Microsoft JhengHei" panose="020B0604030504040204" charset="-120"/>
                <a:cs typeface="Microsoft JhengHei" panose="020B0604030504040204" charset="-120"/>
              </a:rPr>
              <a:t>；</a:t>
            </a:r>
            <a:endParaRPr sz="1500">
              <a:latin typeface="Microsoft JhengHei" panose="020B0604030504040204" charset="-120"/>
              <a:cs typeface="Microsoft JhengHei" panose="020B0604030504040204" charset="-120"/>
            </a:endParaRPr>
          </a:p>
          <a:p>
            <a:pPr>
              <a:lnSpc>
                <a:spcPct val="100000"/>
              </a:lnSpc>
              <a:spcBef>
                <a:spcPts val="25"/>
              </a:spcBef>
            </a:pPr>
            <a:endParaRPr sz="1850">
              <a:latin typeface="Microsoft JhengHei" panose="020B0604030504040204" charset="-120"/>
              <a:cs typeface="Microsoft JhengHei" panose="020B0604030504040204" charset="-120"/>
            </a:endParaRPr>
          </a:p>
          <a:p>
            <a:pPr marL="412750" marR="5080">
              <a:lnSpc>
                <a:spcPct val="100000"/>
              </a:lnSpc>
            </a:pPr>
            <a:r>
              <a:rPr sz="1300" dirty="0">
                <a:latin typeface="宋体" panose="02010600030101010101" pitchFamily="2" charset="-122"/>
                <a:cs typeface="宋体" panose="02010600030101010101" pitchFamily="2" charset="-122"/>
              </a:rPr>
              <a:t>接收查询请求，并从</a:t>
            </a:r>
            <a:r>
              <a:rPr sz="1300" b="1" spc="-60" dirty="0">
                <a:solidFill>
                  <a:srgbClr val="00AFEF"/>
                </a:solidFill>
                <a:latin typeface="Microsoft JhengHei" panose="020B0604030504040204" charset="-120"/>
                <a:cs typeface="Microsoft JhengHei" panose="020B0604030504040204" charset="-120"/>
              </a:rPr>
              <a:t>vmstorag</a:t>
            </a:r>
            <a:r>
              <a:rPr sz="1300" b="1" spc="-50" dirty="0">
                <a:solidFill>
                  <a:srgbClr val="00AFEF"/>
                </a:solidFill>
                <a:latin typeface="Microsoft JhengHei" panose="020B0604030504040204" charset="-120"/>
                <a:cs typeface="Microsoft JhengHei" panose="020B0604030504040204" charset="-120"/>
              </a:rPr>
              <a:t>e</a:t>
            </a:r>
            <a:r>
              <a:rPr sz="1300" dirty="0">
                <a:latin typeface="宋体" panose="02010600030101010101" pitchFamily="2" charset="-122"/>
                <a:cs typeface="宋体" panose="02010600030101010101" pitchFamily="2" charset="-122"/>
              </a:rPr>
              <a:t>节 点上检索🎧相关数据以响应查询</a:t>
            </a:r>
            <a:endParaRPr sz="1300">
              <a:latin typeface="宋体" panose="02010600030101010101" pitchFamily="2" charset="-122"/>
              <a:cs typeface="宋体" panose="02010600030101010101" pitchFamily="2" charset="-122"/>
            </a:endParaRPr>
          </a:p>
        </p:txBody>
      </p:sp>
      <p:grpSp>
        <p:nvGrpSpPr>
          <p:cNvPr id="17" name="object 17"/>
          <p:cNvGrpSpPr/>
          <p:nvPr/>
        </p:nvGrpSpPr>
        <p:grpSpPr>
          <a:xfrm>
            <a:off x="3437889" y="737816"/>
            <a:ext cx="8411210" cy="6026150"/>
            <a:chOff x="3437889" y="737816"/>
            <a:chExt cx="8411210" cy="6026150"/>
          </a:xfrm>
        </p:grpSpPr>
        <p:pic>
          <p:nvPicPr>
            <p:cNvPr id="18" name="object 18"/>
            <p:cNvPicPr/>
            <p:nvPr/>
          </p:nvPicPr>
          <p:blipFill>
            <a:blip r:embed="rId14" cstate="print"/>
            <a:stretch>
              <a:fillRect/>
            </a:stretch>
          </p:blipFill>
          <p:spPr>
            <a:xfrm>
              <a:off x="3437889" y="737816"/>
              <a:ext cx="8411210" cy="6026150"/>
            </a:xfrm>
            <a:prstGeom prst="rect">
              <a:avLst/>
            </a:prstGeom>
          </p:spPr>
        </p:pic>
        <p:pic>
          <p:nvPicPr>
            <p:cNvPr id="19" name="object 19"/>
            <p:cNvPicPr/>
            <p:nvPr/>
          </p:nvPicPr>
          <p:blipFill>
            <a:blip r:embed="rId15" cstate="print"/>
            <a:stretch>
              <a:fillRect/>
            </a:stretch>
          </p:blipFill>
          <p:spPr>
            <a:xfrm>
              <a:off x="3632199" y="932179"/>
              <a:ext cx="7847329" cy="5462270"/>
            </a:xfrm>
            <a:prstGeom prst="rect">
              <a:avLst/>
            </a:prstGeom>
          </p:spPr>
        </p:pic>
      </p:grpSp>
      <p:pic>
        <p:nvPicPr>
          <p:cNvPr id="23" name="object 4"/>
          <p:cNvPicPr/>
          <p:nvPr>
            <p:custDataLst>
              <p:tags r:id="rId1"/>
            </p:custDataLst>
          </p:nvPr>
        </p:nvPicPr>
        <p:blipFill>
          <a:blip r:embed="rId16" cstate="print"/>
          <a:stretch>
            <a:fillRect/>
          </a:stretch>
        </p:blipFill>
        <p:spPr>
          <a:xfrm>
            <a:off x="0" y="6436359"/>
            <a:ext cx="12190729" cy="421640"/>
          </a:xfrm>
          <a:prstGeom prst="rect">
            <a:avLst/>
          </a:prstGeom>
        </p:spPr>
      </p:pic>
      <p:sp>
        <p:nvSpPr>
          <p:cNvPr id="24"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5" name="图片 24"/>
          <p:cNvPicPr>
            <a:picLocks noChangeAspect="1"/>
          </p:cNvPicPr>
          <p:nvPr>
            <p:custDataLst>
              <p:tags r:id="rId3"/>
            </p:custDataLst>
          </p:nvPr>
        </p:nvPicPr>
        <p:blipFill>
          <a:blip r:embed="rId17"/>
          <a:stretch>
            <a:fillRect/>
          </a:stretch>
        </p:blipFill>
        <p:spPr>
          <a:xfrm>
            <a:off x="8537699" y="209863"/>
            <a:ext cx="2565911" cy="618240"/>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12192000" cy="6858000"/>
          </a:xfrm>
          <a:prstGeom prst="rect">
            <a:avLst/>
          </a:prstGeom>
        </p:spPr>
      </p:pic>
      <p:grpSp>
        <p:nvGrpSpPr>
          <p:cNvPr id="3" name="object 3"/>
          <p:cNvGrpSpPr/>
          <p:nvPr/>
        </p:nvGrpSpPr>
        <p:grpSpPr>
          <a:xfrm>
            <a:off x="0" y="1236980"/>
            <a:ext cx="12190729" cy="5621019"/>
            <a:chOff x="0" y="1236980"/>
            <a:chExt cx="12190729" cy="5621019"/>
          </a:xfrm>
        </p:grpSpPr>
        <p:pic>
          <p:nvPicPr>
            <p:cNvPr id="4" name="object 4"/>
            <p:cNvPicPr/>
            <p:nvPr/>
          </p:nvPicPr>
          <p:blipFill>
            <a:blip r:embed="rId4" cstate="print"/>
            <a:stretch>
              <a:fillRect/>
            </a:stretch>
          </p:blipFill>
          <p:spPr>
            <a:xfrm>
              <a:off x="0" y="6436359"/>
              <a:ext cx="12190729" cy="421640"/>
            </a:xfrm>
            <a:prstGeom prst="rect">
              <a:avLst/>
            </a:prstGeom>
          </p:spPr>
        </p:pic>
        <p:pic>
          <p:nvPicPr>
            <p:cNvPr id="6" name="object 6"/>
            <p:cNvPicPr/>
            <p:nvPr/>
          </p:nvPicPr>
          <p:blipFill>
            <a:blip r:embed="rId5" cstate="print"/>
            <a:stretch>
              <a:fillRect/>
            </a:stretch>
          </p:blipFill>
          <p:spPr>
            <a:xfrm>
              <a:off x="7678419" y="4188460"/>
              <a:ext cx="4078223" cy="2669539"/>
            </a:xfrm>
            <a:prstGeom prst="rect">
              <a:avLst/>
            </a:prstGeom>
          </p:spPr>
        </p:pic>
        <p:pic>
          <p:nvPicPr>
            <p:cNvPr id="7" name="object 7"/>
            <p:cNvPicPr/>
            <p:nvPr/>
          </p:nvPicPr>
          <p:blipFill>
            <a:blip r:embed="rId6" cstate="print"/>
            <a:stretch>
              <a:fillRect/>
            </a:stretch>
          </p:blipFill>
          <p:spPr>
            <a:xfrm>
              <a:off x="7692390" y="1236980"/>
              <a:ext cx="4052569" cy="2960370"/>
            </a:xfrm>
            <a:prstGeom prst="rect">
              <a:avLst/>
            </a:prstGeom>
          </p:spPr>
        </p:pic>
      </p:grpSp>
      <p:sp>
        <p:nvSpPr>
          <p:cNvPr id="8" name="object 8"/>
          <p:cNvSpPr/>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sp>
        <p:nvSpPr>
          <p:cNvPr id="9" name="object 9"/>
          <p:cNvSpPr txBox="1">
            <a:spLocks noGrp="1"/>
          </p:cNvSpPr>
          <p:nvPr>
            <p:ph type="title"/>
          </p:nvPr>
        </p:nvSpPr>
        <p:spPr>
          <a:xfrm>
            <a:off x="350202" y="161925"/>
            <a:ext cx="4025265" cy="513080"/>
          </a:xfrm>
          <a:prstGeom prst="rect">
            <a:avLst/>
          </a:prstGeom>
        </p:spPr>
        <p:txBody>
          <a:bodyPr vert="horz" wrap="square" lIns="0" tIns="12700" rIns="0" bIns="0" rtlCol="0">
            <a:spAutoFit/>
          </a:bodyPr>
          <a:lstStyle/>
          <a:p>
            <a:pPr marL="12700">
              <a:lnSpc>
                <a:spcPct val="100000"/>
              </a:lnSpc>
              <a:spcBef>
                <a:spcPts val="100"/>
              </a:spcBef>
            </a:pPr>
            <a:r>
              <a:rPr sz="3200" b="0" spc="-409" dirty="0">
                <a:solidFill>
                  <a:srgbClr val="000000"/>
                </a:solidFill>
                <a:latin typeface="宋体" panose="02010600030101010101" pitchFamily="2" charset="-122"/>
                <a:cs typeface="宋体" panose="02010600030101010101" pitchFamily="2" charset="-122"/>
              </a:rPr>
              <a:t>VictoriaMetrics</a:t>
            </a:r>
            <a:r>
              <a:rPr sz="3200" b="0" spc="-830" dirty="0">
                <a:solidFill>
                  <a:srgbClr val="000000"/>
                </a:solidFill>
                <a:latin typeface="宋体" panose="02010600030101010101" pitchFamily="2" charset="-122"/>
                <a:cs typeface="宋体" panose="02010600030101010101" pitchFamily="2" charset="-122"/>
              </a:rPr>
              <a:t> </a:t>
            </a:r>
            <a:r>
              <a:rPr sz="3200" b="0" dirty="0">
                <a:solidFill>
                  <a:srgbClr val="000000"/>
                </a:solidFill>
                <a:latin typeface="宋体" panose="02010600030101010101" pitchFamily="2" charset="-122"/>
                <a:cs typeface="宋体" panose="02010600030101010101" pitchFamily="2" charset="-122"/>
              </a:rPr>
              <a:t>组件简介</a:t>
            </a:r>
            <a:endParaRPr sz="3200">
              <a:latin typeface="宋体" panose="02010600030101010101" pitchFamily="2" charset="-122"/>
              <a:cs typeface="宋体" panose="02010600030101010101" pitchFamily="2" charset="-122"/>
            </a:endParaRPr>
          </a:p>
        </p:txBody>
      </p:sp>
      <p:sp>
        <p:nvSpPr>
          <p:cNvPr id="10" name="object 10"/>
          <p:cNvSpPr txBox="1"/>
          <p:nvPr/>
        </p:nvSpPr>
        <p:spPr>
          <a:xfrm>
            <a:off x="350202" y="848289"/>
            <a:ext cx="7249159" cy="4512945"/>
          </a:xfrm>
          <a:prstGeom prst="rect">
            <a:avLst/>
          </a:prstGeom>
        </p:spPr>
        <p:txBody>
          <a:bodyPr vert="horz" wrap="square" lIns="0" tIns="55244" rIns="0" bIns="0" rtlCol="0">
            <a:spAutoFit/>
          </a:bodyPr>
          <a:lstStyle/>
          <a:p>
            <a:pPr marL="241300" indent="-228600">
              <a:lnSpc>
                <a:spcPct val="100000"/>
              </a:lnSpc>
              <a:spcBef>
                <a:spcPts val="435"/>
              </a:spcBef>
              <a:buClr>
                <a:srgbClr val="4770C4"/>
              </a:buClr>
              <a:buSzPct val="95000"/>
              <a:buFont typeface="Wingdings" panose="05000000000000000000"/>
              <a:buChar char=""/>
              <a:tabLst>
                <a:tab pos="241300" algn="l"/>
              </a:tabLst>
            </a:pPr>
            <a:r>
              <a:rPr sz="2000" spc="-110" dirty="0">
                <a:latin typeface="宋体" panose="02010600030101010101" pitchFamily="2" charset="-122"/>
                <a:cs typeface="宋体" panose="02010600030101010101" pitchFamily="2" charset="-122"/>
              </a:rPr>
              <a:t>vmstorage</a:t>
            </a:r>
            <a:endParaRPr sz="2000">
              <a:latin typeface="宋体" panose="02010600030101010101" pitchFamily="2" charset="-122"/>
              <a:cs typeface="宋体" panose="02010600030101010101" pitchFamily="2" charset="-122"/>
            </a:endParaRPr>
          </a:p>
          <a:p>
            <a:pPr marL="698500" lvl="1" indent="-228600">
              <a:lnSpc>
                <a:spcPct val="100000"/>
              </a:lnSpc>
              <a:spcBef>
                <a:spcPts val="30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数据存储服务，监听三个端口</a:t>
            </a:r>
            <a:endParaRPr sz="1800">
              <a:latin typeface="宋体" panose="02010600030101010101" pitchFamily="2" charset="-122"/>
              <a:cs typeface="宋体" panose="02010600030101010101" pitchFamily="2" charset="-122"/>
            </a:endParaRPr>
          </a:p>
          <a:p>
            <a:pPr marL="1155700" lvl="2" indent="-229235">
              <a:lnSpc>
                <a:spcPct val="100000"/>
              </a:lnSpc>
              <a:spcBef>
                <a:spcPts val="320"/>
              </a:spcBef>
              <a:buClr>
                <a:srgbClr val="F3C108"/>
              </a:buClr>
              <a:buFont typeface="Wingdings" panose="05000000000000000000"/>
              <a:buChar char=""/>
              <a:tabLst>
                <a:tab pos="1156335" algn="l"/>
              </a:tabLst>
            </a:pPr>
            <a:r>
              <a:rPr sz="1600" spc="50" dirty="0">
                <a:latin typeface="宋体" panose="02010600030101010101" pitchFamily="2" charset="-122"/>
                <a:cs typeface="宋体" panose="02010600030101010101" pitchFamily="2" charset="-122"/>
              </a:rPr>
              <a:t>API</a:t>
            </a:r>
            <a:r>
              <a:rPr sz="1600" spc="-405"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Server</a:t>
            </a:r>
            <a:r>
              <a:rPr sz="1600" dirty="0">
                <a:latin typeface="宋体" panose="02010600030101010101" pitchFamily="2" charset="-122"/>
                <a:cs typeface="宋体" panose="02010600030101010101" pitchFamily="2" charset="-122"/>
              </a:rPr>
              <a:t>的端口</a:t>
            </a:r>
            <a:r>
              <a:rPr sz="1600" spc="-70" dirty="0">
                <a:latin typeface="宋体" panose="02010600030101010101" pitchFamily="2" charset="-122"/>
                <a:cs typeface="宋体" panose="02010600030101010101" pitchFamily="2" charset="-122"/>
              </a:rPr>
              <a:t>：8482/tcp，</a:t>
            </a:r>
            <a:r>
              <a:rPr sz="1600" dirty="0">
                <a:latin typeface="宋体" panose="02010600030101010101" pitchFamily="2" charset="-122"/>
                <a:cs typeface="宋体" panose="02010600030101010101" pitchFamily="2" charset="-122"/>
              </a:rPr>
              <a:t>可由选</a:t>
            </a:r>
            <a:r>
              <a:rPr sz="1600" spc="-10" dirty="0">
                <a:latin typeface="宋体" panose="02010600030101010101" pitchFamily="2" charset="-122"/>
                <a:cs typeface="宋体" panose="02010600030101010101" pitchFamily="2" charset="-122"/>
              </a:rPr>
              <a:t>项</a:t>
            </a:r>
            <a:r>
              <a:rPr sz="1600" spc="-135" dirty="0">
                <a:latin typeface="宋体" panose="02010600030101010101" pitchFamily="2" charset="-122"/>
                <a:cs typeface="宋体" panose="02010600030101010101" pitchFamily="2" charset="-122"/>
              </a:rPr>
              <a:t>-httpListenAddr</a:t>
            </a:r>
            <a:r>
              <a:rPr sz="1600" dirty="0">
                <a:latin typeface="宋体" panose="02010600030101010101" pitchFamily="2" charset="-122"/>
                <a:cs typeface="宋体" panose="02010600030101010101" pitchFamily="2" charset="-122"/>
              </a:rPr>
              <a:t>指定</a:t>
            </a:r>
            <a:endParaRPr sz="1600">
              <a:latin typeface="宋体" panose="02010600030101010101" pitchFamily="2" charset="-122"/>
              <a:cs typeface="宋体" panose="02010600030101010101" pitchFamily="2" charset="-122"/>
            </a:endParaRPr>
          </a:p>
          <a:p>
            <a:pPr marL="1155700" lvl="2" indent="-229235">
              <a:lnSpc>
                <a:spcPts val="1825"/>
              </a:lnSpc>
              <a:spcBef>
                <a:spcPts val="310"/>
              </a:spcBef>
              <a:buClr>
                <a:srgbClr val="F3C108"/>
              </a:buClr>
              <a:buFont typeface="Wingdings" panose="05000000000000000000"/>
              <a:buChar char=""/>
              <a:tabLst>
                <a:tab pos="1156335" algn="l"/>
              </a:tabLst>
            </a:pPr>
            <a:r>
              <a:rPr sz="1600" dirty="0">
                <a:latin typeface="宋体" panose="02010600030101010101" pitchFamily="2" charset="-122"/>
                <a:cs typeface="宋体" panose="02010600030101010101" pitchFamily="2" charset="-122"/>
              </a:rPr>
              <a:t>从</a:t>
            </a:r>
            <a:r>
              <a:rPr sz="1600" spc="-125" dirty="0">
                <a:latin typeface="宋体" panose="02010600030101010101" pitchFamily="2" charset="-122"/>
                <a:cs typeface="宋体" panose="02010600030101010101" pitchFamily="2" charset="-122"/>
              </a:rPr>
              <a:t>vminsert</a:t>
            </a:r>
            <a:r>
              <a:rPr sz="1600" dirty="0">
                <a:latin typeface="宋体" panose="02010600030101010101" pitchFamily="2" charset="-122"/>
                <a:cs typeface="宋体" panose="02010600030101010101" pitchFamily="2" charset="-122"/>
              </a:rPr>
              <a:t>接收并存入数据的端口</a:t>
            </a:r>
            <a:r>
              <a:rPr sz="1600" spc="-70" dirty="0">
                <a:latin typeface="宋体" panose="02010600030101010101" pitchFamily="2" charset="-122"/>
                <a:cs typeface="宋体" panose="02010600030101010101" pitchFamily="2" charset="-122"/>
              </a:rPr>
              <a:t>：8400/tcp，</a:t>
            </a:r>
            <a:r>
              <a:rPr sz="1600" dirty="0">
                <a:latin typeface="宋体" panose="02010600030101010101" pitchFamily="2" charset="-122"/>
                <a:cs typeface="宋体" panose="02010600030101010101" pitchFamily="2" charset="-122"/>
              </a:rPr>
              <a:t>可由选项</a:t>
            </a:r>
            <a:r>
              <a:rPr sz="1600" spc="-100" dirty="0">
                <a:latin typeface="宋体" panose="02010600030101010101" pitchFamily="2" charset="-122"/>
                <a:cs typeface="宋体" panose="02010600030101010101" pitchFamily="2" charset="-122"/>
              </a:rPr>
              <a:t>-vminsertAddr</a:t>
            </a:r>
            <a:endParaRPr sz="1600">
              <a:latin typeface="宋体" panose="02010600030101010101" pitchFamily="2" charset="-122"/>
              <a:cs typeface="宋体" panose="02010600030101010101" pitchFamily="2" charset="-122"/>
            </a:endParaRPr>
          </a:p>
          <a:p>
            <a:pPr marL="1155700">
              <a:lnSpc>
                <a:spcPts val="1825"/>
              </a:lnSpc>
            </a:pPr>
            <a:r>
              <a:rPr sz="1600" dirty="0">
                <a:latin typeface="宋体" panose="02010600030101010101" pitchFamily="2" charset="-122"/>
                <a:cs typeface="宋体" panose="02010600030101010101" pitchFamily="2" charset="-122"/>
              </a:rPr>
              <a:t>指定</a:t>
            </a:r>
            <a:endParaRPr sz="1600">
              <a:latin typeface="宋体" panose="02010600030101010101" pitchFamily="2" charset="-122"/>
              <a:cs typeface="宋体" panose="02010600030101010101" pitchFamily="2" charset="-122"/>
            </a:endParaRPr>
          </a:p>
          <a:p>
            <a:pPr marL="1155700" marR="742315" lvl="2" indent="-229235">
              <a:lnSpc>
                <a:spcPts val="1730"/>
              </a:lnSpc>
              <a:spcBef>
                <a:spcPts val="515"/>
              </a:spcBef>
              <a:buClr>
                <a:srgbClr val="F3C108"/>
              </a:buClr>
              <a:buFont typeface="Wingdings" panose="05000000000000000000"/>
              <a:buChar char=""/>
              <a:tabLst>
                <a:tab pos="1156335" algn="l"/>
              </a:tabLst>
            </a:pPr>
            <a:r>
              <a:rPr sz="1600" dirty="0">
                <a:latin typeface="宋体" panose="02010600030101010101" pitchFamily="2" charset="-122"/>
                <a:cs typeface="宋体" panose="02010600030101010101" pitchFamily="2" charset="-122"/>
              </a:rPr>
              <a:t>从</a:t>
            </a:r>
            <a:r>
              <a:rPr sz="1600" spc="-130" dirty="0">
                <a:latin typeface="宋体" panose="02010600030101010101" pitchFamily="2" charset="-122"/>
                <a:cs typeface="宋体" panose="02010600030101010101" pitchFamily="2" charset="-122"/>
              </a:rPr>
              <a:t>vmselect</a:t>
            </a:r>
            <a:r>
              <a:rPr sz="1600" dirty="0">
                <a:latin typeface="宋体" panose="02010600030101010101" pitchFamily="2" charset="-122"/>
                <a:cs typeface="宋体" panose="02010600030101010101" pitchFamily="2" charset="-122"/>
              </a:rPr>
              <a:t>接收查询并返回数据的端口</a:t>
            </a:r>
            <a:r>
              <a:rPr sz="1600" spc="-70" dirty="0">
                <a:latin typeface="宋体" panose="02010600030101010101" pitchFamily="2" charset="-122"/>
                <a:cs typeface="宋体" panose="02010600030101010101" pitchFamily="2" charset="-122"/>
              </a:rPr>
              <a:t>：8401/tcp，</a:t>
            </a:r>
            <a:r>
              <a:rPr sz="1600" dirty="0">
                <a:latin typeface="宋体" panose="02010600030101010101" pitchFamily="2" charset="-122"/>
                <a:cs typeface="宋体" panose="02010600030101010101" pitchFamily="2" charset="-122"/>
              </a:rPr>
              <a:t>可由选项</a:t>
            </a:r>
            <a:r>
              <a:rPr sz="1600" spc="-300" dirty="0">
                <a:latin typeface="宋体" panose="02010600030101010101" pitchFamily="2" charset="-122"/>
                <a:cs typeface="宋体" panose="02010600030101010101" pitchFamily="2" charset="-122"/>
              </a:rPr>
              <a:t>- </a:t>
            </a:r>
            <a:r>
              <a:rPr sz="1600" spc="-785" dirty="0">
                <a:latin typeface="宋体" panose="02010600030101010101" pitchFamily="2" charset="-122"/>
                <a:cs typeface="宋体" panose="02010600030101010101" pitchFamily="2" charset="-122"/>
              </a:rPr>
              <a:t> </a:t>
            </a:r>
            <a:r>
              <a:rPr sz="1600" spc="-85" dirty="0">
                <a:latin typeface="宋体" panose="02010600030101010101" pitchFamily="2" charset="-122"/>
                <a:cs typeface="宋体" panose="02010600030101010101" pitchFamily="2" charset="-122"/>
              </a:rPr>
              <a:t>vmselectAddr</a:t>
            </a:r>
            <a:r>
              <a:rPr sz="1600" dirty="0">
                <a:latin typeface="宋体" panose="02010600030101010101" pitchFamily="2" charset="-122"/>
                <a:cs typeface="宋体" panose="02010600030101010101" pitchFamily="2" charset="-122"/>
              </a:rPr>
              <a:t>指定</a:t>
            </a:r>
            <a:endParaRPr sz="1600">
              <a:latin typeface="宋体" panose="02010600030101010101" pitchFamily="2" charset="-122"/>
              <a:cs typeface="宋体" panose="02010600030101010101" pitchFamily="2" charset="-122"/>
            </a:endParaRPr>
          </a:p>
          <a:p>
            <a:pPr marL="698500" marR="137160" lvl="1" indent="-228600">
              <a:lnSpc>
                <a:spcPts val="1950"/>
              </a:lnSpc>
              <a:spcBef>
                <a:spcPts val="485"/>
              </a:spcBef>
              <a:buClr>
                <a:srgbClr val="45B19B"/>
              </a:buClr>
              <a:buFont typeface="Wingdings" panose="05000000000000000000"/>
              <a:buChar char=""/>
              <a:tabLst>
                <a:tab pos="698500" algn="l"/>
              </a:tabLst>
            </a:pPr>
            <a:r>
              <a:rPr sz="1800" spc="-35" dirty="0">
                <a:latin typeface="宋体" panose="02010600030101010101" pitchFamily="2" charset="-122"/>
                <a:cs typeface="宋体" panose="02010600030101010101" pitchFamily="2" charset="-122"/>
              </a:rPr>
              <a:t>vmst</a:t>
            </a:r>
            <a:r>
              <a:rPr sz="1800" spc="-30" dirty="0">
                <a:latin typeface="宋体" panose="02010600030101010101" pitchFamily="2" charset="-122"/>
                <a:cs typeface="宋体" panose="02010600030101010101" pitchFamily="2" charset="-122"/>
              </a:rPr>
              <a:t>o</a:t>
            </a:r>
            <a:r>
              <a:rPr sz="1800" spc="-180" dirty="0">
                <a:latin typeface="宋体" panose="02010600030101010101" pitchFamily="2" charset="-122"/>
                <a:cs typeface="宋体" panose="02010600030101010101" pitchFamily="2" charset="-122"/>
              </a:rPr>
              <a:t>rag</a:t>
            </a:r>
            <a:r>
              <a:rPr sz="1800" spc="-175" dirty="0">
                <a:latin typeface="宋体" panose="02010600030101010101" pitchFamily="2" charset="-122"/>
                <a:cs typeface="宋体" panose="02010600030101010101" pitchFamily="2" charset="-122"/>
              </a:rPr>
              <a:t>e</a:t>
            </a:r>
            <a:r>
              <a:rPr sz="1800" dirty="0">
                <a:latin typeface="宋体" panose="02010600030101010101" pitchFamily="2" charset="-122"/>
                <a:cs typeface="宋体" panose="02010600030101010101" pitchFamily="2" charset="-122"/>
              </a:rPr>
              <a:t>节点间不进行任何交互，都是独立的个体，只靠上层的  </a:t>
            </a:r>
            <a:r>
              <a:rPr sz="1800" spc="-125" dirty="0">
                <a:latin typeface="宋体" panose="02010600030101010101" pitchFamily="2" charset="-122"/>
                <a:cs typeface="宋体" panose="02010600030101010101" pitchFamily="2" charset="-122"/>
              </a:rPr>
              <a:t>vminsert，</a:t>
            </a:r>
            <a:r>
              <a:rPr sz="1800" dirty="0">
                <a:latin typeface="宋体" panose="02010600030101010101" pitchFamily="2" charset="-122"/>
                <a:cs typeface="宋体" panose="02010600030101010101" pitchFamily="2" charset="-122"/>
              </a:rPr>
              <a:t>产生副本和分片</a:t>
            </a:r>
            <a:endParaRPr sz="1800">
              <a:latin typeface="宋体" panose="02010600030101010101" pitchFamily="2" charset="-122"/>
              <a:cs typeface="宋体" panose="02010600030101010101" pitchFamily="2" charset="-122"/>
            </a:endParaRPr>
          </a:p>
          <a:p>
            <a:pPr marL="698500" lvl="1" indent="-228600">
              <a:lnSpc>
                <a:spcPts val="2050"/>
              </a:lnSpc>
              <a:spcBef>
                <a:spcPts val="255"/>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有状态，一个</a:t>
            </a:r>
            <a:r>
              <a:rPr sz="1800" spc="-35" dirty="0">
                <a:latin typeface="宋体" panose="02010600030101010101" pitchFamily="2" charset="-122"/>
                <a:cs typeface="宋体" panose="02010600030101010101" pitchFamily="2" charset="-122"/>
              </a:rPr>
              <a:t>vmst</a:t>
            </a:r>
            <a:r>
              <a:rPr sz="1800" spc="-30" dirty="0">
                <a:latin typeface="宋体" panose="02010600030101010101" pitchFamily="2" charset="-122"/>
                <a:cs typeface="宋体" panose="02010600030101010101" pitchFamily="2" charset="-122"/>
              </a:rPr>
              <a:t>o</a:t>
            </a:r>
            <a:r>
              <a:rPr sz="1800" spc="-180" dirty="0">
                <a:latin typeface="宋体" panose="02010600030101010101" pitchFamily="2" charset="-122"/>
                <a:cs typeface="宋体" panose="02010600030101010101" pitchFamily="2" charset="-122"/>
              </a:rPr>
              <a:t>rage</a:t>
            </a:r>
            <a:r>
              <a:rPr sz="1800" dirty="0">
                <a:latin typeface="宋体" panose="02010600030101010101" pitchFamily="2" charset="-122"/>
                <a:cs typeface="宋体" panose="02010600030101010101" pitchFamily="2" charset="-122"/>
              </a:rPr>
              <a:t>节点故障，会丢失约</a:t>
            </a:r>
            <a:r>
              <a:rPr sz="1800" spc="140" dirty="0">
                <a:latin typeface="宋体" panose="02010600030101010101" pitchFamily="2" charset="-122"/>
                <a:cs typeface="宋体" panose="02010600030101010101" pitchFamily="2" charset="-122"/>
              </a:rPr>
              <a:t>1/</a:t>
            </a:r>
            <a:r>
              <a:rPr sz="1800" spc="135" dirty="0">
                <a:latin typeface="宋体" panose="02010600030101010101" pitchFamily="2" charset="-122"/>
                <a:cs typeface="宋体" panose="02010600030101010101" pitchFamily="2" charset="-122"/>
              </a:rPr>
              <a:t>N</a:t>
            </a:r>
            <a:r>
              <a:rPr sz="1800" dirty="0">
                <a:latin typeface="宋体" panose="02010600030101010101" pitchFamily="2" charset="-122"/>
                <a:cs typeface="宋体" panose="02010600030101010101" pitchFamily="2" charset="-122"/>
              </a:rPr>
              <a:t>的历史数据（</a:t>
            </a:r>
            <a:r>
              <a:rPr sz="1800" spc="484" dirty="0">
                <a:latin typeface="宋体" panose="02010600030101010101" pitchFamily="2" charset="-122"/>
                <a:cs typeface="宋体" panose="02010600030101010101" pitchFamily="2" charset="-122"/>
              </a:rPr>
              <a:t>N</a:t>
            </a:r>
            <a:r>
              <a:rPr sz="1800" dirty="0">
                <a:latin typeface="宋体" panose="02010600030101010101" pitchFamily="2" charset="-122"/>
                <a:cs typeface="宋体" panose="02010600030101010101" pitchFamily="2" charset="-122"/>
              </a:rPr>
              <a:t>为</a:t>
            </a:r>
            <a:endParaRPr sz="1800">
              <a:latin typeface="宋体" panose="02010600030101010101" pitchFamily="2" charset="-122"/>
              <a:cs typeface="宋体" panose="02010600030101010101" pitchFamily="2" charset="-122"/>
            </a:endParaRPr>
          </a:p>
          <a:p>
            <a:pPr marL="698500">
              <a:lnSpc>
                <a:spcPts val="2050"/>
              </a:lnSpc>
            </a:pPr>
            <a:r>
              <a:rPr sz="1800" spc="-100" dirty="0">
                <a:latin typeface="宋体" panose="02010600030101010101" pitchFamily="2" charset="-122"/>
                <a:cs typeface="宋体" panose="02010600030101010101" pitchFamily="2" charset="-122"/>
              </a:rPr>
              <a:t>vmstorage</a:t>
            </a:r>
            <a:r>
              <a:rPr sz="1800" dirty="0">
                <a:latin typeface="宋体" panose="02010600030101010101" pitchFamily="2" charset="-122"/>
                <a:cs typeface="宋体" panose="02010600030101010101" pitchFamily="2" charset="-122"/>
              </a:rPr>
              <a:t>节点的数量）</a:t>
            </a:r>
            <a:endParaRPr sz="1800">
              <a:latin typeface="宋体" panose="02010600030101010101" pitchFamily="2" charset="-122"/>
              <a:cs typeface="宋体" panose="02010600030101010101" pitchFamily="2" charset="-122"/>
            </a:endParaRPr>
          </a:p>
          <a:p>
            <a:pPr marL="698500" marR="1344930" lvl="1" indent="-228600">
              <a:lnSpc>
                <a:spcPts val="1940"/>
              </a:lnSpc>
              <a:spcBef>
                <a:spcPts val="535"/>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数据存储于选项</a:t>
            </a:r>
            <a:r>
              <a:rPr sz="1800" spc="-345" dirty="0">
                <a:latin typeface="宋体" panose="02010600030101010101" pitchFamily="2" charset="-122"/>
                <a:cs typeface="宋体" panose="02010600030101010101" pitchFamily="2" charset="-122"/>
              </a:rPr>
              <a:t>-</a:t>
            </a:r>
            <a:r>
              <a:rPr sz="1800" spc="-310" dirty="0">
                <a:latin typeface="宋体" panose="02010600030101010101" pitchFamily="2" charset="-122"/>
                <a:cs typeface="宋体" panose="02010600030101010101" pitchFamily="2" charset="-122"/>
              </a:rPr>
              <a:t>s</a:t>
            </a:r>
            <a:r>
              <a:rPr sz="1800" spc="-305" dirty="0">
                <a:latin typeface="宋体" panose="02010600030101010101" pitchFamily="2" charset="-122"/>
                <a:cs typeface="宋体" panose="02010600030101010101" pitchFamily="2" charset="-122"/>
              </a:rPr>
              <a:t>t</a:t>
            </a:r>
            <a:r>
              <a:rPr sz="1800" spc="-35" dirty="0">
                <a:latin typeface="宋体" panose="02010600030101010101" pitchFamily="2" charset="-122"/>
                <a:cs typeface="宋体" panose="02010600030101010101" pitchFamily="2" charset="-122"/>
              </a:rPr>
              <a:t>orage</a:t>
            </a:r>
            <a:r>
              <a:rPr sz="1800" spc="-30" dirty="0">
                <a:latin typeface="宋体" panose="02010600030101010101" pitchFamily="2" charset="-122"/>
                <a:cs typeface="宋体" panose="02010600030101010101" pitchFamily="2" charset="-122"/>
              </a:rPr>
              <a:t>D</a:t>
            </a:r>
            <a:r>
              <a:rPr sz="1800" spc="-165" dirty="0">
                <a:latin typeface="宋体" panose="02010600030101010101" pitchFamily="2" charset="-122"/>
                <a:cs typeface="宋体" panose="02010600030101010101" pitchFamily="2" charset="-122"/>
              </a:rPr>
              <a:t>ataPath</a:t>
            </a:r>
            <a:r>
              <a:rPr sz="1800" dirty="0">
                <a:latin typeface="宋体" panose="02010600030101010101" pitchFamily="2" charset="-122"/>
                <a:cs typeface="宋体" panose="02010600030101010101" pitchFamily="2" charset="-122"/>
              </a:rPr>
              <a:t>指定的目录中，默认 为</a:t>
            </a:r>
            <a:r>
              <a:rPr sz="1800" spc="-145" dirty="0">
                <a:latin typeface="宋体" panose="02010600030101010101" pitchFamily="2" charset="-122"/>
                <a:cs typeface="宋体" panose="02010600030101010101" pitchFamily="2" charset="-122"/>
              </a:rPr>
              <a:t>./vmstorage-data/</a:t>
            </a:r>
            <a:endParaRPr sz="1800">
              <a:latin typeface="宋体" panose="02010600030101010101" pitchFamily="2" charset="-122"/>
              <a:cs typeface="宋体" panose="02010600030101010101" pitchFamily="2" charset="-122"/>
            </a:endParaRPr>
          </a:p>
          <a:p>
            <a:pPr marL="698500" lvl="1" indent="-228600">
              <a:lnSpc>
                <a:spcPct val="100000"/>
              </a:lnSpc>
              <a:spcBef>
                <a:spcPts val="265"/>
              </a:spcBef>
              <a:buClr>
                <a:srgbClr val="45B19B"/>
              </a:buClr>
              <a:buFont typeface="Wingdings" panose="05000000000000000000"/>
              <a:buChar char=""/>
              <a:tabLst>
                <a:tab pos="698500" algn="l"/>
              </a:tabLst>
            </a:pPr>
            <a:r>
              <a:rPr sz="1800" spc="-100" dirty="0">
                <a:latin typeface="宋体" panose="02010600030101010101" pitchFamily="2" charset="-122"/>
                <a:cs typeface="宋体" panose="02010600030101010101" pitchFamily="2" charset="-122"/>
              </a:rPr>
              <a:t>vmstorage</a:t>
            </a:r>
            <a:r>
              <a:rPr sz="1800" dirty="0">
                <a:latin typeface="宋体" panose="02010600030101010101" pitchFamily="2" charset="-122"/>
                <a:cs typeface="宋体" panose="02010600030101010101" pitchFamily="2" charset="-122"/>
              </a:rPr>
              <a:t>的节点数量，需要真实反映到</a:t>
            </a:r>
            <a:r>
              <a:rPr sz="1800" spc="-140" dirty="0">
                <a:latin typeface="宋体" panose="02010600030101010101" pitchFamily="2" charset="-122"/>
                <a:cs typeface="宋体" panose="02010600030101010101" pitchFamily="2" charset="-122"/>
              </a:rPr>
              <a:t>vminsert</a:t>
            </a:r>
            <a:r>
              <a:rPr sz="1800" dirty="0">
                <a:latin typeface="宋体" panose="02010600030101010101" pitchFamily="2" charset="-122"/>
                <a:cs typeface="宋体" panose="02010600030101010101" pitchFamily="2" charset="-122"/>
              </a:rPr>
              <a:t>和</a:t>
            </a:r>
            <a:r>
              <a:rPr sz="1800" spc="-145" dirty="0">
                <a:latin typeface="宋体" panose="02010600030101010101" pitchFamily="2" charset="-122"/>
                <a:cs typeface="宋体" panose="02010600030101010101" pitchFamily="2" charset="-122"/>
              </a:rPr>
              <a:t>vmselect</a:t>
            </a:r>
            <a:r>
              <a:rPr sz="1800" dirty="0">
                <a:latin typeface="宋体" panose="02010600030101010101" pitchFamily="2" charset="-122"/>
                <a:cs typeface="宋体" panose="02010600030101010101" pitchFamily="2" charset="-122"/>
              </a:rPr>
              <a:t>之上</a:t>
            </a:r>
            <a:endParaRPr sz="1800">
              <a:latin typeface="宋体" panose="02010600030101010101" pitchFamily="2" charset="-122"/>
              <a:cs typeface="宋体" panose="02010600030101010101" pitchFamily="2" charset="-122"/>
            </a:endParaRPr>
          </a:p>
          <a:p>
            <a:pPr marL="698500" lvl="1" indent="-228600">
              <a:lnSpc>
                <a:spcPts val="2050"/>
              </a:lnSpc>
              <a:spcBef>
                <a:spcPts val="280"/>
              </a:spcBef>
              <a:buClr>
                <a:srgbClr val="45B19B"/>
              </a:buClr>
              <a:buFont typeface="Wingdings" panose="05000000000000000000"/>
              <a:buChar char=""/>
              <a:tabLst>
                <a:tab pos="698500" algn="l"/>
              </a:tabLst>
            </a:pPr>
            <a:r>
              <a:rPr sz="1800" spc="-5" dirty="0">
                <a:latin typeface="宋体" panose="02010600030101010101" pitchFamily="2" charset="-122"/>
                <a:cs typeface="宋体" panose="02010600030101010101" pitchFamily="2" charset="-122"/>
              </a:rPr>
              <a:t>支持单节点和集群模式：集群模式支持多租户，</a:t>
            </a:r>
            <a:r>
              <a:rPr sz="1800" dirty="0">
                <a:latin typeface="宋体" panose="02010600030101010101" pitchFamily="2" charset="-122"/>
                <a:cs typeface="宋体" panose="02010600030101010101" pitchFamily="2" charset="-122"/>
              </a:rPr>
              <a:t>其</a:t>
            </a:r>
            <a:r>
              <a:rPr sz="1800" spc="55" dirty="0">
                <a:latin typeface="宋体" panose="02010600030101010101" pitchFamily="2" charset="-122"/>
                <a:cs typeface="宋体" panose="02010600030101010101" pitchFamily="2" charset="-122"/>
              </a:rPr>
              <a:t>AP</a:t>
            </a:r>
            <a:r>
              <a:rPr sz="1800" spc="50" dirty="0">
                <a:latin typeface="宋体" panose="02010600030101010101" pitchFamily="2" charset="-122"/>
                <a:cs typeface="宋体" panose="02010600030101010101" pitchFamily="2" charset="-122"/>
              </a:rPr>
              <a:t>I</a:t>
            </a:r>
            <a:r>
              <a:rPr sz="1800" spc="-5" dirty="0">
                <a:latin typeface="宋体" panose="02010600030101010101" pitchFamily="2" charset="-122"/>
                <a:cs typeface="宋体" panose="02010600030101010101" pitchFamily="2" charset="-122"/>
              </a:rPr>
              <a:t>端点也有所</a:t>
            </a:r>
            <a:endParaRPr sz="1800">
              <a:latin typeface="宋体" panose="02010600030101010101" pitchFamily="2" charset="-122"/>
              <a:cs typeface="宋体" panose="02010600030101010101" pitchFamily="2" charset="-122"/>
            </a:endParaRPr>
          </a:p>
          <a:p>
            <a:pPr marL="698500">
              <a:lnSpc>
                <a:spcPts val="2050"/>
              </a:lnSpc>
            </a:pPr>
            <a:r>
              <a:rPr sz="1800" dirty="0">
                <a:latin typeface="宋体" panose="02010600030101010101" pitchFamily="2" charset="-122"/>
                <a:cs typeface="宋体" panose="02010600030101010101" pitchFamily="2" charset="-122"/>
              </a:rPr>
              <a:t>不同</a:t>
            </a:r>
            <a:endParaRPr sz="1800">
              <a:latin typeface="宋体" panose="02010600030101010101" pitchFamily="2" charset="-122"/>
              <a:cs typeface="宋体" panose="02010600030101010101" pitchFamily="2" charset="-122"/>
            </a:endParaRPr>
          </a:p>
        </p:txBody>
      </p:sp>
      <p:pic>
        <p:nvPicPr>
          <p:cNvPr id="14" name="图片 13"/>
          <p:cNvPicPr>
            <a:picLocks noChangeAspect="1"/>
          </p:cNvPicPr>
          <p:nvPr>
            <p:custDataLst>
              <p:tags r:id="rId1"/>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715385" cy="513080"/>
          </a:xfrm>
          <a:prstGeom prst="rect">
            <a:avLst/>
          </a:prstGeom>
        </p:spPr>
        <p:txBody>
          <a:bodyPr vert="horz" wrap="square" lIns="0" tIns="12700" rIns="0" bIns="0" rtlCol="0">
            <a:spAutoFit/>
          </a:bodyPr>
          <a:lstStyle/>
          <a:p>
            <a:pPr marL="12700">
              <a:lnSpc>
                <a:spcPct val="100000"/>
              </a:lnSpc>
              <a:spcBef>
                <a:spcPts val="100"/>
              </a:spcBef>
            </a:pPr>
            <a:r>
              <a:rPr sz="3200" b="0" spc="-295" dirty="0">
                <a:solidFill>
                  <a:srgbClr val="000000"/>
                </a:solidFill>
                <a:latin typeface="宋体" panose="02010600030101010101" pitchFamily="2" charset="-122"/>
                <a:cs typeface="宋体" panose="02010600030101010101" pitchFamily="2" charset="-122"/>
              </a:rPr>
              <a:t>Prometheu</a:t>
            </a:r>
            <a:r>
              <a:rPr sz="3200" b="0" spc="-300" dirty="0">
                <a:solidFill>
                  <a:srgbClr val="000000"/>
                </a:solidFill>
                <a:latin typeface="宋体" panose="02010600030101010101" pitchFamily="2" charset="-122"/>
                <a:cs typeface="宋体" panose="02010600030101010101" pitchFamily="2" charset="-122"/>
              </a:rPr>
              <a:t>s</a:t>
            </a:r>
            <a:r>
              <a:rPr sz="3200" b="0" dirty="0">
                <a:solidFill>
                  <a:srgbClr val="000000"/>
                </a:solidFill>
                <a:latin typeface="宋体" panose="02010600030101010101" pitchFamily="2" charset="-122"/>
                <a:cs typeface="宋体" panose="02010600030101010101" pitchFamily="2" charset="-122"/>
              </a:rPr>
              <a:t>的生态组件</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11543665" cy="3288029"/>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spc="-490" dirty="0">
                <a:latin typeface="宋体" panose="02010600030101010101" pitchFamily="2" charset="-122"/>
                <a:cs typeface="宋体" panose="02010600030101010101" pitchFamily="2" charset="-122"/>
              </a:rPr>
              <a:t> </a:t>
            </a:r>
            <a:r>
              <a:rPr sz="2000" dirty="0">
                <a:latin typeface="宋体" panose="02010600030101010101" pitchFamily="2" charset="-122"/>
                <a:cs typeface="宋体" panose="02010600030101010101" pitchFamily="2" charset="-122"/>
              </a:rPr>
              <a:t>生态圈中包含了多个组件，其中部分组件可选</a:t>
            </a:r>
          </a:p>
          <a:p>
            <a:pPr marL="755650" lvl="1" indent="-285750">
              <a:lnSpc>
                <a:spcPct val="100000"/>
              </a:lnSpc>
              <a:spcBef>
                <a:spcPts val="300"/>
              </a:spcBef>
              <a:buClr>
                <a:srgbClr val="45B19B"/>
              </a:buClr>
              <a:buFont typeface="Wingdings" panose="05000000000000000000"/>
              <a:buChar char=""/>
              <a:tabLst>
                <a:tab pos="755650" algn="l"/>
              </a:tabLst>
            </a:pPr>
            <a:r>
              <a:rPr sz="1800" b="1" spc="-165" dirty="0">
                <a:latin typeface="Microsoft YaHei UI" panose="020B0503020204020204" charset="-122"/>
                <a:cs typeface="Microsoft YaHei UI" panose="020B0503020204020204" charset="-122"/>
              </a:rPr>
              <a:t>P</a:t>
            </a:r>
            <a:r>
              <a:rPr sz="1800" b="1" spc="-160" dirty="0">
                <a:latin typeface="Microsoft YaHei UI" panose="020B0503020204020204" charset="-122"/>
                <a:cs typeface="Microsoft YaHei UI" panose="020B0503020204020204" charset="-122"/>
              </a:rPr>
              <a:t>r</a:t>
            </a:r>
            <a:r>
              <a:rPr sz="1800" b="1" spc="-254" dirty="0">
                <a:latin typeface="Microsoft YaHei UI" panose="020B0503020204020204" charset="-122"/>
                <a:cs typeface="Microsoft YaHei UI" panose="020B0503020204020204" charset="-122"/>
              </a:rPr>
              <a:t>o</a:t>
            </a:r>
            <a:r>
              <a:rPr sz="1800" b="1" spc="-370" dirty="0">
                <a:latin typeface="Microsoft YaHei UI" panose="020B0503020204020204" charset="-122"/>
                <a:cs typeface="Microsoft YaHei UI" panose="020B0503020204020204" charset="-122"/>
              </a:rPr>
              <a:t>m</a:t>
            </a:r>
            <a:r>
              <a:rPr sz="1800" b="1" spc="-305" dirty="0">
                <a:latin typeface="Microsoft YaHei UI" panose="020B0503020204020204" charset="-122"/>
                <a:cs typeface="Microsoft YaHei UI" panose="020B0503020204020204" charset="-122"/>
              </a:rPr>
              <a:t>e</a:t>
            </a:r>
            <a:r>
              <a:rPr sz="1800" b="1" spc="-225" dirty="0">
                <a:latin typeface="Microsoft YaHei UI" panose="020B0503020204020204" charset="-122"/>
                <a:cs typeface="Microsoft YaHei UI" panose="020B0503020204020204" charset="-122"/>
              </a:rPr>
              <a:t>t</a:t>
            </a:r>
            <a:r>
              <a:rPr sz="1800" b="1" spc="-235" dirty="0">
                <a:latin typeface="Microsoft YaHei UI" panose="020B0503020204020204" charset="-122"/>
                <a:cs typeface="Microsoft YaHei UI" panose="020B0503020204020204" charset="-122"/>
              </a:rPr>
              <a:t>h</a:t>
            </a:r>
            <a:r>
              <a:rPr sz="1800" b="1" spc="-275" dirty="0">
                <a:latin typeface="Microsoft YaHei UI" panose="020B0503020204020204" charset="-122"/>
                <a:cs typeface="Microsoft YaHei UI" panose="020B0503020204020204" charset="-122"/>
              </a:rPr>
              <a:t>eus</a:t>
            </a:r>
            <a:r>
              <a:rPr sz="1800" b="1" spc="-110" dirty="0">
                <a:latin typeface="Microsoft YaHei UI" panose="020B0503020204020204" charset="-122"/>
                <a:cs typeface="Microsoft YaHei UI" panose="020B0503020204020204" charset="-122"/>
              </a:rPr>
              <a:t> </a:t>
            </a:r>
            <a:r>
              <a:rPr sz="1800" b="1" spc="-220" dirty="0">
                <a:latin typeface="Microsoft YaHei UI" panose="020B0503020204020204" charset="-122"/>
                <a:cs typeface="Microsoft YaHei UI" panose="020B0503020204020204" charset="-122"/>
              </a:rPr>
              <a:t>S</a:t>
            </a:r>
            <a:r>
              <a:rPr sz="1800" b="1" spc="-295" dirty="0">
                <a:latin typeface="Microsoft YaHei UI" panose="020B0503020204020204" charset="-122"/>
                <a:cs typeface="Microsoft YaHei UI" panose="020B0503020204020204" charset="-122"/>
              </a:rPr>
              <a:t>e</a:t>
            </a:r>
            <a:r>
              <a:rPr sz="1800" b="1" spc="-160" dirty="0">
                <a:latin typeface="Microsoft YaHei UI" panose="020B0503020204020204" charset="-122"/>
                <a:cs typeface="Microsoft YaHei UI" panose="020B0503020204020204" charset="-122"/>
              </a:rPr>
              <a:t>r</a:t>
            </a:r>
            <a:r>
              <a:rPr sz="1800" b="1" spc="-195" dirty="0">
                <a:latin typeface="Microsoft YaHei UI" panose="020B0503020204020204" charset="-122"/>
                <a:cs typeface="Microsoft YaHei UI" panose="020B0503020204020204" charset="-122"/>
              </a:rPr>
              <a:t>v</a:t>
            </a:r>
            <a:r>
              <a:rPr sz="1800" b="1" spc="-270" dirty="0">
                <a:latin typeface="Microsoft YaHei UI" panose="020B0503020204020204" charset="-122"/>
                <a:cs typeface="Microsoft YaHei UI" panose="020B0503020204020204" charset="-122"/>
              </a:rPr>
              <a:t>e</a:t>
            </a:r>
            <a:r>
              <a:rPr sz="1800" b="1" spc="-180" dirty="0">
                <a:latin typeface="Microsoft YaHei UI" panose="020B0503020204020204" charset="-122"/>
                <a:cs typeface="Microsoft YaHei UI" panose="020B0503020204020204" charset="-122"/>
              </a:rPr>
              <a:t>r</a:t>
            </a:r>
            <a:r>
              <a:rPr sz="1800" spc="-509" dirty="0">
                <a:latin typeface="宋体" panose="02010600030101010101" pitchFamily="2" charset="-122"/>
                <a:cs typeface="宋体" panose="02010600030101010101" pitchFamily="2" charset="-122"/>
              </a:rPr>
              <a:t>:</a:t>
            </a:r>
            <a:r>
              <a:rPr sz="1800" spc="-475" dirty="0">
                <a:latin typeface="宋体" panose="02010600030101010101" pitchFamily="2" charset="-122"/>
                <a:cs typeface="宋体" panose="02010600030101010101" pitchFamily="2" charset="-122"/>
              </a:rPr>
              <a:t> </a:t>
            </a:r>
            <a:r>
              <a:rPr sz="1800" dirty="0">
                <a:latin typeface="宋体" panose="02010600030101010101" pitchFamily="2" charset="-122"/>
                <a:cs typeface="宋体" panose="02010600030101010101" pitchFamily="2" charset="-122"/>
              </a:rPr>
              <a:t>收集和存储时间序列数据；</a:t>
            </a:r>
          </a:p>
          <a:p>
            <a:pPr marL="755650" lvl="1" indent="-285750">
              <a:lnSpc>
                <a:spcPct val="100000"/>
              </a:lnSpc>
              <a:spcBef>
                <a:spcPts val="280"/>
              </a:spcBef>
              <a:buClr>
                <a:srgbClr val="45B19B"/>
              </a:buClr>
              <a:buFont typeface="Wingdings" panose="05000000000000000000"/>
              <a:buChar char=""/>
              <a:tabLst>
                <a:tab pos="755650" algn="l"/>
              </a:tabLst>
            </a:pPr>
            <a:r>
              <a:rPr sz="1800" b="1" spc="-180" dirty="0">
                <a:latin typeface="Microsoft YaHei UI" panose="020B0503020204020204" charset="-122"/>
                <a:cs typeface="Microsoft YaHei UI" panose="020B0503020204020204" charset="-122"/>
              </a:rPr>
              <a:t>Client</a:t>
            </a:r>
            <a:r>
              <a:rPr sz="1800" b="1" spc="-60" dirty="0">
                <a:latin typeface="Microsoft YaHei UI" panose="020B0503020204020204" charset="-122"/>
                <a:cs typeface="Microsoft YaHei UI" panose="020B0503020204020204" charset="-122"/>
              </a:rPr>
              <a:t> </a:t>
            </a:r>
            <a:r>
              <a:rPr sz="1800" b="1" spc="-225" dirty="0">
                <a:latin typeface="Microsoft YaHei UI" panose="020B0503020204020204" charset="-122"/>
                <a:cs typeface="Microsoft YaHei UI" panose="020B0503020204020204" charset="-122"/>
              </a:rPr>
              <a:t>Library</a:t>
            </a:r>
            <a:r>
              <a:rPr sz="1800" spc="-225" dirty="0">
                <a:latin typeface="宋体" panose="02010600030101010101" pitchFamily="2" charset="-122"/>
                <a:cs typeface="宋体" panose="02010600030101010101" pitchFamily="2" charset="-122"/>
              </a:rPr>
              <a:t>:</a:t>
            </a:r>
            <a:r>
              <a:rPr sz="1800" spc="-420" dirty="0">
                <a:latin typeface="宋体" panose="02010600030101010101" pitchFamily="2" charset="-122"/>
                <a:cs typeface="宋体" panose="02010600030101010101" pitchFamily="2" charset="-122"/>
              </a:rPr>
              <a:t> </a:t>
            </a:r>
            <a:r>
              <a:rPr sz="1800" dirty="0">
                <a:latin typeface="宋体" panose="02010600030101010101" pitchFamily="2" charset="-122"/>
                <a:cs typeface="宋体" panose="02010600030101010101" pitchFamily="2" charset="-122"/>
              </a:rPr>
              <a:t>客户</a:t>
            </a:r>
            <a:r>
              <a:rPr sz="1800" spc="-10" dirty="0">
                <a:latin typeface="宋体" panose="02010600030101010101" pitchFamily="2" charset="-122"/>
                <a:cs typeface="宋体" panose="02010600030101010101" pitchFamily="2" charset="-122"/>
              </a:rPr>
              <a:t>端</a:t>
            </a:r>
            <a:r>
              <a:rPr sz="1800" dirty="0">
                <a:latin typeface="宋体" panose="02010600030101010101" pitchFamily="2" charset="-122"/>
                <a:cs typeface="宋体" panose="02010600030101010101" pitchFamily="2" charset="-122"/>
              </a:rPr>
              <a:t>库，目的在于</a:t>
            </a:r>
            <a:r>
              <a:rPr sz="1800" spc="-10" dirty="0">
                <a:latin typeface="宋体" panose="02010600030101010101" pitchFamily="2" charset="-122"/>
                <a:cs typeface="宋体" panose="02010600030101010101" pitchFamily="2" charset="-122"/>
              </a:rPr>
              <a:t>为</a:t>
            </a:r>
            <a:r>
              <a:rPr sz="1800" dirty="0">
                <a:latin typeface="宋体" panose="02010600030101010101" pitchFamily="2" charset="-122"/>
                <a:cs typeface="宋体" panose="02010600030101010101" pitchFamily="2" charset="-122"/>
              </a:rPr>
              <a:t>那些</a:t>
            </a:r>
            <a:r>
              <a:rPr sz="1800" spc="-10" dirty="0">
                <a:latin typeface="宋体" panose="02010600030101010101" pitchFamily="2" charset="-122"/>
                <a:cs typeface="宋体" panose="02010600030101010101" pitchFamily="2" charset="-122"/>
              </a:rPr>
              <a:t>期</a:t>
            </a:r>
            <a:r>
              <a:rPr sz="1800" dirty="0">
                <a:latin typeface="宋体" panose="02010600030101010101" pitchFamily="2" charset="-122"/>
                <a:cs typeface="宋体" panose="02010600030101010101" pitchFamily="2" charset="-122"/>
              </a:rPr>
              <a:t>望原</a:t>
            </a:r>
            <a:r>
              <a:rPr sz="1800" spc="-10" dirty="0">
                <a:latin typeface="宋体" panose="02010600030101010101" pitchFamily="2" charset="-122"/>
                <a:cs typeface="宋体" panose="02010600030101010101" pitchFamily="2" charset="-122"/>
              </a:rPr>
              <a:t>生</a:t>
            </a:r>
            <a:r>
              <a:rPr sz="1800" dirty="0">
                <a:latin typeface="宋体" panose="02010600030101010101" pitchFamily="2" charset="-122"/>
                <a:cs typeface="宋体" panose="02010600030101010101" pitchFamily="2" charset="-122"/>
              </a:rPr>
              <a:t>提</a:t>
            </a:r>
            <a:r>
              <a:rPr sz="1800" spc="-5" dirty="0">
                <a:latin typeface="宋体" panose="02010600030101010101" pitchFamily="2" charset="-122"/>
                <a:cs typeface="宋体" panose="02010600030101010101" pitchFamily="2" charset="-122"/>
              </a:rPr>
              <a:t>供</a:t>
            </a:r>
            <a:r>
              <a:rPr sz="1800" spc="-150" dirty="0">
                <a:latin typeface="宋体" panose="02010600030101010101" pitchFamily="2" charset="-122"/>
                <a:cs typeface="宋体" panose="02010600030101010101" pitchFamily="2" charset="-122"/>
              </a:rPr>
              <a:t>Instrumentation</a:t>
            </a:r>
            <a:r>
              <a:rPr sz="1800" spc="-15" dirty="0">
                <a:latin typeface="宋体" panose="02010600030101010101" pitchFamily="2" charset="-122"/>
                <a:cs typeface="宋体" panose="02010600030101010101" pitchFamily="2" charset="-122"/>
              </a:rPr>
              <a:t>功</a:t>
            </a:r>
            <a:r>
              <a:rPr sz="1800" dirty="0">
                <a:latin typeface="宋体" panose="02010600030101010101" pitchFamily="2" charset="-122"/>
                <a:cs typeface="宋体" panose="02010600030101010101" pitchFamily="2" charset="-122"/>
              </a:rPr>
              <a:t>能的</a:t>
            </a:r>
            <a:r>
              <a:rPr sz="1800" spc="-10" dirty="0">
                <a:latin typeface="宋体" panose="02010600030101010101" pitchFamily="2" charset="-122"/>
                <a:cs typeface="宋体" panose="02010600030101010101" pitchFamily="2" charset="-122"/>
              </a:rPr>
              <a:t>应</a:t>
            </a:r>
            <a:r>
              <a:rPr sz="1800" dirty="0">
                <a:latin typeface="宋体" panose="02010600030101010101" pitchFamily="2" charset="-122"/>
                <a:cs typeface="宋体" panose="02010600030101010101" pitchFamily="2" charset="-122"/>
              </a:rPr>
              <a:t>用程</a:t>
            </a:r>
            <a:r>
              <a:rPr sz="1800" spc="-10" dirty="0">
                <a:latin typeface="宋体" panose="02010600030101010101" pitchFamily="2" charset="-122"/>
                <a:cs typeface="宋体" panose="02010600030101010101" pitchFamily="2" charset="-122"/>
              </a:rPr>
              <a:t>序</a:t>
            </a:r>
            <a:r>
              <a:rPr sz="1800" dirty="0">
                <a:latin typeface="宋体" panose="02010600030101010101" pitchFamily="2" charset="-122"/>
                <a:cs typeface="宋体" panose="02010600030101010101" pitchFamily="2" charset="-122"/>
              </a:rPr>
              <a:t>提供</a:t>
            </a:r>
            <a:r>
              <a:rPr sz="1800" spc="-10" dirty="0">
                <a:latin typeface="宋体" panose="02010600030101010101" pitchFamily="2" charset="-122"/>
                <a:cs typeface="宋体" panose="02010600030101010101" pitchFamily="2" charset="-122"/>
              </a:rPr>
              <a:t>便</a:t>
            </a:r>
            <a:r>
              <a:rPr sz="1800" dirty="0">
                <a:latin typeface="宋体" panose="02010600030101010101" pitchFamily="2" charset="-122"/>
                <a:cs typeface="宋体" panose="02010600030101010101" pitchFamily="2" charset="-122"/>
              </a:rPr>
              <a:t>捷的</a:t>
            </a:r>
            <a:r>
              <a:rPr sz="1800" spc="-10" dirty="0">
                <a:latin typeface="宋体" panose="02010600030101010101" pitchFamily="2" charset="-122"/>
                <a:cs typeface="宋体" panose="02010600030101010101" pitchFamily="2" charset="-122"/>
              </a:rPr>
              <a:t>开</a:t>
            </a:r>
            <a:r>
              <a:rPr sz="1800" dirty="0">
                <a:latin typeface="宋体" panose="02010600030101010101" pitchFamily="2" charset="-122"/>
                <a:cs typeface="宋体" panose="02010600030101010101" pitchFamily="2" charset="-122"/>
              </a:rPr>
              <a:t>发途</a:t>
            </a:r>
            <a:r>
              <a:rPr sz="1800" spc="-10" dirty="0">
                <a:latin typeface="宋体" panose="02010600030101010101" pitchFamily="2" charset="-122"/>
                <a:cs typeface="宋体" panose="02010600030101010101" pitchFamily="2" charset="-122"/>
              </a:rPr>
              <a:t>径</a:t>
            </a:r>
            <a:r>
              <a:rPr sz="1800" dirty="0">
                <a:latin typeface="宋体" panose="02010600030101010101" pitchFamily="2" charset="-122"/>
                <a:cs typeface="宋体" panose="02010600030101010101" pitchFamily="2" charset="-122"/>
              </a:rPr>
              <a:t>；</a:t>
            </a:r>
          </a:p>
          <a:p>
            <a:pPr marL="698500" marR="170180" lvl="1" indent="-228600">
              <a:lnSpc>
                <a:spcPts val="1940"/>
              </a:lnSpc>
              <a:spcBef>
                <a:spcPts val="545"/>
              </a:spcBef>
              <a:buClr>
                <a:srgbClr val="45B19B"/>
              </a:buClr>
              <a:buFont typeface="Wingdings" panose="05000000000000000000"/>
              <a:buChar char=""/>
              <a:tabLst>
                <a:tab pos="755650" algn="l"/>
              </a:tabLst>
            </a:pPr>
            <a:r>
              <a:rPr dirty="0"/>
              <a:t>	</a:t>
            </a:r>
            <a:r>
              <a:rPr sz="1800" b="1" spc="-165" dirty="0">
                <a:latin typeface="Microsoft YaHei UI" panose="020B0503020204020204" charset="-122"/>
                <a:cs typeface="Microsoft YaHei UI" panose="020B0503020204020204" charset="-122"/>
              </a:rPr>
              <a:t>P</a:t>
            </a:r>
            <a:r>
              <a:rPr sz="1800" b="1" spc="-280" dirty="0">
                <a:latin typeface="Microsoft YaHei UI" panose="020B0503020204020204" charset="-122"/>
                <a:cs typeface="Microsoft YaHei UI" panose="020B0503020204020204" charset="-122"/>
              </a:rPr>
              <a:t>u</a:t>
            </a:r>
            <a:r>
              <a:rPr sz="1800" b="1" spc="-225" dirty="0">
                <a:latin typeface="Microsoft YaHei UI" panose="020B0503020204020204" charset="-122"/>
                <a:cs typeface="Microsoft YaHei UI" panose="020B0503020204020204" charset="-122"/>
              </a:rPr>
              <a:t>s</a:t>
            </a:r>
            <a:r>
              <a:rPr sz="1800" b="1" spc="-245" dirty="0">
                <a:latin typeface="Microsoft YaHei UI" panose="020B0503020204020204" charset="-122"/>
                <a:cs typeface="Microsoft YaHei UI" panose="020B0503020204020204" charset="-122"/>
              </a:rPr>
              <a:t>h</a:t>
            </a:r>
            <a:r>
              <a:rPr sz="1800" b="1" spc="-100" dirty="0">
                <a:latin typeface="Microsoft YaHei UI" panose="020B0503020204020204" charset="-122"/>
                <a:cs typeface="Microsoft YaHei UI" panose="020B0503020204020204" charset="-122"/>
              </a:rPr>
              <a:t> </a:t>
            </a:r>
            <a:r>
              <a:rPr sz="1800" b="1" spc="20" dirty="0">
                <a:latin typeface="Microsoft YaHei UI" panose="020B0503020204020204" charset="-122"/>
                <a:cs typeface="Microsoft YaHei UI" panose="020B0503020204020204" charset="-122"/>
              </a:rPr>
              <a:t>G</a:t>
            </a:r>
            <a:r>
              <a:rPr sz="1800" b="1" spc="-305" dirty="0">
                <a:latin typeface="Microsoft YaHei UI" panose="020B0503020204020204" charset="-122"/>
                <a:cs typeface="Microsoft YaHei UI" panose="020B0503020204020204" charset="-122"/>
              </a:rPr>
              <a:t>a</a:t>
            </a:r>
            <a:r>
              <a:rPr sz="1800" b="1" spc="-210" dirty="0">
                <a:latin typeface="Microsoft YaHei UI" panose="020B0503020204020204" charset="-122"/>
                <a:cs typeface="Microsoft YaHei UI" panose="020B0503020204020204" charset="-122"/>
              </a:rPr>
              <a:t>t</a:t>
            </a:r>
            <a:r>
              <a:rPr sz="1800" b="1" spc="-335" dirty="0">
                <a:latin typeface="Microsoft YaHei UI" panose="020B0503020204020204" charset="-122"/>
                <a:cs typeface="Microsoft YaHei UI" panose="020B0503020204020204" charset="-122"/>
              </a:rPr>
              <a:t>ew</a:t>
            </a:r>
            <a:r>
              <a:rPr sz="1800" b="1" spc="-265" dirty="0">
                <a:latin typeface="Microsoft YaHei UI" panose="020B0503020204020204" charset="-122"/>
                <a:cs typeface="Microsoft YaHei UI" panose="020B0503020204020204" charset="-122"/>
              </a:rPr>
              <a:t>a</a:t>
            </a:r>
            <a:r>
              <a:rPr sz="1800" b="1" spc="-270" dirty="0">
                <a:latin typeface="Microsoft YaHei UI" panose="020B0503020204020204" charset="-122"/>
                <a:cs typeface="Microsoft YaHei UI" panose="020B0503020204020204" charset="-122"/>
              </a:rPr>
              <a:t>y</a:t>
            </a:r>
            <a:r>
              <a:rPr sz="1800" spc="-509" dirty="0">
                <a:latin typeface="宋体" panose="02010600030101010101" pitchFamily="2" charset="-122"/>
                <a:cs typeface="宋体" panose="02010600030101010101" pitchFamily="2" charset="-122"/>
              </a:rPr>
              <a:t>:</a:t>
            </a:r>
            <a:r>
              <a:rPr sz="1800" spc="-475" dirty="0">
                <a:latin typeface="宋体" panose="02010600030101010101" pitchFamily="2" charset="-122"/>
                <a:cs typeface="宋体" panose="02010600030101010101" pitchFamily="2" charset="-122"/>
              </a:rPr>
              <a:t> </a:t>
            </a:r>
            <a:r>
              <a:rPr sz="1800" dirty="0">
                <a:latin typeface="宋体" panose="02010600030101010101" pitchFamily="2" charset="-122"/>
                <a:cs typeface="宋体" panose="02010600030101010101" pitchFamily="2" charset="-122"/>
              </a:rPr>
              <a:t>接收那些通常由短期作业生成的指标数据的网关，并支持</a:t>
            </a:r>
            <a:r>
              <a:rPr sz="1800" spc="5" dirty="0">
                <a:latin typeface="宋体" panose="02010600030101010101" pitchFamily="2" charset="-122"/>
                <a:cs typeface="宋体" panose="02010600030101010101" pitchFamily="2" charset="-122"/>
              </a:rPr>
              <a:t>由</a:t>
            </a:r>
            <a:r>
              <a:rPr sz="1800" spc="-30" dirty="0">
                <a:latin typeface="宋体" panose="02010600030101010101" pitchFamily="2" charset="-122"/>
                <a:cs typeface="宋体" panose="02010600030101010101" pitchFamily="2" charset="-122"/>
              </a:rPr>
              <a:t>Promet</a:t>
            </a:r>
            <a:r>
              <a:rPr sz="1800" spc="-2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spc="-459" dirty="0">
                <a:latin typeface="宋体" panose="02010600030101010101" pitchFamily="2" charset="-122"/>
                <a:cs typeface="宋体" panose="02010600030101010101" pitchFamily="2" charset="-122"/>
              </a:rPr>
              <a:t> </a:t>
            </a:r>
            <a:r>
              <a:rPr sz="1800" spc="-140" dirty="0">
                <a:latin typeface="宋体" panose="02010600030101010101" pitchFamily="2" charset="-122"/>
                <a:cs typeface="宋体" panose="02010600030101010101" pitchFamily="2" charset="-122"/>
              </a:rPr>
              <a:t>Ser</a:t>
            </a:r>
            <a:r>
              <a:rPr sz="1800" spc="-150" dirty="0">
                <a:latin typeface="宋体" panose="02010600030101010101" pitchFamily="2" charset="-122"/>
                <a:cs typeface="宋体" panose="02010600030101010101" pitchFamily="2" charset="-122"/>
              </a:rPr>
              <a:t>v</a:t>
            </a:r>
            <a:r>
              <a:rPr sz="1800" spc="-225" dirty="0">
                <a:latin typeface="宋体" panose="02010600030101010101" pitchFamily="2" charset="-122"/>
                <a:cs typeface="宋体" panose="02010600030101010101" pitchFamily="2" charset="-122"/>
              </a:rPr>
              <a:t>er</a:t>
            </a:r>
            <a:r>
              <a:rPr sz="1800" dirty="0">
                <a:latin typeface="宋体" panose="02010600030101010101" pitchFamily="2" charset="-122"/>
                <a:cs typeface="宋体" panose="02010600030101010101" pitchFamily="2" charset="-122"/>
              </a:rPr>
              <a:t>进行指标拉取操 作；</a:t>
            </a:r>
          </a:p>
          <a:p>
            <a:pPr marL="755650" lvl="1" indent="-285750">
              <a:lnSpc>
                <a:spcPct val="100000"/>
              </a:lnSpc>
              <a:spcBef>
                <a:spcPts val="250"/>
              </a:spcBef>
              <a:buClr>
                <a:srgbClr val="45B19B"/>
              </a:buClr>
              <a:buFont typeface="Wingdings" panose="05000000000000000000"/>
              <a:buChar char=""/>
              <a:tabLst>
                <a:tab pos="755650" algn="l"/>
              </a:tabLst>
            </a:pPr>
            <a:r>
              <a:rPr sz="1800" b="1" spc="-215" dirty="0">
                <a:latin typeface="Microsoft YaHei UI" panose="020B0503020204020204" charset="-122"/>
                <a:cs typeface="Microsoft YaHei UI" panose="020B0503020204020204" charset="-122"/>
              </a:rPr>
              <a:t>E</a:t>
            </a:r>
            <a:r>
              <a:rPr sz="1800" b="1" cap="small" spc="-215" dirty="0">
                <a:latin typeface="Microsoft YaHei UI" panose="020B0503020204020204" charset="-122"/>
                <a:cs typeface="Microsoft YaHei UI" panose="020B0503020204020204" charset="-122"/>
              </a:rPr>
              <a:t>x</a:t>
            </a:r>
            <a:r>
              <a:rPr sz="1800" b="1" spc="-215" dirty="0">
                <a:latin typeface="Microsoft YaHei UI" panose="020B0503020204020204" charset="-122"/>
                <a:cs typeface="Microsoft YaHei UI" panose="020B0503020204020204" charset="-122"/>
              </a:rPr>
              <a:t>porters</a:t>
            </a:r>
            <a:r>
              <a:rPr sz="1800" spc="-215" dirty="0">
                <a:latin typeface="宋体" panose="02010600030101010101" pitchFamily="2" charset="-122"/>
                <a:cs typeface="宋体" panose="02010600030101010101" pitchFamily="2" charset="-122"/>
              </a:rPr>
              <a:t>:</a:t>
            </a:r>
            <a:r>
              <a:rPr sz="1800" spc="-475" dirty="0">
                <a:latin typeface="宋体" panose="02010600030101010101" pitchFamily="2" charset="-122"/>
                <a:cs typeface="宋体" panose="02010600030101010101" pitchFamily="2" charset="-122"/>
              </a:rPr>
              <a:t> </a:t>
            </a:r>
            <a:r>
              <a:rPr sz="1800" dirty="0">
                <a:latin typeface="宋体" panose="02010600030101010101" pitchFamily="2" charset="-122"/>
                <a:cs typeface="宋体" panose="02010600030101010101" pitchFamily="2" charset="-122"/>
              </a:rPr>
              <a:t>用于暴露现有应用程序或服务（不支</a:t>
            </a:r>
            <a:r>
              <a:rPr sz="1800" spc="5" dirty="0">
                <a:latin typeface="宋体" panose="02010600030101010101" pitchFamily="2" charset="-122"/>
                <a:cs typeface="宋体" panose="02010600030101010101" pitchFamily="2" charset="-122"/>
              </a:rPr>
              <a:t>持</a:t>
            </a:r>
            <a:r>
              <a:rPr sz="1800" spc="-140" dirty="0">
                <a:latin typeface="宋体" panose="02010600030101010101" pitchFamily="2" charset="-122"/>
                <a:cs typeface="宋体" panose="02010600030101010101" pitchFamily="2" charset="-122"/>
              </a:rPr>
              <a:t>Instrumentation）</a:t>
            </a:r>
            <a:r>
              <a:rPr sz="1800" dirty="0">
                <a:latin typeface="宋体" panose="02010600030101010101" pitchFamily="2" charset="-122"/>
                <a:cs typeface="宋体" panose="02010600030101010101" pitchFamily="2" charset="-122"/>
              </a:rPr>
              <a:t>的指标给</a:t>
            </a:r>
            <a:r>
              <a:rPr sz="1800" spc="-65" dirty="0">
                <a:latin typeface="宋体" panose="02010600030101010101" pitchFamily="2" charset="-122"/>
                <a:cs typeface="宋体" panose="02010600030101010101" pitchFamily="2" charset="-122"/>
              </a:rPr>
              <a:t>Prometheus</a:t>
            </a:r>
            <a:r>
              <a:rPr sz="1800" spc="-465" dirty="0">
                <a:latin typeface="宋体" panose="02010600030101010101" pitchFamily="2" charset="-122"/>
                <a:cs typeface="宋体" panose="02010600030101010101" pitchFamily="2" charset="-122"/>
              </a:rPr>
              <a:t> </a:t>
            </a:r>
            <a:r>
              <a:rPr sz="1800" spc="-145" dirty="0">
                <a:latin typeface="宋体" panose="02010600030101010101" pitchFamily="2" charset="-122"/>
                <a:cs typeface="宋体" panose="02010600030101010101" pitchFamily="2" charset="-122"/>
              </a:rPr>
              <a:t>Server；</a:t>
            </a:r>
            <a:endParaRPr sz="1800" dirty="0">
              <a:latin typeface="宋体" panose="02010600030101010101" pitchFamily="2" charset="-122"/>
              <a:cs typeface="宋体" panose="02010600030101010101" pitchFamily="2" charset="-122"/>
            </a:endParaRPr>
          </a:p>
          <a:p>
            <a:pPr marL="698500" marR="243205" lvl="1" indent="-228600">
              <a:lnSpc>
                <a:spcPts val="1940"/>
              </a:lnSpc>
              <a:spcBef>
                <a:spcPts val="540"/>
              </a:spcBef>
              <a:buClr>
                <a:srgbClr val="45B19B"/>
              </a:buClr>
              <a:buFont typeface="Wingdings" panose="05000000000000000000"/>
              <a:buChar char=""/>
              <a:tabLst>
                <a:tab pos="755650" algn="l"/>
              </a:tabLst>
            </a:pPr>
            <a:r>
              <a:rPr dirty="0"/>
              <a:t>	</a:t>
            </a:r>
            <a:r>
              <a:rPr sz="1800" b="1" spc="-130" dirty="0">
                <a:latin typeface="Microsoft YaHei UI" panose="020B0503020204020204" charset="-122"/>
                <a:cs typeface="Microsoft YaHei UI" panose="020B0503020204020204" charset="-122"/>
              </a:rPr>
              <a:t>A</a:t>
            </a:r>
            <a:r>
              <a:rPr sz="1800" b="1" spc="-120" dirty="0">
                <a:latin typeface="Microsoft YaHei UI" panose="020B0503020204020204" charset="-122"/>
                <a:cs typeface="Microsoft YaHei UI" panose="020B0503020204020204" charset="-122"/>
              </a:rPr>
              <a:t>l</a:t>
            </a:r>
            <a:r>
              <a:rPr sz="1800" b="1" spc="-295" dirty="0">
                <a:latin typeface="Microsoft YaHei UI" panose="020B0503020204020204" charset="-122"/>
                <a:cs typeface="Microsoft YaHei UI" panose="020B0503020204020204" charset="-122"/>
              </a:rPr>
              <a:t>e</a:t>
            </a:r>
            <a:r>
              <a:rPr sz="1800" b="1" spc="-180" dirty="0">
                <a:latin typeface="Microsoft YaHei UI" panose="020B0503020204020204" charset="-122"/>
                <a:cs typeface="Microsoft YaHei UI" panose="020B0503020204020204" charset="-122"/>
              </a:rPr>
              <a:t>rt</a:t>
            </a:r>
            <a:r>
              <a:rPr sz="1800" b="1" spc="-409" dirty="0">
                <a:latin typeface="Microsoft YaHei UI" panose="020B0503020204020204" charset="-122"/>
                <a:cs typeface="Microsoft YaHei UI" panose="020B0503020204020204" charset="-122"/>
              </a:rPr>
              <a:t>m</a:t>
            </a:r>
            <a:r>
              <a:rPr sz="1800" b="1" spc="-305" dirty="0">
                <a:latin typeface="Microsoft YaHei UI" panose="020B0503020204020204" charset="-122"/>
                <a:cs typeface="Microsoft YaHei UI" panose="020B0503020204020204" charset="-122"/>
              </a:rPr>
              <a:t>a</a:t>
            </a:r>
            <a:r>
              <a:rPr sz="1800" b="1" spc="-295" dirty="0">
                <a:latin typeface="Microsoft YaHei UI" panose="020B0503020204020204" charset="-122"/>
                <a:cs typeface="Microsoft YaHei UI" panose="020B0503020204020204" charset="-122"/>
              </a:rPr>
              <a:t>n</a:t>
            </a:r>
            <a:r>
              <a:rPr sz="1800" b="1" spc="-260" dirty="0">
                <a:latin typeface="Microsoft YaHei UI" panose="020B0503020204020204" charset="-122"/>
                <a:cs typeface="Microsoft YaHei UI" panose="020B0503020204020204" charset="-122"/>
              </a:rPr>
              <a:t>a</a:t>
            </a:r>
            <a:r>
              <a:rPr sz="1800" b="1" spc="-320" dirty="0">
                <a:latin typeface="Microsoft YaHei UI" panose="020B0503020204020204" charset="-122"/>
                <a:cs typeface="Microsoft YaHei UI" panose="020B0503020204020204" charset="-122"/>
              </a:rPr>
              <a:t>ge</a:t>
            </a:r>
            <a:r>
              <a:rPr sz="1800" b="1" spc="-204" dirty="0">
                <a:latin typeface="Microsoft YaHei UI" panose="020B0503020204020204" charset="-122"/>
                <a:cs typeface="Microsoft YaHei UI" panose="020B0503020204020204" charset="-122"/>
              </a:rPr>
              <a:t>r</a:t>
            </a:r>
            <a:r>
              <a:rPr sz="1800" spc="-509" dirty="0">
                <a:latin typeface="宋体" panose="02010600030101010101" pitchFamily="2" charset="-122"/>
                <a:cs typeface="宋体" panose="02010600030101010101" pitchFamily="2" charset="-122"/>
              </a:rPr>
              <a:t>:</a:t>
            </a:r>
            <a:r>
              <a:rPr sz="1800" spc="-475" dirty="0">
                <a:latin typeface="宋体" panose="02010600030101010101" pitchFamily="2" charset="-122"/>
                <a:cs typeface="宋体" panose="02010600030101010101" pitchFamily="2" charset="-122"/>
              </a:rPr>
              <a:t> </a:t>
            </a:r>
            <a:r>
              <a:rPr sz="1800" dirty="0">
                <a:latin typeface="宋体" panose="02010600030101010101" pitchFamily="2" charset="-122"/>
                <a:cs typeface="宋体" panose="02010600030101010101" pitchFamily="2" charset="-122"/>
              </a:rPr>
              <a:t>从</a:t>
            </a:r>
            <a:r>
              <a:rPr sz="1800" spc="-30" dirty="0">
                <a:latin typeface="宋体" panose="02010600030101010101" pitchFamily="2" charset="-122"/>
                <a:cs typeface="宋体" panose="02010600030101010101" pitchFamily="2" charset="-122"/>
              </a:rPr>
              <a:t>Promet</a:t>
            </a:r>
            <a:r>
              <a:rPr sz="1800" spc="-2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spc="-459" dirty="0">
                <a:latin typeface="宋体" panose="02010600030101010101" pitchFamily="2" charset="-122"/>
                <a:cs typeface="宋体" panose="02010600030101010101" pitchFamily="2" charset="-122"/>
              </a:rPr>
              <a:t> </a:t>
            </a:r>
            <a:r>
              <a:rPr sz="1800" spc="-140" dirty="0">
                <a:latin typeface="宋体" panose="02010600030101010101" pitchFamily="2" charset="-122"/>
                <a:cs typeface="宋体" panose="02010600030101010101" pitchFamily="2" charset="-122"/>
              </a:rPr>
              <a:t>Ser</a:t>
            </a:r>
            <a:r>
              <a:rPr sz="1800" spc="-150" dirty="0">
                <a:latin typeface="宋体" panose="02010600030101010101" pitchFamily="2" charset="-122"/>
                <a:cs typeface="宋体" panose="02010600030101010101" pitchFamily="2" charset="-122"/>
              </a:rPr>
              <a:t>v</a:t>
            </a:r>
            <a:r>
              <a:rPr sz="1800" spc="-225" dirty="0">
                <a:latin typeface="宋体" panose="02010600030101010101" pitchFamily="2" charset="-122"/>
                <a:cs typeface="宋体" panose="02010600030101010101" pitchFamily="2" charset="-122"/>
              </a:rPr>
              <a:t>er</a:t>
            </a:r>
            <a:r>
              <a:rPr sz="1800" dirty="0">
                <a:latin typeface="宋体" panose="02010600030101010101" pitchFamily="2" charset="-122"/>
                <a:cs typeface="宋体" panose="02010600030101010101" pitchFamily="2" charset="-122"/>
              </a:rPr>
              <a:t>接收到“告警通知”后，通过去重、分组、路由等预处理功能后以高效向 用户完成告警信息发送；</a:t>
            </a:r>
          </a:p>
          <a:p>
            <a:pPr marL="755650" lvl="1" indent="-285750">
              <a:lnSpc>
                <a:spcPct val="100000"/>
              </a:lnSpc>
              <a:spcBef>
                <a:spcPts val="260"/>
              </a:spcBef>
              <a:buClr>
                <a:srgbClr val="45B19B"/>
              </a:buClr>
              <a:buFont typeface="Wingdings" panose="05000000000000000000"/>
              <a:buChar char=""/>
              <a:tabLst>
                <a:tab pos="755650" algn="l"/>
              </a:tabLst>
            </a:pPr>
            <a:r>
              <a:rPr sz="1800" b="1" spc="-30" dirty="0">
                <a:latin typeface="Microsoft YaHei UI" panose="020B0503020204020204" charset="-122"/>
                <a:cs typeface="Microsoft YaHei UI" panose="020B0503020204020204" charset="-122"/>
              </a:rPr>
              <a:t>D</a:t>
            </a:r>
            <a:r>
              <a:rPr sz="1800" b="1" spc="-305" dirty="0">
                <a:latin typeface="Microsoft YaHei UI" panose="020B0503020204020204" charset="-122"/>
                <a:cs typeface="Microsoft YaHei UI" panose="020B0503020204020204" charset="-122"/>
              </a:rPr>
              <a:t>a</a:t>
            </a:r>
            <a:r>
              <a:rPr sz="1800" b="1" spc="-210" dirty="0">
                <a:latin typeface="Microsoft YaHei UI" panose="020B0503020204020204" charset="-122"/>
                <a:cs typeface="Microsoft YaHei UI" panose="020B0503020204020204" charset="-122"/>
              </a:rPr>
              <a:t>t</a:t>
            </a:r>
            <a:r>
              <a:rPr sz="1800" b="1" spc="-310" dirty="0">
                <a:latin typeface="Microsoft YaHei UI" panose="020B0503020204020204" charset="-122"/>
                <a:cs typeface="Microsoft YaHei UI" panose="020B0503020204020204" charset="-122"/>
              </a:rPr>
              <a:t>a</a:t>
            </a:r>
            <a:r>
              <a:rPr sz="1800" b="1" spc="-110" dirty="0">
                <a:latin typeface="Microsoft YaHei UI" panose="020B0503020204020204" charset="-122"/>
                <a:cs typeface="Microsoft YaHei UI" panose="020B0503020204020204" charset="-122"/>
              </a:rPr>
              <a:t> </a:t>
            </a:r>
            <a:r>
              <a:rPr sz="1800" b="1" spc="-65" dirty="0">
                <a:latin typeface="Microsoft YaHei UI" panose="020B0503020204020204" charset="-122"/>
                <a:cs typeface="Microsoft YaHei UI" panose="020B0503020204020204" charset="-122"/>
              </a:rPr>
              <a:t>V</a:t>
            </a:r>
            <a:r>
              <a:rPr sz="1800" b="1" spc="-114" dirty="0">
                <a:latin typeface="Microsoft YaHei UI" panose="020B0503020204020204" charset="-122"/>
                <a:cs typeface="Microsoft YaHei UI" panose="020B0503020204020204" charset="-122"/>
              </a:rPr>
              <a:t>i</a:t>
            </a:r>
            <a:r>
              <a:rPr sz="1800" b="1" spc="-225" dirty="0">
                <a:latin typeface="Microsoft YaHei UI" panose="020B0503020204020204" charset="-122"/>
                <a:cs typeface="Microsoft YaHei UI" panose="020B0503020204020204" charset="-122"/>
              </a:rPr>
              <a:t>s</a:t>
            </a:r>
            <a:r>
              <a:rPr sz="1800" b="1" spc="-280" dirty="0">
                <a:latin typeface="Microsoft YaHei UI" panose="020B0503020204020204" charset="-122"/>
                <a:cs typeface="Microsoft YaHei UI" panose="020B0503020204020204" charset="-122"/>
              </a:rPr>
              <a:t>u</a:t>
            </a:r>
            <a:r>
              <a:rPr sz="1800" b="1" spc="-305" dirty="0">
                <a:latin typeface="Microsoft YaHei UI" panose="020B0503020204020204" charset="-122"/>
                <a:cs typeface="Microsoft YaHei UI" panose="020B0503020204020204" charset="-122"/>
              </a:rPr>
              <a:t>a</a:t>
            </a:r>
            <a:r>
              <a:rPr sz="1800" b="1" spc="-114" dirty="0">
                <a:latin typeface="Microsoft YaHei UI" panose="020B0503020204020204" charset="-122"/>
                <a:cs typeface="Microsoft YaHei UI" panose="020B0503020204020204" charset="-122"/>
              </a:rPr>
              <a:t>l</a:t>
            </a:r>
            <a:r>
              <a:rPr sz="1800" b="1" spc="-195" dirty="0">
                <a:latin typeface="Microsoft YaHei UI" panose="020B0503020204020204" charset="-122"/>
                <a:cs typeface="Microsoft YaHei UI" panose="020B0503020204020204" charset="-122"/>
              </a:rPr>
              <a:t>izatio</a:t>
            </a:r>
            <a:r>
              <a:rPr sz="1800" b="1" spc="-245" dirty="0">
                <a:latin typeface="Microsoft YaHei UI" panose="020B0503020204020204" charset="-122"/>
                <a:cs typeface="Microsoft YaHei UI" panose="020B0503020204020204" charset="-122"/>
              </a:rPr>
              <a:t>n</a:t>
            </a:r>
            <a:r>
              <a:rPr sz="1800" spc="-5" dirty="0">
                <a:latin typeface="宋体" panose="02010600030101010101" pitchFamily="2" charset="-122"/>
                <a:cs typeface="宋体" panose="02010600030101010101" pitchFamily="2" charset="-122"/>
              </a:rPr>
              <a:t>：</a:t>
            </a:r>
            <a:r>
              <a:rPr sz="1800" spc="-60" dirty="0">
                <a:latin typeface="宋体" panose="02010600030101010101" pitchFamily="2" charset="-122"/>
                <a:cs typeface="宋体" panose="02010600030101010101" pitchFamily="2" charset="-122"/>
              </a:rPr>
              <a:t>Pr</a:t>
            </a:r>
            <a:r>
              <a:rPr sz="1800" spc="-75" dirty="0">
                <a:latin typeface="宋体" panose="02010600030101010101" pitchFamily="2" charset="-122"/>
                <a:cs typeface="宋体" panose="02010600030101010101" pitchFamily="2" charset="-122"/>
              </a:rPr>
              <a:t>o</a:t>
            </a:r>
            <a:r>
              <a:rPr sz="1800" spc="-5" dirty="0">
                <a:latin typeface="宋体" panose="02010600030101010101" pitchFamily="2" charset="-122"/>
                <a:cs typeface="宋体" panose="02010600030101010101" pitchFamily="2" charset="-122"/>
              </a:rPr>
              <a:t>met</a:t>
            </a:r>
            <a:r>
              <a:rPr sz="1800" spc="-1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spc="-475" dirty="0">
                <a:latin typeface="宋体" panose="02010600030101010101" pitchFamily="2" charset="-122"/>
                <a:cs typeface="宋体" panose="02010600030101010101" pitchFamily="2" charset="-122"/>
              </a:rPr>
              <a:t> </a:t>
            </a:r>
            <a:r>
              <a:rPr sz="1800" spc="270" dirty="0">
                <a:latin typeface="宋体" panose="02010600030101010101" pitchFamily="2" charset="-122"/>
                <a:cs typeface="宋体" panose="02010600030101010101" pitchFamily="2" charset="-122"/>
              </a:rPr>
              <a:t>W</a:t>
            </a:r>
            <a:r>
              <a:rPr sz="1800" spc="260" dirty="0">
                <a:latin typeface="宋体" panose="02010600030101010101" pitchFamily="2" charset="-122"/>
                <a:cs typeface="宋体" panose="02010600030101010101" pitchFamily="2" charset="-122"/>
              </a:rPr>
              <a:t>e</a:t>
            </a:r>
            <a:r>
              <a:rPr sz="1800" spc="15" dirty="0">
                <a:latin typeface="宋体" panose="02010600030101010101" pitchFamily="2" charset="-122"/>
                <a:cs typeface="宋体" panose="02010600030101010101" pitchFamily="2" charset="-122"/>
              </a:rPr>
              <a:t>b</a:t>
            </a:r>
            <a:r>
              <a:rPr sz="1800" spc="-459" dirty="0">
                <a:latin typeface="宋体" panose="02010600030101010101" pitchFamily="2" charset="-122"/>
                <a:cs typeface="宋体" panose="02010600030101010101" pitchFamily="2" charset="-122"/>
              </a:rPr>
              <a:t> </a:t>
            </a:r>
            <a:r>
              <a:rPr sz="1800" spc="365" dirty="0">
                <a:latin typeface="宋体" panose="02010600030101010101" pitchFamily="2" charset="-122"/>
                <a:cs typeface="宋体" panose="02010600030101010101" pitchFamily="2" charset="-122"/>
              </a:rPr>
              <a:t>U</a:t>
            </a:r>
            <a:r>
              <a:rPr sz="1800" spc="-265" dirty="0">
                <a:latin typeface="宋体" panose="02010600030101010101" pitchFamily="2" charset="-122"/>
                <a:cs typeface="宋体" panose="02010600030101010101" pitchFamily="2" charset="-122"/>
              </a:rPr>
              <a:t>I</a:t>
            </a:r>
            <a:r>
              <a:rPr sz="1800" spc="-450" dirty="0">
                <a:latin typeface="宋体" panose="02010600030101010101" pitchFamily="2" charset="-122"/>
                <a:cs typeface="宋体" panose="02010600030101010101" pitchFamily="2" charset="-122"/>
              </a:rPr>
              <a:t> </a:t>
            </a:r>
            <a:r>
              <a:rPr sz="1800" spc="-5" dirty="0">
                <a:latin typeface="宋体" panose="02010600030101010101" pitchFamily="2" charset="-122"/>
                <a:cs typeface="宋体" panose="02010600030101010101" pitchFamily="2" charset="-122"/>
              </a:rPr>
              <a:t>（</a:t>
            </a:r>
            <a:r>
              <a:rPr sz="1800" spc="-35" dirty="0">
                <a:latin typeface="宋体" panose="02010600030101010101" pitchFamily="2" charset="-122"/>
                <a:cs typeface="宋体" panose="02010600030101010101" pitchFamily="2" charset="-122"/>
              </a:rPr>
              <a:t>Prome</a:t>
            </a:r>
            <a:r>
              <a:rPr sz="1800" spc="-30" dirty="0">
                <a:latin typeface="宋体" panose="02010600030101010101" pitchFamily="2" charset="-122"/>
                <a:cs typeface="宋体" panose="02010600030101010101" pitchFamily="2" charset="-122"/>
              </a:rPr>
              <a:t>t</a:t>
            </a:r>
            <a:r>
              <a:rPr sz="1800" spc="-100" dirty="0">
                <a:latin typeface="宋体" panose="02010600030101010101" pitchFamily="2" charset="-122"/>
                <a:cs typeface="宋体" panose="02010600030101010101" pitchFamily="2" charset="-122"/>
              </a:rPr>
              <a:t>heus</a:t>
            </a:r>
            <a:r>
              <a:rPr sz="1800" spc="-459" dirty="0">
                <a:latin typeface="宋体" panose="02010600030101010101" pitchFamily="2" charset="-122"/>
                <a:cs typeface="宋体" panose="02010600030101010101" pitchFamily="2" charset="-122"/>
              </a:rPr>
              <a:t> </a:t>
            </a:r>
            <a:r>
              <a:rPr sz="1800" spc="-165" dirty="0">
                <a:latin typeface="宋体" panose="02010600030101010101" pitchFamily="2" charset="-122"/>
                <a:cs typeface="宋体" panose="02010600030101010101" pitchFamily="2" charset="-122"/>
              </a:rPr>
              <a:t>Serve</a:t>
            </a:r>
            <a:r>
              <a:rPr sz="1800" spc="-190" dirty="0">
                <a:latin typeface="宋体" panose="02010600030101010101" pitchFamily="2" charset="-122"/>
                <a:cs typeface="宋体" panose="02010600030101010101" pitchFamily="2" charset="-122"/>
              </a:rPr>
              <a:t>r</a:t>
            </a:r>
            <a:r>
              <a:rPr sz="1800" spc="-5" dirty="0">
                <a:latin typeface="宋体" panose="02010600030101010101" pitchFamily="2" charset="-122"/>
                <a:cs typeface="宋体" panose="02010600030101010101" pitchFamily="2" charset="-122"/>
              </a:rPr>
              <a:t>内建），及</a:t>
            </a:r>
            <a:r>
              <a:rPr sz="1800" spc="-95" dirty="0">
                <a:latin typeface="宋体" panose="02010600030101010101" pitchFamily="2" charset="-122"/>
                <a:cs typeface="宋体" panose="02010600030101010101" pitchFamily="2" charset="-122"/>
              </a:rPr>
              <a:t>Graf</a:t>
            </a:r>
            <a:r>
              <a:rPr sz="1800" spc="-105" dirty="0">
                <a:latin typeface="宋体" panose="02010600030101010101" pitchFamily="2" charset="-122"/>
                <a:cs typeface="宋体" panose="02010600030101010101" pitchFamily="2" charset="-122"/>
              </a:rPr>
              <a:t>a</a:t>
            </a:r>
            <a:r>
              <a:rPr sz="1800" spc="-75" dirty="0">
                <a:latin typeface="宋体" panose="02010600030101010101" pitchFamily="2" charset="-122"/>
                <a:cs typeface="宋体" panose="02010600030101010101" pitchFamily="2" charset="-122"/>
              </a:rPr>
              <a:t>n</a:t>
            </a:r>
            <a:r>
              <a:rPr sz="1800" spc="-80" dirty="0">
                <a:latin typeface="宋体" panose="02010600030101010101" pitchFamily="2" charset="-122"/>
                <a:cs typeface="宋体" panose="02010600030101010101" pitchFamily="2" charset="-122"/>
              </a:rPr>
              <a:t>a</a:t>
            </a:r>
            <a:r>
              <a:rPr sz="1800" spc="-5" dirty="0">
                <a:latin typeface="宋体" panose="02010600030101010101" pitchFamily="2" charset="-122"/>
                <a:cs typeface="宋体" panose="02010600030101010101" pitchFamily="2" charset="-122"/>
              </a:rPr>
              <a:t>等；</a:t>
            </a:r>
            <a:endParaRPr sz="1800" dirty="0">
              <a:latin typeface="宋体" panose="02010600030101010101" pitchFamily="2" charset="-122"/>
              <a:cs typeface="宋体" panose="02010600030101010101" pitchFamily="2" charset="-122"/>
            </a:endParaRPr>
          </a:p>
          <a:p>
            <a:pPr marL="698500" marR="153035" lvl="1" indent="-228600">
              <a:lnSpc>
                <a:spcPts val="1940"/>
              </a:lnSpc>
              <a:spcBef>
                <a:spcPts val="530"/>
              </a:spcBef>
              <a:buClr>
                <a:srgbClr val="45B19B"/>
              </a:buClr>
              <a:buFont typeface="Wingdings" panose="05000000000000000000"/>
              <a:buChar char=""/>
              <a:tabLst>
                <a:tab pos="755650" algn="l"/>
              </a:tabLst>
            </a:pPr>
            <a:r>
              <a:rPr dirty="0"/>
              <a:t>	</a:t>
            </a:r>
            <a:r>
              <a:rPr sz="1800" b="1" spc="-220" dirty="0">
                <a:latin typeface="Microsoft YaHei UI" panose="020B0503020204020204" charset="-122"/>
                <a:cs typeface="Microsoft YaHei UI" panose="020B0503020204020204" charset="-122"/>
              </a:rPr>
              <a:t>S</a:t>
            </a:r>
            <a:r>
              <a:rPr sz="1800" b="1" spc="-295" dirty="0">
                <a:latin typeface="Microsoft YaHei UI" panose="020B0503020204020204" charset="-122"/>
                <a:cs typeface="Microsoft YaHei UI" panose="020B0503020204020204" charset="-122"/>
              </a:rPr>
              <a:t>e</a:t>
            </a:r>
            <a:r>
              <a:rPr sz="1800" b="1" spc="-160" dirty="0">
                <a:latin typeface="Microsoft YaHei UI" panose="020B0503020204020204" charset="-122"/>
                <a:cs typeface="Microsoft YaHei UI" panose="020B0503020204020204" charset="-122"/>
              </a:rPr>
              <a:t>r</a:t>
            </a:r>
            <a:r>
              <a:rPr sz="1800" b="1" spc="-195" dirty="0">
                <a:latin typeface="Microsoft YaHei UI" panose="020B0503020204020204" charset="-122"/>
                <a:cs typeface="Microsoft YaHei UI" panose="020B0503020204020204" charset="-122"/>
              </a:rPr>
              <a:t>v</a:t>
            </a:r>
            <a:r>
              <a:rPr sz="1800" b="1" spc="-120" dirty="0">
                <a:latin typeface="Microsoft YaHei UI" panose="020B0503020204020204" charset="-122"/>
                <a:cs typeface="Microsoft YaHei UI" panose="020B0503020204020204" charset="-122"/>
              </a:rPr>
              <a:t>i</a:t>
            </a:r>
            <a:r>
              <a:rPr sz="1800" b="1" spc="-240" dirty="0">
                <a:latin typeface="Microsoft YaHei UI" panose="020B0503020204020204" charset="-122"/>
                <a:cs typeface="Microsoft YaHei UI" panose="020B0503020204020204" charset="-122"/>
              </a:rPr>
              <a:t>ce</a:t>
            </a:r>
            <a:r>
              <a:rPr sz="1800" b="1" spc="-120" dirty="0">
                <a:latin typeface="Microsoft YaHei UI" panose="020B0503020204020204" charset="-122"/>
                <a:cs typeface="Microsoft YaHei UI" panose="020B0503020204020204" charset="-122"/>
              </a:rPr>
              <a:t> </a:t>
            </a:r>
            <a:r>
              <a:rPr sz="1800" b="1" spc="-30" dirty="0">
                <a:latin typeface="Microsoft YaHei UI" panose="020B0503020204020204" charset="-122"/>
                <a:cs typeface="Microsoft YaHei UI" panose="020B0503020204020204" charset="-122"/>
              </a:rPr>
              <a:t>D</a:t>
            </a:r>
            <a:r>
              <a:rPr sz="1800" b="1" spc="-120" dirty="0">
                <a:latin typeface="Microsoft YaHei UI" panose="020B0503020204020204" charset="-122"/>
                <a:cs typeface="Microsoft YaHei UI" panose="020B0503020204020204" charset="-122"/>
              </a:rPr>
              <a:t>i</a:t>
            </a:r>
            <a:r>
              <a:rPr sz="1800" b="1" spc="-225" dirty="0">
                <a:latin typeface="Microsoft YaHei UI" panose="020B0503020204020204" charset="-122"/>
                <a:cs typeface="Microsoft YaHei UI" panose="020B0503020204020204" charset="-122"/>
              </a:rPr>
              <a:t>s</a:t>
            </a:r>
            <a:r>
              <a:rPr sz="1800" b="1" spc="-215" dirty="0">
                <a:latin typeface="Microsoft YaHei UI" panose="020B0503020204020204" charset="-122"/>
                <a:cs typeface="Microsoft YaHei UI" panose="020B0503020204020204" charset="-122"/>
              </a:rPr>
              <a:t>co</a:t>
            </a:r>
            <a:r>
              <a:rPr sz="1800" b="1" spc="-210" dirty="0">
                <a:latin typeface="Microsoft YaHei UI" panose="020B0503020204020204" charset="-122"/>
                <a:cs typeface="Microsoft YaHei UI" panose="020B0503020204020204" charset="-122"/>
              </a:rPr>
              <a:t>v</a:t>
            </a:r>
            <a:r>
              <a:rPr sz="1800" b="1" spc="-240" dirty="0">
                <a:latin typeface="Microsoft YaHei UI" panose="020B0503020204020204" charset="-122"/>
                <a:cs typeface="Microsoft YaHei UI" panose="020B0503020204020204" charset="-122"/>
              </a:rPr>
              <a:t>er</a:t>
            </a:r>
            <a:r>
              <a:rPr sz="1800" b="1" spc="-260" dirty="0">
                <a:latin typeface="Microsoft YaHei UI" panose="020B0503020204020204" charset="-122"/>
                <a:cs typeface="Microsoft YaHei UI" panose="020B0503020204020204" charset="-122"/>
              </a:rPr>
              <a:t>y</a:t>
            </a:r>
            <a:r>
              <a:rPr sz="1800" dirty="0">
                <a:latin typeface="宋体" panose="02010600030101010101" pitchFamily="2" charset="-122"/>
                <a:cs typeface="宋体" panose="02010600030101010101" pitchFamily="2" charset="-122"/>
              </a:rPr>
              <a:t>：动态发现待监控的</a:t>
            </a:r>
            <a:r>
              <a:rPr sz="1800" spc="-90" dirty="0">
                <a:latin typeface="宋体" panose="02010600030101010101" pitchFamily="2" charset="-122"/>
                <a:cs typeface="宋体" panose="02010600030101010101" pitchFamily="2" charset="-122"/>
              </a:rPr>
              <a:t>Tar</a:t>
            </a:r>
            <a:r>
              <a:rPr sz="1800" spc="-85" dirty="0">
                <a:latin typeface="宋体" panose="02010600030101010101" pitchFamily="2" charset="-122"/>
                <a:cs typeface="宋体" panose="02010600030101010101" pitchFamily="2" charset="-122"/>
              </a:rPr>
              <a:t>g</a:t>
            </a:r>
            <a:r>
              <a:rPr sz="1800" spc="-265" dirty="0">
                <a:latin typeface="宋体" panose="02010600030101010101" pitchFamily="2" charset="-122"/>
                <a:cs typeface="宋体" panose="02010600030101010101" pitchFamily="2" charset="-122"/>
              </a:rPr>
              <a:t>e</a:t>
            </a:r>
            <a:r>
              <a:rPr sz="1800" spc="-260" dirty="0">
                <a:latin typeface="宋体" panose="02010600030101010101" pitchFamily="2" charset="-122"/>
                <a:cs typeface="宋体" panose="02010600030101010101" pitchFamily="2" charset="-122"/>
              </a:rPr>
              <a:t>t</a:t>
            </a:r>
            <a:r>
              <a:rPr sz="1800" dirty="0">
                <a:latin typeface="宋体" panose="02010600030101010101" pitchFamily="2" charset="-122"/>
                <a:cs typeface="宋体" panose="02010600030101010101" pitchFamily="2" charset="-122"/>
              </a:rPr>
              <a:t>，从而完成监控配置的重要组件，在容器化环境中尤为有用；该组件目前</a:t>
            </a:r>
            <a:r>
              <a:rPr sz="1800" spc="-5" dirty="0">
                <a:latin typeface="宋体" panose="02010600030101010101" pitchFamily="2" charset="-122"/>
                <a:cs typeface="宋体" panose="02010600030101010101" pitchFamily="2" charset="-122"/>
              </a:rPr>
              <a:t>由</a:t>
            </a:r>
            <a:r>
              <a:rPr sz="1800" spc="-60" dirty="0">
                <a:latin typeface="宋体" panose="02010600030101010101" pitchFamily="2" charset="-122"/>
                <a:cs typeface="宋体" panose="02010600030101010101" pitchFamily="2" charset="-122"/>
              </a:rPr>
              <a:t>Prometheus</a:t>
            </a:r>
            <a:r>
              <a:rPr sz="1800" spc="-465" dirty="0">
                <a:latin typeface="宋体" panose="02010600030101010101" pitchFamily="2" charset="-122"/>
                <a:cs typeface="宋体" panose="02010600030101010101" pitchFamily="2" charset="-122"/>
              </a:rPr>
              <a:t> </a:t>
            </a:r>
            <a:r>
              <a:rPr sz="1800" spc="-170" dirty="0">
                <a:latin typeface="宋体" panose="02010600030101010101" pitchFamily="2" charset="-122"/>
                <a:cs typeface="宋体" panose="02010600030101010101" pitchFamily="2" charset="-122"/>
              </a:rPr>
              <a:t>Server</a:t>
            </a:r>
            <a:r>
              <a:rPr sz="1800" dirty="0">
                <a:latin typeface="宋体" panose="02010600030101010101" pitchFamily="2" charset="-122"/>
                <a:cs typeface="宋体" panose="02010600030101010101" pitchFamily="2" charset="-122"/>
              </a:rPr>
              <a:t>内建支持；</a:t>
            </a:r>
          </a:p>
        </p:txBody>
      </p:sp>
      <p:pic>
        <p:nvPicPr>
          <p:cNvPr id="4" name="图片 3"/>
          <p:cNvPicPr>
            <a:picLocks noChangeAspect="1"/>
          </p:cNvPicPr>
          <p:nvPr/>
        </p:nvPicPr>
        <p:blipFill>
          <a:blip r:embed="rId3"/>
          <a:stretch>
            <a:fillRect/>
          </a:stretch>
        </p:blipFill>
        <p:spPr>
          <a:xfrm>
            <a:off x="8537699" y="209863"/>
            <a:ext cx="2565911" cy="618240"/>
          </a:xfrm>
          <a:prstGeom prst="rect">
            <a:avLst/>
          </a:prstGeom>
        </p:spPr>
      </p:pic>
      <p:pic>
        <p:nvPicPr>
          <p:cNvPr id="5" name="图片 4"/>
          <p:cNvPicPr>
            <a:picLocks noChangeAspect="1"/>
          </p:cNvPicPr>
          <p:nvPr/>
        </p:nvPicPr>
        <p:blipFill>
          <a:blip r:embed="rId4"/>
          <a:stretch>
            <a:fillRect/>
          </a:stretch>
        </p:blipFill>
        <p:spPr>
          <a:xfrm>
            <a:off x="124500" y="848289"/>
            <a:ext cx="11552381" cy="38095"/>
          </a:xfrm>
          <a:prstGeom prst="rect">
            <a:avLst/>
          </a:prstGeom>
        </p:spPr>
      </p:pic>
      <p:pic>
        <p:nvPicPr>
          <p:cNvPr id="6" name="object 4"/>
          <p:cNvPicPr/>
          <p:nvPr>
            <p:custDataLst>
              <p:tags r:id="rId1"/>
            </p:custDataLst>
          </p:nvPr>
        </p:nvPicPr>
        <p:blipFill>
          <a:blip r:embed="rId5" cstate="print"/>
          <a:stretch>
            <a:fillRect/>
          </a:stretch>
        </p:blipFill>
        <p:spPr>
          <a:xfrm>
            <a:off x="0" y="6436359"/>
            <a:ext cx="12190729" cy="421640"/>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5017770" cy="513080"/>
          </a:xfrm>
          <a:prstGeom prst="rect">
            <a:avLst/>
          </a:prstGeom>
        </p:spPr>
        <p:txBody>
          <a:bodyPr vert="horz" wrap="square" lIns="0" tIns="12700" rIns="0" bIns="0" rtlCol="0">
            <a:spAutoFit/>
          </a:bodyPr>
          <a:lstStyle/>
          <a:p>
            <a:pPr marL="12700">
              <a:lnSpc>
                <a:spcPct val="100000"/>
              </a:lnSpc>
              <a:spcBef>
                <a:spcPts val="100"/>
              </a:spcBef>
            </a:pPr>
            <a:r>
              <a:rPr sz="3200" b="0" spc="-409" dirty="0">
                <a:solidFill>
                  <a:srgbClr val="000000"/>
                </a:solidFill>
                <a:latin typeface="宋体" panose="02010600030101010101" pitchFamily="2" charset="-122"/>
                <a:cs typeface="宋体" panose="02010600030101010101" pitchFamily="2" charset="-122"/>
              </a:rPr>
              <a:t>VictoriaMetrics</a:t>
            </a:r>
            <a:r>
              <a:rPr sz="3200" b="0" spc="-830" dirty="0">
                <a:solidFill>
                  <a:srgbClr val="000000"/>
                </a:solidFill>
                <a:latin typeface="宋体" panose="02010600030101010101" pitchFamily="2" charset="-122"/>
                <a:cs typeface="宋体" panose="02010600030101010101" pitchFamily="2" charset="-122"/>
              </a:rPr>
              <a:t> </a:t>
            </a:r>
            <a:r>
              <a:rPr sz="3200" b="0" dirty="0">
                <a:solidFill>
                  <a:srgbClr val="000000"/>
                </a:solidFill>
                <a:latin typeface="宋体" panose="02010600030101010101" pitchFamily="2" charset="-122"/>
                <a:cs typeface="宋体" panose="02010600030101010101" pitchFamily="2" charset="-122"/>
              </a:rPr>
              <a:t>组件简介（</a:t>
            </a:r>
            <a:r>
              <a:rPr sz="3200" b="0" spc="-195" dirty="0">
                <a:solidFill>
                  <a:srgbClr val="000000"/>
                </a:solidFill>
                <a:latin typeface="宋体" panose="02010600030101010101" pitchFamily="2" charset="-122"/>
                <a:cs typeface="宋体" panose="02010600030101010101" pitchFamily="2" charset="-122"/>
              </a:rPr>
              <a:t>2</a:t>
            </a:r>
            <a:r>
              <a:rPr sz="3200" b="0" dirty="0">
                <a:solidFill>
                  <a:srgbClr val="000000"/>
                </a:solidFill>
                <a:latin typeface="宋体" panose="02010600030101010101" pitchFamily="2" charset="-122"/>
                <a:cs typeface="宋体" panose="02010600030101010101" pitchFamily="2" charset="-122"/>
              </a:rPr>
              <a:t>）</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8289"/>
            <a:ext cx="11399520" cy="4026535"/>
          </a:xfrm>
          <a:prstGeom prst="rect">
            <a:avLst/>
          </a:prstGeom>
        </p:spPr>
        <p:txBody>
          <a:bodyPr vert="horz" wrap="square" lIns="0" tIns="55244" rIns="0" bIns="0" rtlCol="0">
            <a:spAutoFit/>
          </a:bodyPr>
          <a:lstStyle/>
          <a:p>
            <a:pPr marL="241300" indent="-228600">
              <a:lnSpc>
                <a:spcPct val="100000"/>
              </a:lnSpc>
              <a:spcBef>
                <a:spcPts val="435"/>
              </a:spcBef>
              <a:buClr>
                <a:srgbClr val="4770C4"/>
              </a:buClr>
              <a:buSzPct val="95000"/>
              <a:buFont typeface="Wingdings" panose="05000000000000000000"/>
              <a:buChar char=""/>
              <a:tabLst>
                <a:tab pos="241300" algn="l"/>
              </a:tabLst>
            </a:pPr>
            <a:r>
              <a:rPr sz="2000" spc="-155" dirty="0">
                <a:latin typeface="宋体" panose="02010600030101010101" pitchFamily="2" charset="-122"/>
                <a:cs typeface="宋体" panose="02010600030101010101" pitchFamily="2" charset="-122"/>
              </a:rPr>
              <a:t>vminsert</a:t>
            </a:r>
            <a:endParaRPr sz="2000">
              <a:latin typeface="宋体" panose="02010600030101010101" pitchFamily="2" charset="-122"/>
              <a:cs typeface="宋体" panose="02010600030101010101" pitchFamily="2" charset="-122"/>
            </a:endParaRPr>
          </a:p>
          <a:p>
            <a:pPr marL="698500" lvl="1" indent="-228600">
              <a:lnSpc>
                <a:spcPct val="100000"/>
              </a:lnSpc>
              <a:spcBef>
                <a:spcPts val="30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负责接收来自客户端的数据写入请求，并转发到选定</a:t>
            </a:r>
            <a:r>
              <a:rPr sz="1800" spc="5" dirty="0">
                <a:latin typeface="宋体" panose="02010600030101010101" pitchFamily="2" charset="-122"/>
                <a:cs typeface="宋体" panose="02010600030101010101" pitchFamily="2" charset="-122"/>
              </a:rPr>
              <a:t>的</a:t>
            </a:r>
            <a:r>
              <a:rPr sz="1800" spc="-35" dirty="0">
                <a:latin typeface="宋体" panose="02010600030101010101" pitchFamily="2" charset="-122"/>
                <a:cs typeface="宋体" panose="02010600030101010101" pitchFamily="2" charset="-122"/>
              </a:rPr>
              <a:t>vmst</a:t>
            </a:r>
            <a:r>
              <a:rPr sz="1800" spc="-30" dirty="0">
                <a:latin typeface="宋体" panose="02010600030101010101" pitchFamily="2" charset="-122"/>
                <a:cs typeface="宋体" panose="02010600030101010101" pitchFamily="2" charset="-122"/>
              </a:rPr>
              <a:t>o</a:t>
            </a:r>
            <a:r>
              <a:rPr sz="1800" spc="-180" dirty="0">
                <a:latin typeface="宋体" panose="02010600030101010101" pitchFamily="2" charset="-122"/>
                <a:cs typeface="宋体" panose="02010600030101010101" pitchFamily="2" charset="-122"/>
              </a:rPr>
              <a:t>rag</a:t>
            </a:r>
            <a:r>
              <a:rPr sz="1800" spc="-175" dirty="0">
                <a:latin typeface="宋体" panose="02010600030101010101" pitchFamily="2" charset="-122"/>
                <a:cs typeface="宋体" panose="02010600030101010101" pitchFamily="2" charset="-122"/>
              </a:rPr>
              <a:t>e</a:t>
            </a:r>
            <a:r>
              <a:rPr sz="1800" dirty="0">
                <a:latin typeface="宋体" panose="02010600030101010101" pitchFamily="2" charset="-122"/>
                <a:cs typeface="宋体" panose="02010600030101010101" pitchFamily="2" charset="-122"/>
              </a:rPr>
              <a:t>节点，监听一个端口</a:t>
            </a:r>
            <a:endParaRPr sz="1800">
              <a:latin typeface="宋体" panose="02010600030101010101" pitchFamily="2" charset="-122"/>
              <a:cs typeface="宋体" panose="02010600030101010101" pitchFamily="2" charset="-122"/>
            </a:endParaRPr>
          </a:p>
          <a:p>
            <a:pPr marL="1155700" lvl="2" indent="-229235">
              <a:lnSpc>
                <a:spcPct val="100000"/>
              </a:lnSpc>
              <a:spcBef>
                <a:spcPts val="320"/>
              </a:spcBef>
              <a:buClr>
                <a:srgbClr val="F3C108"/>
              </a:buClr>
              <a:buFont typeface="Wingdings" panose="05000000000000000000"/>
              <a:buChar char=""/>
              <a:tabLst>
                <a:tab pos="1156335" algn="l"/>
              </a:tabLst>
            </a:pPr>
            <a:r>
              <a:rPr sz="1600" dirty="0">
                <a:latin typeface="宋体" panose="02010600030101010101" pitchFamily="2" charset="-122"/>
                <a:cs typeface="宋体" panose="02010600030101010101" pitchFamily="2" charset="-122"/>
              </a:rPr>
              <a:t>接收数据存入请求的端口：</a:t>
            </a:r>
            <a:r>
              <a:rPr sz="1600" spc="-40" dirty="0">
                <a:latin typeface="宋体" panose="02010600030101010101" pitchFamily="2" charset="-122"/>
                <a:cs typeface="宋体" panose="02010600030101010101" pitchFamily="2" charset="-122"/>
              </a:rPr>
              <a:t>8480</a:t>
            </a:r>
            <a:r>
              <a:rPr sz="1600" spc="-50" dirty="0">
                <a:latin typeface="宋体" panose="02010600030101010101" pitchFamily="2" charset="-122"/>
                <a:cs typeface="宋体" panose="02010600030101010101" pitchFamily="2" charset="-122"/>
              </a:rPr>
              <a:t>/</a:t>
            </a:r>
            <a:r>
              <a:rPr sz="1600" spc="-150" dirty="0">
                <a:latin typeface="宋体" panose="02010600030101010101" pitchFamily="2" charset="-122"/>
                <a:cs typeface="宋体" panose="02010600030101010101" pitchFamily="2" charset="-122"/>
              </a:rPr>
              <a:t>tcp</a:t>
            </a:r>
            <a:r>
              <a:rPr sz="1600" dirty="0">
                <a:latin typeface="宋体" panose="02010600030101010101" pitchFamily="2" charset="-122"/>
                <a:cs typeface="宋体" panose="02010600030101010101" pitchFamily="2" charset="-122"/>
              </a:rPr>
              <a:t>，可由选项</a:t>
            </a:r>
            <a:r>
              <a:rPr sz="1600" spc="-300" dirty="0">
                <a:latin typeface="宋体" panose="02010600030101010101" pitchFamily="2" charset="-122"/>
                <a:cs typeface="宋体" panose="02010600030101010101" pitchFamily="2" charset="-122"/>
              </a:rPr>
              <a:t>-</a:t>
            </a:r>
            <a:r>
              <a:rPr sz="1600" spc="-160" dirty="0">
                <a:latin typeface="宋体" panose="02010600030101010101" pitchFamily="2" charset="-122"/>
                <a:cs typeface="宋体" panose="02010600030101010101" pitchFamily="2" charset="-122"/>
              </a:rPr>
              <a:t>htt</a:t>
            </a:r>
            <a:r>
              <a:rPr sz="1600" spc="-170" dirty="0">
                <a:latin typeface="宋体" panose="02010600030101010101" pitchFamily="2" charset="-122"/>
                <a:cs typeface="宋体" panose="02010600030101010101" pitchFamily="2" charset="-122"/>
              </a:rPr>
              <a:t>p</a:t>
            </a:r>
            <a:r>
              <a:rPr sz="1600" spc="105" dirty="0">
                <a:latin typeface="宋体" panose="02010600030101010101" pitchFamily="2" charset="-122"/>
                <a:cs typeface="宋体" panose="02010600030101010101" pitchFamily="2" charset="-122"/>
              </a:rPr>
              <a:t>L</a:t>
            </a:r>
            <a:r>
              <a:rPr sz="1600" spc="-445" dirty="0">
                <a:latin typeface="宋体" panose="02010600030101010101" pitchFamily="2" charset="-122"/>
                <a:cs typeface="宋体" panose="02010600030101010101" pitchFamily="2" charset="-122"/>
              </a:rPr>
              <a:t>i</a:t>
            </a:r>
            <a:r>
              <a:rPr sz="1600" spc="-80" dirty="0">
                <a:latin typeface="宋体" panose="02010600030101010101" pitchFamily="2" charset="-122"/>
                <a:cs typeface="宋体" panose="02010600030101010101" pitchFamily="2" charset="-122"/>
              </a:rPr>
              <a:t>sten</a:t>
            </a:r>
            <a:r>
              <a:rPr sz="1600" spc="-90" dirty="0">
                <a:latin typeface="宋体" panose="02010600030101010101" pitchFamily="2" charset="-122"/>
                <a:cs typeface="宋体" panose="02010600030101010101" pitchFamily="2" charset="-122"/>
              </a:rPr>
              <a:t>Add</a:t>
            </a:r>
            <a:r>
              <a:rPr sz="1600" spc="-95" dirty="0">
                <a:latin typeface="宋体" panose="02010600030101010101" pitchFamily="2" charset="-122"/>
                <a:cs typeface="宋体" panose="02010600030101010101" pitchFamily="2" charset="-122"/>
              </a:rPr>
              <a:t>r</a:t>
            </a:r>
            <a:r>
              <a:rPr sz="1600" dirty="0">
                <a:latin typeface="宋体" panose="02010600030101010101" pitchFamily="2" charset="-122"/>
                <a:cs typeface="宋体" panose="02010600030101010101" pitchFamily="2" charset="-122"/>
              </a:rPr>
              <a:t>指定</a:t>
            </a:r>
            <a:endParaRPr sz="1600">
              <a:latin typeface="宋体" panose="02010600030101010101" pitchFamily="2" charset="-122"/>
              <a:cs typeface="宋体" panose="02010600030101010101" pitchFamily="2" charset="-122"/>
            </a:endParaRPr>
          </a:p>
          <a:p>
            <a:pPr marL="1155700" lvl="2" indent="-229235">
              <a:lnSpc>
                <a:spcPct val="100000"/>
              </a:lnSpc>
              <a:spcBef>
                <a:spcPts val="310"/>
              </a:spcBef>
              <a:buClr>
                <a:srgbClr val="F3C108"/>
              </a:buClr>
              <a:buFont typeface="Wingdings" panose="05000000000000000000"/>
              <a:buChar char=""/>
              <a:tabLst>
                <a:tab pos="1156335" algn="l"/>
              </a:tabLst>
            </a:pPr>
            <a:r>
              <a:rPr sz="1600" dirty="0">
                <a:latin typeface="宋体" panose="02010600030101010101" pitchFamily="2" charset="-122"/>
                <a:cs typeface="宋体" panose="02010600030101010101" pitchFamily="2" charset="-122"/>
              </a:rPr>
              <a:t>它是</a:t>
            </a:r>
            <a:r>
              <a:rPr sz="1600" spc="-80" dirty="0">
                <a:latin typeface="宋体" panose="02010600030101010101" pitchFamily="2" charset="-122"/>
                <a:cs typeface="宋体" panose="02010600030101010101" pitchFamily="2" charset="-122"/>
              </a:rPr>
              <a:t>pro</a:t>
            </a:r>
            <a:r>
              <a:rPr sz="1600" spc="-5" dirty="0">
                <a:latin typeface="宋体" panose="02010600030101010101" pitchFamily="2" charset="-122"/>
                <a:cs typeface="宋体" panose="02010600030101010101" pitchFamily="2" charset="-122"/>
              </a:rPr>
              <a:t>meth</a:t>
            </a:r>
            <a:r>
              <a:rPr sz="1600" spc="-125" dirty="0">
                <a:latin typeface="宋体" panose="02010600030101010101" pitchFamily="2" charset="-122"/>
                <a:cs typeface="宋体" panose="02010600030101010101" pitchFamily="2" charset="-122"/>
              </a:rPr>
              <a:t>eus</a:t>
            </a:r>
            <a:r>
              <a:rPr sz="1600" spc="-415" dirty="0">
                <a:latin typeface="宋体" panose="02010600030101010101" pitchFamily="2" charset="-122"/>
                <a:cs typeface="宋体" panose="02010600030101010101" pitchFamily="2" charset="-122"/>
              </a:rPr>
              <a:t> </a:t>
            </a:r>
            <a:r>
              <a:rPr sz="1600" spc="-70" dirty="0">
                <a:latin typeface="宋体" panose="02010600030101010101" pitchFamily="2" charset="-122"/>
                <a:cs typeface="宋体" panose="02010600030101010101" pitchFamily="2" charset="-122"/>
              </a:rPr>
              <a:t>remote</a:t>
            </a:r>
            <a:r>
              <a:rPr sz="1600" spc="-155" dirty="0">
                <a:latin typeface="宋体" panose="02010600030101010101" pitchFamily="2" charset="-122"/>
                <a:cs typeface="宋体" panose="02010600030101010101" pitchFamily="2" charset="-122"/>
              </a:rPr>
              <a:t>_writ</a:t>
            </a:r>
            <a:r>
              <a:rPr sz="1600" spc="-140" dirty="0">
                <a:latin typeface="宋体" panose="02010600030101010101" pitchFamily="2" charset="-122"/>
                <a:cs typeface="宋体" panose="02010600030101010101" pitchFamily="2" charset="-122"/>
              </a:rPr>
              <a:t>e</a:t>
            </a:r>
            <a:r>
              <a:rPr sz="1600" dirty="0">
                <a:latin typeface="宋体" panose="02010600030101010101" pitchFamily="2" charset="-122"/>
                <a:cs typeface="宋体" panose="02010600030101010101" pitchFamily="2" charset="-122"/>
              </a:rPr>
              <a:t>协议的一个实现，可接收和解析通过该协议远程写入的数据</a:t>
            </a:r>
            <a:endParaRPr sz="1600">
              <a:latin typeface="宋体" panose="02010600030101010101" pitchFamily="2" charset="-122"/>
              <a:cs typeface="宋体" panose="02010600030101010101" pitchFamily="2" charset="-122"/>
            </a:endParaRPr>
          </a:p>
          <a:p>
            <a:pPr marL="698500" lvl="1" indent="-228600">
              <a:lnSpc>
                <a:spcPct val="100000"/>
              </a:lnSpc>
              <a:spcBef>
                <a:spcPts val="27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若接入的是</a:t>
            </a:r>
            <a:r>
              <a:rPr sz="1800" spc="455" dirty="0">
                <a:latin typeface="宋体" panose="02010600030101010101" pitchFamily="2" charset="-122"/>
                <a:cs typeface="宋体" panose="02010600030101010101" pitchFamily="2" charset="-122"/>
              </a:rPr>
              <a:t>VM</a:t>
            </a:r>
            <a:r>
              <a:rPr sz="1800" dirty="0">
                <a:latin typeface="宋体" panose="02010600030101010101" pitchFamily="2" charset="-122"/>
                <a:cs typeface="宋体" panose="02010600030101010101" pitchFamily="2" charset="-122"/>
              </a:rPr>
              <a:t>存储集群时，其调用端点的</a:t>
            </a:r>
            <a:r>
              <a:rPr sz="1800" spc="235" dirty="0">
                <a:latin typeface="宋体" panose="02010600030101010101" pitchFamily="2" charset="-122"/>
                <a:cs typeface="宋体" panose="02010600030101010101" pitchFamily="2" charset="-122"/>
              </a:rPr>
              <a:t>URL</a:t>
            </a:r>
            <a:r>
              <a:rPr sz="1800" dirty="0">
                <a:latin typeface="宋体" panose="02010600030101010101" pitchFamily="2" charset="-122"/>
                <a:cs typeface="宋体" panose="02010600030101010101" pitchFamily="2" charset="-122"/>
              </a:rPr>
              <a:t>格式为</a:t>
            </a:r>
            <a:r>
              <a:rPr sz="1800" spc="-95" dirty="0">
                <a:latin typeface="宋体" panose="02010600030101010101" pitchFamily="2" charset="-122"/>
                <a:cs typeface="宋体" panose="02010600030101010101" pitchFamily="2" charset="-122"/>
              </a:rPr>
              <a:t>，http://&lt;vminsert&gt;:8480/insert/&lt;accountID&gt;/&lt;suffi</a:t>
            </a:r>
            <a:r>
              <a:rPr sz="1800" cap="small" spc="-95" dirty="0">
                <a:latin typeface="宋体" panose="02010600030101010101" pitchFamily="2" charset="-122"/>
                <a:cs typeface="宋体" panose="02010600030101010101" pitchFamily="2" charset="-122"/>
              </a:rPr>
              <a:t>x</a:t>
            </a:r>
            <a:r>
              <a:rPr sz="1800" spc="-95" dirty="0">
                <a:latin typeface="宋体" panose="02010600030101010101" pitchFamily="2" charset="-122"/>
                <a:cs typeface="宋体" panose="02010600030101010101" pitchFamily="2" charset="-122"/>
              </a:rPr>
              <a:t>&gt;</a:t>
            </a:r>
            <a:endParaRPr sz="1800">
              <a:latin typeface="宋体" panose="02010600030101010101" pitchFamily="2" charset="-122"/>
              <a:cs typeface="宋体" panose="02010600030101010101" pitchFamily="2" charset="-122"/>
            </a:endParaRPr>
          </a:p>
          <a:p>
            <a:pPr marL="1155700" lvl="2" indent="-229235">
              <a:lnSpc>
                <a:spcPct val="100000"/>
              </a:lnSpc>
              <a:spcBef>
                <a:spcPts val="320"/>
              </a:spcBef>
              <a:buClr>
                <a:srgbClr val="F3C108"/>
              </a:buClr>
              <a:buFont typeface="Wingdings" panose="05000000000000000000"/>
              <a:buChar char=""/>
              <a:tabLst>
                <a:tab pos="1156335" algn="l"/>
              </a:tabLst>
            </a:pPr>
            <a:r>
              <a:rPr sz="1600" spc="-5" dirty="0">
                <a:latin typeface="宋体" panose="02010600030101010101" pitchFamily="2" charset="-122"/>
                <a:cs typeface="宋体" panose="02010600030101010101" pitchFamily="2" charset="-122"/>
              </a:rPr>
              <a:t>&lt;accountID&gt;</a:t>
            </a:r>
            <a:r>
              <a:rPr sz="1600" dirty="0">
                <a:latin typeface="宋体" panose="02010600030101010101" pitchFamily="2" charset="-122"/>
                <a:cs typeface="宋体" panose="02010600030101010101" pitchFamily="2" charset="-122"/>
              </a:rPr>
              <a:t>是租户标识</a:t>
            </a:r>
            <a:endParaRPr sz="1600">
              <a:latin typeface="宋体" panose="02010600030101010101" pitchFamily="2" charset="-122"/>
              <a:cs typeface="宋体" panose="02010600030101010101" pitchFamily="2" charset="-122"/>
            </a:endParaRPr>
          </a:p>
          <a:p>
            <a:pPr marL="1155700" lvl="2" indent="-229235">
              <a:lnSpc>
                <a:spcPct val="100000"/>
              </a:lnSpc>
              <a:spcBef>
                <a:spcPts val="310"/>
              </a:spcBef>
              <a:buClr>
                <a:srgbClr val="F3C108"/>
              </a:buClr>
              <a:buFont typeface="Wingdings" panose="05000000000000000000"/>
              <a:buChar char=""/>
              <a:tabLst>
                <a:tab pos="1156335" algn="l"/>
              </a:tabLst>
            </a:pPr>
            <a:r>
              <a:rPr sz="1600" spc="-80" dirty="0">
                <a:latin typeface="宋体" panose="02010600030101010101" pitchFamily="2" charset="-122"/>
                <a:cs typeface="宋体" panose="02010600030101010101" pitchFamily="2" charset="-122"/>
              </a:rPr>
              <a:t>&lt;suffi</a:t>
            </a:r>
            <a:r>
              <a:rPr sz="1600" cap="small" spc="-80" dirty="0">
                <a:latin typeface="宋体" panose="02010600030101010101" pitchFamily="2" charset="-122"/>
                <a:cs typeface="宋体" panose="02010600030101010101" pitchFamily="2" charset="-122"/>
              </a:rPr>
              <a:t>x</a:t>
            </a:r>
            <a:r>
              <a:rPr sz="1600" spc="-80" dirty="0">
                <a:latin typeface="宋体" panose="02010600030101010101" pitchFamily="2" charset="-122"/>
                <a:cs typeface="宋体" panose="02010600030101010101" pitchFamily="2" charset="-122"/>
              </a:rPr>
              <a:t>&gt;</a:t>
            </a:r>
            <a:r>
              <a:rPr sz="1600" dirty="0">
                <a:latin typeface="宋体" panose="02010600030101010101" pitchFamily="2" charset="-122"/>
                <a:cs typeface="宋体" panose="02010600030101010101" pitchFamily="2" charset="-122"/>
              </a:rPr>
              <a:t>中</a:t>
            </a:r>
            <a:r>
              <a:rPr sz="1600" spc="-55" dirty="0">
                <a:latin typeface="宋体" panose="02010600030101010101" pitchFamily="2" charset="-122"/>
                <a:cs typeface="宋体" panose="02010600030101010101" pitchFamily="2" charset="-122"/>
              </a:rPr>
              <a:t>，/prometheus</a:t>
            </a:r>
            <a:r>
              <a:rPr sz="1600" dirty="0">
                <a:latin typeface="宋体" panose="02010600030101010101" pitchFamily="2" charset="-122"/>
                <a:cs typeface="宋体" panose="02010600030101010101" pitchFamily="2" charset="-122"/>
              </a:rPr>
              <a:t>和</a:t>
            </a:r>
            <a:r>
              <a:rPr sz="1600" spc="-95" dirty="0">
                <a:latin typeface="宋体" panose="02010600030101010101" pitchFamily="2" charset="-122"/>
                <a:cs typeface="宋体" panose="02010600030101010101" pitchFamily="2" charset="-122"/>
              </a:rPr>
              <a:t>/prometheus/api/v1/write</a:t>
            </a:r>
            <a:r>
              <a:rPr sz="1600" dirty="0">
                <a:latin typeface="宋体" panose="02010600030101010101" pitchFamily="2" charset="-122"/>
                <a:cs typeface="宋体" panose="02010600030101010101" pitchFamily="2" charset="-122"/>
              </a:rPr>
              <a:t>的作用相同，都用于接收写入请求</a:t>
            </a:r>
            <a:endParaRPr sz="1600">
              <a:latin typeface="宋体" panose="02010600030101010101" pitchFamily="2" charset="-122"/>
              <a:cs typeface="宋体" panose="02010600030101010101" pitchFamily="2" charset="-122"/>
            </a:endParaRPr>
          </a:p>
          <a:p>
            <a:pPr marL="241300" indent="-228600">
              <a:lnSpc>
                <a:spcPct val="100000"/>
              </a:lnSpc>
              <a:spcBef>
                <a:spcPts val="730"/>
              </a:spcBef>
              <a:buClr>
                <a:srgbClr val="4770C4"/>
              </a:buClr>
              <a:buSzPct val="95000"/>
              <a:buFont typeface="Wingdings" panose="05000000000000000000"/>
              <a:buChar char=""/>
              <a:tabLst>
                <a:tab pos="241300" algn="l"/>
              </a:tabLst>
            </a:pPr>
            <a:r>
              <a:rPr sz="2000" spc="-160" dirty="0">
                <a:latin typeface="宋体" panose="02010600030101010101" pitchFamily="2" charset="-122"/>
                <a:cs typeface="宋体" panose="02010600030101010101" pitchFamily="2" charset="-122"/>
              </a:rPr>
              <a:t>vmselect</a:t>
            </a:r>
            <a:endParaRPr sz="2000">
              <a:latin typeface="宋体" panose="02010600030101010101" pitchFamily="2" charset="-122"/>
              <a:cs typeface="宋体" panose="02010600030101010101" pitchFamily="2" charset="-122"/>
            </a:endParaRPr>
          </a:p>
          <a:p>
            <a:pPr marL="698500" lvl="1" indent="-228600">
              <a:lnSpc>
                <a:spcPct val="100000"/>
              </a:lnSpc>
              <a:spcBef>
                <a:spcPts val="305"/>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负责接收来自客户端的数据查询请求，转发到</a:t>
            </a:r>
            <a:r>
              <a:rPr sz="1800" spc="5" dirty="0">
                <a:latin typeface="宋体" panose="02010600030101010101" pitchFamily="2" charset="-122"/>
                <a:cs typeface="宋体" panose="02010600030101010101" pitchFamily="2" charset="-122"/>
              </a:rPr>
              <a:t>各</a:t>
            </a:r>
            <a:r>
              <a:rPr sz="1800" spc="-35" dirty="0">
                <a:latin typeface="宋体" panose="02010600030101010101" pitchFamily="2" charset="-122"/>
                <a:cs typeface="宋体" panose="02010600030101010101" pitchFamily="2" charset="-122"/>
              </a:rPr>
              <a:t>vmst</a:t>
            </a:r>
            <a:r>
              <a:rPr sz="1800" spc="-30" dirty="0">
                <a:latin typeface="宋体" panose="02010600030101010101" pitchFamily="2" charset="-122"/>
                <a:cs typeface="宋体" panose="02010600030101010101" pitchFamily="2" charset="-122"/>
              </a:rPr>
              <a:t>o</a:t>
            </a:r>
            <a:r>
              <a:rPr sz="1800" spc="-180" dirty="0">
                <a:latin typeface="宋体" panose="02010600030101010101" pitchFamily="2" charset="-122"/>
                <a:cs typeface="宋体" panose="02010600030101010101" pitchFamily="2" charset="-122"/>
              </a:rPr>
              <a:t>rage</a:t>
            </a:r>
            <a:r>
              <a:rPr sz="1800" dirty="0">
                <a:latin typeface="宋体" panose="02010600030101010101" pitchFamily="2" charset="-122"/>
                <a:cs typeface="宋体" panose="02010600030101010101" pitchFamily="2" charset="-122"/>
              </a:rPr>
              <a:t>节点完成查询，并将结果合并后返回给客户端</a:t>
            </a:r>
            <a:endParaRPr sz="1800">
              <a:latin typeface="宋体" panose="02010600030101010101" pitchFamily="2" charset="-122"/>
              <a:cs typeface="宋体" panose="02010600030101010101" pitchFamily="2" charset="-122"/>
            </a:endParaRPr>
          </a:p>
          <a:p>
            <a:pPr marL="698500" lvl="1" indent="-228600">
              <a:lnSpc>
                <a:spcPct val="100000"/>
              </a:lnSpc>
              <a:spcBef>
                <a:spcPts val="28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监听一个端口</a:t>
            </a:r>
            <a:endParaRPr sz="1800">
              <a:latin typeface="宋体" panose="02010600030101010101" pitchFamily="2" charset="-122"/>
              <a:cs typeface="宋体" panose="02010600030101010101" pitchFamily="2" charset="-122"/>
            </a:endParaRPr>
          </a:p>
          <a:p>
            <a:pPr marL="1155700" lvl="2" indent="-229235">
              <a:lnSpc>
                <a:spcPct val="100000"/>
              </a:lnSpc>
              <a:spcBef>
                <a:spcPts val="320"/>
              </a:spcBef>
              <a:buClr>
                <a:srgbClr val="F3C108"/>
              </a:buClr>
              <a:buFont typeface="Wingdings" panose="05000000000000000000"/>
              <a:buChar char=""/>
              <a:tabLst>
                <a:tab pos="1156335" algn="l"/>
              </a:tabLst>
            </a:pPr>
            <a:r>
              <a:rPr sz="1600" dirty="0">
                <a:latin typeface="宋体" panose="02010600030101010101" pitchFamily="2" charset="-122"/>
                <a:cs typeface="宋体" panose="02010600030101010101" pitchFamily="2" charset="-122"/>
              </a:rPr>
              <a:t>接收数据查询请求的端口：</a:t>
            </a:r>
            <a:r>
              <a:rPr sz="1600" spc="-40" dirty="0">
                <a:latin typeface="宋体" panose="02010600030101010101" pitchFamily="2" charset="-122"/>
                <a:cs typeface="宋体" panose="02010600030101010101" pitchFamily="2" charset="-122"/>
              </a:rPr>
              <a:t>8481</a:t>
            </a:r>
            <a:r>
              <a:rPr sz="1600" spc="-50" dirty="0">
                <a:latin typeface="宋体" panose="02010600030101010101" pitchFamily="2" charset="-122"/>
                <a:cs typeface="宋体" panose="02010600030101010101" pitchFamily="2" charset="-122"/>
              </a:rPr>
              <a:t>/</a:t>
            </a:r>
            <a:r>
              <a:rPr sz="1600" spc="-150" dirty="0">
                <a:latin typeface="宋体" panose="02010600030101010101" pitchFamily="2" charset="-122"/>
                <a:cs typeface="宋体" panose="02010600030101010101" pitchFamily="2" charset="-122"/>
              </a:rPr>
              <a:t>tcp</a:t>
            </a:r>
            <a:r>
              <a:rPr sz="1600" dirty="0">
                <a:latin typeface="宋体" panose="02010600030101010101" pitchFamily="2" charset="-122"/>
                <a:cs typeface="宋体" panose="02010600030101010101" pitchFamily="2" charset="-122"/>
              </a:rPr>
              <a:t>，可由选项</a:t>
            </a:r>
            <a:r>
              <a:rPr sz="1600" spc="-300" dirty="0">
                <a:latin typeface="宋体" panose="02010600030101010101" pitchFamily="2" charset="-122"/>
                <a:cs typeface="宋体" panose="02010600030101010101" pitchFamily="2" charset="-122"/>
              </a:rPr>
              <a:t>-</a:t>
            </a:r>
            <a:r>
              <a:rPr sz="1600" spc="-160" dirty="0">
                <a:latin typeface="宋体" panose="02010600030101010101" pitchFamily="2" charset="-122"/>
                <a:cs typeface="宋体" panose="02010600030101010101" pitchFamily="2" charset="-122"/>
              </a:rPr>
              <a:t>htt</a:t>
            </a:r>
            <a:r>
              <a:rPr sz="1600" spc="-170" dirty="0">
                <a:latin typeface="宋体" panose="02010600030101010101" pitchFamily="2" charset="-122"/>
                <a:cs typeface="宋体" panose="02010600030101010101" pitchFamily="2" charset="-122"/>
              </a:rPr>
              <a:t>p</a:t>
            </a:r>
            <a:r>
              <a:rPr sz="1600" spc="105" dirty="0">
                <a:latin typeface="宋体" panose="02010600030101010101" pitchFamily="2" charset="-122"/>
                <a:cs typeface="宋体" panose="02010600030101010101" pitchFamily="2" charset="-122"/>
              </a:rPr>
              <a:t>L</a:t>
            </a:r>
            <a:r>
              <a:rPr sz="1600" spc="-445" dirty="0">
                <a:latin typeface="宋体" panose="02010600030101010101" pitchFamily="2" charset="-122"/>
                <a:cs typeface="宋体" panose="02010600030101010101" pitchFamily="2" charset="-122"/>
              </a:rPr>
              <a:t>i</a:t>
            </a:r>
            <a:r>
              <a:rPr sz="1600" spc="-80" dirty="0">
                <a:latin typeface="宋体" panose="02010600030101010101" pitchFamily="2" charset="-122"/>
                <a:cs typeface="宋体" panose="02010600030101010101" pitchFamily="2" charset="-122"/>
              </a:rPr>
              <a:t>sten</a:t>
            </a:r>
            <a:r>
              <a:rPr sz="1600" spc="-90" dirty="0">
                <a:latin typeface="宋体" panose="02010600030101010101" pitchFamily="2" charset="-122"/>
                <a:cs typeface="宋体" panose="02010600030101010101" pitchFamily="2" charset="-122"/>
              </a:rPr>
              <a:t>Add</a:t>
            </a:r>
            <a:r>
              <a:rPr sz="1600" spc="-95" dirty="0">
                <a:latin typeface="宋体" panose="02010600030101010101" pitchFamily="2" charset="-122"/>
                <a:cs typeface="宋体" panose="02010600030101010101" pitchFamily="2" charset="-122"/>
              </a:rPr>
              <a:t>r</a:t>
            </a:r>
            <a:r>
              <a:rPr sz="1600" dirty="0">
                <a:latin typeface="宋体" panose="02010600030101010101" pitchFamily="2" charset="-122"/>
                <a:cs typeface="宋体" panose="02010600030101010101" pitchFamily="2" charset="-122"/>
              </a:rPr>
              <a:t>指定</a:t>
            </a:r>
            <a:endParaRPr sz="1600">
              <a:latin typeface="宋体" panose="02010600030101010101" pitchFamily="2" charset="-122"/>
              <a:cs typeface="宋体" panose="02010600030101010101" pitchFamily="2" charset="-122"/>
            </a:endParaRPr>
          </a:p>
          <a:p>
            <a:pPr marL="1155700" lvl="2" indent="-229235">
              <a:lnSpc>
                <a:spcPct val="100000"/>
              </a:lnSpc>
              <a:spcBef>
                <a:spcPts val="310"/>
              </a:spcBef>
              <a:buClr>
                <a:srgbClr val="F3C108"/>
              </a:buClr>
              <a:buFont typeface="Wingdings" panose="05000000000000000000"/>
              <a:buChar char=""/>
              <a:tabLst>
                <a:tab pos="1156335" algn="l"/>
              </a:tabLst>
            </a:pPr>
            <a:r>
              <a:rPr sz="1600" dirty="0">
                <a:latin typeface="宋体" panose="02010600030101010101" pitchFamily="2" charset="-122"/>
                <a:cs typeface="宋体" panose="02010600030101010101" pitchFamily="2" charset="-122"/>
              </a:rPr>
              <a:t>它是</a:t>
            </a:r>
            <a:r>
              <a:rPr sz="1600" spc="-80" dirty="0">
                <a:latin typeface="宋体" panose="02010600030101010101" pitchFamily="2" charset="-122"/>
                <a:cs typeface="宋体" panose="02010600030101010101" pitchFamily="2" charset="-122"/>
              </a:rPr>
              <a:t>pro</a:t>
            </a:r>
            <a:r>
              <a:rPr sz="1600" spc="-5" dirty="0">
                <a:latin typeface="宋体" panose="02010600030101010101" pitchFamily="2" charset="-122"/>
                <a:cs typeface="宋体" panose="02010600030101010101" pitchFamily="2" charset="-122"/>
              </a:rPr>
              <a:t>meth</a:t>
            </a:r>
            <a:r>
              <a:rPr sz="1600" spc="-125" dirty="0">
                <a:latin typeface="宋体" panose="02010600030101010101" pitchFamily="2" charset="-122"/>
                <a:cs typeface="宋体" panose="02010600030101010101" pitchFamily="2" charset="-122"/>
              </a:rPr>
              <a:t>eus</a:t>
            </a:r>
            <a:r>
              <a:rPr sz="1600" spc="-415" dirty="0">
                <a:latin typeface="宋体" panose="02010600030101010101" pitchFamily="2" charset="-122"/>
                <a:cs typeface="宋体" panose="02010600030101010101" pitchFamily="2" charset="-122"/>
              </a:rPr>
              <a:t> </a:t>
            </a:r>
            <a:r>
              <a:rPr sz="1600" spc="-70" dirty="0">
                <a:latin typeface="宋体" panose="02010600030101010101" pitchFamily="2" charset="-122"/>
                <a:cs typeface="宋体" panose="02010600030101010101" pitchFamily="2" charset="-122"/>
              </a:rPr>
              <a:t>remote</a:t>
            </a:r>
            <a:r>
              <a:rPr sz="1600" spc="-114" dirty="0">
                <a:latin typeface="宋体" panose="02010600030101010101" pitchFamily="2" charset="-122"/>
                <a:cs typeface="宋体" panose="02010600030101010101" pitchFamily="2" charset="-122"/>
              </a:rPr>
              <a:t>_read</a:t>
            </a:r>
            <a:r>
              <a:rPr sz="1600" dirty="0">
                <a:latin typeface="宋体" panose="02010600030101010101" pitchFamily="2" charset="-122"/>
                <a:cs typeface="宋体" panose="02010600030101010101" pitchFamily="2" charset="-122"/>
              </a:rPr>
              <a:t>协议的一个实现，可接收和解析通过该协议传入的远程查询请求</a:t>
            </a:r>
            <a:endParaRPr sz="1600">
              <a:latin typeface="宋体" panose="02010600030101010101" pitchFamily="2" charset="-122"/>
              <a:cs typeface="宋体" panose="02010600030101010101" pitchFamily="2" charset="-122"/>
            </a:endParaRPr>
          </a:p>
          <a:p>
            <a:pPr marL="698500" lvl="1" indent="-228600">
              <a:lnSpc>
                <a:spcPct val="100000"/>
              </a:lnSpc>
              <a:spcBef>
                <a:spcPts val="27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专用于</a:t>
            </a:r>
            <a:r>
              <a:rPr sz="1800" spc="-70" dirty="0">
                <a:latin typeface="宋体" panose="02010600030101010101" pitchFamily="2" charset="-122"/>
                <a:cs typeface="宋体" panose="02010600030101010101" pitchFamily="2" charset="-122"/>
              </a:rPr>
              <a:t>prometheus</a:t>
            </a:r>
            <a:r>
              <a:rPr sz="1800" dirty="0">
                <a:latin typeface="宋体" panose="02010600030101010101" pitchFamily="2" charset="-122"/>
                <a:cs typeface="宋体" panose="02010600030101010101" pitchFamily="2" charset="-122"/>
              </a:rPr>
              <a:t>的</a:t>
            </a:r>
            <a:r>
              <a:rPr sz="1800" spc="235" dirty="0">
                <a:latin typeface="宋体" panose="02010600030101010101" pitchFamily="2" charset="-122"/>
                <a:cs typeface="宋体" panose="02010600030101010101" pitchFamily="2" charset="-122"/>
              </a:rPr>
              <a:t>URL</a:t>
            </a:r>
            <a:r>
              <a:rPr sz="1800" dirty="0">
                <a:latin typeface="宋体" panose="02010600030101010101" pitchFamily="2" charset="-122"/>
                <a:cs typeface="宋体" panose="02010600030101010101" pitchFamily="2" charset="-122"/>
              </a:rPr>
              <a:t>格式为</a:t>
            </a:r>
            <a:r>
              <a:rPr sz="1800" spc="-95" dirty="0">
                <a:latin typeface="宋体" panose="02010600030101010101" pitchFamily="2" charset="-122"/>
                <a:cs typeface="宋体" panose="02010600030101010101" pitchFamily="2" charset="-122"/>
              </a:rPr>
              <a:t>http://&lt;vmselect&gt;:8481/select/&lt;accountID&gt;/prometheus</a:t>
            </a:r>
            <a:endParaRPr sz="1800">
              <a:latin typeface="宋体" panose="02010600030101010101" pitchFamily="2" charset="-122"/>
              <a:cs typeface="宋体" panose="02010600030101010101" pitchFamily="2" charset="-122"/>
            </a:endParaRPr>
          </a:p>
        </p:txBody>
      </p:sp>
      <p:pic>
        <p:nvPicPr>
          <p:cNvPr id="7"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8"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9" name="图片 8"/>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33426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告警：</a:t>
            </a:r>
            <a:r>
              <a:rPr sz="3200" b="0" spc="-375" dirty="0">
                <a:solidFill>
                  <a:srgbClr val="000000"/>
                </a:solidFill>
                <a:latin typeface="宋体" panose="02010600030101010101" pitchFamily="2" charset="-122"/>
                <a:cs typeface="宋体" panose="02010600030101010101" pitchFamily="2" charset="-122"/>
              </a:rPr>
              <a:t>vmalert</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8289"/>
            <a:ext cx="6106795" cy="1616710"/>
          </a:xfrm>
          <a:prstGeom prst="rect">
            <a:avLst/>
          </a:prstGeom>
        </p:spPr>
        <p:txBody>
          <a:bodyPr vert="horz" wrap="square" lIns="0" tIns="55244" rIns="0" bIns="0" rtlCol="0">
            <a:spAutoFit/>
          </a:bodyPr>
          <a:lstStyle/>
          <a:p>
            <a:pPr marL="241300" indent="-228600">
              <a:lnSpc>
                <a:spcPct val="100000"/>
              </a:lnSpc>
              <a:spcBef>
                <a:spcPts val="435"/>
              </a:spcBef>
              <a:buClr>
                <a:srgbClr val="4770C4"/>
              </a:buClr>
              <a:buSzPct val="95000"/>
              <a:buFont typeface="Wingdings" panose="05000000000000000000"/>
              <a:buChar char=""/>
              <a:tabLst>
                <a:tab pos="241300" algn="l"/>
              </a:tabLst>
            </a:pPr>
            <a:r>
              <a:rPr sz="2000" spc="-170" dirty="0">
                <a:latin typeface="宋体" panose="02010600030101010101" pitchFamily="2" charset="-122"/>
                <a:cs typeface="宋体" panose="02010600030101010101" pitchFamily="2" charset="-122"/>
              </a:rPr>
              <a:t>vmalert</a:t>
            </a:r>
            <a:endParaRPr sz="2000">
              <a:latin typeface="宋体" panose="02010600030101010101" pitchFamily="2" charset="-122"/>
              <a:cs typeface="宋体" panose="02010600030101010101" pitchFamily="2" charset="-122"/>
            </a:endParaRPr>
          </a:p>
          <a:p>
            <a:pPr marL="698500" lvl="1" indent="-228600">
              <a:lnSpc>
                <a:spcPct val="100000"/>
              </a:lnSpc>
              <a:spcBef>
                <a:spcPts val="300"/>
              </a:spcBef>
              <a:buClr>
                <a:srgbClr val="45B19B"/>
              </a:buClr>
              <a:buFont typeface="Wingdings" panose="05000000000000000000"/>
              <a:buChar char=""/>
              <a:tabLst>
                <a:tab pos="698500" algn="l"/>
              </a:tabLst>
            </a:pPr>
            <a:r>
              <a:rPr sz="1800" spc="-185" dirty="0">
                <a:latin typeface="宋体" panose="02010600030101010101" pitchFamily="2" charset="-122"/>
                <a:cs typeface="宋体" panose="02010600030101010101" pitchFamily="2" charset="-122"/>
              </a:rPr>
              <a:t>VictoriaMetrics</a:t>
            </a:r>
            <a:r>
              <a:rPr sz="1800" dirty="0">
                <a:latin typeface="宋体" panose="02010600030101010101" pitchFamily="2" charset="-122"/>
                <a:cs typeface="宋体" panose="02010600030101010101" pitchFamily="2" charset="-122"/>
              </a:rPr>
              <a:t>使用</a:t>
            </a:r>
            <a:r>
              <a:rPr sz="1800" spc="-155" dirty="0">
                <a:latin typeface="宋体" panose="02010600030101010101" pitchFamily="2" charset="-122"/>
                <a:cs typeface="宋体" panose="02010600030101010101" pitchFamily="2" charset="-122"/>
              </a:rPr>
              <a:t>vmalert</a:t>
            </a:r>
            <a:r>
              <a:rPr sz="1800" dirty="0">
                <a:latin typeface="宋体" panose="02010600030101010101" pitchFamily="2" charset="-122"/>
                <a:cs typeface="宋体" panose="02010600030101010101" pitchFamily="2" charset="-122"/>
              </a:rPr>
              <a:t>生成告警信息</a:t>
            </a:r>
            <a:endParaRPr sz="1800">
              <a:latin typeface="宋体" panose="02010600030101010101" pitchFamily="2" charset="-122"/>
              <a:cs typeface="宋体" panose="02010600030101010101" pitchFamily="2" charset="-122"/>
            </a:endParaRPr>
          </a:p>
          <a:p>
            <a:pPr marL="698500" lvl="1" indent="-228600">
              <a:lnSpc>
                <a:spcPct val="100000"/>
              </a:lnSpc>
              <a:spcBef>
                <a:spcPts val="28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它兼容</a:t>
            </a:r>
            <a:r>
              <a:rPr sz="1800" spc="-30" dirty="0">
                <a:latin typeface="宋体" panose="02010600030101010101" pitchFamily="2" charset="-122"/>
                <a:cs typeface="宋体" panose="02010600030101010101" pitchFamily="2" charset="-122"/>
              </a:rPr>
              <a:t>Promet</a:t>
            </a:r>
            <a:r>
              <a:rPr sz="1800" spc="-2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dirty="0">
                <a:latin typeface="宋体" panose="02010600030101010101" pitchFamily="2" charset="-122"/>
                <a:cs typeface="宋体" panose="02010600030101010101" pitchFamily="2" charset="-122"/>
              </a:rPr>
              <a:t>的记录规则和告警规则</a:t>
            </a:r>
            <a:endParaRPr sz="1800">
              <a:latin typeface="宋体" panose="02010600030101010101" pitchFamily="2" charset="-122"/>
              <a:cs typeface="宋体" panose="02010600030101010101" pitchFamily="2" charset="-122"/>
            </a:endParaRPr>
          </a:p>
          <a:p>
            <a:pPr marL="698500" lvl="1" indent="-228600">
              <a:lnSpc>
                <a:spcPct val="100000"/>
              </a:lnSpc>
              <a:spcBef>
                <a:spcPts val="29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支持与</a:t>
            </a:r>
            <a:r>
              <a:rPr sz="1800" spc="-70" dirty="0">
                <a:latin typeface="宋体" panose="02010600030101010101" pitchFamily="2" charset="-122"/>
                <a:cs typeface="宋体" panose="02010600030101010101" pitchFamily="2" charset="-122"/>
              </a:rPr>
              <a:t>AlertMan</a:t>
            </a:r>
            <a:r>
              <a:rPr sz="1800" spc="-180" dirty="0">
                <a:latin typeface="宋体" panose="02010600030101010101" pitchFamily="2" charset="-122"/>
                <a:cs typeface="宋体" panose="02010600030101010101" pitchFamily="2" charset="-122"/>
              </a:rPr>
              <a:t>ager</a:t>
            </a:r>
            <a:r>
              <a:rPr sz="1800" dirty="0">
                <a:latin typeface="宋体" panose="02010600030101010101" pitchFamily="2" charset="-122"/>
                <a:cs typeface="宋体" panose="02010600030101010101" pitchFamily="2" charset="-122"/>
              </a:rPr>
              <a:t>集成，由</a:t>
            </a:r>
            <a:r>
              <a:rPr sz="1800" spc="-200" dirty="0">
                <a:latin typeface="宋体" panose="02010600030101010101" pitchFamily="2" charset="-122"/>
                <a:cs typeface="宋体" panose="02010600030101010101" pitchFamily="2" charset="-122"/>
              </a:rPr>
              <a:t>Aler</a:t>
            </a:r>
            <a:r>
              <a:rPr sz="1800" spc="-195" dirty="0">
                <a:latin typeface="宋体" panose="02010600030101010101" pitchFamily="2" charset="-122"/>
                <a:cs typeface="宋体" panose="02010600030101010101" pitchFamily="2" charset="-122"/>
              </a:rPr>
              <a:t>t</a:t>
            </a:r>
            <a:r>
              <a:rPr sz="1800" spc="145" dirty="0">
                <a:latin typeface="宋体" panose="02010600030101010101" pitchFamily="2" charset="-122"/>
                <a:cs typeface="宋体" panose="02010600030101010101" pitchFamily="2" charset="-122"/>
              </a:rPr>
              <a:t>Ma</a:t>
            </a:r>
            <a:r>
              <a:rPr sz="1800" spc="130" dirty="0">
                <a:latin typeface="宋体" panose="02010600030101010101" pitchFamily="2" charset="-122"/>
                <a:cs typeface="宋体" panose="02010600030101010101" pitchFamily="2" charset="-122"/>
              </a:rPr>
              <a:t>n</a:t>
            </a:r>
            <a:r>
              <a:rPr sz="1800" spc="-135" dirty="0">
                <a:latin typeface="宋体" panose="02010600030101010101" pitchFamily="2" charset="-122"/>
                <a:cs typeface="宋体" panose="02010600030101010101" pitchFamily="2" charset="-122"/>
              </a:rPr>
              <a:t>a</a:t>
            </a:r>
            <a:r>
              <a:rPr sz="1800" spc="-130" dirty="0">
                <a:latin typeface="宋体" panose="02010600030101010101" pitchFamily="2" charset="-122"/>
                <a:cs typeface="宋体" panose="02010600030101010101" pitchFamily="2" charset="-122"/>
              </a:rPr>
              <a:t>g</a:t>
            </a:r>
            <a:r>
              <a:rPr sz="1800" spc="-225" dirty="0">
                <a:latin typeface="宋体" panose="02010600030101010101" pitchFamily="2" charset="-122"/>
                <a:cs typeface="宋体" panose="02010600030101010101" pitchFamily="2" charset="-122"/>
              </a:rPr>
              <a:t>e</a:t>
            </a:r>
            <a:r>
              <a:rPr sz="1800" spc="-240" dirty="0">
                <a:latin typeface="宋体" panose="02010600030101010101" pitchFamily="2" charset="-122"/>
                <a:cs typeface="宋体" panose="02010600030101010101" pitchFamily="2" charset="-122"/>
              </a:rPr>
              <a:t>r</a:t>
            </a:r>
            <a:r>
              <a:rPr sz="1800" dirty="0">
                <a:latin typeface="宋体" panose="02010600030101010101" pitchFamily="2" charset="-122"/>
                <a:cs typeface="宋体" panose="02010600030101010101" pitchFamily="2" charset="-122"/>
              </a:rPr>
              <a:t>发送告警通知</a:t>
            </a:r>
            <a:endParaRPr sz="1800">
              <a:latin typeface="宋体" panose="02010600030101010101" pitchFamily="2" charset="-122"/>
              <a:cs typeface="宋体" panose="02010600030101010101" pitchFamily="2" charset="-122"/>
            </a:endParaRPr>
          </a:p>
          <a:p>
            <a:pPr marL="698500" lvl="1" indent="-228600">
              <a:lnSpc>
                <a:spcPct val="100000"/>
              </a:lnSpc>
              <a:spcBef>
                <a:spcPts val="28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支持告警通知信息模板化</a:t>
            </a:r>
            <a:endParaRPr sz="18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1073150" y="2758440"/>
            <a:ext cx="10270490" cy="3364229"/>
          </a:xfrm>
          <a:prstGeom prst="rect">
            <a:avLst/>
          </a:prstGeom>
        </p:spPr>
      </p:pic>
      <p:pic>
        <p:nvPicPr>
          <p:cNvPr id="8"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9"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0" name="图片 9"/>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16510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部署架构</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8289"/>
            <a:ext cx="7559675" cy="4192904"/>
          </a:xfrm>
          <a:prstGeom prst="rect">
            <a:avLst/>
          </a:prstGeom>
        </p:spPr>
        <p:txBody>
          <a:bodyPr vert="horz" wrap="square" lIns="0" tIns="55244" rIns="0" bIns="0" rtlCol="0">
            <a:spAutoFit/>
          </a:bodyPr>
          <a:lstStyle/>
          <a:p>
            <a:pPr marL="241300" indent="-228600">
              <a:lnSpc>
                <a:spcPct val="100000"/>
              </a:lnSpc>
              <a:spcBef>
                <a:spcPts val="435"/>
              </a:spcBef>
              <a:buClr>
                <a:srgbClr val="4770C4"/>
              </a:buClr>
              <a:buSzPct val="95000"/>
              <a:buFont typeface="Wingdings" panose="05000000000000000000"/>
              <a:buChar char=""/>
              <a:tabLst>
                <a:tab pos="241300" algn="l"/>
              </a:tabLst>
            </a:pPr>
            <a:r>
              <a:rPr sz="2000" dirty="0">
                <a:latin typeface="宋体" panose="02010600030101010101" pitchFamily="2" charset="-122"/>
                <a:cs typeface="宋体" panose="02010600030101010101" pitchFamily="2" charset="-122"/>
              </a:rPr>
              <a:t>简单的集群模型</a:t>
            </a:r>
            <a:endParaRPr sz="2000">
              <a:latin typeface="宋体" panose="02010600030101010101" pitchFamily="2" charset="-122"/>
              <a:cs typeface="宋体" panose="02010600030101010101" pitchFamily="2" charset="-122"/>
            </a:endParaRPr>
          </a:p>
          <a:p>
            <a:pPr marL="698500" lvl="1" indent="-228600">
              <a:lnSpc>
                <a:spcPct val="100000"/>
              </a:lnSpc>
              <a:spcBef>
                <a:spcPts val="30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单个</a:t>
            </a:r>
            <a:r>
              <a:rPr sz="1800" spc="-35" dirty="0">
                <a:latin typeface="宋体" panose="02010600030101010101" pitchFamily="2" charset="-122"/>
                <a:cs typeface="宋体" panose="02010600030101010101" pitchFamily="2" charset="-122"/>
              </a:rPr>
              <a:t>vmst</a:t>
            </a:r>
            <a:r>
              <a:rPr sz="1800" spc="-30" dirty="0">
                <a:latin typeface="宋体" panose="02010600030101010101" pitchFamily="2" charset="-122"/>
                <a:cs typeface="宋体" panose="02010600030101010101" pitchFamily="2" charset="-122"/>
              </a:rPr>
              <a:t>o</a:t>
            </a:r>
            <a:r>
              <a:rPr sz="1800" spc="-180" dirty="0">
                <a:latin typeface="宋体" panose="02010600030101010101" pitchFamily="2" charset="-122"/>
                <a:cs typeface="宋体" panose="02010600030101010101" pitchFamily="2" charset="-122"/>
              </a:rPr>
              <a:t>rage</a:t>
            </a:r>
            <a:r>
              <a:rPr sz="1800" dirty="0">
                <a:latin typeface="宋体" panose="02010600030101010101" pitchFamily="2" charset="-122"/>
                <a:cs typeface="宋体" panose="02010600030101010101" pitchFamily="2" charset="-122"/>
              </a:rPr>
              <a:t>实例</a:t>
            </a:r>
            <a:endParaRPr sz="1800">
              <a:latin typeface="宋体" panose="02010600030101010101" pitchFamily="2" charset="-122"/>
              <a:cs typeface="宋体" panose="02010600030101010101" pitchFamily="2" charset="-122"/>
            </a:endParaRPr>
          </a:p>
          <a:p>
            <a:pPr marL="1155700" lvl="2" indent="-229235">
              <a:lnSpc>
                <a:spcPct val="100000"/>
              </a:lnSpc>
              <a:spcBef>
                <a:spcPts val="320"/>
              </a:spcBef>
              <a:buClr>
                <a:srgbClr val="F3C108"/>
              </a:buClr>
              <a:buFont typeface="Wingdings" panose="05000000000000000000"/>
              <a:buChar char=""/>
              <a:tabLst>
                <a:tab pos="1156335" algn="l"/>
              </a:tabLst>
            </a:pPr>
            <a:r>
              <a:rPr sz="1600" dirty="0">
                <a:latin typeface="宋体" panose="02010600030101010101" pitchFamily="2" charset="-122"/>
                <a:cs typeface="宋体" panose="02010600030101010101" pitchFamily="2" charset="-122"/>
              </a:rPr>
              <a:t>使用</a:t>
            </a:r>
            <a:r>
              <a:rPr sz="1600" spc="-305" dirty="0">
                <a:latin typeface="宋体" panose="02010600030101010101" pitchFamily="2" charset="-122"/>
                <a:cs typeface="宋体" panose="02010600030101010101" pitchFamily="2" charset="-122"/>
              </a:rPr>
              <a:t>-</a:t>
            </a:r>
            <a:r>
              <a:rPr sz="1600" spc="-220" dirty="0">
                <a:latin typeface="宋体" panose="02010600030101010101" pitchFamily="2" charset="-122"/>
                <a:cs typeface="宋体" panose="02010600030101010101" pitchFamily="2" charset="-122"/>
              </a:rPr>
              <a:t>rete</a:t>
            </a:r>
            <a:r>
              <a:rPr sz="1600" spc="-160" dirty="0">
                <a:latin typeface="宋体" panose="02010600030101010101" pitchFamily="2" charset="-122"/>
                <a:cs typeface="宋体" panose="02010600030101010101" pitchFamily="2" charset="-122"/>
              </a:rPr>
              <a:t>nt</a:t>
            </a:r>
            <a:r>
              <a:rPr sz="1600" spc="-445" dirty="0">
                <a:latin typeface="宋体" panose="02010600030101010101" pitchFamily="2" charset="-122"/>
                <a:cs typeface="宋体" panose="02010600030101010101" pitchFamily="2" charset="-122"/>
              </a:rPr>
              <a:t>i</a:t>
            </a:r>
            <a:r>
              <a:rPr sz="1600" dirty="0">
                <a:latin typeface="宋体" panose="02010600030101010101" pitchFamily="2" charset="-122"/>
                <a:cs typeface="宋体" panose="02010600030101010101" pitchFamily="2" charset="-122"/>
              </a:rPr>
              <a:t>onP</a:t>
            </a:r>
            <a:r>
              <a:rPr sz="1600" spc="-10" dirty="0">
                <a:latin typeface="宋体" panose="02010600030101010101" pitchFamily="2" charset="-122"/>
                <a:cs typeface="宋体" panose="02010600030101010101" pitchFamily="2" charset="-122"/>
              </a:rPr>
              <a:t>e</a:t>
            </a:r>
            <a:r>
              <a:rPr sz="1600" spc="-229" dirty="0">
                <a:latin typeface="宋体" panose="02010600030101010101" pitchFamily="2" charset="-122"/>
                <a:cs typeface="宋体" panose="02010600030101010101" pitchFamily="2" charset="-122"/>
              </a:rPr>
              <a:t>ri</a:t>
            </a:r>
            <a:r>
              <a:rPr sz="1600" spc="-235" dirty="0">
                <a:latin typeface="宋体" panose="02010600030101010101" pitchFamily="2" charset="-122"/>
                <a:cs typeface="宋体" panose="02010600030101010101" pitchFamily="2" charset="-122"/>
              </a:rPr>
              <a:t>o</a:t>
            </a:r>
            <a:r>
              <a:rPr sz="1600" dirty="0">
                <a:latin typeface="宋体" panose="02010600030101010101" pitchFamily="2" charset="-122"/>
                <a:cs typeface="宋体" panose="02010600030101010101" pitchFamily="2" charset="-122"/>
              </a:rPr>
              <a:t>d和</a:t>
            </a:r>
            <a:r>
              <a:rPr sz="1600" spc="-305" dirty="0">
                <a:latin typeface="宋体" panose="02010600030101010101" pitchFamily="2" charset="-122"/>
                <a:cs typeface="宋体" panose="02010600030101010101" pitchFamily="2" charset="-122"/>
              </a:rPr>
              <a:t>-</a:t>
            </a:r>
            <a:r>
              <a:rPr sz="1600" spc="-95" dirty="0">
                <a:latin typeface="宋体" panose="02010600030101010101" pitchFamily="2" charset="-122"/>
                <a:cs typeface="宋体" panose="02010600030101010101" pitchFamily="2" charset="-122"/>
              </a:rPr>
              <a:t>storage</a:t>
            </a:r>
            <a:r>
              <a:rPr sz="1600" spc="-105" dirty="0">
                <a:latin typeface="宋体" panose="02010600030101010101" pitchFamily="2" charset="-122"/>
                <a:cs typeface="宋体" panose="02010600030101010101" pitchFamily="2" charset="-122"/>
              </a:rPr>
              <a:t>D</a:t>
            </a:r>
            <a:r>
              <a:rPr sz="1600" spc="-145" dirty="0">
                <a:latin typeface="宋体" panose="02010600030101010101" pitchFamily="2" charset="-122"/>
                <a:cs typeface="宋体" panose="02010600030101010101" pitchFamily="2" charset="-122"/>
              </a:rPr>
              <a:t>ataPat</a:t>
            </a:r>
            <a:r>
              <a:rPr sz="1600" spc="-155" dirty="0">
                <a:latin typeface="宋体" panose="02010600030101010101" pitchFamily="2" charset="-122"/>
                <a:cs typeface="宋体" panose="02010600030101010101" pitchFamily="2" charset="-122"/>
              </a:rPr>
              <a:t>h</a:t>
            </a:r>
            <a:r>
              <a:rPr sz="1600" dirty="0">
                <a:latin typeface="宋体" panose="02010600030101010101" pitchFamily="2" charset="-122"/>
                <a:cs typeface="宋体" panose="02010600030101010101" pitchFamily="2" charset="-122"/>
              </a:rPr>
              <a:t>选项即可完成配置</a:t>
            </a:r>
            <a:endParaRPr sz="1600">
              <a:latin typeface="宋体" panose="02010600030101010101" pitchFamily="2" charset="-122"/>
              <a:cs typeface="宋体" panose="02010600030101010101" pitchFamily="2" charset="-122"/>
            </a:endParaRPr>
          </a:p>
          <a:p>
            <a:pPr marL="1155700" lvl="2" indent="-229235">
              <a:lnSpc>
                <a:spcPct val="100000"/>
              </a:lnSpc>
              <a:spcBef>
                <a:spcPts val="310"/>
              </a:spcBef>
              <a:buClr>
                <a:srgbClr val="F3C108"/>
              </a:buClr>
              <a:buFont typeface="Wingdings" panose="05000000000000000000"/>
              <a:buChar char=""/>
              <a:tabLst>
                <a:tab pos="1156335" algn="l"/>
              </a:tabLst>
            </a:pPr>
            <a:r>
              <a:rPr sz="1600" dirty="0">
                <a:latin typeface="宋体" panose="02010600030101010101" pitchFamily="2" charset="-122"/>
                <a:cs typeface="宋体" panose="02010600030101010101" pitchFamily="2" charset="-122"/>
              </a:rPr>
              <a:t>默认监听</a:t>
            </a:r>
            <a:r>
              <a:rPr sz="1600" spc="-45" dirty="0">
                <a:latin typeface="宋体" panose="02010600030101010101" pitchFamily="2" charset="-122"/>
                <a:cs typeface="宋体" panose="02010600030101010101" pitchFamily="2" charset="-122"/>
              </a:rPr>
              <a:t>8482</a:t>
            </a:r>
            <a:r>
              <a:rPr sz="1600" spc="-40" dirty="0">
                <a:latin typeface="宋体" panose="02010600030101010101" pitchFamily="2" charset="-122"/>
                <a:cs typeface="宋体" panose="02010600030101010101" pitchFamily="2" charset="-122"/>
              </a:rPr>
              <a:t>/</a:t>
            </a:r>
            <a:r>
              <a:rPr sz="1600" spc="-150" dirty="0">
                <a:latin typeface="宋体" panose="02010600030101010101" pitchFamily="2" charset="-122"/>
                <a:cs typeface="宋体" panose="02010600030101010101" pitchFamily="2" charset="-122"/>
              </a:rPr>
              <a:t>tcp</a:t>
            </a:r>
            <a:r>
              <a:rPr sz="1600" dirty="0">
                <a:latin typeface="宋体" panose="02010600030101010101" pitchFamily="2" charset="-122"/>
                <a:cs typeface="宋体" panose="02010600030101010101" pitchFamily="2" charset="-122"/>
              </a:rPr>
              <a:t>端口</a:t>
            </a:r>
            <a:endParaRPr sz="1600">
              <a:latin typeface="宋体" panose="02010600030101010101" pitchFamily="2" charset="-122"/>
              <a:cs typeface="宋体" panose="02010600030101010101" pitchFamily="2" charset="-122"/>
            </a:endParaRPr>
          </a:p>
          <a:p>
            <a:pPr marL="698500" lvl="1" indent="-228600">
              <a:lnSpc>
                <a:spcPct val="100000"/>
              </a:lnSpc>
              <a:spcBef>
                <a:spcPts val="27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单个</a:t>
            </a:r>
            <a:r>
              <a:rPr sz="1800" spc="-140" dirty="0">
                <a:latin typeface="宋体" panose="02010600030101010101" pitchFamily="2" charset="-122"/>
                <a:cs typeface="宋体" panose="02010600030101010101" pitchFamily="2" charset="-122"/>
              </a:rPr>
              <a:t>vminser</a:t>
            </a:r>
            <a:r>
              <a:rPr sz="1800" spc="-135" dirty="0">
                <a:latin typeface="宋体" panose="02010600030101010101" pitchFamily="2" charset="-122"/>
                <a:cs typeface="宋体" panose="02010600030101010101" pitchFamily="2" charset="-122"/>
              </a:rPr>
              <a:t>t</a:t>
            </a:r>
            <a:r>
              <a:rPr sz="1800" dirty="0">
                <a:latin typeface="宋体" panose="02010600030101010101" pitchFamily="2" charset="-122"/>
                <a:cs typeface="宋体" panose="02010600030101010101" pitchFamily="2" charset="-122"/>
              </a:rPr>
              <a:t>实例</a:t>
            </a:r>
            <a:endParaRPr sz="1800">
              <a:latin typeface="宋体" panose="02010600030101010101" pitchFamily="2" charset="-122"/>
              <a:cs typeface="宋体" panose="02010600030101010101" pitchFamily="2" charset="-122"/>
            </a:endParaRPr>
          </a:p>
          <a:p>
            <a:pPr marL="1155700" lvl="2" indent="-229235">
              <a:lnSpc>
                <a:spcPct val="100000"/>
              </a:lnSpc>
              <a:spcBef>
                <a:spcPts val="320"/>
              </a:spcBef>
              <a:buClr>
                <a:srgbClr val="F3C108"/>
              </a:buClr>
              <a:buFont typeface="Wingdings" panose="05000000000000000000"/>
              <a:buChar char=""/>
              <a:tabLst>
                <a:tab pos="1156335" algn="l"/>
              </a:tabLst>
            </a:pPr>
            <a:r>
              <a:rPr sz="1600" dirty="0">
                <a:latin typeface="宋体" panose="02010600030101010101" pitchFamily="2" charset="-122"/>
                <a:cs typeface="宋体" panose="02010600030101010101" pitchFamily="2" charset="-122"/>
              </a:rPr>
              <a:t>使用</a:t>
            </a:r>
            <a:r>
              <a:rPr sz="1600" spc="-305" dirty="0">
                <a:latin typeface="宋体" panose="02010600030101010101" pitchFamily="2" charset="-122"/>
                <a:cs typeface="宋体" panose="02010600030101010101" pitchFamily="2" charset="-122"/>
              </a:rPr>
              <a:t>-</a:t>
            </a:r>
            <a:r>
              <a:rPr sz="1600" spc="-170" dirty="0">
                <a:latin typeface="宋体" panose="02010600030101010101" pitchFamily="2" charset="-122"/>
                <a:cs typeface="宋体" panose="02010600030101010101" pitchFamily="2" charset="-122"/>
              </a:rPr>
              <a:t>storage</a:t>
            </a:r>
            <a:r>
              <a:rPr sz="1600" spc="75" dirty="0">
                <a:latin typeface="宋体" panose="02010600030101010101" pitchFamily="2" charset="-122"/>
                <a:cs typeface="宋体" panose="02010600030101010101" pitchFamily="2" charset="-122"/>
              </a:rPr>
              <a:t>Node</a:t>
            </a:r>
            <a:r>
              <a:rPr sz="1600" spc="265" dirty="0">
                <a:latin typeface="宋体" panose="02010600030101010101" pitchFamily="2" charset="-122"/>
                <a:cs typeface="宋体" panose="02010600030101010101" pitchFamily="2" charset="-122"/>
              </a:rPr>
              <a:t>=</a:t>
            </a:r>
            <a:r>
              <a:rPr sz="1600" spc="254" dirty="0">
                <a:latin typeface="宋体" panose="02010600030101010101" pitchFamily="2" charset="-122"/>
                <a:cs typeface="宋体" panose="02010600030101010101" pitchFamily="2" charset="-122"/>
              </a:rPr>
              <a:t>&lt;</a:t>
            </a:r>
            <a:r>
              <a:rPr sz="1600" spc="55" dirty="0">
                <a:latin typeface="宋体" panose="02010600030101010101" pitchFamily="2" charset="-122"/>
                <a:cs typeface="宋体" panose="02010600030101010101" pitchFamily="2" charset="-122"/>
              </a:rPr>
              <a:t>vm</a:t>
            </a:r>
            <a:r>
              <a:rPr sz="1600" spc="45" dirty="0">
                <a:latin typeface="宋体" panose="02010600030101010101" pitchFamily="2" charset="-122"/>
                <a:cs typeface="宋体" panose="02010600030101010101" pitchFamily="2" charset="-122"/>
              </a:rPr>
              <a:t>s</a:t>
            </a:r>
            <a:r>
              <a:rPr sz="1600" spc="-160" dirty="0">
                <a:latin typeface="宋体" panose="02010600030101010101" pitchFamily="2" charset="-122"/>
                <a:cs typeface="宋体" panose="02010600030101010101" pitchFamily="2" charset="-122"/>
              </a:rPr>
              <a:t>to</a:t>
            </a:r>
            <a:r>
              <a:rPr sz="1600" spc="-90" dirty="0">
                <a:latin typeface="宋体" panose="02010600030101010101" pitchFamily="2" charset="-122"/>
                <a:cs typeface="宋体" panose="02010600030101010101" pitchFamily="2" charset="-122"/>
              </a:rPr>
              <a:t>rage_h</a:t>
            </a:r>
            <a:r>
              <a:rPr sz="1600" spc="-100" dirty="0">
                <a:latin typeface="宋体" panose="02010600030101010101" pitchFamily="2" charset="-122"/>
                <a:cs typeface="宋体" panose="02010600030101010101" pitchFamily="2" charset="-122"/>
              </a:rPr>
              <a:t>o</a:t>
            </a:r>
            <a:r>
              <a:rPr sz="1600" spc="-275" dirty="0">
                <a:latin typeface="宋体" panose="02010600030101010101" pitchFamily="2" charset="-122"/>
                <a:cs typeface="宋体" panose="02010600030101010101" pitchFamily="2" charset="-122"/>
              </a:rPr>
              <a:t>st</a:t>
            </a:r>
            <a:r>
              <a:rPr sz="1600" spc="254" dirty="0">
                <a:latin typeface="宋体" panose="02010600030101010101" pitchFamily="2" charset="-122"/>
                <a:cs typeface="宋体" panose="02010600030101010101" pitchFamily="2" charset="-122"/>
              </a:rPr>
              <a:t>&gt;</a:t>
            </a:r>
            <a:r>
              <a:rPr sz="1600" dirty="0">
                <a:latin typeface="宋体" panose="02010600030101010101" pitchFamily="2" charset="-122"/>
                <a:cs typeface="宋体" panose="02010600030101010101" pitchFamily="2" charset="-122"/>
              </a:rPr>
              <a:t>选项即可完成配置</a:t>
            </a:r>
            <a:endParaRPr sz="1600">
              <a:latin typeface="宋体" panose="02010600030101010101" pitchFamily="2" charset="-122"/>
              <a:cs typeface="宋体" panose="02010600030101010101" pitchFamily="2" charset="-122"/>
            </a:endParaRPr>
          </a:p>
          <a:p>
            <a:pPr marL="1155700" lvl="2" indent="-229235">
              <a:lnSpc>
                <a:spcPct val="100000"/>
              </a:lnSpc>
              <a:spcBef>
                <a:spcPts val="310"/>
              </a:spcBef>
              <a:buClr>
                <a:srgbClr val="F3C108"/>
              </a:buClr>
              <a:buFont typeface="Wingdings" panose="05000000000000000000"/>
              <a:buChar char=""/>
              <a:tabLst>
                <a:tab pos="1156335" algn="l"/>
              </a:tabLst>
            </a:pPr>
            <a:r>
              <a:rPr sz="1600" dirty="0">
                <a:latin typeface="宋体" panose="02010600030101010101" pitchFamily="2" charset="-122"/>
                <a:cs typeface="宋体" panose="02010600030101010101" pitchFamily="2" charset="-122"/>
              </a:rPr>
              <a:t>默认监听</a:t>
            </a:r>
            <a:r>
              <a:rPr sz="1600" spc="-45" dirty="0">
                <a:latin typeface="宋体" panose="02010600030101010101" pitchFamily="2" charset="-122"/>
                <a:cs typeface="宋体" panose="02010600030101010101" pitchFamily="2" charset="-122"/>
              </a:rPr>
              <a:t>8480</a:t>
            </a:r>
            <a:r>
              <a:rPr sz="1600" spc="-40" dirty="0">
                <a:latin typeface="宋体" panose="02010600030101010101" pitchFamily="2" charset="-122"/>
                <a:cs typeface="宋体" panose="02010600030101010101" pitchFamily="2" charset="-122"/>
              </a:rPr>
              <a:t>/</a:t>
            </a:r>
            <a:r>
              <a:rPr sz="1600" spc="-150" dirty="0">
                <a:latin typeface="宋体" panose="02010600030101010101" pitchFamily="2" charset="-122"/>
                <a:cs typeface="宋体" panose="02010600030101010101" pitchFamily="2" charset="-122"/>
              </a:rPr>
              <a:t>tcp</a:t>
            </a:r>
            <a:r>
              <a:rPr sz="1600" dirty="0">
                <a:latin typeface="宋体" panose="02010600030101010101" pitchFamily="2" charset="-122"/>
                <a:cs typeface="宋体" panose="02010600030101010101" pitchFamily="2" charset="-122"/>
              </a:rPr>
              <a:t>端口</a:t>
            </a:r>
            <a:endParaRPr sz="1600">
              <a:latin typeface="宋体" panose="02010600030101010101" pitchFamily="2" charset="-122"/>
              <a:cs typeface="宋体" panose="02010600030101010101" pitchFamily="2" charset="-122"/>
            </a:endParaRPr>
          </a:p>
          <a:p>
            <a:pPr marL="698500" lvl="1" indent="-228600">
              <a:lnSpc>
                <a:spcPct val="100000"/>
              </a:lnSpc>
              <a:spcBef>
                <a:spcPts val="270"/>
              </a:spcBef>
              <a:buClr>
                <a:srgbClr val="45B19B"/>
              </a:buClr>
              <a:buFont typeface="Wingdings" panose="05000000000000000000"/>
              <a:buChar char=""/>
              <a:tabLst>
                <a:tab pos="698500" algn="l"/>
              </a:tabLst>
            </a:pPr>
            <a:r>
              <a:rPr sz="1800" spc="-5" dirty="0">
                <a:latin typeface="宋体" panose="02010600030101010101" pitchFamily="2" charset="-122"/>
                <a:cs typeface="宋体" panose="02010600030101010101" pitchFamily="2" charset="-122"/>
              </a:rPr>
              <a:t>单</a:t>
            </a:r>
            <a:r>
              <a:rPr sz="1800" dirty="0">
                <a:latin typeface="宋体" panose="02010600030101010101" pitchFamily="2" charset="-122"/>
                <a:cs typeface="宋体" panose="02010600030101010101" pitchFamily="2" charset="-122"/>
              </a:rPr>
              <a:t>个</a:t>
            </a:r>
            <a:r>
              <a:rPr sz="1800" spc="-145" dirty="0">
                <a:latin typeface="宋体" panose="02010600030101010101" pitchFamily="2" charset="-122"/>
                <a:cs typeface="宋体" panose="02010600030101010101" pitchFamily="2" charset="-122"/>
              </a:rPr>
              <a:t>vmselect</a:t>
            </a:r>
            <a:r>
              <a:rPr sz="1800" spc="-5" dirty="0">
                <a:latin typeface="宋体" panose="02010600030101010101" pitchFamily="2" charset="-122"/>
                <a:cs typeface="宋体" panose="02010600030101010101" pitchFamily="2" charset="-122"/>
              </a:rPr>
              <a:t>实例</a:t>
            </a:r>
            <a:endParaRPr sz="1800">
              <a:latin typeface="宋体" panose="02010600030101010101" pitchFamily="2" charset="-122"/>
              <a:cs typeface="宋体" panose="02010600030101010101" pitchFamily="2" charset="-122"/>
            </a:endParaRPr>
          </a:p>
          <a:p>
            <a:pPr marL="1155700" lvl="2" indent="-229235">
              <a:lnSpc>
                <a:spcPct val="100000"/>
              </a:lnSpc>
              <a:spcBef>
                <a:spcPts val="325"/>
              </a:spcBef>
              <a:buClr>
                <a:srgbClr val="F3C108"/>
              </a:buClr>
              <a:buFont typeface="Wingdings" panose="05000000000000000000"/>
              <a:buChar char=""/>
              <a:tabLst>
                <a:tab pos="1156335" algn="l"/>
              </a:tabLst>
            </a:pPr>
            <a:r>
              <a:rPr sz="1600" dirty="0">
                <a:latin typeface="宋体" panose="02010600030101010101" pitchFamily="2" charset="-122"/>
                <a:cs typeface="宋体" panose="02010600030101010101" pitchFamily="2" charset="-122"/>
              </a:rPr>
              <a:t>使用</a:t>
            </a:r>
            <a:r>
              <a:rPr sz="1600" spc="-305" dirty="0">
                <a:latin typeface="宋体" panose="02010600030101010101" pitchFamily="2" charset="-122"/>
                <a:cs typeface="宋体" panose="02010600030101010101" pitchFamily="2" charset="-122"/>
              </a:rPr>
              <a:t>-</a:t>
            </a:r>
            <a:r>
              <a:rPr sz="1600" spc="-170" dirty="0">
                <a:latin typeface="宋体" panose="02010600030101010101" pitchFamily="2" charset="-122"/>
                <a:cs typeface="宋体" panose="02010600030101010101" pitchFamily="2" charset="-122"/>
              </a:rPr>
              <a:t>storage</a:t>
            </a:r>
            <a:r>
              <a:rPr sz="1600" spc="75" dirty="0">
                <a:latin typeface="宋体" panose="02010600030101010101" pitchFamily="2" charset="-122"/>
                <a:cs typeface="宋体" panose="02010600030101010101" pitchFamily="2" charset="-122"/>
              </a:rPr>
              <a:t>Node</a:t>
            </a:r>
            <a:r>
              <a:rPr sz="1600" spc="265" dirty="0">
                <a:latin typeface="宋体" panose="02010600030101010101" pitchFamily="2" charset="-122"/>
                <a:cs typeface="宋体" panose="02010600030101010101" pitchFamily="2" charset="-122"/>
              </a:rPr>
              <a:t>=</a:t>
            </a:r>
            <a:r>
              <a:rPr sz="1600" spc="254" dirty="0">
                <a:latin typeface="宋体" panose="02010600030101010101" pitchFamily="2" charset="-122"/>
                <a:cs typeface="宋体" panose="02010600030101010101" pitchFamily="2" charset="-122"/>
              </a:rPr>
              <a:t>&lt;</a:t>
            </a:r>
            <a:r>
              <a:rPr sz="1600" spc="55" dirty="0">
                <a:latin typeface="宋体" panose="02010600030101010101" pitchFamily="2" charset="-122"/>
                <a:cs typeface="宋体" panose="02010600030101010101" pitchFamily="2" charset="-122"/>
              </a:rPr>
              <a:t>vm</a:t>
            </a:r>
            <a:r>
              <a:rPr sz="1600" spc="45" dirty="0">
                <a:latin typeface="宋体" panose="02010600030101010101" pitchFamily="2" charset="-122"/>
                <a:cs typeface="宋体" panose="02010600030101010101" pitchFamily="2" charset="-122"/>
              </a:rPr>
              <a:t>s</a:t>
            </a:r>
            <a:r>
              <a:rPr sz="1600" spc="-160" dirty="0">
                <a:latin typeface="宋体" panose="02010600030101010101" pitchFamily="2" charset="-122"/>
                <a:cs typeface="宋体" panose="02010600030101010101" pitchFamily="2" charset="-122"/>
              </a:rPr>
              <a:t>to</a:t>
            </a:r>
            <a:r>
              <a:rPr sz="1600" spc="-90" dirty="0">
                <a:latin typeface="宋体" panose="02010600030101010101" pitchFamily="2" charset="-122"/>
                <a:cs typeface="宋体" panose="02010600030101010101" pitchFamily="2" charset="-122"/>
              </a:rPr>
              <a:t>rage_h</a:t>
            </a:r>
            <a:r>
              <a:rPr sz="1600" spc="-100" dirty="0">
                <a:latin typeface="宋体" panose="02010600030101010101" pitchFamily="2" charset="-122"/>
                <a:cs typeface="宋体" panose="02010600030101010101" pitchFamily="2" charset="-122"/>
              </a:rPr>
              <a:t>o</a:t>
            </a:r>
            <a:r>
              <a:rPr sz="1600" spc="-275" dirty="0">
                <a:latin typeface="宋体" panose="02010600030101010101" pitchFamily="2" charset="-122"/>
                <a:cs typeface="宋体" panose="02010600030101010101" pitchFamily="2" charset="-122"/>
              </a:rPr>
              <a:t>st</a:t>
            </a:r>
            <a:r>
              <a:rPr sz="1600" spc="254" dirty="0">
                <a:latin typeface="宋体" panose="02010600030101010101" pitchFamily="2" charset="-122"/>
                <a:cs typeface="宋体" panose="02010600030101010101" pitchFamily="2" charset="-122"/>
              </a:rPr>
              <a:t>&gt;</a:t>
            </a:r>
            <a:r>
              <a:rPr sz="1600" dirty="0">
                <a:latin typeface="宋体" panose="02010600030101010101" pitchFamily="2" charset="-122"/>
                <a:cs typeface="宋体" panose="02010600030101010101" pitchFamily="2" charset="-122"/>
              </a:rPr>
              <a:t>选项即可完成配置</a:t>
            </a:r>
            <a:endParaRPr sz="1600">
              <a:latin typeface="宋体" panose="02010600030101010101" pitchFamily="2" charset="-122"/>
              <a:cs typeface="宋体" panose="02010600030101010101" pitchFamily="2" charset="-122"/>
            </a:endParaRPr>
          </a:p>
          <a:p>
            <a:pPr marL="1155700" lvl="2" indent="-229235">
              <a:lnSpc>
                <a:spcPct val="100000"/>
              </a:lnSpc>
              <a:spcBef>
                <a:spcPts val="310"/>
              </a:spcBef>
              <a:buClr>
                <a:srgbClr val="F3C108"/>
              </a:buClr>
              <a:buFont typeface="Wingdings" panose="05000000000000000000"/>
              <a:buChar char=""/>
              <a:tabLst>
                <a:tab pos="1156335" algn="l"/>
              </a:tabLst>
            </a:pPr>
            <a:r>
              <a:rPr sz="1600" dirty="0">
                <a:latin typeface="宋体" panose="02010600030101010101" pitchFamily="2" charset="-122"/>
                <a:cs typeface="宋体" panose="02010600030101010101" pitchFamily="2" charset="-122"/>
              </a:rPr>
              <a:t>默认监听</a:t>
            </a:r>
            <a:r>
              <a:rPr sz="1600" spc="-45" dirty="0">
                <a:latin typeface="宋体" panose="02010600030101010101" pitchFamily="2" charset="-122"/>
                <a:cs typeface="宋体" panose="02010600030101010101" pitchFamily="2" charset="-122"/>
              </a:rPr>
              <a:t>8481</a:t>
            </a:r>
            <a:r>
              <a:rPr sz="1600" spc="-40" dirty="0">
                <a:latin typeface="宋体" panose="02010600030101010101" pitchFamily="2" charset="-122"/>
                <a:cs typeface="宋体" panose="02010600030101010101" pitchFamily="2" charset="-122"/>
              </a:rPr>
              <a:t>/</a:t>
            </a:r>
            <a:r>
              <a:rPr sz="1600" spc="-150" dirty="0">
                <a:latin typeface="宋体" panose="02010600030101010101" pitchFamily="2" charset="-122"/>
                <a:cs typeface="宋体" panose="02010600030101010101" pitchFamily="2" charset="-122"/>
              </a:rPr>
              <a:t>tcp</a:t>
            </a:r>
            <a:r>
              <a:rPr sz="1600" dirty="0">
                <a:latin typeface="宋体" panose="02010600030101010101" pitchFamily="2" charset="-122"/>
                <a:cs typeface="宋体" panose="02010600030101010101" pitchFamily="2" charset="-122"/>
              </a:rPr>
              <a:t>端口</a:t>
            </a:r>
            <a:endParaRPr sz="1600">
              <a:latin typeface="宋体" panose="02010600030101010101" pitchFamily="2" charset="-122"/>
              <a:cs typeface="宋体" panose="02010600030101010101" pitchFamily="2" charset="-122"/>
            </a:endParaRPr>
          </a:p>
          <a:p>
            <a:pPr marL="698500" lvl="1" indent="-228600">
              <a:lnSpc>
                <a:spcPct val="100000"/>
              </a:lnSpc>
              <a:spcBef>
                <a:spcPts val="27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单个</a:t>
            </a:r>
            <a:r>
              <a:rPr sz="1800" spc="-75" dirty="0">
                <a:latin typeface="宋体" panose="02010600030101010101" pitchFamily="2" charset="-122"/>
                <a:cs typeface="宋体" panose="02010600030101010101" pitchFamily="2" charset="-122"/>
              </a:rPr>
              <a:t>vmal</a:t>
            </a:r>
            <a:r>
              <a:rPr sz="1800" spc="-85" dirty="0">
                <a:latin typeface="宋体" panose="02010600030101010101" pitchFamily="2" charset="-122"/>
                <a:cs typeface="宋体" panose="02010600030101010101" pitchFamily="2" charset="-122"/>
              </a:rPr>
              <a:t>e</a:t>
            </a:r>
            <a:r>
              <a:rPr sz="1800" spc="-340" dirty="0">
                <a:latin typeface="宋体" panose="02010600030101010101" pitchFamily="2" charset="-122"/>
                <a:cs typeface="宋体" panose="02010600030101010101" pitchFamily="2" charset="-122"/>
              </a:rPr>
              <a:t>rt</a:t>
            </a:r>
            <a:r>
              <a:rPr sz="1800" dirty="0">
                <a:latin typeface="宋体" panose="02010600030101010101" pitchFamily="2" charset="-122"/>
                <a:cs typeface="宋体" panose="02010600030101010101" pitchFamily="2" charset="-122"/>
              </a:rPr>
              <a:t>实例</a:t>
            </a:r>
            <a:endParaRPr sz="1800">
              <a:latin typeface="宋体" panose="02010600030101010101" pitchFamily="2" charset="-122"/>
              <a:cs typeface="宋体" panose="02010600030101010101" pitchFamily="2" charset="-122"/>
            </a:endParaRPr>
          </a:p>
          <a:p>
            <a:pPr marL="1155700" lvl="2" indent="-229235">
              <a:lnSpc>
                <a:spcPct val="100000"/>
              </a:lnSpc>
              <a:spcBef>
                <a:spcPts val="320"/>
              </a:spcBef>
              <a:buClr>
                <a:srgbClr val="F3C108"/>
              </a:buClr>
              <a:buFont typeface="Wingdings" panose="05000000000000000000"/>
              <a:buChar char=""/>
              <a:tabLst>
                <a:tab pos="1156335" algn="l"/>
              </a:tabLst>
            </a:pPr>
            <a:r>
              <a:rPr sz="1600" dirty="0">
                <a:latin typeface="宋体" panose="02010600030101010101" pitchFamily="2" charset="-122"/>
                <a:cs typeface="宋体" panose="02010600030101010101" pitchFamily="2" charset="-122"/>
              </a:rPr>
              <a:t>使用</a:t>
            </a:r>
            <a:r>
              <a:rPr sz="1600" spc="-195" dirty="0">
                <a:latin typeface="宋体" panose="02010600030101010101" pitchFamily="2" charset="-122"/>
                <a:cs typeface="宋体" panose="02010600030101010101" pitchFamily="2" charset="-122"/>
              </a:rPr>
              <a:t>-datasource.url</a:t>
            </a:r>
            <a:r>
              <a:rPr sz="1600" dirty="0">
                <a:latin typeface="宋体" panose="02010600030101010101" pitchFamily="2" charset="-122"/>
                <a:cs typeface="宋体" panose="02010600030101010101" pitchFamily="2" charset="-122"/>
              </a:rPr>
              <a:t>选项指定数据源，使用</a:t>
            </a:r>
            <a:r>
              <a:rPr sz="1600" spc="-260" dirty="0">
                <a:latin typeface="宋体" panose="02010600030101010101" pitchFamily="2" charset="-122"/>
                <a:cs typeface="宋体" panose="02010600030101010101" pitchFamily="2" charset="-122"/>
              </a:rPr>
              <a:t>-notifier.url</a:t>
            </a:r>
            <a:r>
              <a:rPr sz="1600" dirty="0">
                <a:latin typeface="宋体" panose="02010600030101010101" pitchFamily="2" charset="-122"/>
                <a:cs typeface="宋体" panose="02010600030101010101" pitchFamily="2" charset="-122"/>
              </a:rPr>
              <a:t>选项指定</a:t>
            </a:r>
            <a:r>
              <a:rPr sz="1600" spc="-95" dirty="0">
                <a:latin typeface="宋体" panose="02010600030101010101" pitchFamily="2" charset="-122"/>
                <a:cs typeface="宋体" panose="02010600030101010101" pitchFamily="2" charset="-122"/>
              </a:rPr>
              <a:t>AlertManager</a:t>
            </a:r>
            <a:endParaRPr sz="1600">
              <a:latin typeface="宋体" panose="02010600030101010101" pitchFamily="2" charset="-122"/>
              <a:cs typeface="宋体" panose="02010600030101010101" pitchFamily="2" charset="-122"/>
            </a:endParaRPr>
          </a:p>
          <a:p>
            <a:pPr marL="698500" lvl="1" indent="-228600">
              <a:lnSpc>
                <a:spcPct val="100000"/>
              </a:lnSpc>
              <a:spcBef>
                <a:spcPts val="27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单个</a:t>
            </a:r>
            <a:r>
              <a:rPr sz="1800" spc="-175" dirty="0">
                <a:latin typeface="宋体" panose="02010600030101010101" pitchFamily="2" charset="-122"/>
                <a:cs typeface="宋体" panose="02010600030101010101" pitchFamily="2" charset="-122"/>
              </a:rPr>
              <a:t>grafana</a:t>
            </a:r>
            <a:r>
              <a:rPr sz="1800" dirty="0">
                <a:latin typeface="宋体" panose="02010600030101010101" pitchFamily="2" charset="-122"/>
                <a:cs typeface="宋体" panose="02010600030101010101" pitchFamily="2" charset="-122"/>
              </a:rPr>
              <a:t>实例</a:t>
            </a:r>
            <a:endParaRPr sz="1800">
              <a:latin typeface="宋体" panose="02010600030101010101" pitchFamily="2" charset="-122"/>
              <a:cs typeface="宋体" panose="02010600030101010101" pitchFamily="2" charset="-122"/>
            </a:endParaRPr>
          </a:p>
          <a:p>
            <a:pPr marL="1155700" lvl="2" indent="-229235">
              <a:lnSpc>
                <a:spcPct val="100000"/>
              </a:lnSpc>
              <a:spcBef>
                <a:spcPts val="320"/>
              </a:spcBef>
              <a:buClr>
                <a:srgbClr val="F3C108"/>
              </a:buClr>
              <a:buFont typeface="Wingdings" panose="05000000000000000000"/>
              <a:buChar char=""/>
              <a:tabLst>
                <a:tab pos="1156335" algn="l"/>
              </a:tabLst>
            </a:pPr>
            <a:r>
              <a:rPr sz="1600" spc="-5" dirty="0">
                <a:latin typeface="宋体" panose="02010600030101010101" pitchFamily="2" charset="-122"/>
                <a:cs typeface="宋体" panose="02010600030101010101" pitchFamily="2" charset="-122"/>
              </a:rPr>
              <a:t>以</a:t>
            </a:r>
            <a:r>
              <a:rPr sz="1600" spc="-85" dirty="0">
                <a:latin typeface="宋体" panose="02010600030101010101" pitchFamily="2" charset="-122"/>
                <a:cs typeface="宋体" panose="02010600030101010101" pitchFamily="2" charset="-122"/>
              </a:rPr>
              <a:t>P</a:t>
            </a:r>
            <a:r>
              <a:rPr sz="1600" spc="-95" dirty="0">
                <a:latin typeface="宋体" panose="02010600030101010101" pitchFamily="2" charset="-122"/>
                <a:cs typeface="宋体" panose="02010600030101010101" pitchFamily="2" charset="-122"/>
              </a:rPr>
              <a:t>r</a:t>
            </a:r>
            <a:r>
              <a:rPr sz="1600" spc="-25" dirty="0">
                <a:latin typeface="宋体" panose="02010600030101010101" pitchFamily="2" charset="-122"/>
                <a:cs typeface="宋体" panose="02010600030101010101" pitchFamily="2" charset="-122"/>
              </a:rPr>
              <a:t>omethe</a:t>
            </a:r>
            <a:r>
              <a:rPr sz="1600" spc="-20" dirty="0">
                <a:latin typeface="宋体" panose="02010600030101010101" pitchFamily="2" charset="-122"/>
                <a:cs typeface="宋体" panose="02010600030101010101" pitchFamily="2" charset="-122"/>
              </a:rPr>
              <a:t>u</a:t>
            </a:r>
            <a:r>
              <a:rPr sz="1600" spc="-220" dirty="0">
                <a:latin typeface="宋体" panose="02010600030101010101" pitchFamily="2" charset="-122"/>
                <a:cs typeface="宋体" panose="02010600030101010101" pitchFamily="2" charset="-122"/>
              </a:rPr>
              <a:t>s</a:t>
            </a:r>
            <a:r>
              <a:rPr sz="1600" spc="-420" dirty="0">
                <a:latin typeface="宋体" panose="02010600030101010101" pitchFamily="2" charset="-122"/>
                <a:cs typeface="宋体" panose="02010600030101010101" pitchFamily="2" charset="-122"/>
              </a:rPr>
              <a:t> </a:t>
            </a:r>
            <a:r>
              <a:rPr sz="1600" spc="260" dirty="0">
                <a:latin typeface="宋体" panose="02010600030101010101" pitchFamily="2" charset="-122"/>
                <a:cs typeface="宋体" panose="02010600030101010101" pitchFamily="2" charset="-122"/>
              </a:rPr>
              <a:t>HT</a:t>
            </a:r>
            <a:r>
              <a:rPr sz="1600" spc="250" dirty="0">
                <a:latin typeface="宋体" panose="02010600030101010101" pitchFamily="2" charset="-122"/>
                <a:cs typeface="宋体" panose="02010600030101010101" pitchFamily="2" charset="-122"/>
              </a:rPr>
              <a:t>T</a:t>
            </a:r>
            <a:r>
              <a:rPr sz="1600" spc="100" dirty="0">
                <a:latin typeface="宋体" panose="02010600030101010101" pitchFamily="2" charset="-122"/>
                <a:cs typeface="宋体" panose="02010600030101010101" pitchFamily="2" charset="-122"/>
              </a:rPr>
              <a:t>P</a:t>
            </a:r>
            <a:r>
              <a:rPr sz="1600" spc="-395" dirty="0">
                <a:latin typeface="宋体" panose="02010600030101010101" pitchFamily="2" charset="-122"/>
                <a:cs typeface="宋体" panose="02010600030101010101" pitchFamily="2" charset="-122"/>
              </a:rPr>
              <a:t> </a:t>
            </a:r>
            <a:r>
              <a:rPr sz="1600" spc="275" dirty="0">
                <a:latin typeface="宋体" panose="02010600030101010101" pitchFamily="2" charset="-122"/>
                <a:cs typeface="宋体" panose="02010600030101010101" pitchFamily="2" charset="-122"/>
              </a:rPr>
              <a:t>A</a:t>
            </a:r>
            <a:r>
              <a:rPr sz="1600" spc="-70" dirty="0">
                <a:latin typeface="宋体" panose="02010600030101010101" pitchFamily="2" charset="-122"/>
                <a:cs typeface="宋体" panose="02010600030101010101" pitchFamily="2" charset="-122"/>
              </a:rPr>
              <a:t>P</a:t>
            </a:r>
            <a:r>
              <a:rPr sz="1600" spc="-65" dirty="0">
                <a:latin typeface="宋体" panose="02010600030101010101" pitchFamily="2" charset="-122"/>
                <a:cs typeface="宋体" panose="02010600030101010101" pitchFamily="2" charset="-122"/>
              </a:rPr>
              <a:t>I</a:t>
            </a:r>
            <a:r>
              <a:rPr sz="1600" spc="-5" dirty="0">
                <a:latin typeface="宋体" panose="02010600030101010101" pitchFamily="2" charset="-122"/>
                <a:cs typeface="宋体" panose="02010600030101010101" pitchFamily="2" charset="-122"/>
              </a:rPr>
              <a:t>兼容的格式，将数据源指</a:t>
            </a:r>
            <a:r>
              <a:rPr sz="1600" dirty="0">
                <a:latin typeface="宋体" panose="02010600030101010101" pitchFamily="2" charset="-122"/>
                <a:cs typeface="宋体" panose="02010600030101010101" pitchFamily="2" charset="-122"/>
              </a:rPr>
              <a:t>向</a:t>
            </a:r>
            <a:r>
              <a:rPr sz="1600" spc="190" dirty="0">
                <a:latin typeface="宋体" panose="02010600030101010101" pitchFamily="2" charset="-122"/>
                <a:cs typeface="宋体" panose="02010600030101010101" pitchFamily="2" charset="-122"/>
              </a:rPr>
              <a:t>v</a:t>
            </a:r>
            <a:r>
              <a:rPr sz="1600" spc="180" dirty="0">
                <a:latin typeface="宋体" panose="02010600030101010101" pitchFamily="2" charset="-122"/>
                <a:cs typeface="宋体" panose="02010600030101010101" pitchFamily="2" charset="-122"/>
              </a:rPr>
              <a:t>m</a:t>
            </a:r>
            <a:r>
              <a:rPr sz="1600" spc="-225" dirty="0">
                <a:latin typeface="宋体" panose="02010600030101010101" pitchFamily="2" charset="-122"/>
                <a:cs typeface="宋体" panose="02010600030101010101" pitchFamily="2" charset="-122"/>
              </a:rPr>
              <a:t>s</a:t>
            </a:r>
            <a:r>
              <a:rPr sz="1600" spc="-160" dirty="0">
                <a:latin typeface="宋体" panose="02010600030101010101" pitchFamily="2" charset="-122"/>
                <a:cs typeface="宋体" panose="02010600030101010101" pitchFamily="2" charset="-122"/>
              </a:rPr>
              <a:t>torag</a:t>
            </a:r>
            <a:r>
              <a:rPr sz="1600" spc="-155" dirty="0">
                <a:latin typeface="宋体" panose="02010600030101010101" pitchFamily="2" charset="-122"/>
                <a:cs typeface="宋体" panose="02010600030101010101" pitchFamily="2" charset="-122"/>
              </a:rPr>
              <a:t>e</a:t>
            </a:r>
            <a:r>
              <a:rPr sz="1600" spc="-5" dirty="0">
                <a:latin typeface="宋体" panose="02010600030101010101" pitchFamily="2" charset="-122"/>
                <a:cs typeface="宋体" panose="02010600030101010101" pitchFamily="2" charset="-122"/>
              </a:rPr>
              <a:t>即可</a:t>
            </a:r>
            <a:endParaRPr sz="1600">
              <a:latin typeface="宋体" panose="02010600030101010101" pitchFamily="2" charset="-122"/>
              <a:cs typeface="宋体" panose="02010600030101010101" pitchFamily="2" charset="-122"/>
            </a:endParaRPr>
          </a:p>
        </p:txBody>
      </p:sp>
      <p:pic>
        <p:nvPicPr>
          <p:cNvPr id="7"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8"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9" name="图片 8"/>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059554" cy="513080"/>
          </a:xfrm>
          <a:prstGeom prst="rect">
            <a:avLst/>
          </a:prstGeom>
        </p:spPr>
        <p:txBody>
          <a:bodyPr vert="horz" wrap="square" lIns="0" tIns="12700" rIns="0" bIns="0" rtlCol="0">
            <a:spAutoFit/>
          </a:bodyPr>
          <a:lstStyle/>
          <a:p>
            <a:pPr marL="12700">
              <a:lnSpc>
                <a:spcPct val="100000"/>
              </a:lnSpc>
              <a:spcBef>
                <a:spcPts val="100"/>
              </a:spcBef>
            </a:pPr>
            <a:r>
              <a:rPr sz="3200" b="0" spc="-375" dirty="0">
                <a:solidFill>
                  <a:srgbClr val="000000"/>
                </a:solidFill>
                <a:latin typeface="宋体" panose="02010600030101010101" pitchFamily="2" charset="-122"/>
                <a:cs typeface="宋体" panose="02010600030101010101" pitchFamily="2" charset="-122"/>
              </a:rPr>
              <a:t>vmalert</a:t>
            </a:r>
            <a:r>
              <a:rPr sz="3200" b="0" spc="-815" dirty="0">
                <a:solidFill>
                  <a:srgbClr val="000000"/>
                </a:solidFill>
                <a:latin typeface="宋体" panose="02010600030101010101" pitchFamily="2" charset="-122"/>
                <a:cs typeface="宋体" panose="02010600030101010101" pitchFamily="2" charset="-122"/>
              </a:rPr>
              <a:t> </a:t>
            </a:r>
            <a:r>
              <a:rPr sz="3200" b="0" dirty="0">
                <a:solidFill>
                  <a:srgbClr val="000000"/>
                </a:solidFill>
                <a:latin typeface="宋体" panose="02010600030101010101" pitchFamily="2" charset="-122"/>
                <a:cs typeface="宋体" panose="02010600030101010101" pitchFamily="2" charset="-122"/>
              </a:rPr>
              <a:t>的高可用的架构</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90904"/>
            <a:ext cx="3001645" cy="330200"/>
          </a:xfrm>
          <a:prstGeom prst="rect">
            <a:avLst/>
          </a:prstGeom>
        </p:spPr>
        <p:txBody>
          <a:bodyPr vert="horz" wrap="square" lIns="0" tIns="12700" rIns="0" bIns="0" rtlCol="0">
            <a:spAutoFit/>
          </a:bodyPr>
          <a:lstStyle/>
          <a:p>
            <a:pPr marL="241300" indent="-228600">
              <a:lnSpc>
                <a:spcPct val="100000"/>
              </a:lnSpc>
              <a:spcBef>
                <a:spcPts val="100"/>
              </a:spcBef>
              <a:buClr>
                <a:srgbClr val="4770C4"/>
              </a:buClr>
              <a:buSzPct val="95000"/>
              <a:buFont typeface="Wingdings" panose="05000000000000000000"/>
              <a:buChar char=""/>
              <a:tabLst>
                <a:tab pos="241300" algn="l"/>
              </a:tabLst>
            </a:pPr>
            <a:r>
              <a:rPr sz="2000" spc="-170" dirty="0">
                <a:latin typeface="宋体" panose="02010600030101010101" pitchFamily="2" charset="-122"/>
                <a:cs typeface="宋体" panose="02010600030101010101" pitchFamily="2" charset="-122"/>
              </a:rPr>
              <a:t>Sin</a:t>
            </a:r>
            <a:r>
              <a:rPr sz="2000" spc="-165" dirty="0">
                <a:latin typeface="宋体" panose="02010600030101010101" pitchFamily="2" charset="-122"/>
                <a:cs typeface="宋体" panose="02010600030101010101" pitchFamily="2" charset="-122"/>
              </a:rPr>
              <a:t>g</a:t>
            </a:r>
            <a:r>
              <a:rPr sz="2000" spc="-355" dirty="0">
                <a:latin typeface="宋体" panose="02010600030101010101" pitchFamily="2" charset="-122"/>
                <a:cs typeface="宋体" panose="02010600030101010101" pitchFamily="2" charset="-122"/>
              </a:rPr>
              <a:t>le</a:t>
            </a:r>
            <a:r>
              <a:rPr sz="2000" spc="-375" dirty="0">
                <a:latin typeface="宋体" panose="02010600030101010101" pitchFamily="2" charset="-122"/>
                <a:cs typeface="宋体" panose="02010600030101010101" pitchFamily="2" charset="-122"/>
              </a:rPr>
              <a:t>-</a:t>
            </a:r>
            <a:r>
              <a:rPr sz="2000" spc="10" dirty="0">
                <a:latin typeface="宋体" panose="02010600030101010101" pitchFamily="2" charset="-122"/>
                <a:cs typeface="宋体" panose="02010600030101010101" pitchFamily="2" charset="-122"/>
              </a:rPr>
              <a:t>no</a:t>
            </a:r>
            <a:r>
              <a:rPr sz="2000" spc="15" dirty="0">
                <a:latin typeface="宋体" panose="02010600030101010101" pitchFamily="2" charset="-122"/>
                <a:cs typeface="宋体" panose="02010600030101010101" pitchFamily="2" charset="-122"/>
              </a:rPr>
              <a:t>d</a:t>
            </a:r>
            <a:r>
              <a:rPr sz="2000" spc="-170" dirty="0">
                <a:latin typeface="宋体" panose="02010600030101010101" pitchFamily="2" charset="-122"/>
                <a:cs typeface="宋体" panose="02010600030101010101" pitchFamily="2" charset="-122"/>
              </a:rPr>
              <a:t>e</a:t>
            </a:r>
            <a:r>
              <a:rPr sz="2000" spc="-475" dirty="0">
                <a:latin typeface="宋体" panose="02010600030101010101" pitchFamily="2" charset="-122"/>
                <a:cs typeface="宋体" panose="02010600030101010101" pitchFamily="2" charset="-122"/>
              </a:rPr>
              <a:t> </a:t>
            </a:r>
            <a:r>
              <a:rPr sz="2000" spc="-130" dirty="0">
                <a:latin typeface="宋体" panose="02010600030101010101" pitchFamily="2" charset="-122"/>
                <a:cs typeface="宋体" panose="02010600030101010101" pitchFamily="2" charset="-122"/>
              </a:rPr>
              <a:t>Victoria</a:t>
            </a:r>
            <a:r>
              <a:rPr sz="2000" spc="-125" dirty="0">
                <a:latin typeface="宋体" panose="02010600030101010101" pitchFamily="2" charset="-122"/>
                <a:cs typeface="宋体" panose="02010600030101010101" pitchFamily="2" charset="-122"/>
              </a:rPr>
              <a:t>M</a:t>
            </a:r>
            <a:r>
              <a:rPr sz="2000" spc="-320" dirty="0">
                <a:latin typeface="宋体" panose="02010600030101010101" pitchFamily="2" charset="-122"/>
                <a:cs typeface="宋体" panose="02010600030101010101" pitchFamily="2" charset="-122"/>
              </a:rPr>
              <a:t>etrics</a:t>
            </a:r>
            <a:endParaRPr sz="20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3044189" y="1451610"/>
            <a:ext cx="6103620" cy="4828539"/>
          </a:xfrm>
          <a:prstGeom prst="rect">
            <a:avLst/>
          </a:prstGeom>
        </p:spPr>
      </p:pic>
      <p:pic>
        <p:nvPicPr>
          <p:cNvPr id="8"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9"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0" name="图片 9"/>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5382895" cy="513080"/>
          </a:xfrm>
          <a:prstGeom prst="rect">
            <a:avLst/>
          </a:prstGeom>
        </p:spPr>
        <p:txBody>
          <a:bodyPr vert="horz" wrap="square" lIns="0" tIns="12700" rIns="0" bIns="0" rtlCol="0">
            <a:spAutoFit/>
          </a:bodyPr>
          <a:lstStyle/>
          <a:p>
            <a:pPr marL="12700">
              <a:lnSpc>
                <a:spcPct val="100000"/>
              </a:lnSpc>
              <a:spcBef>
                <a:spcPts val="100"/>
              </a:spcBef>
            </a:pPr>
            <a:r>
              <a:rPr sz="3200" b="0" spc="-229" dirty="0">
                <a:solidFill>
                  <a:srgbClr val="000000"/>
                </a:solidFill>
                <a:latin typeface="宋体" panose="02010600030101010101" pitchFamily="2" charset="-122"/>
                <a:cs typeface="宋体" panose="02010600030101010101" pitchFamily="2" charset="-122"/>
              </a:rPr>
              <a:t>vmagent</a:t>
            </a:r>
            <a:r>
              <a:rPr sz="3200" b="0" spc="-815" dirty="0">
                <a:solidFill>
                  <a:srgbClr val="000000"/>
                </a:solidFill>
                <a:latin typeface="宋体" panose="02010600030101010101" pitchFamily="2" charset="-122"/>
                <a:cs typeface="宋体" panose="02010600030101010101" pitchFamily="2" charset="-122"/>
              </a:rPr>
              <a:t> </a:t>
            </a:r>
            <a:r>
              <a:rPr sz="3200" b="0" spc="-195" dirty="0">
                <a:solidFill>
                  <a:srgbClr val="000000"/>
                </a:solidFill>
                <a:latin typeface="宋体" panose="02010600030101010101" pitchFamily="2" charset="-122"/>
                <a:cs typeface="宋体" panose="02010600030101010101" pitchFamily="2" charset="-122"/>
              </a:rPr>
              <a:t>Hig</a:t>
            </a:r>
            <a:r>
              <a:rPr sz="3200" b="0" spc="-185" dirty="0">
                <a:solidFill>
                  <a:srgbClr val="000000"/>
                </a:solidFill>
                <a:latin typeface="宋体" panose="02010600030101010101" pitchFamily="2" charset="-122"/>
                <a:cs typeface="宋体" panose="02010600030101010101" pitchFamily="2" charset="-122"/>
              </a:rPr>
              <a:t>h</a:t>
            </a:r>
            <a:r>
              <a:rPr sz="3200" b="0" spc="-705" dirty="0">
                <a:solidFill>
                  <a:srgbClr val="000000"/>
                </a:solidFill>
                <a:latin typeface="宋体" panose="02010600030101010101" pitchFamily="2" charset="-122"/>
                <a:cs typeface="宋体" panose="02010600030101010101" pitchFamily="2" charset="-122"/>
              </a:rPr>
              <a:t>-</a:t>
            </a:r>
            <a:r>
              <a:rPr sz="3200" b="0" spc="-320" dirty="0">
                <a:solidFill>
                  <a:srgbClr val="000000"/>
                </a:solidFill>
                <a:latin typeface="宋体" panose="02010600030101010101" pitchFamily="2" charset="-122"/>
                <a:cs typeface="宋体" panose="02010600030101010101" pitchFamily="2" charset="-122"/>
              </a:rPr>
              <a:t>Availa</a:t>
            </a:r>
            <a:r>
              <a:rPr sz="3200" b="0" spc="-330" dirty="0">
                <a:solidFill>
                  <a:srgbClr val="000000"/>
                </a:solidFill>
                <a:latin typeface="宋体" panose="02010600030101010101" pitchFamily="2" charset="-122"/>
                <a:cs typeface="宋体" panose="02010600030101010101" pitchFamily="2" charset="-122"/>
              </a:rPr>
              <a:t>b</a:t>
            </a:r>
            <a:r>
              <a:rPr sz="3200" b="0" spc="-680" dirty="0">
                <a:solidFill>
                  <a:srgbClr val="000000"/>
                </a:solidFill>
                <a:latin typeface="宋体" panose="02010600030101010101" pitchFamily="2" charset="-122"/>
                <a:cs typeface="宋体" panose="02010600030101010101" pitchFamily="2" charset="-122"/>
              </a:rPr>
              <a:t>ility</a:t>
            </a:r>
            <a:r>
              <a:rPr sz="3200" b="0" spc="-840" dirty="0">
                <a:solidFill>
                  <a:srgbClr val="000000"/>
                </a:solidFill>
                <a:latin typeface="宋体" panose="02010600030101010101" pitchFamily="2" charset="-122"/>
                <a:cs typeface="宋体" panose="02010600030101010101" pitchFamily="2" charset="-122"/>
              </a:rPr>
              <a:t> </a:t>
            </a:r>
            <a:r>
              <a:rPr sz="3200" b="0" spc="-45" dirty="0">
                <a:solidFill>
                  <a:srgbClr val="000000"/>
                </a:solidFill>
                <a:latin typeface="宋体" panose="02010600030101010101" pitchFamily="2" charset="-122"/>
                <a:cs typeface="宋体" panose="02010600030101010101" pitchFamily="2" charset="-122"/>
              </a:rPr>
              <a:t>Ex</a:t>
            </a:r>
            <a:r>
              <a:rPr sz="3200" b="0" spc="-60" dirty="0">
                <a:solidFill>
                  <a:srgbClr val="000000"/>
                </a:solidFill>
                <a:latin typeface="宋体" panose="02010600030101010101" pitchFamily="2" charset="-122"/>
                <a:cs typeface="宋体" panose="02010600030101010101" pitchFamily="2" charset="-122"/>
              </a:rPr>
              <a:t>a</a:t>
            </a:r>
            <a:r>
              <a:rPr sz="3200" b="0" spc="-350" dirty="0">
                <a:solidFill>
                  <a:srgbClr val="000000"/>
                </a:solidFill>
                <a:latin typeface="宋体" panose="02010600030101010101" pitchFamily="2" charset="-122"/>
                <a:cs typeface="宋体" panose="02010600030101010101" pitchFamily="2" charset="-122"/>
              </a:rPr>
              <a:t>mples</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90904"/>
            <a:ext cx="2951480" cy="330200"/>
          </a:xfrm>
          <a:prstGeom prst="rect">
            <a:avLst/>
          </a:prstGeom>
        </p:spPr>
        <p:txBody>
          <a:bodyPr vert="horz" wrap="square" lIns="0" tIns="12700" rIns="0" bIns="0" rtlCol="0">
            <a:spAutoFit/>
          </a:bodyPr>
          <a:lstStyle/>
          <a:p>
            <a:pPr marL="304800" indent="-292100">
              <a:lnSpc>
                <a:spcPct val="100000"/>
              </a:lnSpc>
              <a:spcBef>
                <a:spcPts val="100"/>
              </a:spcBef>
              <a:buClr>
                <a:srgbClr val="4770C4"/>
              </a:buClr>
              <a:buFont typeface="Wingdings" panose="05000000000000000000"/>
              <a:buChar char=""/>
              <a:tabLst>
                <a:tab pos="304800" algn="l"/>
              </a:tabLst>
            </a:pPr>
            <a:r>
              <a:rPr sz="2000" spc="-40" dirty="0">
                <a:latin typeface="宋体" panose="02010600030101010101" pitchFamily="2" charset="-122"/>
                <a:cs typeface="宋体" panose="02010600030101010101" pitchFamily="2" charset="-122"/>
              </a:rPr>
              <a:t>Push</a:t>
            </a:r>
            <a:r>
              <a:rPr sz="2000" spc="-509" dirty="0">
                <a:latin typeface="宋体" panose="02010600030101010101" pitchFamily="2" charset="-122"/>
                <a:cs typeface="宋体" panose="02010600030101010101" pitchFamily="2" charset="-122"/>
              </a:rPr>
              <a:t> </a:t>
            </a:r>
            <a:r>
              <a:rPr sz="2000" spc="-60" dirty="0">
                <a:latin typeface="宋体" panose="02010600030101010101" pitchFamily="2" charset="-122"/>
                <a:cs typeface="宋体" panose="02010600030101010101" pitchFamily="2" charset="-122"/>
              </a:rPr>
              <a:t>and</a:t>
            </a:r>
            <a:r>
              <a:rPr sz="2000" spc="-495" dirty="0">
                <a:latin typeface="宋体" panose="02010600030101010101" pitchFamily="2" charset="-122"/>
                <a:cs typeface="宋体" panose="02010600030101010101" pitchFamily="2" charset="-122"/>
              </a:rPr>
              <a:t> </a:t>
            </a:r>
            <a:r>
              <a:rPr sz="2000" spc="-45" dirty="0">
                <a:latin typeface="宋体" panose="02010600030101010101" pitchFamily="2" charset="-122"/>
                <a:cs typeface="宋体" panose="02010600030101010101" pitchFamily="2" charset="-122"/>
              </a:rPr>
              <a:t>Hig</a:t>
            </a:r>
            <a:r>
              <a:rPr sz="2000" spc="20" dirty="0">
                <a:latin typeface="宋体" panose="02010600030101010101" pitchFamily="2" charset="-122"/>
                <a:cs typeface="宋体" panose="02010600030101010101" pitchFamily="2" charset="-122"/>
              </a:rPr>
              <a:t>h</a:t>
            </a:r>
            <a:r>
              <a:rPr sz="2000" spc="-495" dirty="0">
                <a:latin typeface="宋体" panose="02010600030101010101" pitchFamily="2" charset="-122"/>
                <a:cs typeface="宋体" panose="02010600030101010101" pitchFamily="2" charset="-122"/>
              </a:rPr>
              <a:t> </a:t>
            </a:r>
            <a:r>
              <a:rPr sz="2000" spc="-280" dirty="0">
                <a:latin typeface="宋体" panose="02010600030101010101" pitchFamily="2" charset="-122"/>
                <a:cs typeface="宋体" panose="02010600030101010101" pitchFamily="2" charset="-122"/>
              </a:rPr>
              <a:t>Availability</a:t>
            </a:r>
            <a:endParaRPr sz="20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1310639" y="1477009"/>
            <a:ext cx="8369554" cy="4766564"/>
          </a:xfrm>
          <a:prstGeom prst="rect">
            <a:avLst/>
          </a:prstGeom>
        </p:spPr>
      </p:pic>
      <p:sp>
        <p:nvSpPr>
          <p:cNvPr id="5" name="object 5"/>
          <p:cNvSpPr txBox="1"/>
          <p:nvPr/>
        </p:nvSpPr>
        <p:spPr>
          <a:xfrm>
            <a:off x="9210040" y="6187239"/>
            <a:ext cx="2148840" cy="186055"/>
          </a:xfrm>
          <a:prstGeom prst="rect">
            <a:avLst/>
          </a:prstGeom>
        </p:spPr>
        <p:txBody>
          <a:bodyPr vert="horz" wrap="square" lIns="0" tIns="13335" rIns="0" bIns="0" rtlCol="0">
            <a:spAutoFit/>
          </a:bodyPr>
          <a:lstStyle/>
          <a:p>
            <a:pPr marL="12700">
              <a:lnSpc>
                <a:spcPct val="100000"/>
              </a:lnSpc>
              <a:spcBef>
                <a:spcPts val="105"/>
              </a:spcBef>
            </a:pPr>
            <a:r>
              <a:rPr sz="1050" spc="-50" dirty="0">
                <a:latin typeface="宋体" panose="02010600030101010101" pitchFamily="2" charset="-122"/>
                <a:cs typeface="宋体" panose="02010600030101010101" pitchFamily="2" charset="-122"/>
              </a:rPr>
              <a:t>图源：</a:t>
            </a:r>
            <a:r>
              <a:rPr sz="1050" spc="-135" dirty="0">
                <a:latin typeface="宋体" panose="02010600030101010101" pitchFamily="2" charset="-122"/>
                <a:cs typeface="宋体" panose="02010600030101010101" pitchFamily="2" charset="-122"/>
              </a:rPr>
              <a:t>ht</a:t>
            </a:r>
            <a:r>
              <a:rPr sz="1050" spc="-130" dirty="0">
                <a:latin typeface="宋体" panose="02010600030101010101" pitchFamily="2" charset="-122"/>
                <a:cs typeface="宋体" panose="02010600030101010101" pitchFamily="2" charset="-122"/>
              </a:rPr>
              <a:t>t</a:t>
            </a:r>
            <a:r>
              <a:rPr sz="1050" spc="40" dirty="0">
                <a:latin typeface="宋体" panose="02010600030101010101" pitchFamily="2" charset="-122"/>
                <a:cs typeface="宋体" panose="02010600030101010101" pitchFamily="2" charset="-122"/>
              </a:rPr>
              <a:t>p</a:t>
            </a:r>
            <a:r>
              <a:rPr sz="1050" spc="-120" dirty="0">
                <a:latin typeface="宋体" panose="02010600030101010101" pitchFamily="2" charset="-122"/>
                <a:cs typeface="宋体" panose="02010600030101010101" pitchFamily="2" charset="-122"/>
              </a:rPr>
              <a:t>s</a:t>
            </a:r>
            <a:r>
              <a:rPr sz="1050" spc="-235" dirty="0">
                <a:latin typeface="宋体" panose="02010600030101010101" pitchFamily="2" charset="-122"/>
                <a:cs typeface="宋体" panose="02010600030101010101" pitchFamily="2" charset="-122"/>
              </a:rPr>
              <a:t>:</a:t>
            </a:r>
            <a:r>
              <a:rPr sz="1050" spc="-229" dirty="0">
                <a:latin typeface="宋体" panose="02010600030101010101" pitchFamily="2" charset="-122"/>
                <a:cs typeface="宋体" panose="02010600030101010101" pitchFamily="2" charset="-122"/>
              </a:rPr>
              <a:t>/</a:t>
            </a:r>
            <a:r>
              <a:rPr sz="1050" spc="-105" dirty="0">
                <a:latin typeface="宋体" panose="02010600030101010101" pitchFamily="2" charset="-122"/>
                <a:cs typeface="宋体" panose="02010600030101010101" pitchFamily="2" charset="-122"/>
              </a:rPr>
              <a:t>/</a:t>
            </a:r>
            <a:r>
              <a:rPr sz="1050" spc="-100" dirty="0">
                <a:latin typeface="宋体" panose="02010600030101010101" pitchFamily="2" charset="-122"/>
                <a:cs typeface="宋体" panose="02010600030101010101" pitchFamily="2" charset="-122"/>
              </a:rPr>
              <a:t>v</a:t>
            </a:r>
            <a:r>
              <a:rPr sz="1050" spc="-310" dirty="0">
                <a:latin typeface="宋体" panose="02010600030101010101" pitchFamily="2" charset="-122"/>
                <a:cs typeface="宋体" panose="02010600030101010101" pitchFamily="2" charset="-122"/>
              </a:rPr>
              <a:t>i</a:t>
            </a:r>
            <a:r>
              <a:rPr sz="1050" spc="-80" dirty="0">
                <a:latin typeface="宋体" panose="02010600030101010101" pitchFamily="2" charset="-122"/>
                <a:cs typeface="宋体" panose="02010600030101010101" pitchFamily="2" charset="-122"/>
              </a:rPr>
              <a:t>c</a:t>
            </a:r>
            <a:r>
              <a:rPr sz="1050" spc="-165" dirty="0">
                <a:latin typeface="宋体" panose="02010600030101010101" pitchFamily="2" charset="-122"/>
                <a:cs typeface="宋体" panose="02010600030101010101" pitchFamily="2" charset="-122"/>
              </a:rPr>
              <a:t>tor</a:t>
            </a:r>
            <a:r>
              <a:rPr sz="1050" spc="-170" dirty="0">
                <a:latin typeface="宋体" panose="02010600030101010101" pitchFamily="2" charset="-122"/>
                <a:cs typeface="宋体" panose="02010600030101010101" pitchFamily="2" charset="-122"/>
              </a:rPr>
              <a:t>i</a:t>
            </a:r>
            <a:r>
              <a:rPr sz="1050" spc="90" dirty="0">
                <a:latin typeface="宋体" panose="02010600030101010101" pitchFamily="2" charset="-122"/>
                <a:cs typeface="宋体" panose="02010600030101010101" pitchFamily="2" charset="-122"/>
              </a:rPr>
              <a:t>am</a:t>
            </a:r>
            <a:r>
              <a:rPr sz="1050" spc="80" dirty="0">
                <a:latin typeface="宋体" panose="02010600030101010101" pitchFamily="2" charset="-122"/>
                <a:cs typeface="宋体" panose="02010600030101010101" pitchFamily="2" charset="-122"/>
              </a:rPr>
              <a:t>e</a:t>
            </a:r>
            <a:r>
              <a:rPr sz="1050" spc="-200" dirty="0">
                <a:latin typeface="宋体" panose="02010600030101010101" pitchFamily="2" charset="-122"/>
                <a:cs typeface="宋体" panose="02010600030101010101" pitchFamily="2" charset="-122"/>
              </a:rPr>
              <a:t>tr</a:t>
            </a:r>
            <a:r>
              <a:rPr sz="1050" spc="-310" dirty="0">
                <a:latin typeface="宋体" panose="02010600030101010101" pitchFamily="2" charset="-122"/>
                <a:cs typeface="宋体" panose="02010600030101010101" pitchFamily="2" charset="-122"/>
              </a:rPr>
              <a:t>i</a:t>
            </a:r>
            <a:r>
              <a:rPr sz="1050" spc="-80" dirty="0">
                <a:latin typeface="宋体" panose="02010600030101010101" pitchFamily="2" charset="-122"/>
                <a:cs typeface="宋体" panose="02010600030101010101" pitchFamily="2" charset="-122"/>
              </a:rPr>
              <a:t>c</a:t>
            </a:r>
            <a:r>
              <a:rPr sz="1050" spc="-120" dirty="0">
                <a:latin typeface="宋体" panose="02010600030101010101" pitchFamily="2" charset="-122"/>
                <a:cs typeface="宋体" panose="02010600030101010101" pitchFamily="2" charset="-122"/>
              </a:rPr>
              <a:t>s</a:t>
            </a:r>
            <a:r>
              <a:rPr sz="1050" spc="-114" dirty="0">
                <a:latin typeface="宋体" panose="02010600030101010101" pitchFamily="2" charset="-122"/>
                <a:cs typeface="宋体" panose="02010600030101010101" pitchFamily="2" charset="-122"/>
              </a:rPr>
              <a:t>.c</a:t>
            </a:r>
            <a:r>
              <a:rPr sz="1050" spc="-120" dirty="0">
                <a:latin typeface="宋体" panose="02010600030101010101" pitchFamily="2" charset="-122"/>
                <a:cs typeface="宋体" panose="02010600030101010101" pitchFamily="2" charset="-122"/>
              </a:rPr>
              <a:t>o</a:t>
            </a:r>
            <a:r>
              <a:rPr sz="1050" spc="65" dirty="0">
                <a:latin typeface="宋体" panose="02010600030101010101" pitchFamily="2" charset="-122"/>
                <a:cs typeface="宋体" panose="02010600030101010101" pitchFamily="2" charset="-122"/>
              </a:rPr>
              <a:t>m/b</a:t>
            </a:r>
            <a:r>
              <a:rPr sz="1050" spc="-310" dirty="0">
                <a:latin typeface="宋体" panose="02010600030101010101" pitchFamily="2" charset="-122"/>
                <a:cs typeface="宋体" panose="02010600030101010101" pitchFamily="2" charset="-122"/>
              </a:rPr>
              <a:t>l</a:t>
            </a:r>
            <a:r>
              <a:rPr sz="1050" spc="40" dirty="0">
                <a:latin typeface="宋体" panose="02010600030101010101" pitchFamily="2" charset="-122"/>
                <a:cs typeface="宋体" panose="02010600030101010101" pitchFamily="2" charset="-122"/>
              </a:rPr>
              <a:t>o</a:t>
            </a:r>
            <a:r>
              <a:rPr sz="1050" spc="45" dirty="0">
                <a:latin typeface="宋体" panose="02010600030101010101" pitchFamily="2" charset="-122"/>
                <a:cs typeface="宋体" panose="02010600030101010101" pitchFamily="2" charset="-122"/>
              </a:rPr>
              <a:t>g</a:t>
            </a:r>
            <a:endParaRPr sz="1050">
              <a:latin typeface="宋体" panose="02010600030101010101" pitchFamily="2" charset="-122"/>
              <a:cs typeface="宋体" panose="02010600030101010101" pitchFamily="2" charset="-122"/>
            </a:endParaRPr>
          </a:p>
        </p:txBody>
      </p:sp>
      <p:pic>
        <p:nvPicPr>
          <p:cNvPr id="9"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10"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1" name="图片 10"/>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12192000" cy="6858000"/>
          </a:xfrm>
          <a:prstGeom prst="rect">
            <a:avLst/>
          </a:prstGeom>
        </p:spPr>
      </p:pic>
      <p:grpSp>
        <p:nvGrpSpPr>
          <p:cNvPr id="3" name="object 3"/>
          <p:cNvGrpSpPr/>
          <p:nvPr/>
        </p:nvGrpSpPr>
        <p:grpSpPr>
          <a:xfrm>
            <a:off x="0" y="1799589"/>
            <a:ext cx="12190729" cy="5058411"/>
            <a:chOff x="0" y="1799589"/>
            <a:chExt cx="12190729" cy="5058411"/>
          </a:xfrm>
        </p:grpSpPr>
        <p:pic>
          <p:nvPicPr>
            <p:cNvPr id="4" name="object 4"/>
            <p:cNvPicPr/>
            <p:nvPr/>
          </p:nvPicPr>
          <p:blipFill>
            <a:blip r:embed="rId4" cstate="print"/>
            <a:stretch>
              <a:fillRect/>
            </a:stretch>
          </p:blipFill>
          <p:spPr>
            <a:xfrm>
              <a:off x="0" y="6436360"/>
              <a:ext cx="12190729" cy="421640"/>
            </a:xfrm>
            <a:prstGeom prst="rect">
              <a:avLst/>
            </a:prstGeom>
          </p:spPr>
        </p:pic>
        <p:pic>
          <p:nvPicPr>
            <p:cNvPr id="6" name="object 6"/>
            <p:cNvPicPr/>
            <p:nvPr/>
          </p:nvPicPr>
          <p:blipFill>
            <a:blip r:embed="rId5" cstate="print"/>
            <a:stretch>
              <a:fillRect/>
            </a:stretch>
          </p:blipFill>
          <p:spPr>
            <a:xfrm>
              <a:off x="1134110" y="5228588"/>
              <a:ext cx="9921494" cy="1629411"/>
            </a:xfrm>
            <a:prstGeom prst="rect">
              <a:avLst/>
            </a:prstGeom>
          </p:spPr>
        </p:pic>
        <p:pic>
          <p:nvPicPr>
            <p:cNvPr id="7" name="object 7"/>
            <p:cNvPicPr/>
            <p:nvPr/>
          </p:nvPicPr>
          <p:blipFill>
            <a:blip r:embed="rId6" cstate="print"/>
            <a:stretch>
              <a:fillRect/>
            </a:stretch>
          </p:blipFill>
          <p:spPr>
            <a:xfrm>
              <a:off x="1148080" y="1799589"/>
              <a:ext cx="9895840" cy="3437890"/>
            </a:xfrm>
            <a:prstGeom prst="rect">
              <a:avLst/>
            </a:prstGeom>
          </p:spPr>
        </p:pic>
      </p:grpSp>
      <p:sp>
        <p:nvSpPr>
          <p:cNvPr id="8" name="object 8"/>
          <p:cNvSpPr/>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sp>
        <p:nvSpPr>
          <p:cNvPr id="9" name="object 9"/>
          <p:cNvSpPr txBox="1">
            <a:spLocks noGrp="1"/>
          </p:cNvSpPr>
          <p:nvPr>
            <p:ph type="title"/>
          </p:nvPr>
        </p:nvSpPr>
        <p:spPr>
          <a:xfrm>
            <a:off x="350202" y="161925"/>
            <a:ext cx="6374765" cy="513080"/>
          </a:xfrm>
          <a:prstGeom prst="rect">
            <a:avLst/>
          </a:prstGeom>
        </p:spPr>
        <p:txBody>
          <a:bodyPr vert="horz" wrap="square" lIns="0" tIns="12700" rIns="0" bIns="0" rtlCol="0">
            <a:spAutoFit/>
          </a:bodyPr>
          <a:lstStyle/>
          <a:p>
            <a:pPr marL="12700">
              <a:lnSpc>
                <a:spcPct val="100000"/>
              </a:lnSpc>
              <a:spcBef>
                <a:spcPts val="100"/>
              </a:spcBef>
            </a:pPr>
            <a:r>
              <a:rPr sz="3200" b="0" spc="-229" dirty="0">
                <a:solidFill>
                  <a:srgbClr val="000000"/>
                </a:solidFill>
                <a:latin typeface="宋体" panose="02010600030101010101" pitchFamily="2" charset="-122"/>
                <a:cs typeface="宋体" panose="02010600030101010101" pitchFamily="2" charset="-122"/>
              </a:rPr>
              <a:t>vmagent</a:t>
            </a:r>
            <a:r>
              <a:rPr sz="3200" b="0" spc="-815" dirty="0">
                <a:solidFill>
                  <a:srgbClr val="000000"/>
                </a:solidFill>
                <a:latin typeface="宋体" panose="02010600030101010101" pitchFamily="2" charset="-122"/>
                <a:cs typeface="宋体" panose="02010600030101010101" pitchFamily="2" charset="-122"/>
              </a:rPr>
              <a:t> </a:t>
            </a:r>
            <a:r>
              <a:rPr sz="3200" b="0" spc="-195" dirty="0">
                <a:solidFill>
                  <a:srgbClr val="000000"/>
                </a:solidFill>
                <a:latin typeface="宋体" panose="02010600030101010101" pitchFamily="2" charset="-122"/>
                <a:cs typeface="宋体" panose="02010600030101010101" pitchFamily="2" charset="-122"/>
              </a:rPr>
              <a:t>Hig</a:t>
            </a:r>
            <a:r>
              <a:rPr sz="3200" b="0" spc="-185" dirty="0">
                <a:solidFill>
                  <a:srgbClr val="000000"/>
                </a:solidFill>
                <a:latin typeface="宋体" panose="02010600030101010101" pitchFamily="2" charset="-122"/>
                <a:cs typeface="宋体" panose="02010600030101010101" pitchFamily="2" charset="-122"/>
              </a:rPr>
              <a:t>h</a:t>
            </a:r>
            <a:r>
              <a:rPr sz="3200" b="0" spc="-705" dirty="0">
                <a:solidFill>
                  <a:srgbClr val="000000"/>
                </a:solidFill>
                <a:latin typeface="宋体" panose="02010600030101010101" pitchFamily="2" charset="-122"/>
                <a:cs typeface="宋体" panose="02010600030101010101" pitchFamily="2" charset="-122"/>
              </a:rPr>
              <a:t>-</a:t>
            </a:r>
            <a:r>
              <a:rPr sz="3200" b="0" spc="-320" dirty="0">
                <a:solidFill>
                  <a:srgbClr val="000000"/>
                </a:solidFill>
                <a:latin typeface="宋体" panose="02010600030101010101" pitchFamily="2" charset="-122"/>
                <a:cs typeface="宋体" panose="02010600030101010101" pitchFamily="2" charset="-122"/>
              </a:rPr>
              <a:t>Availa</a:t>
            </a:r>
            <a:r>
              <a:rPr sz="3200" b="0" spc="-330" dirty="0">
                <a:solidFill>
                  <a:srgbClr val="000000"/>
                </a:solidFill>
                <a:latin typeface="宋体" panose="02010600030101010101" pitchFamily="2" charset="-122"/>
                <a:cs typeface="宋体" panose="02010600030101010101" pitchFamily="2" charset="-122"/>
              </a:rPr>
              <a:t>b</a:t>
            </a:r>
            <a:r>
              <a:rPr sz="3200" b="0" spc="-680" dirty="0">
                <a:solidFill>
                  <a:srgbClr val="000000"/>
                </a:solidFill>
                <a:latin typeface="宋体" panose="02010600030101010101" pitchFamily="2" charset="-122"/>
                <a:cs typeface="宋体" panose="02010600030101010101" pitchFamily="2" charset="-122"/>
              </a:rPr>
              <a:t>ility</a:t>
            </a:r>
            <a:r>
              <a:rPr sz="3200" b="0" spc="-840" dirty="0">
                <a:solidFill>
                  <a:srgbClr val="000000"/>
                </a:solidFill>
                <a:latin typeface="宋体" panose="02010600030101010101" pitchFamily="2" charset="-122"/>
                <a:cs typeface="宋体" panose="02010600030101010101" pitchFamily="2" charset="-122"/>
              </a:rPr>
              <a:t> </a:t>
            </a:r>
            <a:r>
              <a:rPr sz="3200" b="0" spc="-45" dirty="0">
                <a:solidFill>
                  <a:srgbClr val="000000"/>
                </a:solidFill>
                <a:latin typeface="宋体" panose="02010600030101010101" pitchFamily="2" charset="-122"/>
                <a:cs typeface="宋体" panose="02010600030101010101" pitchFamily="2" charset="-122"/>
              </a:rPr>
              <a:t>Ex</a:t>
            </a:r>
            <a:r>
              <a:rPr sz="3200" b="0" spc="-60" dirty="0">
                <a:solidFill>
                  <a:srgbClr val="000000"/>
                </a:solidFill>
                <a:latin typeface="宋体" panose="02010600030101010101" pitchFamily="2" charset="-122"/>
                <a:cs typeface="宋体" panose="02010600030101010101" pitchFamily="2" charset="-122"/>
              </a:rPr>
              <a:t>a</a:t>
            </a:r>
            <a:r>
              <a:rPr sz="3200" b="0" spc="-350" dirty="0">
                <a:solidFill>
                  <a:srgbClr val="000000"/>
                </a:solidFill>
                <a:latin typeface="宋体" panose="02010600030101010101" pitchFamily="2" charset="-122"/>
                <a:cs typeface="宋体" panose="02010600030101010101" pitchFamily="2" charset="-122"/>
              </a:rPr>
              <a:t>mples</a:t>
            </a:r>
            <a:r>
              <a:rPr sz="3200" b="0" dirty="0">
                <a:solidFill>
                  <a:srgbClr val="000000"/>
                </a:solidFill>
                <a:latin typeface="宋体" panose="02010600030101010101" pitchFamily="2" charset="-122"/>
                <a:cs typeface="宋体" panose="02010600030101010101" pitchFamily="2" charset="-122"/>
              </a:rPr>
              <a:t>（</a:t>
            </a:r>
            <a:r>
              <a:rPr sz="3200" b="0" spc="-195" dirty="0">
                <a:solidFill>
                  <a:srgbClr val="000000"/>
                </a:solidFill>
                <a:latin typeface="宋体" panose="02010600030101010101" pitchFamily="2" charset="-122"/>
                <a:cs typeface="宋体" panose="02010600030101010101" pitchFamily="2" charset="-122"/>
              </a:rPr>
              <a:t>2</a:t>
            </a:r>
            <a:r>
              <a:rPr sz="3200" b="0" dirty="0">
                <a:solidFill>
                  <a:srgbClr val="000000"/>
                </a:solidFill>
                <a:latin typeface="宋体" panose="02010600030101010101" pitchFamily="2" charset="-122"/>
                <a:cs typeface="宋体" panose="02010600030101010101" pitchFamily="2" charset="-122"/>
              </a:rPr>
              <a:t>）</a:t>
            </a:r>
            <a:endParaRPr sz="3200">
              <a:latin typeface="宋体" panose="02010600030101010101" pitchFamily="2" charset="-122"/>
              <a:cs typeface="宋体" panose="02010600030101010101" pitchFamily="2" charset="-122"/>
            </a:endParaRPr>
          </a:p>
        </p:txBody>
      </p:sp>
      <p:sp>
        <p:nvSpPr>
          <p:cNvPr id="10" name="object 10"/>
          <p:cNvSpPr txBox="1"/>
          <p:nvPr/>
        </p:nvSpPr>
        <p:spPr>
          <a:xfrm>
            <a:off x="350202" y="890904"/>
            <a:ext cx="5464810" cy="330200"/>
          </a:xfrm>
          <a:prstGeom prst="rect">
            <a:avLst/>
          </a:prstGeom>
        </p:spPr>
        <p:txBody>
          <a:bodyPr vert="horz" wrap="square" lIns="0" tIns="12700" rIns="0" bIns="0" rtlCol="0">
            <a:spAutoFit/>
          </a:bodyPr>
          <a:lstStyle/>
          <a:p>
            <a:pPr marL="241300" indent="-228600">
              <a:lnSpc>
                <a:spcPct val="100000"/>
              </a:lnSpc>
              <a:spcBef>
                <a:spcPts val="100"/>
              </a:spcBef>
              <a:buClr>
                <a:srgbClr val="4770C4"/>
              </a:buClr>
              <a:buSzPct val="95000"/>
              <a:buFont typeface="Wingdings" panose="05000000000000000000"/>
              <a:buChar char=""/>
              <a:tabLst>
                <a:tab pos="241300" algn="l"/>
              </a:tabLst>
            </a:pPr>
            <a:r>
              <a:rPr sz="2000" spc="-150" dirty="0">
                <a:latin typeface="宋体" panose="02010600030101010101" pitchFamily="2" charset="-122"/>
                <a:cs typeface="宋体" panose="02010600030101010101" pitchFamily="2" charset="-122"/>
              </a:rPr>
              <a:t>Pul</a:t>
            </a:r>
            <a:r>
              <a:rPr sz="2000" spc="-545" dirty="0">
                <a:latin typeface="宋体" panose="02010600030101010101" pitchFamily="2" charset="-122"/>
                <a:cs typeface="宋体" panose="02010600030101010101" pitchFamily="2" charset="-122"/>
              </a:rPr>
              <a:t>l</a:t>
            </a:r>
            <a:r>
              <a:rPr sz="2000" spc="-500" dirty="0">
                <a:latin typeface="宋体" panose="02010600030101010101" pitchFamily="2" charset="-122"/>
                <a:cs typeface="宋体" panose="02010600030101010101" pitchFamily="2" charset="-122"/>
              </a:rPr>
              <a:t> </a:t>
            </a:r>
            <a:r>
              <a:rPr sz="2000" spc="-60" dirty="0">
                <a:latin typeface="宋体" panose="02010600030101010101" pitchFamily="2" charset="-122"/>
                <a:cs typeface="宋体" panose="02010600030101010101" pitchFamily="2" charset="-122"/>
              </a:rPr>
              <a:t>and</a:t>
            </a:r>
            <a:r>
              <a:rPr sz="2000" spc="-500" dirty="0">
                <a:latin typeface="宋体" panose="02010600030101010101" pitchFamily="2" charset="-122"/>
                <a:cs typeface="宋体" panose="02010600030101010101" pitchFamily="2" charset="-122"/>
              </a:rPr>
              <a:t> </a:t>
            </a:r>
            <a:r>
              <a:rPr sz="2000" spc="-45" dirty="0">
                <a:latin typeface="宋体" panose="02010600030101010101" pitchFamily="2" charset="-122"/>
                <a:cs typeface="宋体" panose="02010600030101010101" pitchFamily="2" charset="-122"/>
              </a:rPr>
              <a:t>Hig</a:t>
            </a:r>
            <a:r>
              <a:rPr sz="2000" spc="20" dirty="0">
                <a:latin typeface="宋体" panose="02010600030101010101" pitchFamily="2" charset="-122"/>
                <a:cs typeface="宋体" panose="02010600030101010101" pitchFamily="2" charset="-122"/>
              </a:rPr>
              <a:t>h</a:t>
            </a:r>
            <a:r>
              <a:rPr sz="2000" spc="-484" dirty="0">
                <a:latin typeface="宋体" panose="02010600030101010101" pitchFamily="2" charset="-122"/>
                <a:cs typeface="宋体" panose="02010600030101010101" pitchFamily="2" charset="-122"/>
              </a:rPr>
              <a:t> </a:t>
            </a:r>
            <a:r>
              <a:rPr sz="2000" spc="-280" dirty="0">
                <a:latin typeface="宋体" panose="02010600030101010101" pitchFamily="2" charset="-122"/>
                <a:cs typeface="宋体" panose="02010600030101010101" pitchFamily="2" charset="-122"/>
              </a:rPr>
              <a:t>Availability</a:t>
            </a:r>
            <a:r>
              <a:rPr sz="2000" spc="-480" dirty="0">
                <a:latin typeface="宋体" panose="02010600030101010101" pitchFamily="2" charset="-122"/>
                <a:cs typeface="宋体" panose="02010600030101010101" pitchFamily="2" charset="-122"/>
              </a:rPr>
              <a:t> </a:t>
            </a:r>
            <a:r>
              <a:rPr sz="2000" spc="-225" dirty="0">
                <a:latin typeface="宋体" panose="02010600030101010101" pitchFamily="2" charset="-122"/>
                <a:cs typeface="宋体" panose="02010600030101010101" pitchFamily="2" charset="-122"/>
              </a:rPr>
              <a:t>for</a:t>
            </a:r>
            <a:r>
              <a:rPr sz="2000" spc="-495" dirty="0">
                <a:latin typeface="宋体" panose="02010600030101010101" pitchFamily="2" charset="-122"/>
                <a:cs typeface="宋体" panose="02010600030101010101" pitchFamily="2" charset="-122"/>
              </a:rPr>
              <a:t> </a:t>
            </a:r>
            <a:r>
              <a:rPr sz="2000" spc="-200" dirty="0">
                <a:latin typeface="宋体" panose="02010600030101010101" pitchFamily="2" charset="-122"/>
                <a:cs typeface="宋体" panose="02010600030101010101" pitchFamily="2" charset="-122"/>
              </a:rPr>
              <a:t>smal</a:t>
            </a:r>
            <a:r>
              <a:rPr sz="2000" spc="-190" dirty="0">
                <a:latin typeface="宋体" panose="02010600030101010101" pitchFamily="2" charset="-122"/>
                <a:cs typeface="宋体" panose="02010600030101010101" pitchFamily="2" charset="-122"/>
              </a:rPr>
              <a:t>l</a:t>
            </a:r>
            <a:r>
              <a:rPr sz="2000" spc="-370" dirty="0">
                <a:latin typeface="宋体" panose="02010600030101010101" pitchFamily="2" charset="-122"/>
                <a:cs typeface="宋体" panose="02010600030101010101" pitchFamily="2" charset="-122"/>
              </a:rPr>
              <a:t>-</a:t>
            </a:r>
            <a:r>
              <a:rPr sz="2000" spc="-204" dirty="0">
                <a:latin typeface="宋体" panose="02010600030101010101" pitchFamily="2" charset="-122"/>
                <a:cs typeface="宋体" panose="02010600030101010101" pitchFamily="2" charset="-122"/>
              </a:rPr>
              <a:t>t</a:t>
            </a:r>
            <a:r>
              <a:rPr sz="2000" spc="-200" dirty="0">
                <a:latin typeface="宋体" panose="02010600030101010101" pitchFamily="2" charset="-122"/>
                <a:cs typeface="宋体" panose="02010600030101010101" pitchFamily="2" charset="-122"/>
              </a:rPr>
              <a:t>o</a:t>
            </a:r>
            <a:r>
              <a:rPr sz="2000" spc="-375" dirty="0">
                <a:latin typeface="宋体" panose="02010600030101010101" pitchFamily="2" charset="-122"/>
                <a:cs typeface="宋体" panose="02010600030101010101" pitchFamily="2" charset="-122"/>
              </a:rPr>
              <a:t>-</a:t>
            </a:r>
            <a:r>
              <a:rPr sz="2000" spc="185" dirty="0">
                <a:latin typeface="宋体" panose="02010600030101010101" pitchFamily="2" charset="-122"/>
                <a:cs typeface="宋体" panose="02010600030101010101" pitchFamily="2" charset="-122"/>
              </a:rPr>
              <a:t>m</a:t>
            </a:r>
            <a:r>
              <a:rPr sz="2000" spc="175" dirty="0">
                <a:latin typeface="宋体" panose="02010600030101010101" pitchFamily="2" charset="-122"/>
                <a:cs typeface="宋体" panose="02010600030101010101" pitchFamily="2" charset="-122"/>
              </a:rPr>
              <a:t>e</a:t>
            </a:r>
            <a:r>
              <a:rPr sz="2000" spc="-5" dirty="0">
                <a:latin typeface="宋体" panose="02010600030101010101" pitchFamily="2" charset="-122"/>
                <a:cs typeface="宋体" panose="02010600030101010101" pitchFamily="2" charset="-122"/>
              </a:rPr>
              <a:t>dium</a:t>
            </a:r>
            <a:r>
              <a:rPr sz="2000" spc="-500" dirty="0">
                <a:latin typeface="宋体" panose="02010600030101010101" pitchFamily="2" charset="-122"/>
                <a:cs typeface="宋体" panose="02010600030101010101" pitchFamily="2" charset="-122"/>
              </a:rPr>
              <a:t> </a:t>
            </a:r>
            <a:r>
              <a:rPr sz="2000" spc="-200" dirty="0">
                <a:latin typeface="宋体" panose="02010600030101010101" pitchFamily="2" charset="-122"/>
                <a:cs typeface="宋体" panose="02010600030101010101" pitchFamily="2" charset="-122"/>
              </a:rPr>
              <a:t>loads</a:t>
            </a:r>
            <a:endParaRPr sz="2000">
              <a:latin typeface="宋体" panose="02010600030101010101" pitchFamily="2" charset="-122"/>
              <a:cs typeface="宋体" panose="02010600030101010101" pitchFamily="2" charset="-122"/>
            </a:endParaRPr>
          </a:p>
        </p:txBody>
      </p:sp>
      <p:pic>
        <p:nvPicPr>
          <p:cNvPr id="14" name="图片 13"/>
          <p:cNvPicPr>
            <a:picLocks noChangeAspect="1"/>
          </p:cNvPicPr>
          <p:nvPr>
            <p:custDataLst>
              <p:tags r:id="rId1"/>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12192000" cy="6858000"/>
          </a:xfrm>
          <a:prstGeom prst="rect">
            <a:avLst/>
          </a:prstGeom>
        </p:spPr>
      </p:pic>
      <p:grpSp>
        <p:nvGrpSpPr>
          <p:cNvPr id="3" name="object 3"/>
          <p:cNvGrpSpPr/>
          <p:nvPr/>
        </p:nvGrpSpPr>
        <p:grpSpPr>
          <a:xfrm>
            <a:off x="0" y="1598930"/>
            <a:ext cx="12190729" cy="5259069"/>
            <a:chOff x="0" y="1598930"/>
            <a:chExt cx="12190729" cy="5259069"/>
          </a:xfrm>
        </p:grpSpPr>
        <p:pic>
          <p:nvPicPr>
            <p:cNvPr id="4" name="object 4"/>
            <p:cNvPicPr/>
            <p:nvPr/>
          </p:nvPicPr>
          <p:blipFill>
            <a:blip r:embed="rId4" cstate="print"/>
            <a:stretch>
              <a:fillRect/>
            </a:stretch>
          </p:blipFill>
          <p:spPr>
            <a:xfrm>
              <a:off x="0" y="6436359"/>
              <a:ext cx="12190729" cy="421640"/>
            </a:xfrm>
            <a:prstGeom prst="rect">
              <a:avLst/>
            </a:prstGeom>
          </p:spPr>
        </p:pic>
        <p:pic>
          <p:nvPicPr>
            <p:cNvPr id="6" name="object 6"/>
            <p:cNvPicPr/>
            <p:nvPr/>
          </p:nvPicPr>
          <p:blipFill>
            <a:blip r:embed="rId5" cstate="print"/>
            <a:stretch>
              <a:fillRect/>
            </a:stretch>
          </p:blipFill>
          <p:spPr>
            <a:xfrm>
              <a:off x="2178050" y="5368291"/>
              <a:ext cx="7833614" cy="1489708"/>
            </a:xfrm>
            <a:prstGeom prst="rect">
              <a:avLst/>
            </a:prstGeom>
          </p:spPr>
        </p:pic>
        <p:pic>
          <p:nvPicPr>
            <p:cNvPr id="7" name="object 7"/>
            <p:cNvPicPr/>
            <p:nvPr/>
          </p:nvPicPr>
          <p:blipFill>
            <a:blip r:embed="rId6" cstate="print"/>
            <a:stretch>
              <a:fillRect/>
            </a:stretch>
          </p:blipFill>
          <p:spPr>
            <a:xfrm>
              <a:off x="2192020" y="1598930"/>
              <a:ext cx="7807959" cy="3778250"/>
            </a:xfrm>
            <a:prstGeom prst="rect">
              <a:avLst/>
            </a:prstGeom>
          </p:spPr>
        </p:pic>
      </p:grpSp>
      <p:sp>
        <p:nvSpPr>
          <p:cNvPr id="8" name="object 8"/>
          <p:cNvSpPr/>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sp>
        <p:nvSpPr>
          <p:cNvPr id="9" name="object 9"/>
          <p:cNvSpPr txBox="1">
            <a:spLocks noGrp="1"/>
          </p:cNvSpPr>
          <p:nvPr>
            <p:ph type="title"/>
          </p:nvPr>
        </p:nvSpPr>
        <p:spPr>
          <a:xfrm>
            <a:off x="350202" y="161925"/>
            <a:ext cx="6374765" cy="513080"/>
          </a:xfrm>
          <a:prstGeom prst="rect">
            <a:avLst/>
          </a:prstGeom>
        </p:spPr>
        <p:txBody>
          <a:bodyPr vert="horz" wrap="square" lIns="0" tIns="12700" rIns="0" bIns="0" rtlCol="0">
            <a:spAutoFit/>
          </a:bodyPr>
          <a:lstStyle/>
          <a:p>
            <a:pPr marL="12700">
              <a:lnSpc>
                <a:spcPct val="100000"/>
              </a:lnSpc>
              <a:spcBef>
                <a:spcPts val="100"/>
              </a:spcBef>
            </a:pPr>
            <a:r>
              <a:rPr sz="3200" b="0" spc="-229" dirty="0">
                <a:solidFill>
                  <a:srgbClr val="000000"/>
                </a:solidFill>
                <a:latin typeface="宋体" panose="02010600030101010101" pitchFamily="2" charset="-122"/>
                <a:cs typeface="宋体" panose="02010600030101010101" pitchFamily="2" charset="-122"/>
              </a:rPr>
              <a:t>vmagent</a:t>
            </a:r>
            <a:r>
              <a:rPr sz="3200" b="0" spc="-815" dirty="0">
                <a:solidFill>
                  <a:srgbClr val="000000"/>
                </a:solidFill>
                <a:latin typeface="宋体" panose="02010600030101010101" pitchFamily="2" charset="-122"/>
                <a:cs typeface="宋体" panose="02010600030101010101" pitchFamily="2" charset="-122"/>
              </a:rPr>
              <a:t> </a:t>
            </a:r>
            <a:r>
              <a:rPr sz="3200" b="0" spc="-195" dirty="0">
                <a:solidFill>
                  <a:srgbClr val="000000"/>
                </a:solidFill>
                <a:latin typeface="宋体" panose="02010600030101010101" pitchFamily="2" charset="-122"/>
                <a:cs typeface="宋体" panose="02010600030101010101" pitchFamily="2" charset="-122"/>
              </a:rPr>
              <a:t>Hig</a:t>
            </a:r>
            <a:r>
              <a:rPr sz="3200" b="0" spc="-185" dirty="0">
                <a:solidFill>
                  <a:srgbClr val="000000"/>
                </a:solidFill>
                <a:latin typeface="宋体" panose="02010600030101010101" pitchFamily="2" charset="-122"/>
                <a:cs typeface="宋体" panose="02010600030101010101" pitchFamily="2" charset="-122"/>
              </a:rPr>
              <a:t>h</a:t>
            </a:r>
            <a:r>
              <a:rPr sz="3200" b="0" spc="-705" dirty="0">
                <a:solidFill>
                  <a:srgbClr val="000000"/>
                </a:solidFill>
                <a:latin typeface="宋体" panose="02010600030101010101" pitchFamily="2" charset="-122"/>
                <a:cs typeface="宋体" panose="02010600030101010101" pitchFamily="2" charset="-122"/>
              </a:rPr>
              <a:t>-</a:t>
            </a:r>
            <a:r>
              <a:rPr sz="3200" b="0" spc="-320" dirty="0">
                <a:solidFill>
                  <a:srgbClr val="000000"/>
                </a:solidFill>
                <a:latin typeface="宋体" panose="02010600030101010101" pitchFamily="2" charset="-122"/>
                <a:cs typeface="宋体" panose="02010600030101010101" pitchFamily="2" charset="-122"/>
              </a:rPr>
              <a:t>Availa</a:t>
            </a:r>
            <a:r>
              <a:rPr sz="3200" b="0" spc="-330" dirty="0">
                <a:solidFill>
                  <a:srgbClr val="000000"/>
                </a:solidFill>
                <a:latin typeface="宋体" panose="02010600030101010101" pitchFamily="2" charset="-122"/>
                <a:cs typeface="宋体" panose="02010600030101010101" pitchFamily="2" charset="-122"/>
              </a:rPr>
              <a:t>b</a:t>
            </a:r>
            <a:r>
              <a:rPr sz="3200" b="0" spc="-680" dirty="0">
                <a:solidFill>
                  <a:srgbClr val="000000"/>
                </a:solidFill>
                <a:latin typeface="宋体" panose="02010600030101010101" pitchFamily="2" charset="-122"/>
                <a:cs typeface="宋体" panose="02010600030101010101" pitchFamily="2" charset="-122"/>
              </a:rPr>
              <a:t>ility</a:t>
            </a:r>
            <a:r>
              <a:rPr sz="3200" b="0" spc="-840" dirty="0">
                <a:solidFill>
                  <a:srgbClr val="000000"/>
                </a:solidFill>
                <a:latin typeface="宋体" panose="02010600030101010101" pitchFamily="2" charset="-122"/>
                <a:cs typeface="宋体" panose="02010600030101010101" pitchFamily="2" charset="-122"/>
              </a:rPr>
              <a:t> </a:t>
            </a:r>
            <a:r>
              <a:rPr sz="3200" b="0" spc="-45" dirty="0">
                <a:solidFill>
                  <a:srgbClr val="000000"/>
                </a:solidFill>
                <a:latin typeface="宋体" panose="02010600030101010101" pitchFamily="2" charset="-122"/>
                <a:cs typeface="宋体" panose="02010600030101010101" pitchFamily="2" charset="-122"/>
              </a:rPr>
              <a:t>Ex</a:t>
            </a:r>
            <a:r>
              <a:rPr sz="3200" b="0" spc="-60" dirty="0">
                <a:solidFill>
                  <a:srgbClr val="000000"/>
                </a:solidFill>
                <a:latin typeface="宋体" panose="02010600030101010101" pitchFamily="2" charset="-122"/>
                <a:cs typeface="宋体" panose="02010600030101010101" pitchFamily="2" charset="-122"/>
              </a:rPr>
              <a:t>a</a:t>
            </a:r>
            <a:r>
              <a:rPr sz="3200" b="0" spc="-350" dirty="0">
                <a:solidFill>
                  <a:srgbClr val="000000"/>
                </a:solidFill>
                <a:latin typeface="宋体" panose="02010600030101010101" pitchFamily="2" charset="-122"/>
                <a:cs typeface="宋体" panose="02010600030101010101" pitchFamily="2" charset="-122"/>
              </a:rPr>
              <a:t>mples</a:t>
            </a:r>
            <a:r>
              <a:rPr sz="3200" b="0" dirty="0">
                <a:solidFill>
                  <a:srgbClr val="000000"/>
                </a:solidFill>
                <a:latin typeface="宋体" panose="02010600030101010101" pitchFamily="2" charset="-122"/>
                <a:cs typeface="宋体" panose="02010600030101010101" pitchFamily="2" charset="-122"/>
              </a:rPr>
              <a:t>（</a:t>
            </a:r>
            <a:r>
              <a:rPr sz="3200" b="0" spc="-195" dirty="0">
                <a:solidFill>
                  <a:srgbClr val="000000"/>
                </a:solidFill>
                <a:latin typeface="宋体" panose="02010600030101010101" pitchFamily="2" charset="-122"/>
                <a:cs typeface="宋体" panose="02010600030101010101" pitchFamily="2" charset="-122"/>
              </a:rPr>
              <a:t>3</a:t>
            </a:r>
            <a:r>
              <a:rPr sz="3200" b="0" dirty="0">
                <a:solidFill>
                  <a:srgbClr val="000000"/>
                </a:solidFill>
                <a:latin typeface="宋体" panose="02010600030101010101" pitchFamily="2" charset="-122"/>
                <a:cs typeface="宋体" panose="02010600030101010101" pitchFamily="2" charset="-122"/>
              </a:rPr>
              <a:t>）</a:t>
            </a:r>
            <a:endParaRPr sz="3200">
              <a:latin typeface="宋体" panose="02010600030101010101" pitchFamily="2" charset="-122"/>
              <a:cs typeface="宋体" panose="02010600030101010101" pitchFamily="2" charset="-122"/>
            </a:endParaRPr>
          </a:p>
        </p:txBody>
      </p:sp>
      <p:sp>
        <p:nvSpPr>
          <p:cNvPr id="10" name="object 10"/>
          <p:cNvSpPr txBox="1"/>
          <p:nvPr/>
        </p:nvSpPr>
        <p:spPr>
          <a:xfrm>
            <a:off x="350202" y="890904"/>
            <a:ext cx="4217670" cy="330200"/>
          </a:xfrm>
          <a:prstGeom prst="rect">
            <a:avLst/>
          </a:prstGeom>
        </p:spPr>
        <p:txBody>
          <a:bodyPr vert="horz" wrap="square" lIns="0" tIns="12700" rIns="0" bIns="0" rtlCol="0">
            <a:spAutoFit/>
          </a:bodyPr>
          <a:lstStyle/>
          <a:p>
            <a:pPr marL="241300" indent="-228600">
              <a:lnSpc>
                <a:spcPct val="100000"/>
              </a:lnSpc>
              <a:spcBef>
                <a:spcPts val="100"/>
              </a:spcBef>
              <a:buClr>
                <a:srgbClr val="4770C4"/>
              </a:buClr>
              <a:buSzPct val="95000"/>
              <a:buFont typeface="Wingdings" panose="05000000000000000000"/>
              <a:buChar char=""/>
              <a:tabLst>
                <a:tab pos="241300" algn="l"/>
              </a:tabLst>
            </a:pPr>
            <a:r>
              <a:rPr sz="2000" spc="-150" dirty="0">
                <a:latin typeface="宋体" panose="02010600030101010101" pitchFamily="2" charset="-122"/>
                <a:cs typeface="宋体" panose="02010600030101010101" pitchFamily="2" charset="-122"/>
              </a:rPr>
              <a:t>Pul</a:t>
            </a:r>
            <a:r>
              <a:rPr sz="2000" spc="-545" dirty="0">
                <a:latin typeface="宋体" panose="02010600030101010101" pitchFamily="2" charset="-122"/>
                <a:cs typeface="宋体" panose="02010600030101010101" pitchFamily="2" charset="-122"/>
              </a:rPr>
              <a:t>l</a:t>
            </a:r>
            <a:r>
              <a:rPr sz="2000" spc="-500" dirty="0">
                <a:latin typeface="宋体" panose="02010600030101010101" pitchFamily="2" charset="-122"/>
                <a:cs typeface="宋体" panose="02010600030101010101" pitchFamily="2" charset="-122"/>
              </a:rPr>
              <a:t> </a:t>
            </a:r>
            <a:r>
              <a:rPr sz="2000" spc="-60" dirty="0">
                <a:latin typeface="宋体" panose="02010600030101010101" pitchFamily="2" charset="-122"/>
                <a:cs typeface="宋体" panose="02010600030101010101" pitchFamily="2" charset="-122"/>
              </a:rPr>
              <a:t>and</a:t>
            </a:r>
            <a:r>
              <a:rPr sz="2000" spc="-500" dirty="0">
                <a:latin typeface="宋体" panose="02010600030101010101" pitchFamily="2" charset="-122"/>
                <a:cs typeface="宋体" panose="02010600030101010101" pitchFamily="2" charset="-122"/>
              </a:rPr>
              <a:t> </a:t>
            </a:r>
            <a:r>
              <a:rPr sz="2000" spc="-45" dirty="0">
                <a:latin typeface="宋体" panose="02010600030101010101" pitchFamily="2" charset="-122"/>
                <a:cs typeface="宋体" panose="02010600030101010101" pitchFamily="2" charset="-122"/>
              </a:rPr>
              <a:t>Hig</a:t>
            </a:r>
            <a:r>
              <a:rPr sz="2000" spc="20" dirty="0">
                <a:latin typeface="宋体" panose="02010600030101010101" pitchFamily="2" charset="-122"/>
                <a:cs typeface="宋体" panose="02010600030101010101" pitchFamily="2" charset="-122"/>
              </a:rPr>
              <a:t>h</a:t>
            </a:r>
            <a:r>
              <a:rPr sz="2000" spc="-484" dirty="0">
                <a:latin typeface="宋体" panose="02010600030101010101" pitchFamily="2" charset="-122"/>
                <a:cs typeface="宋体" panose="02010600030101010101" pitchFamily="2" charset="-122"/>
              </a:rPr>
              <a:t> </a:t>
            </a:r>
            <a:r>
              <a:rPr sz="2000" spc="-280" dirty="0">
                <a:latin typeface="宋体" panose="02010600030101010101" pitchFamily="2" charset="-122"/>
                <a:cs typeface="宋体" panose="02010600030101010101" pitchFamily="2" charset="-122"/>
              </a:rPr>
              <a:t>Availability</a:t>
            </a:r>
            <a:r>
              <a:rPr sz="2000" spc="-480" dirty="0">
                <a:latin typeface="宋体" panose="02010600030101010101" pitchFamily="2" charset="-122"/>
                <a:cs typeface="宋体" panose="02010600030101010101" pitchFamily="2" charset="-122"/>
              </a:rPr>
              <a:t> </a:t>
            </a:r>
            <a:r>
              <a:rPr sz="2000" spc="-225" dirty="0">
                <a:latin typeface="宋体" panose="02010600030101010101" pitchFamily="2" charset="-122"/>
                <a:cs typeface="宋体" panose="02010600030101010101" pitchFamily="2" charset="-122"/>
              </a:rPr>
              <a:t>for</a:t>
            </a:r>
            <a:r>
              <a:rPr sz="2000" spc="-495" dirty="0">
                <a:latin typeface="宋体" panose="02010600030101010101" pitchFamily="2" charset="-122"/>
                <a:cs typeface="宋体" panose="02010600030101010101" pitchFamily="2" charset="-122"/>
              </a:rPr>
              <a:t> </a:t>
            </a:r>
            <a:r>
              <a:rPr sz="2000" spc="-210" dirty="0">
                <a:latin typeface="宋体" panose="02010600030101010101" pitchFamily="2" charset="-122"/>
                <a:cs typeface="宋体" panose="02010600030101010101" pitchFamily="2" charset="-122"/>
              </a:rPr>
              <a:t>hig</a:t>
            </a:r>
            <a:r>
              <a:rPr sz="2000" spc="20" dirty="0">
                <a:latin typeface="宋体" panose="02010600030101010101" pitchFamily="2" charset="-122"/>
                <a:cs typeface="宋体" panose="02010600030101010101" pitchFamily="2" charset="-122"/>
              </a:rPr>
              <a:t>h</a:t>
            </a:r>
            <a:r>
              <a:rPr sz="2000" spc="-495" dirty="0">
                <a:latin typeface="宋体" panose="02010600030101010101" pitchFamily="2" charset="-122"/>
                <a:cs typeface="宋体" panose="02010600030101010101" pitchFamily="2" charset="-122"/>
              </a:rPr>
              <a:t> </a:t>
            </a:r>
            <a:r>
              <a:rPr sz="2000" spc="-200" dirty="0">
                <a:latin typeface="宋体" panose="02010600030101010101" pitchFamily="2" charset="-122"/>
                <a:cs typeface="宋体" panose="02010600030101010101" pitchFamily="2" charset="-122"/>
              </a:rPr>
              <a:t>loads</a:t>
            </a:r>
            <a:endParaRPr sz="2000">
              <a:latin typeface="宋体" panose="02010600030101010101" pitchFamily="2" charset="-122"/>
              <a:cs typeface="宋体" panose="02010600030101010101" pitchFamily="2" charset="-122"/>
            </a:endParaRPr>
          </a:p>
        </p:txBody>
      </p:sp>
      <p:pic>
        <p:nvPicPr>
          <p:cNvPr id="14" name="图片 13"/>
          <p:cNvPicPr>
            <a:picLocks noChangeAspect="1"/>
          </p:cNvPicPr>
          <p:nvPr>
            <p:custDataLst>
              <p:tags r:id="rId1"/>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4638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部署的各组件</a:t>
            </a:r>
            <a:endParaRPr sz="3200">
              <a:latin typeface="宋体" panose="02010600030101010101" pitchFamily="2" charset="-122"/>
              <a:cs typeface="宋体" panose="02010600030101010101" pitchFamily="2" charset="-122"/>
            </a:endParaRPr>
          </a:p>
        </p:txBody>
      </p:sp>
      <p:grpSp>
        <p:nvGrpSpPr>
          <p:cNvPr id="3" name="object 3"/>
          <p:cNvGrpSpPr/>
          <p:nvPr/>
        </p:nvGrpSpPr>
        <p:grpSpPr>
          <a:xfrm>
            <a:off x="5387339" y="2545080"/>
            <a:ext cx="1522095" cy="780415"/>
            <a:chOff x="5387339" y="2545080"/>
            <a:chExt cx="1522095" cy="780415"/>
          </a:xfrm>
        </p:grpSpPr>
        <p:pic>
          <p:nvPicPr>
            <p:cNvPr id="4" name="object 4"/>
            <p:cNvPicPr/>
            <p:nvPr/>
          </p:nvPicPr>
          <p:blipFill>
            <a:blip r:embed="rId5" cstate="print"/>
            <a:stretch>
              <a:fillRect/>
            </a:stretch>
          </p:blipFill>
          <p:spPr>
            <a:xfrm>
              <a:off x="5387339" y="2545080"/>
              <a:ext cx="1521967" cy="762507"/>
            </a:xfrm>
            <a:prstGeom prst="rect">
              <a:avLst/>
            </a:prstGeom>
          </p:spPr>
        </p:pic>
        <p:pic>
          <p:nvPicPr>
            <p:cNvPr id="5" name="object 5"/>
            <p:cNvPicPr/>
            <p:nvPr/>
          </p:nvPicPr>
          <p:blipFill>
            <a:blip r:embed="rId6" cstate="print"/>
            <a:stretch>
              <a:fillRect/>
            </a:stretch>
          </p:blipFill>
          <p:spPr>
            <a:xfrm>
              <a:off x="5485129" y="2584424"/>
              <a:ext cx="1325117" cy="740943"/>
            </a:xfrm>
            <a:prstGeom prst="rect">
              <a:avLst/>
            </a:prstGeom>
          </p:spPr>
        </p:pic>
        <p:pic>
          <p:nvPicPr>
            <p:cNvPr id="6" name="object 6"/>
            <p:cNvPicPr/>
            <p:nvPr/>
          </p:nvPicPr>
          <p:blipFill>
            <a:blip r:embed="rId7" cstate="print"/>
            <a:stretch>
              <a:fillRect/>
            </a:stretch>
          </p:blipFill>
          <p:spPr>
            <a:xfrm>
              <a:off x="5445759" y="2584450"/>
              <a:ext cx="1409699" cy="650239"/>
            </a:xfrm>
            <a:prstGeom prst="rect">
              <a:avLst/>
            </a:prstGeom>
          </p:spPr>
        </p:pic>
      </p:grpSp>
      <p:sp>
        <p:nvSpPr>
          <p:cNvPr id="7" name="object 7"/>
          <p:cNvSpPr txBox="1"/>
          <p:nvPr/>
        </p:nvSpPr>
        <p:spPr>
          <a:xfrm>
            <a:off x="5445759" y="2584450"/>
            <a:ext cx="1409700" cy="650240"/>
          </a:xfrm>
          <a:prstGeom prst="rect">
            <a:avLst/>
          </a:prstGeom>
        </p:spPr>
        <p:txBody>
          <a:bodyPr vert="horz" wrap="square" lIns="0" tIns="83820" rIns="0" bIns="0" rtlCol="0">
            <a:spAutoFit/>
          </a:bodyPr>
          <a:lstStyle/>
          <a:p>
            <a:pPr marL="448310" marR="205105" indent="-236220">
              <a:lnSpc>
                <a:spcPct val="100000"/>
              </a:lnSpc>
              <a:spcBef>
                <a:spcPts val="660"/>
              </a:spcBef>
            </a:pPr>
            <a:r>
              <a:rPr sz="1500" spc="40" dirty="0">
                <a:latin typeface="宋体" panose="02010600030101010101" pitchFamily="2" charset="-122"/>
                <a:cs typeface="宋体" panose="02010600030101010101" pitchFamily="2" charset="-122"/>
              </a:rPr>
              <a:t>Promet</a:t>
            </a:r>
            <a:r>
              <a:rPr sz="1500" spc="45" dirty="0">
                <a:latin typeface="宋体" panose="02010600030101010101" pitchFamily="2" charset="-122"/>
                <a:cs typeface="宋体" panose="02010600030101010101" pitchFamily="2" charset="-122"/>
              </a:rPr>
              <a:t>h</a:t>
            </a:r>
            <a:r>
              <a:rPr sz="1500" spc="-15" dirty="0">
                <a:latin typeface="宋体" panose="02010600030101010101" pitchFamily="2" charset="-122"/>
                <a:cs typeface="宋体" panose="02010600030101010101" pitchFamily="2" charset="-122"/>
              </a:rPr>
              <a:t>eus  </a:t>
            </a:r>
            <a:r>
              <a:rPr sz="1500" spc="-85" dirty="0">
                <a:latin typeface="宋体" panose="02010600030101010101" pitchFamily="2" charset="-122"/>
                <a:cs typeface="宋体" panose="02010600030101010101" pitchFamily="2" charset="-122"/>
              </a:rPr>
              <a:t>Server</a:t>
            </a:r>
            <a:endParaRPr sz="1500">
              <a:latin typeface="宋体" panose="02010600030101010101" pitchFamily="2" charset="-122"/>
              <a:cs typeface="宋体" panose="02010600030101010101" pitchFamily="2" charset="-122"/>
            </a:endParaRPr>
          </a:p>
        </p:txBody>
      </p:sp>
      <p:grpSp>
        <p:nvGrpSpPr>
          <p:cNvPr id="8" name="object 8"/>
          <p:cNvGrpSpPr/>
          <p:nvPr/>
        </p:nvGrpSpPr>
        <p:grpSpPr>
          <a:xfrm>
            <a:off x="6113145" y="1047750"/>
            <a:ext cx="3844290" cy="1536700"/>
            <a:chOff x="6113145" y="1047750"/>
            <a:chExt cx="3844290" cy="1536700"/>
          </a:xfrm>
        </p:grpSpPr>
        <p:sp>
          <p:nvSpPr>
            <p:cNvPr id="9" name="object 9"/>
            <p:cNvSpPr/>
            <p:nvPr/>
          </p:nvSpPr>
          <p:spPr>
            <a:xfrm>
              <a:off x="6113145" y="1931035"/>
              <a:ext cx="76200" cy="653415"/>
            </a:xfrm>
            <a:custGeom>
              <a:avLst/>
              <a:gdLst/>
              <a:ahLst/>
              <a:cxnLst/>
              <a:rect l="l" t="t" r="r" b="b"/>
              <a:pathLst>
                <a:path w="76200" h="653414">
                  <a:moveTo>
                    <a:pt x="28575" y="577214"/>
                  </a:moveTo>
                  <a:lnTo>
                    <a:pt x="0" y="577214"/>
                  </a:lnTo>
                  <a:lnTo>
                    <a:pt x="38100" y="653414"/>
                  </a:lnTo>
                  <a:lnTo>
                    <a:pt x="69850" y="589914"/>
                  </a:lnTo>
                  <a:lnTo>
                    <a:pt x="28575" y="589914"/>
                  </a:lnTo>
                  <a:lnTo>
                    <a:pt x="28575" y="577214"/>
                  </a:lnTo>
                  <a:close/>
                </a:path>
                <a:path w="76200" h="653414">
                  <a:moveTo>
                    <a:pt x="47625" y="0"/>
                  </a:moveTo>
                  <a:lnTo>
                    <a:pt x="28575" y="0"/>
                  </a:lnTo>
                  <a:lnTo>
                    <a:pt x="28575" y="589914"/>
                  </a:lnTo>
                  <a:lnTo>
                    <a:pt x="47625" y="589914"/>
                  </a:lnTo>
                  <a:lnTo>
                    <a:pt x="47625" y="0"/>
                  </a:lnTo>
                  <a:close/>
                </a:path>
                <a:path w="76200" h="653414">
                  <a:moveTo>
                    <a:pt x="76200" y="577214"/>
                  </a:moveTo>
                  <a:lnTo>
                    <a:pt x="47625" y="577214"/>
                  </a:lnTo>
                  <a:lnTo>
                    <a:pt x="47625" y="589914"/>
                  </a:lnTo>
                  <a:lnTo>
                    <a:pt x="69850" y="589914"/>
                  </a:lnTo>
                  <a:lnTo>
                    <a:pt x="76200" y="577214"/>
                  </a:lnTo>
                  <a:close/>
                </a:path>
              </a:pathLst>
            </a:custGeom>
            <a:solidFill>
              <a:srgbClr val="6FAC46"/>
            </a:solidFill>
          </p:spPr>
          <p:txBody>
            <a:bodyPr wrap="square" lIns="0" tIns="0" rIns="0" bIns="0" rtlCol="0"/>
            <a:lstStyle/>
            <a:p>
              <a:endParaRPr/>
            </a:p>
          </p:txBody>
        </p:sp>
        <p:pic>
          <p:nvPicPr>
            <p:cNvPr id="10" name="object 10"/>
            <p:cNvPicPr/>
            <p:nvPr/>
          </p:nvPicPr>
          <p:blipFill>
            <a:blip r:embed="rId8" cstate="print"/>
            <a:stretch>
              <a:fillRect/>
            </a:stretch>
          </p:blipFill>
          <p:spPr>
            <a:xfrm>
              <a:off x="8432800" y="1047750"/>
              <a:ext cx="1524507" cy="762507"/>
            </a:xfrm>
            <a:prstGeom prst="rect">
              <a:avLst/>
            </a:prstGeom>
          </p:spPr>
        </p:pic>
        <p:pic>
          <p:nvPicPr>
            <p:cNvPr id="11" name="object 11"/>
            <p:cNvPicPr/>
            <p:nvPr/>
          </p:nvPicPr>
          <p:blipFill>
            <a:blip r:embed="rId9" cstate="print"/>
            <a:stretch>
              <a:fillRect/>
            </a:stretch>
          </p:blipFill>
          <p:spPr>
            <a:xfrm>
              <a:off x="8479789" y="1201381"/>
              <a:ext cx="1430527" cy="512356"/>
            </a:xfrm>
            <a:prstGeom prst="rect">
              <a:avLst/>
            </a:prstGeom>
          </p:spPr>
        </p:pic>
        <p:pic>
          <p:nvPicPr>
            <p:cNvPr id="12" name="object 12"/>
            <p:cNvPicPr/>
            <p:nvPr/>
          </p:nvPicPr>
          <p:blipFill>
            <a:blip r:embed="rId10" cstate="print"/>
            <a:stretch>
              <a:fillRect/>
            </a:stretch>
          </p:blipFill>
          <p:spPr>
            <a:xfrm>
              <a:off x="8491220" y="1087119"/>
              <a:ext cx="1412240" cy="650239"/>
            </a:xfrm>
            <a:prstGeom prst="rect">
              <a:avLst/>
            </a:prstGeom>
          </p:spPr>
        </p:pic>
      </p:grpSp>
      <p:sp>
        <p:nvSpPr>
          <p:cNvPr id="13" name="object 13"/>
          <p:cNvSpPr txBox="1"/>
          <p:nvPr/>
        </p:nvSpPr>
        <p:spPr>
          <a:xfrm>
            <a:off x="8491219" y="1087119"/>
            <a:ext cx="1412240" cy="650240"/>
          </a:xfrm>
          <a:prstGeom prst="rect">
            <a:avLst/>
          </a:prstGeom>
        </p:spPr>
        <p:txBody>
          <a:bodyPr vert="horz" wrap="square" lIns="0" tIns="635" rIns="0" bIns="0" rtlCol="0">
            <a:spAutoFit/>
          </a:bodyPr>
          <a:lstStyle/>
          <a:p>
            <a:pPr>
              <a:lnSpc>
                <a:spcPct val="100000"/>
              </a:lnSpc>
              <a:spcBef>
                <a:spcPts val="5"/>
              </a:spcBef>
            </a:pPr>
            <a:endParaRPr sz="1350">
              <a:latin typeface="Times New Roman" panose="02020603050405020304"/>
              <a:cs typeface="Times New Roman" panose="02020603050405020304"/>
            </a:endParaRPr>
          </a:p>
          <a:p>
            <a:pPr marL="162560">
              <a:lnSpc>
                <a:spcPct val="100000"/>
              </a:lnSpc>
            </a:pPr>
            <a:r>
              <a:rPr sz="1500" spc="-40" dirty="0">
                <a:latin typeface="宋体" panose="02010600030101010101" pitchFamily="2" charset="-122"/>
                <a:cs typeface="宋体" panose="02010600030101010101" pitchFamily="2" charset="-122"/>
              </a:rPr>
              <a:t>alertmanager</a:t>
            </a:r>
            <a:endParaRPr sz="1500">
              <a:latin typeface="宋体" panose="02010600030101010101" pitchFamily="2" charset="-122"/>
              <a:cs typeface="宋体" panose="02010600030101010101" pitchFamily="2" charset="-122"/>
            </a:endParaRPr>
          </a:p>
        </p:txBody>
      </p:sp>
      <p:grpSp>
        <p:nvGrpSpPr>
          <p:cNvPr id="14" name="object 14"/>
          <p:cNvGrpSpPr/>
          <p:nvPr/>
        </p:nvGrpSpPr>
        <p:grpSpPr>
          <a:xfrm>
            <a:off x="7020559" y="3906520"/>
            <a:ext cx="1524635" cy="781685"/>
            <a:chOff x="7020559" y="3906520"/>
            <a:chExt cx="1524635" cy="781685"/>
          </a:xfrm>
        </p:grpSpPr>
        <p:pic>
          <p:nvPicPr>
            <p:cNvPr id="15" name="object 15"/>
            <p:cNvPicPr/>
            <p:nvPr/>
          </p:nvPicPr>
          <p:blipFill>
            <a:blip r:embed="rId11" cstate="print"/>
            <a:stretch>
              <a:fillRect/>
            </a:stretch>
          </p:blipFill>
          <p:spPr>
            <a:xfrm>
              <a:off x="7020559" y="3906520"/>
              <a:ext cx="1524507" cy="763777"/>
            </a:xfrm>
            <a:prstGeom prst="rect">
              <a:avLst/>
            </a:prstGeom>
          </p:spPr>
        </p:pic>
        <p:pic>
          <p:nvPicPr>
            <p:cNvPr id="16" name="object 16"/>
            <p:cNvPicPr/>
            <p:nvPr/>
          </p:nvPicPr>
          <p:blipFill>
            <a:blip r:embed="rId12" cstate="print"/>
            <a:stretch>
              <a:fillRect/>
            </a:stretch>
          </p:blipFill>
          <p:spPr>
            <a:xfrm>
              <a:off x="7249159" y="3947134"/>
              <a:ext cx="1067295" cy="740943"/>
            </a:xfrm>
            <a:prstGeom prst="rect">
              <a:avLst/>
            </a:prstGeom>
          </p:spPr>
        </p:pic>
      </p:grpSp>
      <p:sp>
        <p:nvSpPr>
          <p:cNvPr id="17" name="object 17"/>
          <p:cNvSpPr txBox="1"/>
          <p:nvPr/>
        </p:nvSpPr>
        <p:spPr>
          <a:xfrm>
            <a:off x="7078980" y="3945890"/>
            <a:ext cx="1412240" cy="651510"/>
          </a:xfrm>
          <a:prstGeom prst="rect">
            <a:avLst/>
          </a:prstGeom>
          <a:solidFill>
            <a:srgbClr val="45B19B"/>
          </a:solidFill>
        </p:spPr>
        <p:txBody>
          <a:bodyPr vert="horz" wrap="square" lIns="0" tIns="85090" rIns="0" bIns="0" rtlCol="0">
            <a:spAutoFit/>
          </a:bodyPr>
          <a:lstStyle/>
          <a:p>
            <a:pPr marL="362585" marR="334010" indent="-19050">
              <a:lnSpc>
                <a:spcPct val="100000"/>
              </a:lnSpc>
              <a:spcBef>
                <a:spcPts val="670"/>
              </a:spcBef>
            </a:pPr>
            <a:r>
              <a:rPr sz="1500" spc="-85" dirty="0">
                <a:latin typeface="宋体" panose="02010600030101010101" pitchFamily="2" charset="-122"/>
                <a:cs typeface="宋体" panose="02010600030101010101" pitchFamily="2" charset="-122"/>
              </a:rPr>
              <a:t>blac</a:t>
            </a:r>
            <a:r>
              <a:rPr sz="1500" spc="-80" dirty="0">
                <a:latin typeface="宋体" panose="02010600030101010101" pitchFamily="2" charset="-122"/>
                <a:cs typeface="宋体" panose="02010600030101010101" pitchFamily="2" charset="-122"/>
              </a:rPr>
              <a:t>k</a:t>
            </a:r>
            <a:r>
              <a:rPr sz="1500" spc="40" dirty="0">
                <a:latin typeface="宋体" panose="02010600030101010101" pitchFamily="2" charset="-122"/>
                <a:cs typeface="宋体" panose="02010600030101010101" pitchFamily="2" charset="-122"/>
              </a:rPr>
              <a:t>box  </a:t>
            </a:r>
            <a:r>
              <a:rPr sz="1500" spc="-75" dirty="0">
                <a:latin typeface="宋体" panose="02010600030101010101" pitchFamily="2" charset="-122"/>
                <a:cs typeface="宋体" panose="02010600030101010101" pitchFamily="2" charset="-122"/>
              </a:rPr>
              <a:t>exporter</a:t>
            </a:r>
            <a:endParaRPr sz="1500">
              <a:latin typeface="宋体" panose="02010600030101010101" pitchFamily="2" charset="-122"/>
              <a:cs typeface="宋体" panose="02010600030101010101" pitchFamily="2" charset="-122"/>
            </a:endParaRPr>
          </a:p>
        </p:txBody>
      </p:sp>
      <p:grpSp>
        <p:nvGrpSpPr>
          <p:cNvPr id="18" name="object 18"/>
          <p:cNvGrpSpPr/>
          <p:nvPr/>
        </p:nvGrpSpPr>
        <p:grpSpPr>
          <a:xfrm>
            <a:off x="5002529" y="3906520"/>
            <a:ext cx="1524635" cy="781685"/>
            <a:chOff x="5002529" y="3906520"/>
            <a:chExt cx="1524635" cy="781685"/>
          </a:xfrm>
        </p:grpSpPr>
        <p:pic>
          <p:nvPicPr>
            <p:cNvPr id="19" name="object 19"/>
            <p:cNvPicPr/>
            <p:nvPr/>
          </p:nvPicPr>
          <p:blipFill>
            <a:blip r:embed="rId11" cstate="print"/>
            <a:stretch>
              <a:fillRect/>
            </a:stretch>
          </p:blipFill>
          <p:spPr>
            <a:xfrm>
              <a:off x="5002529" y="3906520"/>
              <a:ext cx="1524507" cy="763777"/>
            </a:xfrm>
            <a:prstGeom prst="rect">
              <a:avLst/>
            </a:prstGeom>
          </p:spPr>
        </p:pic>
        <p:pic>
          <p:nvPicPr>
            <p:cNvPr id="20" name="object 20"/>
            <p:cNvPicPr/>
            <p:nvPr/>
          </p:nvPicPr>
          <p:blipFill>
            <a:blip r:embed="rId13" cstate="print"/>
            <a:stretch>
              <a:fillRect/>
            </a:stretch>
          </p:blipFill>
          <p:spPr>
            <a:xfrm>
              <a:off x="5250179" y="3947134"/>
              <a:ext cx="1029207" cy="740943"/>
            </a:xfrm>
            <a:prstGeom prst="rect">
              <a:avLst/>
            </a:prstGeom>
          </p:spPr>
        </p:pic>
        <p:pic>
          <p:nvPicPr>
            <p:cNvPr id="21" name="object 21"/>
            <p:cNvPicPr/>
            <p:nvPr/>
          </p:nvPicPr>
          <p:blipFill>
            <a:blip r:embed="rId14" cstate="print"/>
            <a:stretch>
              <a:fillRect/>
            </a:stretch>
          </p:blipFill>
          <p:spPr>
            <a:xfrm>
              <a:off x="5060950" y="3945890"/>
              <a:ext cx="1412239" cy="651510"/>
            </a:xfrm>
            <a:prstGeom prst="rect">
              <a:avLst/>
            </a:prstGeom>
          </p:spPr>
        </p:pic>
      </p:grpSp>
      <p:sp>
        <p:nvSpPr>
          <p:cNvPr id="22" name="object 22"/>
          <p:cNvSpPr txBox="1"/>
          <p:nvPr/>
        </p:nvSpPr>
        <p:spPr>
          <a:xfrm>
            <a:off x="5060950" y="3945890"/>
            <a:ext cx="1412240" cy="651510"/>
          </a:xfrm>
          <a:prstGeom prst="rect">
            <a:avLst/>
          </a:prstGeom>
        </p:spPr>
        <p:txBody>
          <a:bodyPr vert="horz" wrap="square" lIns="0" tIns="85090" rIns="0" bIns="0" rtlCol="0">
            <a:spAutoFit/>
          </a:bodyPr>
          <a:lstStyle/>
          <a:p>
            <a:pPr marL="363220" marR="353060" indent="120650">
              <a:lnSpc>
                <a:spcPct val="100000"/>
              </a:lnSpc>
              <a:spcBef>
                <a:spcPts val="670"/>
              </a:spcBef>
            </a:pPr>
            <a:r>
              <a:rPr sz="1500" spc="-50" dirty="0">
                <a:latin typeface="宋体" panose="02010600030101010101" pitchFamily="2" charset="-122"/>
                <a:cs typeface="宋体" panose="02010600030101010101" pitchFamily="2" charset="-122"/>
              </a:rPr>
              <a:t>nginx </a:t>
            </a:r>
            <a:r>
              <a:rPr sz="1500" spc="-45" dirty="0">
                <a:latin typeface="宋体" panose="02010600030101010101" pitchFamily="2" charset="-122"/>
                <a:cs typeface="宋体" panose="02010600030101010101" pitchFamily="2" charset="-122"/>
              </a:rPr>
              <a:t> </a:t>
            </a:r>
            <a:r>
              <a:rPr sz="1500" spc="-75" dirty="0">
                <a:latin typeface="宋体" panose="02010600030101010101" pitchFamily="2" charset="-122"/>
                <a:cs typeface="宋体" panose="02010600030101010101" pitchFamily="2" charset="-122"/>
              </a:rPr>
              <a:t>exporter</a:t>
            </a:r>
            <a:endParaRPr sz="1500">
              <a:latin typeface="宋体" panose="02010600030101010101" pitchFamily="2" charset="-122"/>
              <a:cs typeface="宋体" panose="02010600030101010101" pitchFamily="2" charset="-122"/>
            </a:endParaRPr>
          </a:p>
        </p:txBody>
      </p:sp>
      <p:grpSp>
        <p:nvGrpSpPr>
          <p:cNvPr id="23" name="object 23"/>
          <p:cNvGrpSpPr/>
          <p:nvPr/>
        </p:nvGrpSpPr>
        <p:grpSpPr>
          <a:xfrm>
            <a:off x="5002529" y="5058409"/>
            <a:ext cx="1524635" cy="762635"/>
            <a:chOff x="5002529" y="5058409"/>
            <a:chExt cx="1524635" cy="762635"/>
          </a:xfrm>
        </p:grpSpPr>
        <p:pic>
          <p:nvPicPr>
            <p:cNvPr id="24" name="object 24"/>
            <p:cNvPicPr/>
            <p:nvPr/>
          </p:nvPicPr>
          <p:blipFill>
            <a:blip r:embed="rId8" cstate="print"/>
            <a:stretch>
              <a:fillRect/>
            </a:stretch>
          </p:blipFill>
          <p:spPr>
            <a:xfrm>
              <a:off x="5002529" y="5058409"/>
              <a:ext cx="1524507" cy="762507"/>
            </a:xfrm>
            <a:prstGeom prst="rect">
              <a:avLst/>
            </a:prstGeom>
          </p:spPr>
        </p:pic>
        <p:pic>
          <p:nvPicPr>
            <p:cNvPr id="25" name="object 25"/>
            <p:cNvPicPr/>
            <p:nvPr/>
          </p:nvPicPr>
          <p:blipFill>
            <a:blip r:embed="rId15" cstate="print"/>
            <a:stretch>
              <a:fillRect/>
            </a:stretch>
          </p:blipFill>
          <p:spPr>
            <a:xfrm>
              <a:off x="5370829" y="5212079"/>
              <a:ext cx="787920" cy="512356"/>
            </a:xfrm>
            <a:prstGeom prst="rect">
              <a:avLst/>
            </a:prstGeom>
          </p:spPr>
        </p:pic>
        <p:pic>
          <p:nvPicPr>
            <p:cNvPr id="26" name="object 26"/>
            <p:cNvPicPr/>
            <p:nvPr/>
          </p:nvPicPr>
          <p:blipFill>
            <a:blip r:embed="rId16" cstate="print"/>
            <a:stretch>
              <a:fillRect/>
            </a:stretch>
          </p:blipFill>
          <p:spPr>
            <a:xfrm>
              <a:off x="5060950" y="5097779"/>
              <a:ext cx="1412239" cy="650240"/>
            </a:xfrm>
            <a:prstGeom prst="rect">
              <a:avLst/>
            </a:prstGeom>
          </p:spPr>
        </p:pic>
      </p:grpSp>
      <p:sp>
        <p:nvSpPr>
          <p:cNvPr id="27" name="object 27"/>
          <p:cNvSpPr txBox="1"/>
          <p:nvPr/>
        </p:nvSpPr>
        <p:spPr>
          <a:xfrm>
            <a:off x="5060950" y="5097779"/>
            <a:ext cx="1412240" cy="650240"/>
          </a:xfrm>
          <a:prstGeom prst="rect">
            <a:avLst/>
          </a:prstGeom>
        </p:spPr>
        <p:txBody>
          <a:bodyPr vert="horz" wrap="square" lIns="0" tIns="1905" rIns="0" bIns="0" rtlCol="0">
            <a:spAutoFit/>
          </a:bodyPr>
          <a:lstStyle/>
          <a:p>
            <a:pPr>
              <a:lnSpc>
                <a:spcPct val="100000"/>
              </a:lnSpc>
              <a:spcBef>
                <a:spcPts val="15"/>
              </a:spcBef>
            </a:pPr>
            <a:endParaRPr sz="1350">
              <a:latin typeface="Times New Roman" panose="02020603050405020304"/>
              <a:cs typeface="Times New Roman" panose="02020603050405020304"/>
            </a:endParaRPr>
          </a:p>
          <a:p>
            <a:pPr marL="1905" algn="ctr">
              <a:lnSpc>
                <a:spcPct val="100000"/>
              </a:lnSpc>
            </a:pPr>
            <a:r>
              <a:rPr sz="1500" spc="-50" dirty="0">
                <a:latin typeface="宋体" panose="02010600030101010101" pitchFamily="2" charset="-122"/>
                <a:cs typeface="宋体" panose="02010600030101010101" pitchFamily="2" charset="-122"/>
              </a:rPr>
              <a:t>nginx</a:t>
            </a:r>
            <a:endParaRPr sz="1500">
              <a:latin typeface="宋体" panose="02010600030101010101" pitchFamily="2" charset="-122"/>
              <a:cs typeface="宋体" panose="02010600030101010101" pitchFamily="2" charset="-122"/>
            </a:endParaRPr>
          </a:p>
        </p:txBody>
      </p:sp>
      <p:grpSp>
        <p:nvGrpSpPr>
          <p:cNvPr id="28" name="object 28"/>
          <p:cNvGrpSpPr/>
          <p:nvPr/>
        </p:nvGrpSpPr>
        <p:grpSpPr>
          <a:xfrm>
            <a:off x="3055620" y="3906520"/>
            <a:ext cx="1524635" cy="781685"/>
            <a:chOff x="3055620" y="3906520"/>
            <a:chExt cx="1524635" cy="781685"/>
          </a:xfrm>
        </p:grpSpPr>
        <p:pic>
          <p:nvPicPr>
            <p:cNvPr id="29" name="object 29"/>
            <p:cNvPicPr/>
            <p:nvPr/>
          </p:nvPicPr>
          <p:blipFill>
            <a:blip r:embed="rId11" cstate="print"/>
            <a:stretch>
              <a:fillRect/>
            </a:stretch>
          </p:blipFill>
          <p:spPr>
            <a:xfrm>
              <a:off x="3055620" y="3906520"/>
              <a:ext cx="1524507" cy="763777"/>
            </a:xfrm>
            <a:prstGeom prst="rect">
              <a:avLst/>
            </a:prstGeom>
          </p:spPr>
        </p:pic>
        <p:pic>
          <p:nvPicPr>
            <p:cNvPr id="30" name="object 30"/>
            <p:cNvPicPr/>
            <p:nvPr/>
          </p:nvPicPr>
          <p:blipFill>
            <a:blip r:embed="rId17" cstate="print"/>
            <a:stretch>
              <a:fillRect/>
            </a:stretch>
          </p:blipFill>
          <p:spPr>
            <a:xfrm>
              <a:off x="3303270" y="3947134"/>
              <a:ext cx="1029207" cy="740943"/>
            </a:xfrm>
            <a:prstGeom prst="rect">
              <a:avLst/>
            </a:prstGeom>
          </p:spPr>
        </p:pic>
        <p:pic>
          <p:nvPicPr>
            <p:cNvPr id="31" name="object 31"/>
            <p:cNvPicPr/>
            <p:nvPr/>
          </p:nvPicPr>
          <p:blipFill>
            <a:blip r:embed="rId14" cstate="print"/>
            <a:stretch>
              <a:fillRect/>
            </a:stretch>
          </p:blipFill>
          <p:spPr>
            <a:xfrm>
              <a:off x="3114039" y="3945890"/>
              <a:ext cx="1412239" cy="651510"/>
            </a:xfrm>
            <a:prstGeom prst="rect">
              <a:avLst/>
            </a:prstGeom>
          </p:spPr>
        </p:pic>
      </p:grpSp>
      <p:sp>
        <p:nvSpPr>
          <p:cNvPr id="32" name="object 32"/>
          <p:cNvSpPr txBox="1"/>
          <p:nvPr/>
        </p:nvSpPr>
        <p:spPr>
          <a:xfrm>
            <a:off x="3114039" y="3945890"/>
            <a:ext cx="1412240" cy="651510"/>
          </a:xfrm>
          <a:prstGeom prst="rect">
            <a:avLst/>
          </a:prstGeom>
        </p:spPr>
        <p:txBody>
          <a:bodyPr vert="horz" wrap="square" lIns="0" tIns="85090" rIns="0" bIns="0" rtlCol="0">
            <a:spAutoFit/>
          </a:bodyPr>
          <a:lstStyle/>
          <a:p>
            <a:pPr marL="362585" marR="353060" indent="49530">
              <a:lnSpc>
                <a:spcPct val="100000"/>
              </a:lnSpc>
              <a:spcBef>
                <a:spcPts val="670"/>
              </a:spcBef>
            </a:pPr>
            <a:r>
              <a:rPr sz="1500" spc="15" dirty="0">
                <a:latin typeface="宋体" panose="02010600030101010101" pitchFamily="2" charset="-122"/>
                <a:cs typeface="宋体" panose="02010600030101010101" pitchFamily="2" charset="-122"/>
              </a:rPr>
              <a:t>mysqld </a:t>
            </a:r>
            <a:r>
              <a:rPr sz="1500" spc="-735" dirty="0">
                <a:latin typeface="宋体" panose="02010600030101010101" pitchFamily="2" charset="-122"/>
                <a:cs typeface="宋体" panose="02010600030101010101" pitchFamily="2" charset="-122"/>
              </a:rPr>
              <a:t> </a:t>
            </a:r>
            <a:r>
              <a:rPr sz="1500" spc="-75" dirty="0">
                <a:latin typeface="宋体" panose="02010600030101010101" pitchFamily="2" charset="-122"/>
                <a:cs typeface="宋体" panose="02010600030101010101" pitchFamily="2" charset="-122"/>
              </a:rPr>
              <a:t>exporter</a:t>
            </a:r>
            <a:endParaRPr sz="1500">
              <a:latin typeface="宋体" panose="02010600030101010101" pitchFamily="2" charset="-122"/>
              <a:cs typeface="宋体" panose="02010600030101010101" pitchFamily="2" charset="-122"/>
            </a:endParaRPr>
          </a:p>
        </p:txBody>
      </p:sp>
      <p:grpSp>
        <p:nvGrpSpPr>
          <p:cNvPr id="33" name="object 33"/>
          <p:cNvGrpSpPr/>
          <p:nvPr/>
        </p:nvGrpSpPr>
        <p:grpSpPr>
          <a:xfrm>
            <a:off x="3055620" y="5058409"/>
            <a:ext cx="1524635" cy="762635"/>
            <a:chOff x="3055620" y="5058409"/>
            <a:chExt cx="1524635" cy="762635"/>
          </a:xfrm>
        </p:grpSpPr>
        <p:pic>
          <p:nvPicPr>
            <p:cNvPr id="34" name="object 34"/>
            <p:cNvPicPr/>
            <p:nvPr/>
          </p:nvPicPr>
          <p:blipFill>
            <a:blip r:embed="rId8" cstate="print"/>
            <a:stretch>
              <a:fillRect/>
            </a:stretch>
          </p:blipFill>
          <p:spPr>
            <a:xfrm>
              <a:off x="3055620" y="5058409"/>
              <a:ext cx="1524507" cy="762507"/>
            </a:xfrm>
            <a:prstGeom prst="rect">
              <a:avLst/>
            </a:prstGeom>
          </p:spPr>
        </p:pic>
        <p:pic>
          <p:nvPicPr>
            <p:cNvPr id="35" name="object 35"/>
            <p:cNvPicPr/>
            <p:nvPr/>
          </p:nvPicPr>
          <p:blipFill>
            <a:blip r:embed="rId18" cstate="print"/>
            <a:stretch>
              <a:fillRect/>
            </a:stretch>
          </p:blipFill>
          <p:spPr>
            <a:xfrm>
              <a:off x="3352800" y="5212079"/>
              <a:ext cx="928877" cy="512356"/>
            </a:xfrm>
            <a:prstGeom prst="rect">
              <a:avLst/>
            </a:prstGeom>
          </p:spPr>
        </p:pic>
        <p:pic>
          <p:nvPicPr>
            <p:cNvPr id="36" name="object 36"/>
            <p:cNvPicPr/>
            <p:nvPr/>
          </p:nvPicPr>
          <p:blipFill>
            <a:blip r:embed="rId19" cstate="print"/>
            <a:stretch>
              <a:fillRect/>
            </a:stretch>
          </p:blipFill>
          <p:spPr>
            <a:xfrm>
              <a:off x="3114039" y="5097779"/>
              <a:ext cx="1412239" cy="650240"/>
            </a:xfrm>
            <a:prstGeom prst="rect">
              <a:avLst/>
            </a:prstGeom>
          </p:spPr>
        </p:pic>
      </p:grpSp>
      <p:sp>
        <p:nvSpPr>
          <p:cNvPr id="37" name="object 37"/>
          <p:cNvSpPr txBox="1"/>
          <p:nvPr/>
        </p:nvSpPr>
        <p:spPr>
          <a:xfrm>
            <a:off x="3114039" y="5097779"/>
            <a:ext cx="1412240" cy="650240"/>
          </a:xfrm>
          <a:prstGeom prst="rect">
            <a:avLst/>
          </a:prstGeom>
        </p:spPr>
        <p:txBody>
          <a:bodyPr vert="horz" wrap="square" lIns="0" tIns="1905" rIns="0" bIns="0" rtlCol="0">
            <a:spAutoFit/>
          </a:bodyPr>
          <a:lstStyle/>
          <a:p>
            <a:pPr>
              <a:lnSpc>
                <a:spcPct val="100000"/>
              </a:lnSpc>
              <a:spcBef>
                <a:spcPts val="15"/>
              </a:spcBef>
            </a:pPr>
            <a:endParaRPr sz="1350">
              <a:latin typeface="Times New Roman" panose="02020603050405020304"/>
              <a:cs typeface="Times New Roman" panose="02020603050405020304"/>
            </a:endParaRPr>
          </a:p>
          <a:p>
            <a:pPr marL="412115">
              <a:lnSpc>
                <a:spcPct val="100000"/>
              </a:lnSpc>
            </a:pPr>
            <a:r>
              <a:rPr sz="1500" spc="15" dirty="0">
                <a:latin typeface="宋体" panose="02010600030101010101" pitchFamily="2" charset="-122"/>
                <a:cs typeface="宋体" panose="02010600030101010101" pitchFamily="2" charset="-122"/>
              </a:rPr>
              <a:t>mysqld</a:t>
            </a:r>
            <a:endParaRPr sz="1500">
              <a:latin typeface="宋体" panose="02010600030101010101" pitchFamily="2" charset="-122"/>
              <a:cs typeface="宋体" panose="02010600030101010101" pitchFamily="2" charset="-122"/>
            </a:endParaRPr>
          </a:p>
        </p:txBody>
      </p:sp>
      <p:grpSp>
        <p:nvGrpSpPr>
          <p:cNvPr id="38" name="object 38"/>
          <p:cNvGrpSpPr/>
          <p:nvPr/>
        </p:nvGrpSpPr>
        <p:grpSpPr>
          <a:xfrm>
            <a:off x="3055620" y="2538730"/>
            <a:ext cx="1524635" cy="762635"/>
            <a:chOff x="3055620" y="2538730"/>
            <a:chExt cx="1524635" cy="762635"/>
          </a:xfrm>
        </p:grpSpPr>
        <p:pic>
          <p:nvPicPr>
            <p:cNvPr id="39" name="object 39"/>
            <p:cNvPicPr/>
            <p:nvPr/>
          </p:nvPicPr>
          <p:blipFill>
            <a:blip r:embed="rId8" cstate="print"/>
            <a:stretch>
              <a:fillRect/>
            </a:stretch>
          </p:blipFill>
          <p:spPr>
            <a:xfrm>
              <a:off x="3055620" y="2538730"/>
              <a:ext cx="1524507" cy="762507"/>
            </a:xfrm>
            <a:prstGeom prst="rect">
              <a:avLst/>
            </a:prstGeom>
          </p:spPr>
        </p:pic>
        <p:pic>
          <p:nvPicPr>
            <p:cNvPr id="40" name="object 40"/>
            <p:cNvPicPr/>
            <p:nvPr/>
          </p:nvPicPr>
          <p:blipFill>
            <a:blip r:embed="rId20" cstate="print"/>
            <a:stretch>
              <a:fillRect/>
            </a:stretch>
          </p:blipFill>
          <p:spPr>
            <a:xfrm>
              <a:off x="3360420" y="2692361"/>
              <a:ext cx="913663" cy="512356"/>
            </a:xfrm>
            <a:prstGeom prst="rect">
              <a:avLst/>
            </a:prstGeom>
          </p:spPr>
        </p:pic>
        <p:pic>
          <p:nvPicPr>
            <p:cNvPr id="41" name="object 41"/>
            <p:cNvPicPr/>
            <p:nvPr/>
          </p:nvPicPr>
          <p:blipFill>
            <a:blip r:embed="rId21" cstate="print"/>
            <a:stretch>
              <a:fillRect/>
            </a:stretch>
          </p:blipFill>
          <p:spPr>
            <a:xfrm>
              <a:off x="3114039" y="2578100"/>
              <a:ext cx="1412239" cy="650239"/>
            </a:xfrm>
            <a:prstGeom prst="rect">
              <a:avLst/>
            </a:prstGeom>
          </p:spPr>
        </p:pic>
      </p:grpSp>
      <p:sp>
        <p:nvSpPr>
          <p:cNvPr id="42" name="object 42"/>
          <p:cNvSpPr txBox="1"/>
          <p:nvPr/>
        </p:nvSpPr>
        <p:spPr>
          <a:xfrm>
            <a:off x="3114039" y="2578100"/>
            <a:ext cx="1412240" cy="650240"/>
          </a:xfrm>
          <a:prstGeom prst="rect">
            <a:avLst/>
          </a:prstGeom>
        </p:spPr>
        <p:txBody>
          <a:bodyPr vert="horz" wrap="square" lIns="0" tIns="1270" rIns="0" bIns="0" rtlCol="0">
            <a:spAutoFit/>
          </a:bodyPr>
          <a:lstStyle/>
          <a:p>
            <a:pPr>
              <a:lnSpc>
                <a:spcPct val="100000"/>
              </a:lnSpc>
              <a:spcBef>
                <a:spcPts val="10"/>
              </a:spcBef>
            </a:pPr>
            <a:endParaRPr sz="1350">
              <a:latin typeface="Times New Roman" panose="02020603050405020304"/>
              <a:cs typeface="Times New Roman" panose="02020603050405020304"/>
            </a:endParaRPr>
          </a:p>
          <a:p>
            <a:pPr marL="419735">
              <a:lnSpc>
                <a:spcPct val="100000"/>
              </a:lnSpc>
              <a:spcBef>
                <a:spcPts val="5"/>
              </a:spcBef>
            </a:pPr>
            <a:r>
              <a:rPr sz="1500" dirty="0">
                <a:latin typeface="宋体" panose="02010600030101010101" pitchFamily="2" charset="-122"/>
                <a:cs typeface="宋体" panose="02010600030101010101" pitchFamily="2" charset="-122"/>
              </a:rPr>
              <a:t>tomcat</a:t>
            </a:r>
            <a:endParaRPr sz="1500">
              <a:latin typeface="宋体" panose="02010600030101010101" pitchFamily="2" charset="-122"/>
              <a:cs typeface="宋体" panose="02010600030101010101" pitchFamily="2" charset="-122"/>
            </a:endParaRPr>
          </a:p>
        </p:txBody>
      </p:sp>
      <p:grpSp>
        <p:nvGrpSpPr>
          <p:cNvPr id="43" name="object 43"/>
          <p:cNvGrpSpPr/>
          <p:nvPr/>
        </p:nvGrpSpPr>
        <p:grpSpPr>
          <a:xfrm>
            <a:off x="5387339" y="1240790"/>
            <a:ext cx="1522095" cy="762635"/>
            <a:chOff x="5387339" y="1240790"/>
            <a:chExt cx="1522095" cy="762635"/>
          </a:xfrm>
        </p:grpSpPr>
        <p:pic>
          <p:nvPicPr>
            <p:cNvPr id="44" name="object 44"/>
            <p:cNvPicPr/>
            <p:nvPr/>
          </p:nvPicPr>
          <p:blipFill>
            <a:blip r:embed="rId5" cstate="print"/>
            <a:stretch>
              <a:fillRect/>
            </a:stretch>
          </p:blipFill>
          <p:spPr>
            <a:xfrm>
              <a:off x="5387339" y="1240790"/>
              <a:ext cx="1521967" cy="762507"/>
            </a:xfrm>
            <a:prstGeom prst="rect">
              <a:avLst/>
            </a:prstGeom>
          </p:spPr>
        </p:pic>
        <p:pic>
          <p:nvPicPr>
            <p:cNvPr id="45" name="object 45"/>
            <p:cNvPicPr/>
            <p:nvPr/>
          </p:nvPicPr>
          <p:blipFill>
            <a:blip r:embed="rId22" cstate="print"/>
            <a:stretch>
              <a:fillRect/>
            </a:stretch>
          </p:blipFill>
          <p:spPr>
            <a:xfrm>
              <a:off x="5594349" y="1394421"/>
              <a:ext cx="1107960" cy="512356"/>
            </a:xfrm>
            <a:prstGeom prst="rect">
              <a:avLst/>
            </a:prstGeom>
          </p:spPr>
        </p:pic>
        <p:pic>
          <p:nvPicPr>
            <p:cNvPr id="46" name="object 46"/>
            <p:cNvPicPr/>
            <p:nvPr/>
          </p:nvPicPr>
          <p:blipFill>
            <a:blip r:embed="rId23" cstate="print"/>
            <a:stretch>
              <a:fillRect/>
            </a:stretch>
          </p:blipFill>
          <p:spPr>
            <a:xfrm>
              <a:off x="5445759" y="1280159"/>
              <a:ext cx="1409699" cy="650239"/>
            </a:xfrm>
            <a:prstGeom prst="rect">
              <a:avLst/>
            </a:prstGeom>
          </p:spPr>
        </p:pic>
      </p:grpSp>
      <p:sp>
        <p:nvSpPr>
          <p:cNvPr id="47" name="object 47"/>
          <p:cNvSpPr txBox="1"/>
          <p:nvPr/>
        </p:nvSpPr>
        <p:spPr>
          <a:xfrm>
            <a:off x="5445759" y="1280160"/>
            <a:ext cx="1409700" cy="650240"/>
          </a:xfrm>
          <a:prstGeom prst="rect">
            <a:avLst/>
          </a:prstGeom>
        </p:spPr>
        <p:txBody>
          <a:bodyPr vert="horz" wrap="square" lIns="0" tIns="635" rIns="0" bIns="0" rtlCol="0">
            <a:spAutoFit/>
          </a:bodyPr>
          <a:lstStyle/>
          <a:p>
            <a:pPr>
              <a:lnSpc>
                <a:spcPct val="100000"/>
              </a:lnSpc>
              <a:spcBef>
                <a:spcPts val="5"/>
              </a:spcBef>
            </a:pPr>
            <a:endParaRPr sz="1350">
              <a:latin typeface="Times New Roman" panose="02020603050405020304"/>
              <a:cs typeface="Times New Roman" panose="02020603050405020304"/>
            </a:endParaRPr>
          </a:p>
          <a:p>
            <a:pPr marL="321310">
              <a:lnSpc>
                <a:spcPct val="100000"/>
              </a:lnSpc>
              <a:spcBef>
                <a:spcPts val="5"/>
              </a:spcBef>
            </a:pPr>
            <a:r>
              <a:rPr sz="1500" dirty="0">
                <a:solidFill>
                  <a:srgbClr val="FFFFFF"/>
                </a:solidFill>
                <a:latin typeface="宋体" panose="02010600030101010101" pitchFamily="2" charset="-122"/>
                <a:cs typeface="宋体" panose="02010600030101010101" pitchFamily="2" charset="-122"/>
              </a:rPr>
              <a:t>promlens</a:t>
            </a:r>
            <a:endParaRPr sz="1500">
              <a:latin typeface="宋体" panose="02010600030101010101" pitchFamily="2" charset="-122"/>
              <a:cs typeface="宋体" panose="02010600030101010101" pitchFamily="2" charset="-122"/>
            </a:endParaRPr>
          </a:p>
        </p:txBody>
      </p:sp>
      <p:grpSp>
        <p:nvGrpSpPr>
          <p:cNvPr id="48" name="object 48"/>
          <p:cNvGrpSpPr/>
          <p:nvPr/>
        </p:nvGrpSpPr>
        <p:grpSpPr>
          <a:xfrm>
            <a:off x="3782695" y="2866263"/>
            <a:ext cx="6694170" cy="2232660"/>
            <a:chOff x="3782695" y="2866263"/>
            <a:chExt cx="6694170" cy="2232660"/>
          </a:xfrm>
        </p:grpSpPr>
        <p:sp>
          <p:nvSpPr>
            <p:cNvPr id="49" name="object 49"/>
            <p:cNvSpPr/>
            <p:nvPr/>
          </p:nvSpPr>
          <p:spPr>
            <a:xfrm>
              <a:off x="3782695" y="2866262"/>
              <a:ext cx="4003040" cy="2232660"/>
            </a:xfrm>
            <a:custGeom>
              <a:avLst/>
              <a:gdLst/>
              <a:ahLst/>
              <a:cxnLst/>
              <a:rect l="l" t="t" r="r" b="b"/>
              <a:pathLst>
                <a:path w="4003040" h="2232660">
                  <a:moveTo>
                    <a:pt x="76200" y="2156460"/>
                  </a:moveTo>
                  <a:lnTo>
                    <a:pt x="47625" y="2156460"/>
                  </a:lnTo>
                  <a:lnTo>
                    <a:pt x="47625" y="1731772"/>
                  </a:lnTo>
                  <a:lnTo>
                    <a:pt x="28575" y="1731772"/>
                  </a:lnTo>
                  <a:lnTo>
                    <a:pt x="28575" y="2156460"/>
                  </a:lnTo>
                  <a:lnTo>
                    <a:pt x="0" y="2156460"/>
                  </a:lnTo>
                  <a:lnTo>
                    <a:pt x="38100" y="2232660"/>
                  </a:lnTo>
                  <a:lnTo>
                    <a:pt x="69850" y="2169160"/>
                  </a:lnTo>
                  <a:lnTo>
                    <a:pt x="76200" y="2156460"/>
                  </a:lnTo>
                  <a:close/>
                </a:path>
                <a:path w="4003040" h="2232660">
                  <a:moveTo>
                    <a:pt x="1663192" y="33782"/>
                  </a:moveTo>
                  <a:lnTo>
                    <a:pt x="820483" y="28536"/>
                  </a:lnTo>
                  <a:lnTo>
                    <a:pt x="820674" y="0"/>
                  </a:lnTo>
                  <a:lnTo>
                    <a:pt x="744220" y="37592"/>
                  </a:lnTo>
                  <a:lnTo>
                    <a:pt x="820166" y="76200"/>
                  </a:lnTo>
                  <a:lnTo>
                    <a:pt x="820356" y="47586"/>
                  </a:lnTo>
                  <a:lnTo>
                    <a:pt x="1663065" y="52832"/>
                  </a:lnTo>
                  <a:lnTo>
                    <a:pt x="1663192" y="33782"/>
                  </a:lnTo>
                  <a:close/>
                </a:path>
                <a:path w="4003040" h="2232660">
                  <a:moveTo>
                    <a:pt x="2023110" y="2156460"/>
                  </a:moveTo>
                  <a:lnTo>
                    <a:pt x="1994535" y="2156460"/>
                  </a:lnTo>
                  <a:lnTo>
                    <a:pt x="1994535" y="1731772"/>
                  </a:lnTo>
                  <a:lnTo>
                    <a:pt x="1975485" y="1731772"/>
                  </a:lnTo>
                  <a:lnTo>
                    <a:pt x="1975485" y="2156460"/>
                  </a:lnTo>
                  <a:lnTo>
                    <a:pt x="1946910" y="2156460"/>
                  </a:lnTo>
                  <a:lnTo>
                    <a:pt x="1985010" y="2232660"/>
                  </a:lnTo>
                  <a:lnTo>
                    <a:pt x="2016760" y="2169160"/>
                  </a:lnTo>
                  <a:lnTo>
                    <a:pt x="2023110" y="2156460"/>
                  </a:lnTo>
                  <a:close/>
                </a:path>
                <a:path w="4003040" h="2232660">
                  <a:moveTo>
                    <a:pt x="4002913" y="1081024"/>
                  </a:moveTo>
                  <a:lnTo>
                    <a:pt x="3988981" y="1064387"/>
                  </a:lnTo>
                  <a:lnTo>
                    <a:pt x="3948176" y="1015619"/>
                  </a:lnTo>
                  <a:lnTo>
                    <a:pt x="3936746" y="1041908"/>
                  </a:lnTo>
                  <a:lnTo>
                    <a:pt x="2372360" y="360299"/>
                  </a:lnTo>
                  <a:lnTo>
                    <a:pt x="2368499" y="369189"/>
                  </a:lnTo>
                  <a:lnTo>
                    <a:pt x="2365629" y="359918"/>
                  </a:lnTo>
                  <a:lnTo>
                    <a:pt x="108127" y="1049642"/>
                  </a:lnTo>
                  <a:lnTo>
                    <a:pt x="99822" y="1022350"/>
                  </a:lnTo>
                  <a:lnTo>
                    <a:pt x="38100" y="1081024"/>
                  </a:lnTo>
                  <a:lnTo>
                    <a:pt x="122047" y="1095248"/>
                  </a:lnTo>
                  <a:lnTo>
                    <a:pt x="114833" y="1071626"/>
                  </a:lnTo>
                  <a:lnTo>
                    <a:pt x="113715" y="1067930"/>
                  </a:lnTo>
                  <a:lnTo>
                    <a:pt x="2348839" y="385051"/>
                  </a:lnTo>
                  <a:lnTo>
                    <a:pt x="2012746" y="1009396"/>
                  </a:lnTo>
                  <a:lnTo>
                    <a:pt x="1987550" y="995807"/>
                  </a:lnTo>
                  <a:lnTo>
                    <a:pt x="1985010" y="1081024"/>
                  </a:lnTo>
                  <a:lnTo>
                    <a:pt x="2054733" y="1032002"/>
                  </a:lnTo>
                  <a:lnTo>
                    <a:pt x="2050249" y="1029589"/>
                  </a:lnTo>
                  <a:lnTo>
                    <a:pt x="2029498" y="1018413"/>
                  </a:lnTo>
                  <a:lnTo>
                    <a:pt x="2372576" y="381241"/>
                  </a:lnTo>
                  <a:lnTo>
                    <a:pt x="3929176" y="1059332"/>
                  </a:lnTo>
                  <a:lnTo>
                    <a:pt x="3917823" y="1085469"/>
                  </a:lnTo>
                  <a:lnTo>
                    <a:pt x="4002913" y="1081024"/>
                  </a:lnTo>
                  <a:close/>
                </a:path>
              </a:pathLst>
            </a:custGeom>
            <a:solidFill>
              <a:srgbClr val="4471C4"/>
            </a:solidFill>
          </p:spPr>
          <p:txBody>
            <a:bodyPr wrap="square" lIns="0" tIns="0" rIns="0" bIns="0" rtlCol="0"/>
            <a:lstStyle/>
            <a:p>
              <a:endParaRPr/>
            </a:p>
          </p:txBody>
        </p:sp>
        <p:pic>
          <p:nvPicPr>
            <p:cNvPr id="50" name="object 50"/>
            <p:cNvPicPr/>
            <p:nvPr/>
          </p:nvPicPr>
          <p:blipFill>
            <a:blip r:embed="rId24" cstate="print"/>
            <a:stretch>
              <a:fillRect/>
            </a:stretch>
          </p:blipFill>
          <p:spPr>
            <a:xfrm>
              <a:off x="8950960" y="3906520"/>
              <a:ext cx="1525777" cy="763777"/>
            </a:xfrm>
            <a:prstGeom prst="rect">
              <a:avLst/>
            </a:prstGeom>
          </p:spPr>
        </p:pic>
        <p:pic>
          <p:nvPicPr>
            <p:cNvPr id="51" name="object 51"/>
            <p:cNvPicPr/>
            <p:nvPr/>
          </p:nvPicPr>
          <p:blipFill>
            <a:blip r:embed="rId25" cstate="print"/>
            <a:stretch>
              <a:fillRect/>
            </a:stretch>
          </p:blipFill>
          <p:spPr>
            <a:xfrm>
              <a:off x="9004300" y="4061421"/>
              <a:ext cx="1419098" cy="512356"/>
            </a:xfrm>
            <a:prstGeom prst="rect">
              <a:avLst/>
            </a:prstGeom>
          </p:spPr>
        </p:pic>
      </p:grpSp>
      <p:sp>
        <p:nvSpPr>
          <p:cNvPr id="52" name="object 52"/>
          <p:cNvSpPr txBox="1"/>
          <p:nvPr/>
        </p:nvSpPr>
        <p:spPr>
          <a:xfrm>
            <a:off x="9009380" y="3945890"/>
            <a:ext cx="1413510" cy="651510"/>
          </a:xfrm>
          <a:prstGeom prst="rect">
            <a:avLst/>
          </a:prstGeom>
          <a:solidFill>
            <a:srgbClr val="E18B9D"/>
          </a:solidFill>
        </p:spPr>
        <p:txBody>
          <a:bodyPr vert="horz" wrap="square" lIns="0" tIns="1905" rIns="0" bIns="0" rtlCol="0">
            <a:spAutoFit/>
          </a:bodyPr>
          <a:lstStyle/>
          <a:p>
            <a:pPr>
              <a:lnSpc>
                <a:spcPct val="100000"/>
              </a:lnSpc>
              <a:spcBef>
                <a:spcPts val="15"/>
              </a:spcBef>
            </a:pPr>
            <a:endParaRPr sz="1350">
              <a:latin typeface="Times New Roman" panose="02020603050405020304"/>
              <a:cs typeface="Times New Roman" panose="02020603050405020304"/>
            </a:endParaRPr>
          </a:p>
          <a:p>
            <a:pPr marL="168275">
              <a:lnSpc>
                <a:spcPct val="100000"/>
              </a:lnSpc>
              <a:spcBef>
                <a:spcPts val="5"/>
              </a:spcBef>
            </a:pPr>
            <a:r>
              <a:rPr sz="1500" spc="15" dirty="0">
                <a:latin typeface="宋体" panose="02010600030101010101" pitchFamily="2" charset="-122"/>
                <a:cs typeface="宋体" panose="02010600030101010101" pitchFamily="2" charset="-122"/>
              </a:rPr>
              <a:t>pushgateway</a:t>
            </a:r>
            <a:endParaRPr sz="1500">
              <a:latin typeface="宋体" panose="02010600030101010101" pitchFamily="2" charset="-122"/>
              <a:cs typeface="宋体" panose="02010600030101010101" pitchFamily="2" charset="-122"/>
            </a:endParaRPr>
          </a:p>
        </p:txBody>
      </p:sp>
      <p:grpSp>
        <p:nvGrpSpPr>
          <p:cNvPr id="53" name="object 53"/>
          <p:cNvGrpSpPr/>
          <p:nvPr/>
        </p:nvGrpSpPr>
        <p:grpSpPr>
          <a:xfrm>
            <a:off x="6149340" y="3225926"/>
            <a:ext cx="4349750" cy="2661285"/>
            <a:chOff x="6149340" y="3225926"/>
            <a:chExt cx="4349750" cy="2661285"/>
          </a:xfrm>
        </p:grpSpPr>
        <p:sp>
          <p:nvSpPr>
            <p:cNvPr id="54" name="object 54"/>
            <p:cNvSpPr/>
            <p:nvPr/>
          </p:nvSpPr>
          <p:spPr>
            <a:xfrm>
              <a:off x="6149340" y="3225926"/>
              <a:ext cx="3567429" cy="744220"/>
            </a:xfrm>
            <a:custGeom>
              <a:avLst/>
              <a:gdLst/>
              <a:ahLst/>
              <a:cxnLst/>
              <a:rect l="l" t="t" r="r" b="b"/>
              <a:pathLst>
                <a:path w="3567429" h="744220">
                  <a:moveTo>
                    <a:pt x="3490749" y="715807"/>
                  </a:moveTo>
                  <a:lnTo>
                    <a:pt x="3485134" y="743839"/>
                  </a:lnTo>
                  <a:lnTo>
                    <a:pt x="3567430" y="721360"/>
                  </a:lnTo>
                  <a:lnTo>
                    <a:pt x="3563509" y="718312"/>
                  </a:lnTo>
                  <a:lnTo>
                    <a:pt x="3503294" y="718312"/>
                  </a:lnTo>
                  <a:lnTo>
                    <a:pt x="3490749" y="715807"/>
                  </a:lnTo>
                  <a:close/>
                </a:path>
                <a:path w="3567429" h="744220">
                  <a:moveTo>
                    <a:pt x="3494487" y="697148"/>
                  </a:moveTo>
                  <a:lnTo>
                    <a:pt x="3490749" y="715807"/>
                  </a:lnTo>
                  <a:lnTo>
                    <a:pt x="3503294" y="718312"/>
                  </a:lnTo>
                  <a:lnTo>
                    <a:pt x="3506978" y="699643"/>
                  </a:lnTo>
                  <a:lnTo>
                    <a:pt x="3494487" y="697148"/>
                  </a:lnTo>
                  <a:close/>
                </a:path>
                <a:path w="3567429" h="744220">
                  <a:moveTo>
                    <a:pt x="3500119" y="669036"/>
                  </a:moveTo>
                  <a:lnTo>
                    <a:pt x="3494487" y="697148"/>
                  </a:lnTo>
                  <a:lnTo>
                    <a:pt x="3506978" y="699643"/>
                  </a:lnTo>
                  <a:lnTo>
                    <a:pt x="3503294" y="718312"/>
                  </a:lnTo>
                  <a:lnTo>
                    <a:pt x="3563509" y="718312"/>
                  </a:lnTo>
                  <a:lnTo>
                    <a:pt x="3500119" y="669036"/>
                  </a:lnTo>
                  <a:close/>
                </a:path>
                <a:path w="3567429" h="744220">
                  <a:moveTo>
                    <a:pt x="3810" y="0"/>
                  </a:moveTo>
                  <a:lnTo>
                    <a:pt x="0" y="18796"/>
                  </a:lnTo>
                  <a:lnTo>
                    <a:pt x="3490749" y="715807"/>
                  </a:lnTo>
                  <a:lnTo>
                    <a:pt x="3494487" y="697148"/>
                  </a:lnTo>
                  <a:lnTo>
                    <a:pt x="3810" y="0"/>
                  </a:lnTo>
                  <a:close/>
                </a:path>
              </a:pathLst>
            </a:custGeom>
            <a:solidFill>
              <a:srgbClr val="4471C4"/>
            </a:solidFill>
          </p:spPr>
          <p:txBody>
            <a:bodyPr wrap="square" lIns="0" tIns="0" rIns="0" bIns="0" rtlCol="0"/>
            <a:lstStyle/>
            <a:p>
              <a:endParaRPr/>
            </a:p>
          </p:txBody>
        </p:sp>
        <p:pic>
          <p:nvPicPr>
            <p:cNvPr id="55" name="object 55"/>
            <p:cNvPicPr/>
            <p:nvPr/>
          </p:nvPicPr>
          <p:blipFill>
            <a:blip r:embed="rId26" cstate="print"/>
            <a:stretch>
              <a:fillRect/>
            </a:stretch>
          </p:blipFill>
          <p:spPr>
            <a:xfrm>
              <a:off x="8928100" y="5095239"/>
              <a:ext cx="1570482" cy="791946"/>
            </a:xfrm>
            <a:prstGeom prst="rect">
              <a:avLst/>
            </a:prstGeom>
          </p:spPr>
        </p:pic>
        <p:sp>
          <p:nvSpPr>
            <p:cNvPr id="56" name="object 56"/>
            <p:cNvSpPr/>
            <p:nvPr/>
          </p:nvSpPr>
          <p:spPr>
            <a:xfrm>
              <a:off x="9010015" y="5169534"/>
              <a:ext cx="1413510" cy="650240"/>
            </a:xfrm>
            <a:custGeom>
              <a:avLst/>
              <a:gdLst/>
              <a:ahLst/>
              <a:cxnLst/>
              <a:rect l="l" t="t" r="r" b="b"/>
              <a:pathLst>
                <a:path w="1413509" h="650239">
                  <a:moveTo>
                    <a:pt x="1305178" y="0"/>
                  </a:moveTo>
                  <a:lnTo>
                    <a:pt x="108330" y="0"/>
                  </a:lnTo>
                  <a:lnTo>
                    <a:pt x="66168" y="8514"/>
                  </a:lnTo>
                  <a:lnTo>
                    <a:pt x="31734" y="31734"/>
                  </a:lnTo>
                  <a:lnTo>
                    <a:pt x="8514" y="66168"/>
                  </a:lnTo>
                  <a:lnTo>
                    <a:pt x="0" y="108330"/>
                  </a:lnTo>
                  <a:lnTo>
                    <a:pt x="0" y="541858"/>
                  </a:lnTo>
                  <a:lnTo>
                    <a:pt x="8514" y="584044"/>
                  </a:lnTo>
                  <a:lnTo>
                    <a:pt x="31734" y="618494"/>
                  </a:lnTo>
                  <a:lnTo>
                    <a:pt x="66168" y="641722"/>
                  </a:lnTo>
                  <a:lnTo>
                    <a:pt x="108330" y="650239"/>
                  </a:lnTo>
                  <a:lnTo>
                    <a:pt x="1305178" y="650239"/>
                  </a:lnTo>
                  <a:lnTo>
                    <a:pt x="1347341" y="641722"/>
                  </a:lnTo>
                  <a:lnTo>
                    <a:pt x="1381775" y="618494"/>
                  </a:lnTo>
                  <a:lnTo>
                    <a:pt x="1404995" y="584044"/>
                  </a:lnTo>
                  <a:lnTo>
                    <a:pt x="1413509" y="541858"/>
                  </a:lnTo>
                  <a:lnTo>
                    <a:pt x="1413509" y="108330"/>
                  </a:lnTo>
                  <a:lnTo>
                    <a:pt x="1404995" y="66168"/>
                  </a:lnTo>
                  <a:lnTo>
                    <a:pt x="1381775" y="31734"/>
                  </a:lnTo>
                  <a:lnTo>
                    <a:pt x="1347341" y="8514"/>
                  </a:lnTo>
                  <a:lnTo>
                    <a:pt x="1305178" y="0"/>
                  </a:lnTo>
                  <a:close/>
                </a:path>
              </a:pathLst>
            </a:custGeom>
            <a:solidFill>
              <a:srgbClr val="F1CED4"/>
            </a:solidFill>
          </p:spPr>
          <p:txBody>
            <a:bodyPr wrap="square" lIns="0" tIns="0" rIns="0" bIns="0" rtlCol="0"/>
            <a:lstStyle/>
            <a:p>
              <a:endParaRPr/>
            </a:p>
          </p:txBody>
        </p:sp>
        <p:sp>
          <p:nvSpPr>
            <p:cNvPr id="57" name="object 57"/>
            <p:cNvSpPr/>
            <p:nvPr/>
          </p:nvSpPr>
          <p:spPr>
            <a:xfrm>
              <a:off x="9010015" y="5169534"/>
              <a:ext cx="1413510" cy="650240"/>
            </a:xfrm>
            <a:custGeom>
              <a:avLst/>
              <a:gdLst/>
              <a:ahLst/>
              <a:cxnLst/>
              <a:rect l="l" t="t" r="r" b="b"/>
              <a:pathLst>
                <a:path w="1413509" h="650239">
                  <a:moveTo>
                    <a:pt x="0" y="108330"/>
                  </a:moveTo>
                  <a:lnTo>
                    <a:pt x="8514" y="66168"/>
                  </a:lnTo>
                  <a:lnTo>
                    <a:pt x="31734" y="31734"/>
                  </a:lnTo>
                  <a:lnTo>
                    <a:pt x="66168" y="8514"/>
                  </a:lnTo>
                  <a:lnTo>
                    <a:pt x="108330" y="0"/>
                  </a:lnTo>
                  <a:lnTo>
                    <a:pt x="1305178" y="0"/>
                  </a:lnTo>
                  <a:lnTo>
                    <a:pt x="1347341" y="8514"/>
                  </a:lnTo>
                  <a:lnTo>
                    <a:pt x="1381775" y="31734"/>
                  </a:lnTo>
                  <a:lnTo>
                    <a:pt x="1404995" y="66168"/>
                  </a:lnTo>
                  <a:lnTo>
                    <a:pt x="1413509" y="108330"/>
                  </a:lnTo>
                  <a:lnTo>
                    <a:pt x="1413509" y="541858"/>
                  </a:lnTo>
                  <a:lnTo>
                    <a:pt x="1404995" y="584044"/>
                  </a:lnTo>
                  <a:lnTo>
                    <a:pt x="1381775" y="618494"/>
                  </a:lnTo>
                  <a:lnTo>
                    <a:pt x="1347341" y="641722"/>
                  </a:lnTo>
                  <a:lnTo>
                    <a:pt x="1305178" y="650239"/>
                  </a:lnTo>
                  <a:lnTo>
                    <a:pt x="108330" y="650239"/>
                  </a:lnTo>
                  <a:lnTo>
                    <a:pt x="66168" y="641722"/>
                  </a:lnTo>
                  <a:lnTo>
                    <a:pt x="31734" y="618494"/>
                  </a:lnTo>
                  <a:lnTo>
                    <a:pt x="8514" y="584044"/>
                  </a:lnTo>
                  <a:lnTo>
                    <a:pt x="0" y="541858"/>
                  </a:lnTo>
                  <a:lnTo>
                    <a:pt x="0" y="108330"/>
                  </a:lnTo>
                  <a:close/>
                </a:path>
              </a:pathLst>
            </a:custGeom>
            <a:ln w="6350">
              <a:solidFill>
                <a:srgbClr val="F1CED4"/>
              </a:solidFill>
            </a:ln>
          </p:spPr>
          <p:txBody>
            <a:bodyPr wrap="square" lIns="0" tIns="0" rIns="0" bIns="0" rtlCol="0"/>
            <a:lstStyle/>
            <a:p>
              <a:endParaRPr/>
            </a:p>
          </p:txBody>
        </p:sp>
      </p:grpSp>
      <p:sp>
        <p:nvSpPr>
          <p:cNvPr id="58" name="object 58"/>
          <p:cNvSpPr txBox="1"/>
          <p:nvPr/>
        </p:nvSpPr>
        <p:spPr>
          <a:xfrm>
            <a:off x="9562465" y="5354954"/>
            <a:ext cx="308610" cy="254000"/>
          </a:xfrm>
          <a:prstGeom prst="rect">
            <a:avLst/>
          </a:prstGeom>
        </p:spPr>
        <p:txBody>
          <a:bodyPr vert="horz" wrap="square" lIns="0" tIns="12700" rIns="0" bIns="0" rtlCol="0">
            <a:spAutoFit/>
          </a:bodyPr>
          <a:lstStyle/>
          <a:p>
            <a:pPr marL="12700">
              <a:lnSpc>
                <a:spcPct val="100000"/>
              </a:lnSpc>
              <a:spcBef>
                <a:spcPts val="100"/>
              </a:spcBef>
            </a:pPr>
            <a:r>
              <a:rPr sz="1500" spc="-15" dirty="0">
                <a:latin typeface="宋体" panose="02010600030101010101" pitchFamily="2" charset="-122"/>
                <a:cs typeface="宋体" panose="02010600030101010101" pitchFamily="2" charset="-122"/>
              </a:rPr>
              <a:t>Job</a:t>
            </a:r>
            <a:endParaRPr sz="1500">
              <a:latin typeface="宋体" panose="02010600030101010101" pitchFamily="2" charset="-122"/>
              <a:cs typeface="宋体" panose="02010600030101010101" pitchFamily="2" charset="-122"/>
            </a:endParaRPr>
          </a:p>
        </p:txBody>
      </p:sp>
      <p:grpSp>
        <p:nvGrpSpPr>
          <p:cNvPr id="59" name="object 59"/>
          <p:cNvGrpSpPr/>
          <p:nvPr/>
        </p:nvGrpSpPr>
        <p:grpSpPr>
          <a:xfrm>
            <a:off x="3564889" y="1238250"/>
            <a:ext cx="6189345" cy="3931285"/>
            <a:chOff x="3564889" y="1238250"/>
            <a:chExt cx="6189345" cy="3931285"/>
          </a:xfrm>
        </p:grpSpPr>
        <p:sp>
          <p:nvSpPr>
            <p:cNvPr id="60" name="object 60"/>
            <p:cNvSpPr/>
            <p:nvPr/>
          </p:nvSpPr>
          <p:spPr>
            <a:xfrm>
              <a:off x="9678034" y="4598034"/>
              <a:ext cx="76200" cy="571500"/>
            </a:xfrm>
            <a:custGeom>
              <a:avLst/>
              <a:gdLst/>
              <a:ahLst/>
              <a:cxnLst/>
              <a:rect l="l" t="t" r="r" b="b"/>
              <a:pathLst>
                <a:path w="76200" h="571500">
                  <a:moveTo>
                    <a:pt x="47625" y="63500"/>
                  </a:moveTo>
                  <a:lnTo>
                    <a:pt x="28575" y="63500"/>
                  </a:lnTo>
                  <a:lnTo>
                    <a:pt x="28575" y="571372"/>
                  </a:lnTo>
                  <a:lnTo>
                    <a:pt x="47625" y="571372"/>
                  </a:lnTo>
                  <a:lnTo>
                    <a:pt x="47625" y="63500"/>
                  </a:lnTo>
                  <a:close/>
                </a:path>
                <a:path w="76200" h="571500">
                  <a:moveTo>
                    <a:pt x="38100" y="0"/>
                  </a:moveTo>
                  <a:lnTo>
                    <a:pt x="0" y="76200"/>
                  </a:lnTo>
                  <a:lnTo>
                    <a:pt x="28575" y="76200"/>
                  </a:lnTo>
                  <a:lnTo>
                    <a:pt x="28575" y="63500"/>
                  </a:lnTo>
                  <a:lnTo>
                    <a:pt x="69850" y="63500"/>
                  </a:lnTo>
                  <a:lnTo>
                    <a:pt x="38100" y="0"/>
                  </a:lnTo>
                  <a:close/>
                </a:path>
                <a:path w="76200" h="571500">
                  <a:moveTo>
                    <a:pt x="69850" y="63500"/>
                  </a:moveTo>
                  <a:lnTo>
                    <a:pt x="47625" y="63500"/>
                  </a:lnTo>
                  <a:lnTo>
                    <a:pt x="47625" y="76200"/>
                  </a:lnTo>
                  <a:lnTo>
                    <a:pt x="76200" y="76200"/>
                  </a:lnTo>
                  <a:lnTo>
                    <a:pt x="69850" y="63500"/>
                  </a:lnTo>
                  <a:close/>
                </a:path>
              </a:pathLst>
            </a:custGeom>
            <a:solidFill>
              <a:srgbClr val="F1CED4"/>
            </a:solidFill>
          </p:spPr>
          <p:txBody>
            <a:bodyPr wrap="square" lIns="0" tIns="0" rIns="0" bIns="0" rtlCol="0"/>
            <a:lstStyle/>
            <a:p>
              <a:endParaRPr/>
            </a:p>
          </p:txBody>
        </p:sp>
        <p:pic>
          <p:nvPicPr>
            <p:cNvPr id="61" name="object 61"/>
            <p:cNvPicPr/>
            <p:nvPr/>
          </p:nvPicPr>
          <p:blipFill>
            <a:blip r:embed="rId5" cstate="print"/>
            <a:stretch>
              <a:fillRect/>
            </a:stretch>
          </p:blipFill>
          <p:spPr>
            <a:xfrm>
              <a:off x="3564889" y="1238250"/>
              <a:ext cx="1521967" cy="762507"/>
            </a:xfrm>
            <a:prstGeom prst="rect">
              <a:avLst/>
            </a:prstGeom>
          </p:spPr>
        </p:pic>
        <p:pic>
          <p:nvPicPr>
            <p:cNvPr id="62" name="object 62"/>
            <p:cNvPicPr/>
            <p:nvPr/>
          </p:nvPicPr>
          <p:blipFill>
            <a:blip r:embed="rId27" cstate="print"/>
            <a:stretch>
              <a:fillRect/>
            </a:stretch>
          </p:blipFill>
          <p:spPr>
            <a:xfrm>
              <a:off x="3834129" y="1277594"/>
              <a:ext cx="982217" cy="740943"/>
            </a:xfrm>
            <a:prstGeom prst="rect">
              <a:avLst/>
            </a:prstGeom>
          </p:spPr>
        </p:pic>
      </p:grpSp>
      <p:sp>
        <p:nvSpPr>
          <p:cNvPr id="63" name="object 63"/>
          <p:cNvSpPr txBox="1"/>
          <p:nvPr/>
        </p:nvSpPr>
        <p:spPr>
          <a:xfrm>
            <a:off x="3623309" y="1277619"/>
            <a:ext cx="1409700" cy="650240"/>
          </a:xfrm>
          <a:prstGeom prst="rect">
            <a:avLst/>
          </a:prstGeom>
          <a:solidFill>
            <a:srgbClr val="FDF5D5"/>
          </a:solidFill>
        </p:spPr>
        <p:txBody>
          <a:bodyPr vert="horz" wrap="square" lIns="0" tIns="83820" rIns="0" bIns="0" rtlCol="0">
            <a:spAutoFit/>
          </a:bodyPr>
          <a:lstStyle/>
          <a:p>
            <a:pPr marL="448310" marR="377190" indent="-64770">
              <a:lnSpc>
                <a:spcPct val="100000"/>
              </a:lnSpc>
              <a:spcBef>
                <a:spcPts val="660"/>
              </a:spcBef>
            </a:pPr>
            <a:r>
              <a:rPr sz="1500" spc="265" dirty="0">
                <a:latin typeface="宋体" panose="02010600030101010101" pitchFamily="2" charset="-122"/>
                <a:cs typeface="宋体" panose="02010600030101010101" pitchFamily="2" charset="-122"/>
              </a:rPr>
              <a:t>G</a:t>
            </a:r>
            <a:r>
              <a:rPr sz="1500" spc="-80" dirty="0">
                <a:latin typeface="宋体" panose="02010600030101010101" pitchFamily="2" charset="-122"/>
                <a:cs typeface="宋体" panose="02010600030101010101" pitchFamily="2" charset="-122"/>
              </a:rPr>
              <a:t>rafana  </a:t>
            </a:r>
            <a:r>
              <a:rPr sz="1500" spc="-85" dirty="0">
                <a:latin typeface="宋体" panose="02010600030101010101" pitchFamily="2" charset="-122"/>
                <a:cs typeface="宋体" panose="02010600030101010101" pitchFamily="2" charset="-122"/>
              </a:rPr>
              <a:t>Server</a:t>
            </a:r>
            <a:endParaRPr sz="1500">
              <a:latin typeface="宋体" panose="02010600030101010101" pitchFamily="2" charset="-122"/>
              <a:cs typeface="宋体" panose="02010600030101010101" pitchFamily="2" charset="-122"/>
            </a:endParaRPr>
          </a:p>
        </p:txBody>
      </p:sp>
      <p:grpSp>
        <p:nvGrpSpPr>
          <p:cNvPr id="64" name="object 64"/>
          <p:cNvGrpSpPr/>
          <p:nvPr/>
        </p:nvGrpSpPr>
        <p:grpSpPr>
          <a:xfrm>
            <a:off x="1319529" y="3646170"/>
            <a:ext cx="1329055" cy="780415"/>
            <a:chOff x="1319529" y="3646170"/>
            <a:chExt cx="1329055" cy="780415"/>
          </a:xfrm>
        </p:grpSpPr>
        <p:pic>
          <p:nvPicPr>
            <p:cNvPr id="65" name="object 65"/>
            <p:cNvPicPr/>
            <p:nvPr/>
          </p:nvPicPr>
          <p:blipFill>
            <a:blip r:embed="rId28" cstate="print"/>
            <a:stretch>
              <a:fillRect/>
            </a:stretch>
          </p:blipFill>
          <p:spPr>
            <a:xfrm>
              <a:off x="1319529" y="3646170"/>
              <a:ext cx="1328927" cy="762507"/>
            </a:xfrm>
            <a:prstGeom prst="rect">
              <a:avLst/>
            </a:prstGeom>
          </p:spPr>
        </p:pic>
        <p:pic>
          <p:nvPicPr>
            <p:cNvPr id="66" name="object 66"/>
            <p:cNvPicPr/>
            <p:nvPr/>
          </p:nvPicPr>
          <p:blipFill>
            <a:blip r:embed="rId29" cstate="print"/>
            <a:stretch>
              <a:fillRect/>
            </a:stretch>
          </p:blipFill>
          <p:spPr>
            <a:xfrm>
              <a:off x="1469389" y="3685514"/>
              <a:ext cx="1029207" cy="740943"/>
            </a:xfrm>
            <a:prstGeom prst="rect">
              <a:avLst/>
            </a:prstGeom>
          </p:spPr>
        </p:pic>
        <p:sp>
          <p:nvSpPr>
            <p:cNvPr id="67" name="object 67"/>
            <p:cNvSpPr/>
            <p:nvPr/>
          </p:nvSpPr>
          <p:spPr>
            <a:xfrm>
              <a:off x="1377950" y="3685540"/>
              <a:ext cx="1216660" cy="650240"/>
            </a:xfrm>
            <a:custGeom>
              <a:avLst/>
              <a:gdLst/>
              <a:ahLst/>
              <a:cxnLst/>
              <a:rect l="l" t="t" r="r" b="b"/>
              <a:pathLst>
                <a:path w="1216660" h="650239">
                  <a:moveTo>
                    <a:pt x="1216660" y="0"/>
                  </a:moveTo>
                  <a:lnTo>
                    <a:pt x="0" y="0"/>
                  </a:lnTo>
                  <a:lnTo>
                    <a:pt x="0" y="650240"/>
                  </a:lnTo>
                  <a:lnTo>
                    <a:pt x="1216660" y="650240"/>
                  </a:lnTo>
                  <a:lnTo>
                    <a:pt x="1216660" y="0"/>
                  </a:lnTo>
                  <a:close/>
                </a:path>
              </a:pathLst>
            </a:custGeom>
            <a:solidFill>
              <a:srgbClr val="92D050"/>
            </a:solidFill>
          </p:spPr>
          <p:txBody>
            <a:bodyPr wrap="square" lIns="0" tIns="0" rIns="0" bIns="0" rtlCol="0"/>
            <a:lstStyle/>
            <a:p>
              <a:endParaRPr/>
            </a:p>
          </p:txBody>
        </p:sp>
      </p:grpSp>
      <p:sp>
        <p:nvSpPr>
          <p:cNvPr id="68" name="object 68"/>
          <p:cNvSpPr txBox="1"/>
          <p:nvPr/>
        </p:nvSpPr>
        <p:spPr>
          <a:xfrm>
            <a:off x="1642491" y="3806432"/>
            <a:ext cx="688340" cy="427355"/>
          </a:xfrm>
          <a:prstGeom prst="rect">
            <a:avLst/>
          </a:prstGeom>
        </p:spPr>
        <p:txBody>
          <a:bodyPr vert="horz" wrap="square" lIns="0" tIns="0" rIns="0" bIns="0" rtlCol="0">
            <a:spAutoFit/>
          </a:bodyPr>
          <a:lstStyle/>
          <a:p>
            <a:pPr algn="ctr">
              <a:lnSpc>
                <a:spcPts val="1515"/>
              </a:lnSpc>
            </a:pPr>
            <a:r>
              <a:rPr sz="1500" spc="75" dirty="0">
                <a:latin typeface="宋体" panose="02010600030101010101" pitchFamily="2" charset="-122"/>
                <a:cs typeface="宋体" panose="02010600030101010101" pitchFamily="2" charset="-122"/>
              </a:rPr>
              <a:t>node</a:t>
            </a:r>
            <a:endParaRPr sz="1500">
              <a:latin typeface="宋体" panose="02010600030101010101" pitchFamily="2" charset="-122"/>
              <a:cs typeface="宋体" panose="02010600030101010101" pitchFamily="2" charset="-122"/>
            </a:endParaRPr>
          </a:p>
          <a:p>
            <a:pPr algn="ctr">
              <a:lnSpc>
                <a:spcPct val="100000"/>
              </a:lnSpc>
            </a:pPr>
            <a:r>
              <a:rPr sz="1500" spc="-75" dirty="0">
                <a:latin typeface="宋体" panose="02010600030101010101" pitchFamily="2" charset="-122"/>
                <a:cs typeface="宋体" panose="02010600030101010101" pitchFamily="2" charset="-122"/>
              </a:rPr>
              <a:t>exporter</a:t>
            </a:r>
            <a:endParaRPr sz="1500">
              <a:latin typeface="宋体" panose="02010600030101010101" pitchFamily="2" charset="-122"/>
              <a:cs typeface="宋体" panose="02010600030101010101" pitchFamily="2" charset="-122"/>
            </a:endParaRPr>
          </a:p>
        </p:txBody>
      </p:sp>
      <p:grpSp>
        <p:nvGrpSpPr>
          <p:cNvPr id="69" name="object 69"/>
          <p:cNvGrpSpPr/>
          <p:nvPr/>
        </p:nvGrpSpPr>
        <p:grpSpPr>
          <a:xfrm>
            <a:off x="1403350" y="3738879"/>
            <a:ext cx="1329055" cy="781685"/>
            <a:chOff x="1403350" y="3738879"/>
            <a:chExt cx="1329055" cy="781685"/>
          </a:xfrm>
        </p:grpSpPr>
        <p:pic>
          <p:nvPicPr>
            <p:cNvPr id="70" name="object 70"/>
            <p:cNvPicPr/>
            <p:nvPr/>
          </p:nvPicPr>
          <p:blipFill>
            <a:blip r:embed="rId30" cstate="print"/>
            <a:stretch>
              <a:fillRect/>
            </a:stretch>
          </p:blipFill>
          <p:spPr>
            <a:xfrm>
              <a:off x="1403350" y="3738879"/>
              <a:ext cx="1328927" cy="763777"/>
            </a:xfrm>
            <a:prstGeom prst="rect">
              <a:avLst/>
            </a:prstGeom>
          </p:spPr>
        </p:pic>
        <p:pic>
          <p:nvPicPr>
            <p:cNvPr id="71" name="object 71"/>
            <p:cNvPicPr/>
            <p:nvPr/>
          </p:nvPicPr>
          <p:blipFill>
            <a:blip r:embed="rId31" cstate="print"/>
            <a:stretch>
              <a:fillRect/>
            </a:stretch>
          </p:blipFill>
          <p:spPr>
            <a:xfrm>
              <a:off x="1553210" y="3779494"/>
              <a:ext cx="1029207" cy="740943"/>
            </a:xfrm>
            <a:prstGeom prst="rect">
              <a:avLst/>
            </a:prstGeom>
          </p:spPr>
        </p:pic>
        <p:sp>
          <p:nvSpPr>
            <p:cNvPr id="72" name="object 72"/>
            <p:cNvSpPr/>
            <p:nvPr/>
          </p:nvSpPr>
          <p:spPr>
            <a:xfrm>
              <a:off x="1461769" y="3778250"/>
              <a:ext cx="1216660" cy="651510"/>
            </a:xfrm>
            <a:custGeom>
              <a:avLst/>
              <a:gdLst/>
              <a:ahLst/>
              <a:cxnLst/>
              <a:rect l="l" t="t" r="r" b="b"/>
              <a:pathLst>
                <a:path w="1216660" h="651510">
                  <a:moveTo>
                    <a:pt x="1216659" y="0"/>
                  </a:moveTo>
                  <a:lnTo>
                    <a:pt x="0" y="0"/>
                  </a:lnTo>
                  <a:lnTo>
                    <a:pt x="0" y="651510"/>
                  </a:lnTo>
                  <a:lnTo>
                    <a:pt x="1216659" y="651510"/>
                  </a:lnTo>
                  <a:lnTo>
                    <a:pt x="1216659" y="0"/>
                  </a:lnTo>
                  <a:close/>
                </a:path>
              </a:pathLst>
            </a:custGeom>
            <a:solidFill>
              <a:srgbClr val="92D050"/>
            </a:solidFill>
          </p:spPr>
          <p:txBody>
            <a:bodyPr wrap="square" lIns="0" tIns="0" rIns="0" bIns="0" rtlCol="0"/>
            <a:lstStyle/>
            <a:p>
              <a:endParaRPr/>
            </a:p>
          </p:txBody>
        </p:sp>
      </p:grpSp>
      <p:sp>
        <p:nvSpPr>
          <p:cNvPr id="73" name="object 73"/>
          <p:cNvSpPr txBox="1"/>
          <p:nvPr/>
        </p:nvSpPr>
        <p:spPr>
          <a:xfrm>
            <a:off x="1726564" y="3899266"/>
            <a:ext cx="688340" cy="427990"/>
          </a:xfrm>
          <a:prstGeom prst="rect">
            <a:avLst/>
          </a:prstGeom>
        </p:spPr>
        <p:txBody>
          <a:bodyPr vert="horz" wrap="square" lIns="0" tIns="0" rIns="0" bIns="0" rtlCol="0">
            <a:spAutoFit/>
          </a:bodyPr>
          <a:lstStyle/>
          <a:p>
            <a:pPr algn="ctr">
              <a:lnSpc>
                <a:spcPts val="1515"/>
              </a:lnSpc>
            </a:pPr>
            <a:r>
              <a:rPr sz="1500" spc="75" dirty="0">
                <a:latin typeface="宋体" panose="02010600030101010101" pitchFamily="2" charset="-122"/>
                <a:cs typeface="宋体" panose="02010600030101010101" pitchFamily="2" charset="-122"/>
              </a:rPr>
              <a:t>node</a:t>
            </a:r>
            <a:endParaRPr sz="1500">
              <a:latin typeface="宋体" panose="02010600030101010101" pitchFamily="2" charset="-122"/>
              <a:cs typeface="宋体" panose="02010600030101010101" pitchFamily="2" charset="-122"/>
            </a:endParaRPr>
          </a:p>
          <a:p>
            <a:pPr algn="ctr">
              <a:lnSpc>
                <a:spcPct val="100000"/>
              </a:lnSpc>
            </a:pPr>
            <a:r>
              <a:rPr sz="1500" spc="-75" dirty="0">
                <a:latin typeface="宋体" panose="02010600030101010101" pitchFamily="2" charset="-122"/>
                <a:cs typeface="宋体" panose="02010600030101010101" pitchFamily="2" charset="-122"/>
              </a:rPr>
              <a:t>exporter</a:t>
            </a:r>
            <a:endParaRPr sz="1500">
              <a:latin typeface="宋体" panose="02010600030101010101" pitchFamily="2" charset="-122"/>
              <a:cs typeface="宋体" panose="02010600030101010101" pitchFamily="2" charset="-122"/>
            </a:endParaRPr>
          </a:p>
        </p:txBody>
      </p:sp>
      <p:grpSp>
        <p:nvGrpSpPr>
          <p:cNvPr id="74" name="object 74"/>
          <p:cNvGrpSpPr/>
          <p:nvPr/>
        </p:nvGrpSpPr>
        <p:grpSpPr>
          <a:xfrm>
            <a:off x="1484629" y="3832859"/>
            <a:ext cx="1329055" cy="780415"/>
            <a:chOff x="1484629" y="3832859"/>
            <a:chExt cx="1329055" cy="780415"/>
          </a:xfrm>
        </p:grpSpPr>
        <p:pic>
          <p:nvPicPr>
            <p:cNvPr id="75" name="object 75"/>
            <p:cNvPicPr/>
            <p:nvPr/>
          </p:nvPicPr>
          <p:blipFill>
            <a:blip r:embed="rId28" cstate="print"/>
            <a:stretch>
              <a:fillRect/>
            </a:stretch>
          </p:blipFill>
          <p:spPr>
            <a:xfrm>
              <a:off x="1484629" y="3832859"/>
              <a:ext cx="1328927" cy="762507"/>
            </a:xfrm>
            <a:prstGeom prst="rect">
              <a:avLst/>
            </a:prstGeom>
          </p:spPr>
        </p:pic>
        <p:pic>
          <p:nvPicPr>
            <p:cNvPr id="76" name="object 76"/>
            <p:cNvPicPr/>
            <p:nvPr/>
          </p:nvPicPr>
          <p:blipFill>
            <a:blip r:embed="rId32" cstate="print"/>
            <a:stretch>
              <a:fillRect/>
            </a:stretch>
          </p:blipFill>
          <p:spPr>
            <a:xfrm>
              <a:off x="1634489" y="3872204"/>
              <a:ext cx="1029207" cy="740943"/>
            </a:xfrm>
            <a:prstGeom prst="rect">
              <a:avLst/>
            </a:prstGeom>
          </p:spPr>
        </p:pic>
        <p:sp>
          <p:nvSpPr>
            <p:cNvPr id="77" name="object 77"/>
            <p:cNvSpPr/>
            <p:nvPr/>
          </p:nvSpPr>
          <p:spPr>
            <a:xfrm>
              <a:off x="1543050" y="3872229"/>
              <a:ext cx="1216660" cy="650240"/>
            </a:xfrm>
            <a:custGeom>
              <a:avLst/>
              <a:gdLst/>
              <a:ahLst/>
              <a:cxnLst/>
              <a:rect l="l" t="t" r="r" b="b"/>
              <a:pathLst>
                <a:path w="1216660" h="650239">
                  <a:moveTo>
                    <a:pt x="1216660" y="0"/>
                  </a:moveTo>
                  <a:lnTo>
                    <a:pt x="0" y="0"/>
                  </a:lnTo>
                  <a:lnTo>
                    <a:pt x="0" y="650240"/>
                  </a:lnTo>
                  <a:lnTo>
                    <a:pt x="1216660" y="650240"/>
                  </a:lnTo>
                  <a:lnTo>
                    <a:pt x="1216660" y="0"/>
                  </a:lnTo>
                  <a:close/>
                </a:path>
              </a:pathLst>
            </a:custGeom>
            <a:solidFill>
              <a:srgbClr val="92D050"/>
            </a:solidFill>
          </p:spPr>
          <p:txBody>
            <a:bodyPr wrap="square" lIns="0" tIns="0" rIns="0" bIns="0" rtlCol="0"/>
            <a:lstStyle/>
            <a:p>
              <a:endParaRPr/>
            </a:p>
          </p:txBody>
        </p:sp>
      </p:grpSp>
      <p:sp>
        <p:nvSpPr>
          <p:cNvPr id="78" name="object 78"/>
          <p:cNvSpPr txBox="1"/>
          <p:nvPr/>
        </p:nvSpPr>
        <p:spPr>
          <a:xfrm>
            <a:off x="1795526" y="3943984"/>
            <a:ext cx="713740" cy="482600"/>
          </a:xfrm>
          <a:prstGeom prst="rect">
            <a:avLst/>
          </a:prstGeom>
        </p:spPr>
        <p:txBody>
          <a:bodyPr vert="horz" wrap="square" lIns="0" tIns="12700" rIns="0" bIns="0" rtlCol="0">
            <a:spAutoFit/>
          </a:bodyPr>
          <a:lstStyle/>
          <a:p>
            <a:pPr marL="12700" marR="5080" indent="133350">
              <a:lnSpc>
                <a:spcPct val="100000"/>
              </a:lnSpc>
              <a:spcBef>
                <a:spcPts val="100"/>
              </a:spcBef>
            </a:pPr>
            <a:r>
              <a:rPr sz="1500" spc="75" dirty="0">
                <a:latin typeface="宋体" panose="02010600030101010101" pitchFamily="2" charset="-122"/>
                <a:cs typeface="宋体" panose="02010600030101010101" pitchFamily="2" charset="-122"/>
              </a:rPr>
              <a:t>node </a:t>
            </a:r>
            <a:r>
              <a:rPr sz="1500" spc="80" dirty="0">
                <a:latin typeface="宋体" panose="02010600030101010101" pitchFamily="2" charset="-122"/>
                <a:cs typeface="宋体" panose="02010600030101010101" pitchFamily="2" charset="-122"/>
              </a:rPr>
              <a:t> </a:t>
            </a:r>
            <a:r>
              <a:rPr sz="1500" spc="-75" dirty="0">
                <a:latin typeface="宋体" panose="02010600030101010101" pitchFamily="2" charset="-122"/>
                <a:cs typeface="宋体" panose="02010600030101010101" pitchFamily="2" charset="-122"/>
              </a:rPr>
              <a:t>exporter</a:t>
            </a:r>
            <a:endParaRPr sz="1500">
              <a:latin typeface="宋体" panose="02010600030101010101" pitchFamily="2" charset="-122"/>
              <a:cs typeface="宋体" panose="02010600030101010101" pitchFamily="2" charset="-122"/>
            </a:endParaRPr>
          </a:p>
        </p:txBody>
      </p:sp>
      <p:grpSp>
        <p:nvGrpSpPr>
          <p:cNvPr id="79" name="object 79"/>
          <p:cNvGrpSpPr/>
          <p:nvPr/>
        </p:nvGrpSpPr>
        <p:grpSpPr>
          <a:xfrm>
            <a:off x="1986914" y="1934210"/>
            <a:ext cx="7967980" cy="1781810"/>
            <a:chOff x="1986914" y="1934210"/>
            <a:chExt cx="7967980" cy="1781810"/>
          </a:xfrm>
        </p:grpSpPr>
        <p:sp>
          <p:nvSpPr>
            <p:cNvPr id="80" name="object 80"/>
            <p:cNvSpPr/>
            <p:nvPr/>
          </p:nvSpPr>
          <p:spPr>
            <a:xfrm>
              <a:off x="1986914" y="3225800"/>
              <a:ext cx="4165600" cy="490220"/>
            </a:xfrm>
            <a:custGeom>
              <a:avLst/>
              <a:gdLst/>
              <a:ahLst/>
              <a:cxnLst/>
              <a:rect l="l" t="t" r="r" b="b"/>
              <a:pathLst>
                <a:path w="4165600" h="490220">
                  <a:moveTo>
                    <a:pt x="71628" y="414400"/>
                  </a:moveTo>
                  <a:lnTo>
                    <a:pt x="0" y="460501"/>
                  </a:lnTo>
                  <a:lnTo>
                    <a:pt x="79883" y="490219"/>
                  </a:lnTo>
                  <a:lnTo>
                    <a:pt x="76937" y="463169"/>
                  </a:lnTo>
                  <a:lnTo>
                    <a:pt x="64135" y="463169"/>
                  </a:lnTo>
                  <a:lnTo>
                    <a:pt x="62103" y="444245"/>
                  </a:lnTo>
                  <a:lnTo>
                    <a:pt x="74728" y="442878"/>
                  </a:lnTo>
                  <a:lnTo>
                    <a:pt x="71628" y="414400"/>
                  </a:lnTo>
                  <a:close/>
                </a:path>
                <a:path w="4165600" h="490220">
                  <a:moveTo>
                    <a:pt x="74728" y="442878"/>
                  </a:moveTo>
                  <a:lnTo>
                    <a:pt x="62103" y="444245"/>
                  </a:lnTo>
                  <a:lnTo>
                    <a:pt x="64135" y="463169"/>
                  </a:lnTo>
                  <a:lnTo>
                    <a:pt x="76788" y="461798"/>
                  </a:lnTo>
                  <a:lnTo>
                    <a:pt x="74728" y="442878"/>
                  </a:lnTo>
                  <a:close/>
                </a:path>
                <a:path w="4165600" h="490220">
                  <a:moveTo>
                    <a:pt x="76788" y="461798"/>
                  </a:moveTo>
                  <a:lnTo>
                    <a:pt x="64135" y="463169"/>
                  </a:lnTo>
                  <a:lnTo>
                    <a:pt x="76937" y="463169"/>
                  </a:lnTo>
                  <a:lnTo>
                    <a:pt x="76788" y="461798"/>
                  </a:lnTo>
                  <a:close/>
                </a:path>
                <a:path w="4165600" h="490220">
                  <a:moveTo>
                    <a:pt x="4163187" y="0"/>
                  </a:moveTo>
                  <a:lnTo>
                    <a:pt x="74728" y="442878"/>
                  </a:lnTo>
                  <a:lnTo>
                    <a:pt x="76788" y="461798"/>
                  </a:lnTo>
                  <a:lnTo>
                    <a:pt x="4165346" y="19050"/>
                  </a:lnTo>
                  <a:lnTo>
                    <a:pt x="4163187" y="0"/>
                  </a:lnTo>
                  <a:close/>
                </a:path>
              </a:pathLst>
            </a:custGeom>
            <a:solidFill>
              <a:srgbClr val="4471C4"/>
            </a:solidFill>
          </p:spPr>
          <p:txBody>
            <a:bodyPr wrap="square" lIns="0" tIns="0" rIns="0" bIns="0" rtlCol="0"/>
            <a:lstStyle/>
            <a:p>
              <a:endParaRPr/>
            </a:p>
          </p:txBody>
        </p:sp>
        <p:pic>
          <p:nvPicPr>
            <p:cNvPr id="81" name="object 81"/>
            <p:cNvPicPr/>
            <p:nvPr/>
          </p:nvPicPr>
          <p:blipFill>
            <a:blip r:embed="rId33" cstate="print"/>
            <a:stretch>
              <a:fillRect/>
            </a:stretch>
          </p:blipFill>
          <p:spPr>
            <a:xfrm>
              <a:off x="8453119" y="1934210"/>
              <a:ext cx="1501648" cy="762507"/>
            </a:xfrm>
            <a:prstGeom prst="rect">
              <a:avLst/>
            </a:prstGeom>
          </p:spPr>
        </p:pic>
        <p:pic>
          <p:nvPicPr>
            <p:cNvPr id="82" name="object 82"/>
            <p:cNvPicPr/>
            <p:nvPr/>
          </p:nvPicPr>
          <p:blipFill>
            <a:blip r:embed="rId34" cstate="print"/>
            <a:stretch>
              <a:fillRect/>
            </a:stretch>
          </p:blipFill>
          <p:spPr>
            <a:xfrm>
              <a:off x="8769349" y="2087841"/>
              <a:ext cx="867943" cy="512356"/>
            </a:xfrm>
            <a:prstGeom prst="rect">
              <a:avLst/>
            </a:prstGeom>
          </p:spPr>
        </p:pic>
      </p:grpSp>
      <p:sp>
        <p:nvSpPr>
          <p:cNvPr id="83" name="object 83"/>
          <p:cNvSpPr txBox="1"/>
          <p:nvPr/>
        </p:nvSpPr>
        <p:spPr>
          <a:xfrm>
            <a:off x="8511540" y="1973579"/>
            <a:ext cx="1389380" cy="650240"/>
          </a:xfrm>
          <a:prstGeom prst="rect">
            <a:avLst/>
          </a:prstGeom>
          <a:solidFill>
            <a:srgbClr val="BE94DF"/>
          </a:solidFill>
        </p:spPr>
        <p:txBody>
          <a:bodyPr vert="horz" wrap="square" lIns="0" tIns="635" rIns="0" bIns="0" rtlCol="0">
            <a:spAutoFit/>
          </a:bodyPr>
          <a:lstStyle/>
          <a:p>
            <a:pPr>
              <a:lnSpc>
                <a:spcPct val="100000"/>
              </a:lnSpc>
              <a:spcBef>
                <a:spcPts val="5"/>
              </a:spcBef>
            </a:pPr>
            <a:endParaRPr sz="1350">
              <a:latin typeface="Times New Roman" panose="02020603050405020304"/>
              <a:cs typeface="Times New Roman" panose="02020603050405020304"/>
            </a:endParaRPr>
          </a:p>
          <a:p>
            <a:pPr marL="431800">
              <a:lnSpc>
                <a:spcPct val="100000"/>
              </a:lnSpc>
            </a:pPr>
            <a:r>
              <a:rPr sz="1500" spc="-65" dirty="0">
                <a:latin typeface="宋体" panose="02010600030101010101" pitchFamily="2" charset="-122"/>
                <a:cs typeface="宋体" panose="02010600030101010101" pitchFamily="2" charset="-122"/>
              </a:rPr>
              <a:t>consul</a:t>
            </a:r>
            <a:endParaRPr sz="1500">
              <a:latin typeface="宋体" panose="02010600030101010101" pitchFamily="2" charset="-122"/>
              <a:cs typeface="宋体" panose="02010600030101010101" pitchFamily="2" charset="-122"/>
            </a:endParaRPr>
          </a:p>
        </p:txBody>
      </p:sp>
      <p:grpSp>
        <p:nvGrpSpPr>
          <p:cNvPr id="84" name="object 84"/>
          <p:cNvGrpSpPr/>
          <p:nvPr/>
        </p:nvGrpSpPr>
        <p:grpSpPr>
          <a:xfrm>
            <a:off x="4325620" y="1412875"/>
            <a:ext cx="5620385" cy="2179320"/>
            <a:chOff x="4325620" y="1412875"/>
            <a:chExt cx="5620385" cy="2179320"/>
          </a:xfrm>
        </p:grpSpPr>
        <p:sp>
          <p:nvSpPr>
            <p:cNvPr id="85" name="object 85"/>
            <p:cNvSpPr/>
            <p:nvPr/>
          </p:nvSpPr>
          <p:spPr>
            <a:xfrm>
              <a:off x="4325620" y="1919477"/>
              <a:ext cx="1826260" cy="675640"/>
            </a:xfrm>
            <a:custGeom>
              <a:avLst/>
              <a:gdLst/>
              <a:ahLst/>
              <a:cxnLst/>
              <a:rect l="l" t="t" r="r" b="b"/>
              <a:pathLst>
                <a:path w="1826260" h="675639">
                  <a:moveTo>
                    <a:pt x="1751033" y="648340"/>
                  </a:moveTo>
                  <a:lnTo>
                    <a:pt x="1741296" y="675259"/>
                  </a:lnTo>
                  <a:lnTo>
                    <a:pt x="1825878" y="665226"/>
                  </a:lnTo>
                  <a:lnTo>
                    <a:pt x="1813902" y="652652"/>
                  </a:lnTo>
                  <a:lnTo>
                    <a:pt x="1763014" y="652652"/>
                  </a:lnTo>
                  <a:lnTo>
                    <a:pt x="1751033" y="648340"/>
                  </a:lnTo>
                  <a:close/>
                </a:path>
                <a:path w="1826260" h="675639">
                  <a:moveTo>
                    <a:pt x="1757496" y="630473"/>
                  </a:moveTo>
                  <a:lnTo>
                    <a:pt x="1751033" y="648340"/>
                  </a:lnTo>
                  <a:lnTo>
                    <a:pt x="1763014" y="652652"/>
                  </a:lnTo>
                  <a:lnTo>
                    <a:pt x="1769364" y="634746"/>
                  </a:lnTo>
                  <a:lnTo>
                    <a:pt x="1757496" y="630473"/>
                  </a:lnTo>
                  <a:close/>
                </a:path>
                <a:path w="1826260" h="675639">
                  <a:moveTo>
                    <a:pt x="1767204" y="603631"/>
                  </a:moveTo>
                  <a:lnTo>
                    <a:pt x="1757496" y="630473"/>
                  </a:lnTo>
                  <a:lnTo>
                    <a:pt x="1769364" y="634746"/>
                  </a:lnTo>
                  <a:lnTo>
                    <a:pt x="1763014" y="652652"/>
                  </a:lnTo>
                  <a:lnTo>
                    <a:pt x="1813902" y="652652"/>
                  </a:lnTo>
                  <a:lnTo>
                    <a:pt x="1767204" y="603631"/>
                  </a:lnTo>
                  <a:close/>
                </a:path>
                <a:path w="1826260" h="675639">
                  <a:moveTo>
                    <a:pt x="6350" y="0"/>
                  </a:moveTo>
                  <a:lnTo>
                    <a:pt x="0" y="18034"/>
                  </a:lnTo>
                  <a:lnTo>
                    <a:pt x="1751033" y="648340"/>
                  </a:lnTo>
                  <a:lnTo>
                    <a:pt x="1757496" y="630473"/>
                  </a:lnTo>
                  <a:lnTo>
                    <a:pt x="6350" y="0"/>
                  </a:lnTo>
                  <a:close/>
                </a:path>
              </a:pathLst>
            </a:custGeom>
            <a:solidFill>
              <a:srgbClr val="6FAC46"/>
            </a:solidFill>
          </p:spPr>
          <p:txBody>
            <a:bodyPr wrap="square" lIns="0" tIns="0" rIns="0" bIns="0" rtlCol="0"/>
            <a:lstStyle/>
            <a:p>
              <a:endParaRPr/>
            </a:p>
          </p:txBody>
        </p:sp>
        <p:sp>
          <p:nvSpPr>
            <p:cNvPr id="86" name="object 86"/>
            <p:cNvSpPr/>
            <p:nvPr/>
          </p:nvSpPr>
          <p:spPr>
            <a:xfrm>
              <a:off x="6849618" y="1412875"/>
              <a:ext cx="1642110" cy="1504315"/>
            </a:xfrm>
            <a:custGeom>
              <a:avLst/>
              <a:gdLst/>
              <a:ahLst/>
              <a:cxnLst/>
              <a:rect l="l" t="t" r="r" b="b"/>
              <a:pathLst>
                <a:path w="1642109" h="1504314">
                  <a:moveTo>
                    <a:pt x="1579261" y="44401"/>
                  </a:moveTo>
                  <a:lnTo>
                    <a:pt x="0" y="1490090"/>
                  </a:lnTo>
                  <a:lnTo>
                    <a:pt x="12953" y="1504188"/>
                  </a:lnTo>
                  <a:lnTo>
                    <a:pt x="1592155" y="58438"/>
                  </a:lnTo>
                  <a:lnTo>
                    <a:pt x="1579261" y="44401"/>
                  </a:lnTo>
                  <a:close/>
                </a:path>
                <a:path w="1642109" h="1504314">
                  <a:moveTo>
                    <a:pt x="1628252" y="35813"/>
                  </a:moveTo>
                  <a:lnTo>
                    <a:pt x="1588642" y="35813"/>
                  </a:lnTo>
                  <a:lnTo>
                    <a:pt x="1601470" y="49911"/>
                  </a:lnTo>
                  <a:lnTo>
                    <a:pt x="1592155" y="58438"/>
                  </a:lnTo>
                  <a:lnTo>
                    <a:pt x="1611502" y="79501"/>
                  </a:lnTo>
                  <a:lnTo>
                    <a:pt x="1628252" y="35813"/>
                  </a:lnTo>
                  <a:close/>
                </a:path>
                <a:path w="1642109" h="1504314">
                  <a:moveTo>
                    <a:pt x="1588642" y="35813"/>
                  </a:moveTo>
                  <a:lnTo>
                    <a:pt x="1579261" y="44401"/>
                  </a:lnTo>
                  <a:lnTo>
                    <a:pt x="1592155" y="58438"/>
                  </a:lnTo>
                  <a:lnTo>
                    <a:pt x="1601470" y="49911"/>
                  </a:lnTo>
                  <a:lnTo>
                    <a:pt x="1588642" y="35813"/>
                  </a:lnTo>
                  <a:close/>
                </a:path>
                <a:path w="1642109" h="1504314">
                  <a:moveTo>
                    <a:pt x="1641982" y="0"/>
                  </a:moveTo>
                  <a:lnTo>
                    <a:pt x="1559940" y="23367"/>
                  </a:lnTo>
                  <a:lnTo>
                    <a:pt x="1579261" y="44401"/>
                  </a:lnTo>
                  <a:lnTo>
                    <a:pt x="1588642" y="35813"/>
                  </a:lnTo>
                  <a:lnTo>
                    <a:pt x="1628252" y="35813"/>
                  </a:lnTo>
                  <a:lnTo>
                    <a:pt x="1641982" y="0"/>
                  </a:lnTo>
                  <a:close/>
                </a:path>
              </a:pathLst>
            </a:custGeom>
            <a:solidFill>
              <a:srgbClr val="FFC000"/>
            </a:solidFill>
          </p:spPr>
          <p:txBody>
            <a:bodyPr wrap="square" lIns="0" tIns="0" rIns="0" bIns="0" rtlCol="0"/>
            <a:lstStyle/>
            <a:p>
              <a:endParaRPr/>
            </a:p>
          </p:txBody>
        </p:sp>
        <p:sp>
          <p:nvSpPr>
            <p:cNvPr id="87" name="object 87"/>
            <p:cNvSpPr/>
            <p:nvPr/>
          </p:nvSpPr>
          <p:spPr>
            <a:xfrm>
              <a:off x="6852793" y="2289936"/>
              <a:ext cx="1659255" cy="629285"/>
            </a:xfrm>
            <a:custGeom>
              <a:avLst/>
              <a:gdLst/>
              <a:ahLst/>
              <a:cxnLst/>
              <a:rect l="l" t="t" r="r" b="b"/>
              <a:pathLst>
                <a:path w="1659254" h="629285">
                  <a:moveTo>
                    <a:pt x="1584474" y="26874"/>
                  </a:moveTo>
                  <a:lnTo>
                    <a:pt x="0" y="611377"/>
                  </a:lnTo>
                  <a:lnTo>
                    <a:pt x="6603" y="629285"/>
                  </a:lnTo>
                  <a:lnTo>
                    <a:pt x="1591048" y="44666"/>
                  </a:lnTo>
                  <a:lnTo>
                    <a:pt x="1584474" y="26874"/>
                  </a:lnTo>
                  <a:close/>
                </a:path>
                <a:path w="1659254" h="629285">
                  <a:moveTo>
                    <a:pt x="1646976" y="22478"/>
                  </a:moveTo>
                  <a:lnTo>
                    <a:pt x="1596389" y="22478"/>
                  </a:lnTo>
                  <a:lnTo>
                    <a:pt x="1602993" y="40259"/>
                  </a:lnTo>
                  <a:lnTo>
                    <a:pt x="1591048" y="44666"/>
                  </a:lnTo>
                  <a:lnTo>
                    <a:pt x="1600961" y="71500"/>
                  </a:lnTo>
                  <a:lnTo>
                    <a:pt x="1646976" y="22478"/>
                  </a:lnTo>
                  <a:close/>
                </a:path>
                <a:path w="1659254" h="629285">
                  <a:moveTo>
                    <a:pt x="1596389" y="22478"/>
                  </a:moveTo>
                  <a:lnTo>
                    <a:pt x="1584474" y="26874"/>
                  </a:lnTo>
                  <a:lnTo>
                    <a:pt x="1591048" y="44666"/>
                  </a:lnTo>
                  <a:lnTo>
                    <a:pt x="1602993" y="40259"/>
                  </a:lnTo>
                  <a:lnTo>
                    <a:pt x="1596389" y="22478"/>
                  </a:lnTo>
                  <a:close/>
                </a:path>
                <a:path w="1659254" h="629285">
                  <a:moveTo>
                    <a:pt x="1574546" y="0"/>
                  </a:moveTo>
                  <a:lnTo>
                    <a:pt x="1584474" y="26874"/>
                  </a:lnTo>
                  <a:lnTo>
                    <a:pt x="1596389" y="22478"/>
                  </a:lnTo>
                  <a:lnTo>
                    <a:pt x="1646976" y="22478"/>
                  </a:lnTo>
                  <a:lnTo>
                    <a:pt x="1659254" y="9398"/>
                  </a:lnTo>
                  <a:lnTo>
                    <a:pt x="1574546" y="0"/>
                  </a:lnTo>
                  <a:close/>
                </a:path>
              </a:pathLst>
            </a:custGeom>
            <a:solidFill>
              <a:srgbClr val="BE94DF"/>
            </a:solidFill>
          </p:spPr>
          <p:txBody>
            <a:bodyPr wrap="square" lIns="0" tIns="0" rIns="0" bIns="0" rtlCol="0"/>
            <a:lstStyle/>
            <a:p>
              <a:endParaRPr/>
            </a:p>
          </p:txBody>
        </p:sp>
        <p:pic>
          <p:nvPicPr>
            <p:cNvPr id="88" name="object 88"/>
            <p:cNvPicPr/>
            <p:nvPr/>
          </p:nvPicPr>
          <p:blipFill>
            <a:blip r:embed="rId33" cstate="print"/>
            <a:stretch>
              <a:fillRect/>
            </a:stretch>
          </p:blipFill>
          <p:spPr>
            <a:xfrm>
              <a:off x="8444229" y="2811780"/>
              <a:ext cx="1501648" cy="762507"/>
            </a:xfrm>
            <a:prstGeom prst="rect">
              <a:avLst/>
            </a:prstGeom>
          </p:spPr>
        </p:pic>
        <p:pic>
          <p:nvPicPr>
            <p:cNvPr id="89" name="object 89"/>
            <p:cNvPicPr/>
            <p:nvPr/>
          </p:nvPicPr>
          <p:blipFill>
            <a:blip r:embed="rId35" cstate="print"/>
            <a:stretch>
              <a:fillRect/>
            </a:stretch>
          </p:blipFill>
          <p:spPr>
            <a:xfrm>
              <a:off x="8680450" y="2851124"/>
              <a:ext cx="1029207" cy="740943"/>
            </a:xfrm>
            <a:prstGeom prst="rect">
              <a:avLst/>
            </a:prstGeom>
          </p:spPr>
        </p:pic>
      </p:grpSp>
      <p:sp>
        <p:nvSpPr>
          <p:cNvPr id="90" name="object 90"/>
          <p:cNvSpPr txBox="1"/>
          <p:nvPr/>
        </p:nvSpPr>
        <p:spPr>
          <a:xfrm>
            <a:off x="8502650" y="2851150"/>
            <a:ext cx="1389380" cy="650240"/>
          </a:xfrm>
          <a:prstGeom prst="rect">
            <a:avLst/>
          </a:prstGeom>
          <a:solidFill>
            <a:srgbClr val="BE94DF"/>
          </a:solidFill>
        </p:spPr>
        <p:txBody>
          <a:bodyPr vert="horz" wrap="square" lIns="0" tIns="84455" rIns="0" bIns="0" rtlCol="0">
            <a:spAutoFit/>
          </a:bodyPr>
          <a:lstStyle/>
          <a:p>
            <a:pPr marL="351790" marR="341630" indent="80010">
              <a:lnSpc>
                <a:spcPct val="100000"/>
              </a:lnSpc>
              <a:spcBef>
                <a:spcPts val="665"/>
              </a:spcBef>
            </a:pPr>
            <a:r>
              <a:rPr sz="1500" spc="-65" dirty="0">
                <a:latin typeface="宋体" panose="02010600030101010101" pitchFamily="2" charset="-122"/>
                <a:cs typeface="宋体" panose="02010600030101010101" pitchFamily="2" charset="-122"/>
              </a:rPr>
              <a:t>consul </a:t>
            </a:r>
            <a:r>
              <a:rPr sz="1500" spc="-735" dirty="0">
                <a:latin typeface="宋体" panose="02010600030101010101" pitchFamily="2" charset="-122"/>
                <a:cs typeface="宋体" panose="02010600030101010101" pitchFamily="2" charset="-122"/>
              </a:rPr>
              <a:t> </a:t>
            </a:r>
            <a:r>
              <a:rPr sz="1500" spc="-75" dirty="0">
                <a:latin typeface="宋体" panose="02010600030101010101" pitchFamily="2" charset="-122"/>
                <a:cs typeface="宋体" panose="02010600030101010101" pitchFamily="2" charset="-122"/>
              </a:rPr>
              <a:t>exporter</a:t>
            </a:r>
            <a:endParaRPr sz="1500">
              <a:latin typeface="宋体" panose="02010600030101010101" pitchFamily="2" charset="-122"/>
              <a:cs typeface="宋体" panose="02010600030101010101" pitchFamily="2" charset="-122"/>
            </a:endParaRPr>
          </a:p>
        </p:txBody>
      </p:sp>
      <p:grpSp>
        <p:nvGrpSpPr>
          <p:cNvPr id="91" name="object 91"/>
          <p:cNvGrpSpPr/>
          <p:nvPr/>
        </p:nvGrpSpPr>
        <p:grpSpPr>
          <a:xfrm>
            <a:off x="6854570" y="2624454"/>
            <a:ext cx="2387600" cy="578485"/>
            <a:chOff x="6854570" y="2624454"/>
            <a:chExt cx="2387600" cy="578485"/>
          </a:xfrm>
        </p:grpSpPr>
        <p:sp>
          <p:nvSpPr>
            <p:cNvPr id="92" name="object 92"/>
            <p:cNvSpPr/>
            <p:nvPr/>
          </p:nvSpPr>
          <p:spPr>
            <a:xfrm>
              <a:off x="6854570" y="2900806"/>
              <a:ext cx="1648460" cy="302260"/>
            </a:xfrm>
            <a:custGeom>
              <a:avLst/>
              <a:gdLst/>
              <a:ahLst/>
              <a:cxnLst/>
              <a:rect l="l" t="t" r="r" b="b"/>
              <a:pathLst>
                <a:path w="1648459" h="302260">
                  <a:moveTo>
                    <a:pt x="1579245" y="226694"/>
                  </a:moveTo>
                  <a:lnTo>
                    <a:pt x="1574674" y="254882"/>
                  </a:lnTo>
                  <a:lnTo>
                    <a:pt x="1587246" y="256920"/>
                  </a:lnTo>
                  <a:lnTo>
                    <a:pt x="1584198" y="275716"/>
                  </a:lnTo>
                  <a:lnTo>
                    <a:pt x="1571295" y="275716"/>
                  </a:lnTo>
                  <a:lnTo>
                    <a:pt x="1567052" y="301878"/>
                  </a:lnTo>
                  <a:lnTo>
                    <a:pt x="1648332" y="276478"/>
                  </a:lnTo>
                  <a:lnTo>
                    <a:pt x="1647275" y="275716"/>
                  </a:lnTo>
                  <a:lnTo>
                    <a:pt x="1584198" y="275716"/>
                  </a:lnTo>
                  <a:lnTo>
                    <a:pt x="1571626" y="273678"/>
                  </a:lnTo>
                  <a:lnTo>
                    <a:pt x="1644446" y="273678"/>
                  </a:lnTo>
                  <a:lnTo>
                    <a:pt x="1579245" y="226694"/>
                  </a:lnTo>
                  <a:close/>
                </a:path>
                <a:path w="1648459" h="302260">
                  <a:moveTo>
                    <a:pt x="1574674" y="254882"/>
                  </a:moveTo>
                  <a:lnTo>
                    <a:pt x="1571626" y="273678"/>
                  </a:lnTo>
                  <a:lnTo>
                    <a:pt x="1584198" y="275716"/>
                  </a:lnTo>
                  <a:lnTo>
                    <a:pt x="1587246" y="256920"/>
                  </a:lnTo>
                  <a:lnTo>
                    <a:pt x="1574674" y="254882"/>
                  </a:lnTo>
                  <a:close/>
                </a:path>
                <a:path w="1648459" h="302260">
                  <a:moveTo>
                    <a:pt x="3048" y="0"/>
                  </a:moveTo>
                  <a:lnTo>
                    <a:pt x="0" y="18795"/>
                  </a:lnTo>
                  <a:lnTo>
                    <a:pt x="1571626" y="273678"/>
                  </a:lnTo>
                  <a:lnTo>
                    <a:pt x="1574674" y="254882"/>
                  </a:lnTo>
                  <a:lnTo>
                    <a:pt x="3048" y="0"/>
                  </a:lnTo>
                  <a:close/>
                </a:path>
              </a:pathLst>
            </a:custGeom>
            <a:solidFill>
              <a:srgbClr val="4471C4"/>
            </a:solidFill>
          </p:spPr>
          <p:txBody>
            <a:bodyPr wrap="square" lIns="0" tIns="0" rIns="0" bIns="0" rtlCol="0"/>
            <a:lstStyle/>
            <a:p>
              <a:endParaRPr/>
            </a:p>
          </p:txBody>
        </p:sp>
        <p:pic>
          <p:nvPicPr>
            <p:cNvPr id="93" name="object 93"/>
            <p:cNvPicPr/>
            <p:nvPr/>
          </p:nvPicPr>
          <p:blipFill>
            <a:blip r:embed="rId36" cstate="print"/>
            <a:stretch>
              <a:fillRect/>
            </a:stretch>
          </p:blipFill>
          <p:spPr>
            <a:xfrm>
              <a:off x="9165970" y="2624454"/>
              <a:ext cx="76073" cy="227837"/>
            </a:xfrm>
            <a:prstGeom prst="rect">
              <a:avLst/>
            </a:prstGeom>
          </p:spPr>
        </p:pic>
      </p:grpSp>
      <p:sp>
        <p:nvSpPr>
          <p:cNvPr id="94" name="object 94"/>
          <p:cNvSpPr/>
          <p:nvPr/>
        </p:nvSpPr>
        <p:spPr>
          <a:xfrm>
            <a:off x="779144" y="5258434"/>
            <a:ext cx="334645" cy="76200"/>
          </a:xfrm>
          <a:custGeom>
            <a:avLst/>
            <a:gdLst/>
            <a:ahLst/>
            <a:cxnLst/>
            <a:rect l="l" t="t" r="r" b="b"/>
            <a:pathLst>
              <a:path w="334644" h="76200">
                <a:moveTo>
                  <a:pt x="258165" y="0"/>
                </a:moveTo>
                <a:lnTo>
                  <a:pt x="258165" y="76199"/>
                </a:lnTo>
                <a:lnTo>
                  <a:pt x="315315" y="47624"/>
                </a:lnTo>
                <a:lnTo>
                  <a:pt x="270865" y="47624"/>
                </a:lnTo>
                <a:lnTo>
                  <a:pt x="270865" y="28574"/>
                </a:lnTo>
                <a:lnTo>
                  <a:pt x="315315" y="28574"/>
                </a:lnTo>
                <a:lnTo>
                  <a:pt x="258165" y="0"/>
                </a:lnTo>
                <a:close/>
              </a:path>
              <a:path w="334644" h="76200">
                <a:moveTo>
                  <a:pt x="258165" y="28574"/>
                </a:moveTo>
                <a:lnTo>
                  <a:pt x="0" y="28574"/>
                </a:lnTo>
                <a:lnTo>
                  <a:pt x="0" y="47624"/>
                </a:lnTo>
                <a:lnTo>
                  <a:pt x="258165" y="47624"/>
                </a:lnTo>
                <a:lnTo>
                  <a:pt x="258165" y="28574"/>
                </a:lnTo>
                <a:close/>
              </a:path>
              <a:path w="334644" h="76200">
                <a:moveTo>
                  <a:pt x="315315" y="28574"/>
                </a:moveTo>
                <a:lnTo>
                  <a:pt x="270865" y="28574"/>
                </a:lnTo>
                <a:lnTo>
                  <a:pt x="270865" y="47624"/>
                </a:lnTo>
                <a:lnTo>
                  <a:pt x="315315" y="47624"/>
                </a:lnTo>
                <a:lnTo>
                  <a:pt x="334365" y="38099"/>
                </a:lnTo>
                <a:lnTo>
                  <a:pt x="315315" y="28574"/>
                </a:lnTo>
                <a:close/>
              </a:path>
            </a:pathLst>
          </a:custGeom>
          <a:solidFill>
            <a:srgbClr val="4471C4"/>
          </a:solidFill>
        </p:spPr>
        <p:txBody>
          <a:bodyPr wrap="square" lIns="0" tIns="0" rIns="0" bIns="0" rtlCol="0"/>
          <a:lstStyle/>
          <a:p>
            <a:endParaRPr/>
          </a:p>
        </p:txBody>
      </p:sp>
      <p:sp>
        <p:nvSpPr>
          <p:cNvPr id="95" name="object 95"/>
          <p:cNvSpPr/>
          <p:nvPr/>
        </p:nvSpPr>
        <p:spPr>
          <a:xfrm>
            <a:off x="779144" y="5583554"/>
            <a:ext cx="334645" cy="76200"/>
          </a:xfrm>
          <a:custGeom>
            <a:avLst/>
            <a:gdLst/>
            <a:ahLst/>
            <a:cxnLst/>
            <a:rect l="l" t="t" r="r" b="b"/>
            <a:pathLst>
              <a:path w="334644" h="76200">
                <a:moveTo>
                  <a:pt x="258165" y="0"/>
                </a:moveTo>
                <a:lnTo>
                  <a:pt x="258165" y="76200"/>
                </a:lnTo>
                <a:lnTo>
                  <a:pt x="315315" y="47625"/>
                </a:lnTo>
                <a:lnTo>
                  <a:pt x="270865" y="47625"/>
                </a:lnTo>
                <a:lnTo>
                  <a:pt x="270865" y="28575"/>
                </a:lnTo>
                <a:lnTo>
                  <a:pt x="315315" y="28575"/>
                </a:lnTo>
                <a:lnTo>
                  <a:pt x="258165" y="0"/>
                </a:lnTo>
                <a:close/>
              </a:path>
              <a:path w="334644" h="76200">
                <a:moveTo>
                  <a:pt x="258165" y="28575"/>
                </a:moveTo>
                <a:lnTo>
                  <a:pt x="0" y="28575"/>
                </a:lnTo>
                <a:lnTo>
                  <a:pt x="0" y="47625"/>
                </a:lnTo>
                <a:lnTo>
                  <a:pt x="258165" y="47625"/>
                </a:lnTo>
                <a:lnTo>
                  <a:pt x="258165" y="28575"/>
                </a:lnTo>
                <a:close/>
              </a:path>
              <a:path w="334644" h="76200">
                <a:moveTo>
                  <a:pt x="315315" y="28575"/>
                </a:moveTo>
                <a:lnTo>
                  <a:pt x="270865" y="28575"/>
                </a:lnTo>
                <a:lnTo>
                  <a:pt x="270865" y="47625"/>
                </a:lnTo>
                <a:lnTo>
                  <a:pt x="315315" y="47625"/>
                </a:lnTo>
                <a:lnTo>
                  <a:pt x="334365" y="38100"/>
                </a:lnTo>
                <a:lnTo>
                  <a:pt x="315315" y="28575"/>
                </a:lnTo>
                <a:close/>
              </a:path>
            </a:pathLst>
          </a:custGeom>
          <a:solidFill>
            <a:srgbClr val="FFC000"/>
          </a:solidFill>
        </p:spPr>
        <p:txBody>
          <a:bodyPr wrap="square" lIns="0" tIns="0" rIns="0" bIns="0" rtlCol="0"/>
          <a:lstStyle/>
          <a:p>
            <a:endParaRPr/>
          </a:p>
        </p:txBody>
      </p:sp>
      <p:sp>
        <p:nvSpPr>
          <p:cNvPr id="96" name="object 96"/>
          <p:cNvSpPr/>
          <p:nvPr/>
        </p:nvSpPr>
        <p:spPr>
          <a:xfrm>
            <a:off x="779144" y="5894704"/>
            <a:ext cx="334645" cy="76200"/>
          </a:xfrm>
          <a:custGeom>
            <a:avLst/>
            <a:gdLst/>
            <a:ahLst/>
            <a:cxnLst/>
            <a:rect l="l" t="t" r="r" b="b"/>
            <a:pathLst>
              <a:path w="334644" h="76200">
                <a:moveTo>
                  <a:pt x="258165" y="0"/>
                </a:moveTo>
                <a:lnTo>
                  <a:pt x="258165" y="76200"/>
                </a:lnTo>
                <a:lnTo>
                  <a:pt x="315315" y="47625"/>
                </a:lnTo>
                <a:lnTo>
                  <a:pt x="270865" y="47625"/>
                </a:lnTo>
                <a:lnTo>
                  <a:pt x="270865" y="28575"/>
                </a:lnTo>
                <a:lnTo>
                  <a:pt x="315315" y="28575"/>
                </a:lnTo>
                <a:lnTo>
                  <a:pt x="258165" y="0"/>
                </a:lnTo>
                <a:close/>
              </a:path>
              <a:path w="334644" h="76200">
                <a:moveTo>
                  <a:pt x="258165" y="28575"/>
                </a:moveTo>
                <a:lnTo>
                  <a:pt x="0" y="28575"/>
                </a:lnTo>
                <a:lnTo>
                  <a:pt x="0" y="47625"/>
                </a:lnTo>
                <a:lnTo>
                  <a:pt x="258165" y="47625"/>
                </a:lnTo>
                <a:lnTo>
                  <a:pt x="258165" y="28575"/>
                </a:lnTo>
                <a:close/>
              </a:path>
              <a:path w="334644" h="76200">
                <a:moveTo>
                  <a:pt x="315315" y="28575"/>
                </a:moveTo>
                <a:lnTo>
                  <a:pt x="270865" y="28575"/>
                </a:lnTo>
                <a:lnTo>
                  <a:pt x="270865" y="47625"/>
                </a:lnTo>
                <a:lnTo>
                  <a:pt x="315315" y="47625"/>
                </a:lnTo>
                <a:lnTo>
                  <a:pt x="334365" y="38100"/>
                </a:lnTo>
                <a:lnTo>
                  <a:pt x="315315" y="28575"/>
                </a:lnTo>
                <a:close/>
              </a:path>
            </a:pathLst>
          </a:custGeom>
          <a:solidFill>
            <a:srgbClr val="BE94DF"/>
          </a:solidFill>
        </p:spPr>
        <p:txBody>
          <a:bodyPr wrap="square" lIns="0" tIns="0" rIns="0" bIns="0" rtlCol="0"/>
          <a:lstStyle/>
          <a:p>
            <a:endParaRPr/>
          </a:p>
        </p:txBody>
      </p:sp>
      <p:sp>
        <p:nvSpPr>
          <p:cNvPr id="97" name="object 97"/>
          <p:cNvSpPr/>
          <p:nvPr/>
        </p:nvSpPr>
        <p:spPr>
          <a:xfrm>
            <a:off x="779144" y="6198234"/>
            <a:ext cx="334645" cy="76200"/>
          </a:xfrm>
          <a:custGeom>
            <a:avLst/>
            <a:gdLst/>
            <a:ahLst/>
            <a:cxnLst/>
            <a:rect l="l" t="t" r="r" b="b"/>
            <a:pathLst>
              <a:path w="334644" h="76200">
                <a:moveTo>
                  <a:pt x="258165" y="0"/>
                </a:moveTo>
                <a:lnTo>
                  <a:pt x="258165" y="76199"/>
                </a:lnTo>
                <a:lnTo>
                  <a:pt x="315315" y="47624"/>
                </a:lnTo>
                <a:lnTo>
                  <a:pt x="270865" y="47624"/>
                </a:lnTo>
                <a:lnTo>
                  <a:pt x="270865" y="28574"/>
                </a:lnTo>
                <a:lnTo>
                  <a:pt x="315315" y="28574"/>
                </a:lnTo>
                <a:lnTo>
                  <a:pt x="258165" y="0"/>
                </a:lnTo>
                <a:close/>
              </a:path>
              <a:path w="334644" h="76200">
                <a:moveTo>
                  <a:pt x="258165" y="28574"/>
                </a:moveTo>
                <a:lnTo>
                  <a:pt x="0" y="28574"/>
                </a:lnTo>
                <a:lnTo>
                  <a:pt x="0" y="47624"/>
                </a:lnTo>
                <a:lnTo>
                  <a:pt x="258165" y="47624"/>
                </a:lnTo>
                <a:lnTo>
                  <a:pt x="258165" y="28574"/>
                </a:lnTo>
                <a:close/>
              </a:path>
              <a:path w="334644" h="76200">
                <a:moveTo>
                  <a:pt x="315315" y="28574"/>
                </a:moveTo>
                <a:lnTo>
                  <a:pt x="270865" y="28574"/>
                </a:lnTo>
                <a:lnTo>
                  <a:pt x="270865" y="47624"/>
                </a:lnTo>
                <a:lnTo>
                  <a:pt x="315315" y="47624"/>
                </a:lnTo>
                <a:lnTo>
                  <a:pt x="334365" y="38099"/>
                </a:lnTo>
                <a:lnTo>
                  <a:pt x="315315" y="28574"/>
                </a:lnTo>
                <a:close/>
              </a:path>
            </a:pathLst>
          </a:custGeom>
          <a:solidFill>
            <a:srgbClr val="6FAC46"/>
          </a:solidFill>
        </p:spPr>
        <p:txBody>
          <a:bodyPr wrap="square" lIns="0" tIns="0" rIns="0" bIns="0" rtlCol="0"/>
          <a:lstStyle/>
          <a:p>
            <a:endParaRPr/>
          </a:p>
        </p:txBody>
      </p:sp>
      <p:sp>
        <p:nvSpPr>
          <p:cNvPr id="98" name="object 98"/>
          <p:cNvSpPr txBox="1"/>
          <p:nvPr/>
        </p:nvSpPr>
        <p:spPr>
          <a:xfrm>
            <a:off x="1838960" y="3397250"/>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1</a:t>
            </a:r>
            <a:r>
              <a:rPr sz="1200" spc="30" dirty="0">
                <a:latin typeface="宋体" panose="02010600030101010101" pitchFamily="2" charset="-122"/>
                <a:cs typeface="宋体" panose="02010600030101010101" pitchFamily="2" charset="-122"/>
              </a:rPr>
              <a:t>0</a:t>
            </a:r>
            <a:r>
              <a:rPr sz="1200" spc="25" dirty="0">
                <a:latin typeface="宋体" panose="02010600030101010101" pitchFamily="2" charset="-122"/>
                <a:cs typeface="宋体" panose="02010600030101010101" pitchFamily="2" charset="-122"/>
              </a:rPr>
              <a:t>0</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99" name="object 99"/>
          <p:cNvSpPr txBox="1"/>
          <p:nvPr/>
        </p:nvSpPr>
        <p:spPr>
          <a:xfrm>
            <a:off x="4049776" y="3620516"/>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1</a:t>
            </a:r>
            <a:r>
              <a:rPr sz="1200" spc="30" dirty="0">
                <a:latin typeface="宋体" panose="02010600030101010101" pitchFamily="2" charset="-122"/>
                <a:cs typeface="宋体" panose="02010600030101010101" pitchFamily="2" charset="-122"/>
              </a:rPr>
              <a:t>0</a:t>
            </a:r>
            <a:r>
              <a:rPr sz="1200" spc="25" dirty="0">
                <a:latin typeface="宋体" panose="02010600030101010101" pitchFamily="2" charset="-122"/>
                <a:cs typeface="宋体" panose="02010600030101010101" pitchFamily="2" charset="-122"/>
              </a:rPr>
              <a:t>4</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100" name="object 100"/>
          <p:cNvSpPr txBox="1"/>
          <p:nvPr/>
        </p:nvSpPr>
        <p:spPr>
          <a:xfrm>
            <a:off x="7595616" y="2823209"/>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1</a:t>
            </a:r>
            <a:r>
              <a:rPr sz="1200" spc="30" dirty="0">
                <a:latin typeface="宋体" panose="02010600030101010101" pitchFamily="2" charset="-122"/>
                <a:cs typeface="宋体" panose="02010600030101010101" pitchFamily="2" charset="-122"/>
              </a:rPr>
              <a:t>0</a:t>
            </a:r>
            <a:r>
              <a:rPr sz="1200" spc="25" dirty="0">
                <a:latin typeface="宋体" panose="02010600030101010101" pitchFamily="2" charset="-122"/>
                <a:cs typeface="宋体" panose="02010600030101010101" pitchFamily="2" charset="-122"/>
              </a:rPr>
              <a:t>7</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101" name="object 101"/>
          <p:cNvSpPr txBox="1"/>
          <p:nvPr/>
        </p:nvSpPr>
        <p:spPr>
          <a:xfrm>
            <a:off x="5443601" y="3618610"/>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1</a:t>
            </a:r>
            <a:r>
              <a:rPr sz="1200" spc="30" dirty="0">
                <a:latin typeface="宋体" panose="02010600030101010101" pitchFamily="2" charset="-122"/>
                <a:cs typeface="宋体" panose="02010600030101010101" pitchFamily="2" charset="-122"/>
              </a:rPr>
              <a:t>1</a:t>
            </a:r>
            <a:r>
              <a:rPr sz="1200" spc="25" dirty="0">
                <a:latin typeface="宋体" panose="02010600030101010101" pitchFamily="2" charset="-122"/>
                <a:cs typeface="宋体" panose="02010600030101010101" pitchFamily="2" charset="-122"/>
              </a:rPr>
              <a:t>3</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102" name="object 102"/>
          <p:cNvSpPr txBox="1"/>
          <p:nvPr/>
        </p:nvSpPr>
        <p:spPr>
          <a:xfrm>
            <a:off x="4626355" y="2644140"/>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8</a:t>
            </a:r>
            <a:r>
              <a:rPr sz="1200" spc="25" dirty="0">
                <a:latin typeface="宋体" panose="02010600030101010101" pitchFamily="2" charset="-122"/>
                <a:cs typeface="宋体" panose="02010600030101010101" pitchFamily="2" charset="-122"/>
              </a:rPr>
              <a:t>0</a:t>
            </a:r>
            <a:r>
              <a:rPr sz="1200" spc="30" dirty="0">
                <a:latin typeface="宋体" panose="02010600030101010101" pitchFamily="2" charset="-122"/>
                <a:cs typeface="宋体" panose="02010600030101010101" pitchFamily="2" charset="-122"/>
              </a:rPr>
              <a:t>8</a:t>
            </a:r>
            <a:r>
              <a:rPr sz="1200" spc="25" dirty="0">
                <a:latin typeface="宋体" panose="02010600030101010101" pitchFamily="2" charset="-122"/>
                <a:cs typeface="宋体" panose="02010600030101010101" pitchFamily="2" charset="-122"/>
              </a:rPr>
              <a:t>0</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103" name="object 103"/>
          <p:cNvSpPr txBox="1"/>
          <p:nvPr/>
        </p:nvSpPr>
        <p:spPr>
          <a:xfrm>
            <a:off x="7595616" y="2321559"/>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8</a:t>
            </a:r>
            <a:r>
              <a:rPr sz="1200" spc="25" dirty="0">
                <a:latin typeface="宋体" panose="02010600030101010101" pitchFamily="2" charset="-122"/>
                <a:cs typeface="宋体" panose="02010600030101010101" pitchFamily="2" charset="-122"/>
              </a:rPr>
              <a:t>5</a:t>
            </a:r>
            <a:r>
              <a:rPr sz="1200" spc="30" dirty="0">
                <a:latin typeface="宋体" panose="02010600030101010101" pitchFamily="2" charset="-122"/>
                <a:cs typeface="宋体" panose="02010600030101010101" pitchFamily="2" charset="-122"/>
              </a:rPr>
              <a:t>0</a:t>
            </a:r>
            <a:r>
              <a:rPr sz="1200" spc="25" dirty="0">
                <a:latin typeface="宋体" panose="02010600030101010101" pitchFamily="2" charset="-122"/>
                <a:cs typeface="宋体" panose="02010600030101010101" pitchFamily="2" charset="-122"/>
              </a:rPr>
              <a:t>0</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104" name="object 104"/>
          <p:cNvSpPr txBox="1"/>
          <p:nvPr/>
        </p:nvSpPr>
        <p:spPr>
          <a:xfrm>
            <a:off x="7510780" y="1791715"/>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0</a:t>
            </a: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3</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105" name="object 105"/>
          <p:cNvSpPr txBox="1"/>
          <p:nvPr/>
        </p:nvSpPr>
        <p:spPr>
          <a:xfrm>
            <a:off x="5465445" y="2149221"/>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0</a:t>
            </a: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0</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106" name="object 106"/>
          <p:cNvSpPr/>
          <p:nvPr/>
        </p:nvSpPr>
        <p:spPr>
          <a:xfrm>
            <a:off x="4295775" y="912494"/>
            <a:ext cx="1893570" cy="381635"/>
          </a:xfrm>
          <a:custGeom>
            <a:avLst/>
            <a:gdLst/>
            <a:ahLst/>
            <a:cxnLst/>
            <a:rect l="l" t="t" r="r" b="b"/>
            <a:pathLst>
              <a:path w="1893570" h="381634">
                <a:moveTo>
                  <a:pt x="76200" y="305435"/>
                </a:moveTo>
                <a:lnTo>
                  <a:pt x="47625" y="305435"/>
                </a:lnTo>
                <a:lnTo>
                  <a:pt x="47625" y="13970"/>
                </a:lnTo>
                <a:lnTo>
                  <a:pt x="28575" y="13970"/>
                </a:lnTo>
                <a:lnTo>
                  <a:pt x="28575" y="305435"/>
                </a:lnTo>
                <a:lnTo>
                  <a:pt x="0" y="305435"/>
                </a:lnTo>
                <a:lnTo>
                  <a:pt x="38100" y="381635"/>
                </a:lnTo>
                <a:lnTo>
                  <a:pt x="69850" y="318135"/>
                </a:lnTo>
                <a:lnTo>
                  <a:pt x="76200" y="305435"/>
                </a:lnTo>
                <a:close/>
              </a:path>
              <a:path w="1893570" h="381634">
                <a:moveTo>
                  <a:pt x="1893570" y="291465"/>
                </a:moveTo>
                <a:lnTo>
                  <a:pt x="1864995" y="291465"/>
                </a:lnTo>
                <a:lnTo>
                  <a:pt x="1864995" y="0"/>
                </a:lnTo>
                <a:lnTo>
                  <a:pt x="1845945" y="0"/>
                </a:lnTo>
                <a:lnTo>
                  <a:pt x="1845945" y="291465"/>
                </a:lnTo>
                <a:lnTo>
                  <a:pt x="1817370" y="291465"/>
                </a:lnTo>
                <a:lnTo>
                  <a:pt x="1855470" y="367665"/>
                </a:lnTo>
                <a:lnTo>
                  <a:pt x="1887220" y="304165"/>
                </a:lnTo>
                <a:lnTo>
                  <a:pt x="1893570" y="291465"/>
                </a:lnTo>
                <a:close/>
              </a:path>
            </a:pathLst>
          </a:custGeom>
          <a:solidFill>
            <a:srgbClr val="A4A4A4"/>
          </a:solidFill>
        </p:spPr>
        <p:txBody>
          <a:bodyPr wrap="square" lIns="0" tIns="0" rIns="0" bIns="0" rtlCol="0"/>
          <a:lstStyle/>
          <a:p>
            <a:endParaRPr/>
          </a:p>
        </p:txBody>
      </p:sp>
      <p:sp>
        <p:nvSpPr>
          <p:cNvPr id="107" name="object 107"/>
          <p:cNvSpPr txBox="1"/>
          <p:nvPr/>
        </p:nvSpPr>
        <p:spPr>
          <a:xfrm>
            <a:off x="3587115" y="942975"/>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3</a:t>
            </a:r>
            <a:r>
              <a:rPr sz="1200" spc="25" dirty="0">
                <a:latin typeface="宋体" panose="02010600030101010101" pitchFamily="2" charset="-122"/>
                <a:cs typeface="宋体" panose="02010600030101010101" pitchFamily="2" charset="-122"/>
              </a:rPr>
              <a:t>0</a:t>
            </a:r>
            <a:r>
              <a:rPr sz="1200" spc="30" dirty="0">
                <a:latin typeface="宋体" panose="02010600030101010101" pitchFamily="2" charset="-122"/>
                <a:cs typeface="宋体" panose="02010600030101010101" pitchFamily="2" charset="-122"/>
              </a:rPr>
              <a:t>0</a:t>
            </a:r>
            <a:r>
              <a:rPr sz="1200" spc="25" dirty="0">
                <a:latin typeface="宋体" panose="02010600030101010101" pitchFamily="2" charset="-122"/>
                <a:cs typeface="宋体" panose="02010600030101010101" pitchFamily="2" charset="-122"/>
              </a:rPr>
              <a:t>0</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108" name="object 108"/>
          <p:cNvSpPr txBox="1"/>
          <p:nvPr/>
        </p:nvSpPr>
        <p:spPr>
          <a:xfrm>
            <a:off x="6571233" y="3619245"/>
            <a:ext cx="2013585" cy="208279"/>
          </a:xfrm>
          <a:prstGeom prst="rect">
            <a:avLst/>
          </a:prstGeom>
        </p:spPr>
        <p:txBody>
          <a:bodyPr vert="horz" wrap="square" lIns="0" tIns="12700" rIns="0" bIns="0" rtlCol="0">
            <a:spAutoFit/>
          </a:bodyPr>
          <a:lstStyle/>
          <a:p>
            <a:pPr marL="12700">
              <a:lnSpc>
                <a:spcPct val="100000"/>
              </a:lnSpc>
              <a:spcBef>
                <a:spcPts val="100"/>
              </a:spcBef>
              <a:tabLst>
                <a:tab pos="1365885" algn="l"/>
              </a:tabLst>
            </a:pPr>
            <a:r>
              <a:rPr sz="1200" spc="20" dirty="0">
                <a:latin typeface="宋体" panose="02010600030101010101" pitchFamily="2" charset="-122"/>
                <a:cs typeface="宋体" panose="02010600030101010101" pitchFamily="2" charset="-122"/>
              </a:rPr>
              <a:t>9115/TCP	9091/TCP</a:t>
            </a:r>
            <a:endParaRPr sz="1200">
              <a:latin typeface="宋体" panose="02010600030101010101" pitchFamily="2" charset="-122"/>
              <a:cs typeface="宋体" panose="02010600030101010101" pitchFamily="2" charset="-122"/>
            </a:endParaRPr>
          </a:p>
        </p:txBody>
      </p:sp>
      <p:sp>
        <p:nvSpPr>
          <p:cNvPr id="109" name="object 109"/>
          <p:cNvSpPr txBox="1"/>
          <p:nvPr/>
        </p:nvSpPr>
        <p:spPr>
          <a:xfrm>
            <a:off x="5447665" y="992759"/>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8</a:t>
            </a:r>
            <a:r>
              <a:rPr sz="1200" spc="25" dirty="0">
                <a:latin typeface="宋体" panose="02010600030101010101" pitchFamily="2" charset="-122"/>
                <a:cs typeface="宋体" panose="02010600030101010101" pitchFamily="2" charset="-122"/>
              </a:rPr>
              <a:t>0</a:t>
            </a:r>
            <a:r>
              <a:rPr sz="1200" spc="30" dirty="0">
                <a:latin typeface="宋体" panose="02010600030101010101" pitchFamily="2" charset="-122"/>
                <a:cs typeface="宋体" panose="02010600030101010101" pitchFamily="2" charset="-122"/>
              </a:rPr>
              <a:t>8</a:t>
            </a:r>
            <a:r>
              <a:rPr sz="1200" spc="25" dirty="0">
                <a:latin typeface="宋体" panose="02010600030101010101" pitchFamily="2" charset="-122"/>
                <a:cs typeface="宋体" panose="02010600030101010101" pitchFamily="2" charset="-122"/>
              </a:rPr>
              <a:t>0</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grpSp>
        <p:nvGrpSpPr>
          <p:cNvPr id="110" name="object 110"/>
          <p:cNvGrpSpPr/>
          <p:nvPr/>
        </p:nvGrpSpPr>
        <p:grpSpPr>
          <a:xfrm>
            <a:off x="838835" y="1501775"/>
            <a:ext cx="1922780" cy="943610"/>
            <a:chOff x="838835" y="1501775"/>
            <a:chExt cx="1922780" cy="943610"/>
          </a:xfrm>
        </p:grpSpPr>
        <p:pic>
          <p:nvPicPr>
            <p:cNvPr id="111" name="object 111"/>
            <p:cNvPicPr/>
            <p:nvPr/>
          </p:nvPicPr>
          <p:blipFill>
            <a:blip r:embed="rId37" cstate="print"/>
            <a:stretch>
              <a:fillRect/>
            </a:stretch>
          </p:blipFill>
          <p:spPr>
            <a:xfrm>
              <a:off x="838835" y="1501775"/>
              <a:ext cx="1922779" cy="943610"/>
            </a:xfrm>
            <a:prstGeom prst="rect">
              <a:avLst/>
            </a:prstGeom>
          </p:spPr>
        </p:pic>
        <p:pic>
          <p:nvPicPr>
            <p:cNvPr id="112" name="object 112"/>
            <p:cNvPicPr/>
            <p:nvPr/>
          </p:nvPicPr>
          <p:blipFill>
            <a:blip r:embed="rId38" cstate="print"/>
            <a:stretch>
              <a:fillRect/>
            </a:stretch>
          </p:blipFill>
          <p:spPr>
            <a:xfrm>
              <a:off x="905510" y="1875790"/>
              <a:ext cx="1805939" cy="510539"/>
            </a:xfrm>
            <a:prstGeom prst="rect">
              <a:avLst/>
            </a:prstGeom>
          </p:spPr>
        </p:pic>
      </p:grpSp>
      <p:sp>
        <p:nvSpPr>
          <p:cNvPr id="113" name="object 113"/>
          <p:cNvSpPr txBox="1"/>
          <p:nvPr/>
        </p:nvSpPr>
        <p:spPr>
          <a:xfrm>
            <a:off x="838835" y="1501775"/>
            <a:ext cx="1922780" cy="943610"/>
          </a:xfrm>
          <a:prstGeom prst="rect">
            <a:avLst/>
          </a:prstGeom>
          <a:ln w="6350">
            <a:solidFill>
              <a:srgbClr val="A4A4A4"/>
            </a:solidFill>
          </a:ln>
        </p:spPr>
        <p:txBody>
          <a:bodyPr vert="horz" wrap="square" lIns="0" tIns="98425" rIns="0" bIns="0" rtlCol="0">
            <a:spAutoFit/>
          </a:bodyPr>
          <a:lstStyle/>
          <a:p>
            <a:pPr marL="240030">
              <a:lnSpc>
                <a:spcPct val="100000"/>
              </a:lnSpc>
              <a:spcBef>
                <a:spcPts val="775"/>
              </a:spcBef>
            </a:pPr>
            <a:r>
              <a:rPr sz="1200" spc="120" dirty="0">
                <a:latin typeface="宋体" panose="02010600030101010101" pitchFamily="2" charset="-122"/>
                <a:cs typeface="宋体" panose="02010600030101010101" pitchFamily="2" charset="-122"/>
              </a:rPr>
              <a:t>V</a:t>
            </a:r>
            <a:r>
              <a:rPr sz="1200" spc="-204" dirty="0">
                <a:latin typeface="宋体" panose="02010600030101010101" pitchFamily="2" charset="-122"/>
                <a:cs typeface="宋体" panose="02010600030101010101" pitchFamily="2" charset="-122"/>
              </a:rPr>
              <a:t>ic</a:t>
            </a:r>
            <a:r>
              <a:rPr sz="1200" spc="-210" dirty="0">
                <a:latin typeface="宋体" panose="02010600030101010101" pitchFamily="2" charset="-122"/>
                <a:cs typeface="宋体" panose="02010600030101010101" pitchFamily="2" charset="-122"/>
              </a:rPr>
              <a:t>t</a:t>
            </a:r>
            <a:r>
              <a:rPr sz="1200" spc="-60" dirty="0">
                <a:latin typeface="宋体" panose="02010600030101010101" pitchFamily="2" charset="-122"/>
                <a:cs typeface="宋体" panose="02010600030101010101" pitchFamily="2" charset="-122"/>
              </a:rPr>
              <a:t>o</a:t>
            </a:r>
            <a:r>
              <a:rPr sz="1200" spc="-55" dirty="0">
                <a:latin typeface="宋体" panose="02010600030101010101" pitchFamily="2" charset="-122"/>
                <a:cs typeface="宋体" panose="02010600030101010101" pitchFamily="2" charset="-122"/>
              </a:rPr>
              <a:t>r</a:t>
            </a:r>
            <a:r>
              <a:rPr sz="1200" spc="30" dirty="0">
                <a:latin typeface="宋体" panose="02010600030101010101" pitchFamily="2" charset="-122"/>
                <a:cs typeface="宋体" panose="02010600030101010101" pitchFamily="2" charset="-122"/>
              </a:rPr>
              <a:t>iaMe</a:t>
            </a:r>
            <a:r>
              <a:rPr sz="1200" spc="-185" dirty="0">
                <a:latin typeface="宋体" panose="02010600030101010101" pitchFamily="2" charset="-122"/>
                <a:cs typeface="宋体" panose="02010600030101010101" pitchFamily="2" charset="-122"/>
              </a:rPr>
              <a:t>trics</a:t>
            </a:r>
            <a:r>
              <a:rPr sz="1200" spc="-290" dirty="0">
                <a:latin typeface="宋体" panose="02010600030101010101" pitchFamily="2" charset="-122"/>
                <a:cs typeface="宋体" panose="02010600030101010101" pitchFamily="2" charset="-122"/>
              </a:rPr>
              <a:t> </a:t>
            </a:r>
            <a:r>
              <a:rPr sz="1200" spc="135" dirty="0">
                <a:latin typeface="宋体" panose="02010600030101010101" pitchFamily="2" charset="-122"/>
                <a:cs typeface="宋体" panose="02010600030101010101" pitchFamily="2" charset="-122"/>
              </a:rPr>
              <a:t>C</a:t>
            </a:r>
            <a:r>
              <a:rPr sz="1200" spc="-120" dirty="0">
                <a:latin typeface="宋体" panose="02010600030101010101" pitchFamily="2" charset="-122"/>
                <a:cs typeface="宋体" panose="02010600030101010101" pitchFamily="2" charset="-122"/>
              </a:rPr>
              <a:t>luste</a:t>
            </a:r>
            <a:r>
              <a:rPr sz="1200" spc="-195" dirty="0">
                <a:latin typeface="宋体" panose="02010600030101010101" pitchFamily="2" charset="-122"/>
                <a:cs typeface="宋体" panose="02010600030101010101" pitchFamily="2" charset="-122"/>
              </a:rPr>
              <a:t>r</a:t>
            </a:r>
            <a:endParaRPr sz="1200">
              <a:latin typeface="宋体" panose="02010600030101010101" pitchFamily="2" charset="-122"/>
              <a:cs typeface="宋体" panose="02010600030101010101" pitchFamily="2" charset="-122"/>
            </a:endParaRPr>
          </a:p>
        </p:txBody>
      </p:sp>
      <p:sp>
        <p:nvSpPr>
          <p:cNvPr id="114" name="object 114"/>
          <p:cNvSpPr/>
          <p:nvPr/>
        </p:nvSpPr>
        <p:spPr>
          <a:xfrm>
            <a:off x="777875" y="1950211"/>
            <a:ext cx="5375275" cy="3081020"/>
          </a:xfrm>
          <a:custGeom>
            <a:avLst/>
            <a:gdLst/>
            <a:ahLst/>
            <a:cxnLst/>
            <a:rect l="l" t="t" r="r" b="b"/>
            <a:pathLst>
              <a:path w="5375275" h="3081020">
                <a:moveTo>
                  <a:pt x="334365" y="3042793"/>
                </a:moveTo>
                <a:lnTo>
                  <a:pt x="315315" y="3033268"/>
                </a:lnTo>
                <a:lnTo>
                  <a:pt x="258165" y="3004693"/>
                </a:lnTo>
                <a:lnTo>
                  <a:pt x="258165" y="3033268"/>
                </a:lnTo>
                <a:lnTo>
                  <a:pt x="0" y="3033268"/>
                </a:lnTo>
                <a:lnTo>
                  <a:pt x="0" y="3052318"/>
                </a:lnTo>
                <a:lnTo>
                  <a:pt x="258165" y="3052318"/>
                </a:lnTo>
                <a:lnTo>
                  <a:pt x="258165" y="3080893"/>
                </a:lnTo>
                <a:lnTo>
                  <a:pt x="315315" y="3052318"/>
                </a:lnTo>
                <a:lnTo>
                  <a:pt x="334365" y="3042793"/>
                </a:lnTo>
                <a:close/>
              </a:path>
              <a:path w="5375275" h="3081020">
                <a:moveTo>
                  <a:pt x="5375148" y="625602"/>
                </a:moveTo>
                <a:lnTo>
                  <a:pt x="2060422" y="28181"/>
                </a:lnTo>
                <a:lnTo>
                  <a:pt x="2060829" y="25908"/>
                </a:lnTo>
                <a:lnTo>
                  <a:pt x="2065528" y="0"/>
                </a:lnTo>
                <a:lnTo>
                  <a:pt x="1983740" y="24003"/>
                </a:lnTo>
                <a:lnTo>
                  <a:pt x="2051939" y="75057"/>
                </a:lnTo>
                <a:lnTo>
                  <a:pt x="2057044" y="46837"/>
                </a:lnTo>
                <a:lnTo>
                  <a:pt x="5371846" y="644271"/>
                </a:lnTo>
                <a:lnTo>
                  <a:pt x="5375148" y="625602"/>
                </a:lnTo>
                <a:close/>
              </a:path>
            </a:pathLst>
          </a:custGeom>
          <a:solidFill>
            <a:srgbClr val="EC7C30"/>
          </a:solidFill>
        </p:spPr>
        <p:txBody>
          <a:bodyPr wrap="square" lIns="0" tIns="0" rIns="0" bIns="0" rtlCol="0"/>
          <a:lstStyle/>
          <a:p>
            <a:endParaRPr/>
          </a:p>
        </p:txBody>
      </p:sp>
      <p:sp>
        <p:nvSpPr>
          <p:cNvPr id="115" name="object 115"/>
          <p:cNvSpPr txBox="1"/>
          <p:nvPr/>
        </p:nvSpPr>
        <p:spPr>
          <a:xfrm>
            <a:off x="1125219" y="4771771"/>
            <a:ext cx="763905" cy="1567180"/>
          </a:xfrm>
          <a:prstGeom prst="rect">
            <a:avLst/>
          </a:prstGeom>
        </p:spPr>
        <p:txBody>
          <a:bodyPr vert="horz" wrap="square" lIns="0" tIns="5715" rIns="0" bIns="0" rtlCol="0">
            <a:spAutoFit/>
          </a:bodyPr>
          <a:lstStyle/>
          <a:p>
            <a:pPr marL="12700" marR="5080" indent="26670" algn="just">
              <a:lnSpc>
                <a:spcPct val="145000"/>
              </a:lnSpc>
              <a:spcBef>
                <a:spcPts val="45"/>
              </a:spcBef>
            </a:pPr>
            <a:r>
              <a:rPr sz="1400" dirty="0">
                <a:latin typeface="宋体" panose="02010600030101010101" pitchFamily="2" charset="-122"/>
                <a:cs typeface="宋体" panose="02010600030101010101" pitchFamily="2" charset="-122"/>
              </a:rPr>
              <a:t>远端存储 指标抓取 告警触发 服务发现 指标查询</a:t>
            </a:r>
            <a:endParaRPr sz="1400">
              <a:latin typeface="宋体" panose="02010600030101010101" pitchFamily="2" charset="-122"/>
              <a:cs typeface="宋体" panose="02010600030101010101" pitchFamily="2" charset="-122"/>
            </a:endParaRPr>
          </a:p>
        </p:txBody>
      </p:sp>
      <p:sp>
        <p:nvSpPr>
          <p:cNvPr id="116" name="object 116"/>
          <p:cNvSpPr/>
          <p:nvPr/>
        </p:nvSpPr>
        <p:spPr>
          <a:xfrm>
            <a:off x="2761614" y="1594611"/>
            <a:ext cx="866140" cy="384175"/>
          </a:xfrm>
          <a:custGeom>
            <a:avLst/>
            <a:gdLst/>
            <a:ahLst/>
            <a:cxnLst/>
            <a:rect l="l" t="t" r="r" b="b"/>
            <a:pathLst>
              <a:path w="866139" h="384175">
                <a:moveTo>
                  <a:pt x="54991" y="314198"/>
                </a:moveTo>
                <a:lnTo>
                  <a:pt x="0" y="379349"/>
                </a:lnTo>
                <a:lnTo>
                  <a:pt x="85090" y="384175"/>
                </a:lnTo>
                <a:lnTo>
                  <a:pt x="75967" y="362965"/>
                </a:lnTo>
                <a:lnTo>
                  <a:pt x="62103" y="362965"/>
                </a:lnTo>
                <a:lnTo>
                  <a:pt x="54610" y="345439"/>
                </a:lnTo>
                <a:lnTo>
                  <a:pt x="66272" y="340426"/>
                </a:lnTo>
                <a:lnTo>
                  <a:pt x="54991" y="314198"/>
                </a:lnTo>
                <a:close/>
              </a:path>
              <a:path w="866139" h="384175">
                <a:moveTo>
                  <a:pt x="66272" y="340426"/>
                </a:moveTo>
                <a:lnTo>
                  <a:pt x="54610" y="345439"/>
                </a:lnTo>
                <a:lnTo>
                  <a:pt x="62103" y="362965"/>
                </a:lnTo>
                <a:lnTo>
                  <a:pt x="73803" y="357935"/>
                </a:lnTo>
                <a:lnTo>
                  <a:pt x="66272" y="340426"/>
                </a:lnTo>
                <a:close/>
              </a:path>
              <a:path w="866139" h="384175">
                <a:moveTo>
                  <a:pt x="73803" y="357935"/>
                </a:moveTo>
                <a:lnTo>
                  <a:pt x="62103" y="362965"/>
                </a:lnTo>
                <a:lnTo>
                  <a:pt x="75967" y="362965"/>
                </a:lnTo>
                <a:lnTo>
                  <a:pt x="73803" y="357935"/>
                </a:lnTo>
                <a:close/>
              </a:path>
              <a:path w="866139" h="384175">
                <a:moveTo>
                  <a:pt x="858138" y="0"/>
                </a:moveTo>
                <a:lnTo>
                  <a:pt x="66272" y="340426"/>
                </a:lnTo>
                <a:lnTo>
                  <a:pt x="73803" y="357935"/>
                </a:lnTo>
                <a:lnTo>
                  <a:pt x="865632" y="17525"/>
                </a:lnTo>
                <a:lnTo>
                  <a:pt x="858138" y="0"/>
                </a:lnTo>
                <a:close/>
              </a:path>
            </a:pathLst>
          </a:custGeom>
          <a:solidFill>
            <a:srgbClr val="6FAC46"/>
          </a:solidFill>
        </p:spPr>
        <p:txBody>
          <a:bodyPr wrap="square" lIns="0" tIns="0" rIns="0" bIns="0" rtlCol="0"/>
          <a:lstStyle/>
          <a:p>
            <a:endParaRPr/>
          </a:p>
        </p:txBody>
      </p:sp>
      <p:pic>
        <p:nvPicPr>
          <p:cNvPr id="117" name="object 4"/>
          <p:cNvPicPr/>
          <p:nvPr>
            <p:custDataLst>
              <p:tags r:id="rId1"/>
            </p:custDataLst>
          </p:nvPr>
        </p:nvPicPr>
        <p:blipFill>
          <a:blip r:embed="rId39" cstate="print"/>
          <a:stretch>
            <a:fillRect/>
          </a:stretch>
        </p:blipFill>
        <p:spPr>
          <a:xfrm>
            <a:off x="0" y="6436359"/>
            <a:ext cx="12190729" cy="421640"/>
          </a:xfrm>
          <a:prstGeom prst="rect">
            <a:avLst/>
          </a:prstGeom>
        </p:spPr>
      </p:pic>
      <p:sp>
        <p:nvSpPr>
          <p:cNvPr id="118"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20" name="图片 119"/>
          <p:cNvPicPr>
            <a:picLocks noChangeAspect="1"/>
          </p:cNvPicPr>
          <p:nvPr>
            <p:custDataLst>
              <p:tags r:id="rId3"/>
            </p:custDataLst>
          </p:nvPr>
        </p:nvPicPr>
        <p:blipFill>
          <a:blip r:embed="rId40"/>
          <a:stretch>
            <a:fillRect/>
          </a:stretch>
        </p:blipFill>
        <p:spPr>
          <a:xfrm>
            <a:off x="8537699" y="209863"/>
            <a:ext cx="2565911" cy="618240"/>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4638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部署的各组件</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8289"/>
            <a:ext cx="6654800" cy="4392295"/>
          </a:xfrm>
          <a:prstGeom prst="rect">
            <a:avLst/>
          </a:prstGeom>
        </p:spPr>
        <p:txBody>
          <a:bodyPr vert="horz" wrap="square" lIns="0" tIns="55244" rIns="0" bIns="0" rtlCol="0">
            <a:spAutoFit/>
          </a:bodyPr>
          <a:lstStyle/>
          <a:p>
            <a:pPr marL="241300" indent="-228600">
              <a:lnSpc>
                <a:spcPct val="100000"/>
              </a:lnSpc>
              <a:spcBef>
                <a:spcPts val="435"/>
              </a:spcBef>
              <a:buClr>
                <a:srgbClr val="4770C4"/>
              </a:buClr>
              <a:buSzPct val="95000"/>
              <a:buFont typeface="Wingdings" panose="05000000000000000000"/>
              <a:buChar char=""/>
              <a:tabLst>
                <a:tab pos="241300" algn="l"/>
              </a:tabLst>
            </a:pPr>
            <a:r>
              <a:rPr sz="2000" dirty="0">
                <a:latin typeface="宋体" panose="02010600030101010101" pitchFamily="2" charset="-122"/>
                <a:cs typeface="宋体" panose="02010600030101010101" pitchFamily="2" charset="-122"/>
              </a:rPr>
              <a:t>前提条件</a:t>
            </a:r>
            <a:endParaRPr sz="2000">
              <a:latin typeface="宋体" panose="02010600030101010101" pitchFamily="2" charset="-122"/>
              <a:cs typeface="宋体" panose="02010600030101010101" pitchFamily="2" charset="-122"/>
            </a:endParaRPr>
          </a:p>
          <a:p>
            <a:pPr marL="698500" lvl="1" indent="-228600">
              <a:lnSpc>
                <a:spcPct val="100000"/>
              </a:lnSpc>
              <a:spcBef>
                <a:spcPts val="30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使用本示例，需要在测试的各主机确保正确解析以下主机名</a:t>
            </a:r>
            <a:endParaRPr sz="1800">
              <a:latin typeface="宋体" panose="02010600030101010101" pitchFamily="2" charset="-122"/>
              <a:cs typeface="宋体" panose="02010600030101010101" pitchFamily="2" charset="-122"/>
            </a:endParaRPr>
          </a:p>
          <a:p>
            <a:pPr marL="1155700" lvl="2" indent="-229235">
              <a:lnSpc>
                <a:spcPct val="100000"/>
              </a:lnSpc>
              <a:spcBef>
                <a:spcPts val="320"/>
              </a:spcBef>
              <a:buClr>
                <a:srgbClr val="F3C108"/>
              </a:buClr>
              <a:buFont typeface="Wingdings" panose="05000000000000000000"/>
              <a:buChar char=""/>
              <a:tabLst>
                <a:tab pos="1156335" algn="l"/>
              </a:tabLst>
            </a:pPr>
            <a:r>
              <a:rPr sz="1600" spc="-25" dirty="0">
                <a:latin typeface="宋体" panose="02010600030101010101" pitchFamily="2" charset="-122"/>
                <a:cs typeface="宋体" panose="02010600030101010101" pitchFamily="2" charset="-122"/>
              </a:rPr>
              <a:t>Prometh</a:t>
            </a:r>
            <a:r>
              <a:rPr sz="1600" spc="-125" dirty="0">
                <a:latin typeface="宋体" panose="02010600030101010101" pitchFamily="2" charset="-122"/>
                <a:cs typeface="宋体" panose="02010600030101010101" pitchFamily="2" charset="-122"/>
              </a:rPr>
              <a:t>eus</a:t>
            </a:r>
            <a:r>
              <a:rPr sz="1600" spc="-415" dirty="0">
                <a:latin typeface="宋体" panose="02010600030101010101" pitchFamily="2" charset="-122"/>
                <a:cs typeface="宋体" panose="02010600030101010101" pitchFamily="2" charset="-122"/>
              </a:rPr>
              <a:t> </a:t>
            </a:r>
            <a:r>
              <a:rPr sz="1600" spc="-85" dirty="0">
                <a:latin typeface="宋体" panose="02010600030101010101" pitchFamily="2" charset="-122"/>
                <a:cs typeface="宋体" panose="02010600030101010101" pitchFamily="2" charset="-122"/>
              </a:rPr>
              <a:t>Se</a:t>
            </a:r>
            <a:r>
              <a:rPr sz="1600" spc="-235" dirty="0">
                <a:latin typeface="宋体" panose="02010600030101010101" pitchFamily="2" charset="-122"/>
                <a:cs typeface="宋体" panose="02010600030101010101" pitchFamily="2" charset="-122"/>
              </a:rPr>
              <a:t>rver:</a:t>
            </a:r>
            <a:r>
              <a:rPr sz="1600" spc="-400" dirty="0">
                <a:latin typeface="宋体" panose="02010600030101010101" pitchFamily="2" charset="-122"/>
                <a:cs typeface="宋体" panose="02010600030101010101" pitchFamily="2" charset="-122"/>
              </a:rPr>
              <a:t> </a:t>
            </a:r>
            <a:r>
              <a:rPr sz="1600" spc="-40" dirty="0">
                <a:latin typeface="宋体" panose="02010600030101010101" pitchFamily="2" charset="-122"/>
                <a:cs typeface="宋体" panose="02010600030101010101" pitchFamily="2" charset="-122"/>
              </a:rPr>
              <a:t>promet</a:t>
            </a:r>
            <a:r>
              <a:rPr sz="1600" spc="-35" dirty="0">
                <a:latin typeface="宋体" panose="02010600030101010101" pitchFamily="2" charset="-122"/>
                <a:cs typeface="宋体" panose="02010600030101010101" pitchFamily="2" charset="-122"/>
              </a:rPr>
              <a:t>h</a:t>
            </a:r>
            <a:r>
              <a:rPr sz="1600" spc="-125" dirty="0">
                <a:latin typeface="宋体" panose="02010600030101010101" pitchFamily="2" charset="-122"/>
                <a:cs typeface="宋体" panose="02010600030101010101" pitchFamily="2" charset="-122"/>
              </a:rPr>
              <a:t>eu</a:t>
            </a:r>
            <a:r>
              <a:rPr sz="1600" spc="-130" dirty="0">
                <a:latin typeface="宋体" panose="02010600030101010101" pitchFamily="2" charset="-122"/>
                <a:cs typeface="宋体" panose="02010600030101010101" pitchFamily="2" charset="-122"/>
              </a:rPr>
              <a:t>s</a:t>
            </a:r>
            <a:r>
              <a:rPr sz="1600" spc="-50" dirty="0">
                <a:latin typeface="宋体" panose="02010600030101010101" pitchFamily="2" charset="-122"/>
                <a:cs typeface="宋体" panose="02010600030101010101" pitchFamily="2" charset="-122"/>
              </a:rPr>
              <a:t>.magedu.com</a:t>
            </a:r>
            <a:endParaRPr sz="1600">
              <a:latin typeface="宋体" panose="02010600030101010101" pitchFamily="2" charset="-122"/>
              <a:cs typeface="宋体" panose="02010600030101010101" pitchFamily="2" charset="-122"/>
            </a:endParaRPr>
          </a:p>
          <a:p>
            <a:pPr marL="1155700" lvl="2" indent="-229235">
              <a:lnSpc>
                <a:spcPct val="100000"/>
              </a:lnSpc>
              <a:spcBef>
                <a:spcPts val="310"/>
              </a:spcBef>
              <a:buClr>
                <a:srgbClr val="F3C108"/>
              </a:buClr>
              <a:buFont typeface="Wingdings" panose="05000000000000000000"/>
              <a:buChar char=""/>
              <a:tabLst>
                <a:tab pos="1156335" algn="l"/>
              </a:tabLst>
            </a:pPr>
            <a:r>
              <a:rPr sz="1600" spc="-125" dirty="0">
                <a:latin typeface="宋体" panose="02010600030101010101" pitchFamily="2" charset="-122"/>
                <a:cs typeface="宋体" panose="02010600030101010101" pitchFamily="2" charset="-122"/>
              </a:rPr>
              <a:t>AlertManager:</a:t>
            </a:r>
            <a:r>
              <a:rPr sz="1600" spc="-400" dirty="0">
                <a:latin typeface="宋体" panose="02010600030101010101" pitchFamily="2" charset="-122"/>
                <a:cs typeface="宋体" panose="02010600030101010101" pitchFamily="2" charset="-122"/>
              </a:rPr>
              <a:t> </a:t>
            </a:r>
            <a:r>
              <a:rPr sz="1600" spc="-120" dirty="0">
                <a:latin typeface="宋体" panose="02010600030101010101" pitchFamily="2" charset="-122"/>
                <a:cs typeface="宋体" panose="02010600030101010101" pitchFamily="2" charset="-122"/>
              </a:rPr>
              <a:t>alert.magedu.com</a:t>
            </a:r>
            <a:endParaRPr sz="1600">
              <a:latin typeface="宋体" panose="02010600030101010101" pitchFamily="2" charset="-122"/>
              <a:cs typeface="宋体" panose="02010600030101010101" pitchFamily="2" charset="-122"/>
            </a:endParaRPr>
          </a:p>
          <a:p>
            <a:pPr marL="1155700" lvl="2" indent="-229235">
              <a:lnSpc>
                <a:spcPct val="100000"/>
              </a:lnSpc>
              <a:spcBef>
                <a:spcPts val="310"/>
              </a:spcBef>
              <a:buClr>
                <a:srgbClr val="F3C108"/>
              </a:buClr>
              <a:buFont typeface="Wingdings" panose="05000000000000000000"/>
              <a:buChar char=""/>
              <a:tabLst>
                <a:tab pos="1156335" algn="l"/>
              </a:tabLst>
            </a:pPr>
            <a:r>
              <a:rPr sz="1600" spc="-70" dirty="0">
                <a:latin typeface="宋体" panose="02010600030101010101" pitchFamily="2" charset="-122"/>
                <a:cs typeface="宋体" panose="02010600030101010101" pitchFamily="2" charset="-122"/>
              </a:rPr>
              <a:t>Consul</a:t>
            </a:r>
            <a:r>
              <a:rPr sz="1600" spc="-409"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Server</a:t>
            </a:r>
            <a:r>
              <a:rPr sz="1600" spc="-409" dirty="0">
                <a:latin typeface="宋体" panose="02010600030101010101" pitchFamily="2" charset="-122"/>
                <a:cs typeface="宋体" panose="02010600030101010101" pitchFamily="2" charset="-122"/>
              </a:rPr>
              <a:t> </a:t>
            </a:r>
            <a:r>
              <a:rPr sz="1600" spc="-45" dirty="0">
                <a:latin typeface="宋体" panose="02010600030101010101" pitchFamily="2" charset="-122"/>
                <a:cs typeface="宋体" panose="02010600030101010101" pitchFamily="2" charset="-122"/>
              </a:rPr>
              <a:t>and</a:t>
            </a:r>
            <a:r>
              <a:rPr sz="1600" spc="-400" dirty="0">
                <a:latin typeface="宋体" panose="02010600030101010101" pitchFamily="2" charset="-122"/>
                <a:cs typeface="宋体" panose="02010600030101010101" pitchFamily="2" charset="-122"/>
              </a:rPr>
              <a:t> </a:t>
            </a:r>
            <a:r>
              <a:rPr sz="1600" spc="-70" dirty="0">
                <a:latin typeface="宋体" panose="02010600030101010101" pitchFamily="2" charset="-122"/>
                <a:cs typeface="宋体" panose="02010600030101010101" pitchFamily="2" charset="-122"/>
              </a:rPr>
              <a:t>Consul</a:t>
            </a:r>
            <a:r>
              <a:rPr sz="1600" spc="-409" dirty="0">
                <a:latin typeface="宋体" panose="02010600030101010101" pitchFamily="2" charset="-122"/>
                <a:cs typeface="宋体" panose="02010600030101010101" pitchFamily="2" charset="-122"/>
              </a:rPr>
              <a:t> </a:t>
            </a:r>
            <a:r>
              <a:rPr sz="1600" spc="-125" dirty="0">
                <a:latin typeface="宋体" panose="02010600030101010101" pitchFamily="2" charset="-122"/>
                <a:cs typeface="宋体" panose="02010600030101010101" pitchFamily="2" charset="-122"/>
              </a:rPr>
              <a:t>E</a:t>
            </a:r>
            <a:r>
              <a:rPr sz="1600" cap="small" spc="-125" dirty="0">
                <a:latin typeface="宋体" panose="02010600030101010101" pitchFamily="2" charset="-122"/>
                <a:cs typeface="宋体" panose="02010600030101010101" pitchFamily="2" charset="-122"/>
              </a:rPr>
              <a:t>x</a:t>
            </a:r>
            <a:r>
              <a:rPr sz="1600" spc="-125" dirty="0">
                <a:latin typeface="宋体" panose="02010600030101010101" pitchFamily="2" charset="-122"/>
                <a:cs typeface="宋体" panose="02010600030101010101" pitchFamily="2" charset="-122"/>
              </a:rPr>
              <a:t>porter:</a:t>
            </a:r>
            <a:r>
              <a:rPr sz="1600" spc="-409" dirty="0">
                <a:latin typeface="宋体" panose="02010600030101010101" pitchFamily="2" charset="-122"/>
                <a:cs typeface="宋体" panose="02010600030101010101" pitchFamily="2" charset="-122"/>
              </a:rPr>
              <a:t> </a:t>
            </a:r>
            <a:r>
              <a:rPr sz="1600" spc="-80" dirty="0">
                <a:latin typeface="宋体" panose="02010600030101010101" pitchFamily="2" charset="-122"/>
                <a:cs typeface="宋体" panose="02010600030101010101" pitchFamily="2" charset="-122"/>
              </a:rPr>
              <a:t>consul.magedu.com</a:t>
            </a:r>
            <a:endParaRPr sz="1600">
              <a:latin typeface="宋体" panose="02010600030101010101" pitchFamily="2" charset="-122"/>
              <a:cs typeface="宋体" panose="02010600030101010101" pitchFamily="2" charset="-122"/>
            </a:endParaRPr>
          </a:p>
          <a:p>
            <a:pPr marL="1155700" lvl="2" indent="-229235">
              <a:lnSpc>
                <a:spcPct val="100000"/>
              </a:lnSpc>
              <a:spcBef>
                <a:spcPts val="300"/>
              </a:spcBef>
              <a:buClr>
                <a:srgbClr val="F3C108"/>
              </a:buClr>
              <a:buFont typeface="Wingdings" panose="05000000000000000000"/>
              <a:buChar char=""/>
              <a:tabLst>
                <a:tab pos="1156335" algn="l"/>
              </a:tabLst>
            </a:pPr>
            <a:r>
              <a:rPr sz="1600" spc="-60" dirty="0">
                <a:latin typeface="宋体" panose="02010600030101010101" pitchFamily="2" charset="-122"/>
                <a:cs typeface="宋体" panose="02010600030101010101" pitchFamily="2" charset="-122"/>
              </a:rPr>
              <a:t>Blackbo</a:t>
            </a:r>
            <a:r>
              <a:rPr sz="1600" cap="small" spc="-60" dirty="0">
                <a:latin typeface="宋体" panose="02010600030101010101" pitchFamily="2" charset="-122"/>
                <a:cs typeface="宋体" panose="02010600030101010101" pitchFamily="2" charset="-122"/>
              </a:rPr>
              <a:t>x</a:t>
            </a:r>
            <a:r>
              <a:rPr sz="1600" spc="-405" dirty="0">
                <a:latin typeface="宋体" panose="02010600030101010101" pitchFamily="2" charset="-122"/>
                <a:cs typeface="宋体" panose="02010600030101010101" pitchFamily="2" charset="-122"/>
              </a:rPr>
              <a:t> </a:t>
            </a:r>
            <a:r>
              <a:rPr sz="1600" spc="-125" dirty="0">
                <a:latin typeface="宋体" panose="02010600030101010101" pitchFamily="2" charset="-122"/>
                <a:cs typeface="宋体" panose="02010600030101010101" pitchFamily="2" charset="-122"/>
              </a:rPr>
              <a:t>E</a:t>
            </a:r>
            <a:r>
              <a:rPr sz="1600" cap="small" spc="-125" dirty="0">
                <a:latin typeface="宋体" panose="02010600030101010101" pitchFamily="2" charset="-122"/>
                <a:cs typeface="宋体" panose="02010600030101010101" pitchFamily="2" charset="-122"/>
              </a:rPr>
              <a:t>x</a:t>
            </a:r>
            <a:r>
              <a:rPr sz="1600" spc="-125" dirty="0">
                <a:latin typeface="宋体" panose="02010600030101010101" pitchFamily="2" charset="-122"/>
                <a:cs typeface="宋体" panose="02010600030101010101" pitchFamily="2" charset="-122"/>
              </a:rPr>
              <a:t>porter:</a:t>
            </a:r>
            <a:r>
              <a:rPr sz="1600" spc="-409" dirty="0">
                <a:latin typeface="宋体" panose="02010600030101010101" pitchFamily="2" charset="-122"/>
                <a:cs typeface="宋体" panose="02010600030101010101" pitchFamily="2" charset="-122"/>
              </a:rPr>
              <a:t> </a:t>
            </a:r>
            <a:r>
              <a:rPr sz="1600" spc="-60" dirty="0">
                <a:latin typeface="宋体" panose="02010600030101010101" pitchFamily="2" charset="-122"/>
                <a:cs typeface="宋体" panose="02010600030101010101" pitchFamily="2" charset="-122"/>
              </a:rPr>
              <a:t>probe.magedu.com</a:t>
            </a:r>
            <a:endParaRPr sz="1600">
              <a:latin typeface="宋体" panose="02010600030101010101" pitchFamily="2" charset="-122"/>
              <a:cs typeface="宋体" panose="02010600030101010101" pitchFamily="2" charset="-122"/>
            </a:endParaRPr>
          </a:p>
          <a:p>
            <a:pPr marL="1155700" lvl="2" indent="-229235">
              <a:lnSpc>
                <a:spcPct val="100000"/>
              </a:lnSpc>
              <a:spcBef>
                <a:spcPts val="310"/>
              </a:spcBef>
              <a:buClr>
                <a:srgbClr val="F3C108"/>
              </a:buClr>
              <a:buFont typeface="Wingdings" panose="05000000000000000000"/>
              <a:buChar char=""/>
              <a:tabLst>
                <a:tab pos="1156335" algn="l"/>
              </a:tabLst>
            </a:pPr>
            <a:r>
              <a:rPr sz="1600" spc="180" dirty="0">
                <a:latin typeface="宋体" panose="02010600030101010101" pitchFamily="2" charset="-122"/>
                <a:cs typeface="宋体" panose="02010600030101010101" pitchFamily="2" charset="-122"/>
              </a:rPr>
              <a:t>MySQL</a:t>
            </a:r>
            <a:r>
              <a:rPr sz="1600" spc="-405" dirty="0">
                <a:latin typeface="宋体" panose="02010600030101010101" pitchFamily="2" charset="-122"/>
                <a:cs typeface="宋体" panose="02010600030101010101" pitchFamily="2" charset="-122"/>
              </a:rPr>
              <a:t> </a:t>
            </a:r>
            <a:r>
              <a:rPr sz="1600" spc="-45" dirty="0">
                <a:latin typeface="宋体" panose="02010600030101010101" pitchFamily="2" charset="-122"/>
                <a:cs typeface="宋体" panose="02010600030101010101" pitchFamily="2" charset="-122"/>
              </a:rPr>
              <a:t>and</a:t>
            </a:r>
            <a:r>
              <a:rPr sz="1600" spc="-395" dirty="0">
                <a:latin typeface="宋体" panose="02010600030101010101" pitchFamily="2" charset="-122"/>
                <a:cs typeface="宋体" panose="02010600030101010101" pitchFamily="2" charset="-122"/>
              </a:rPr>
              <a:t> </a:t>
            </a:r>
            <a:r>
              <a:rPr sz="1600" spc="-65" dirty="0">
                <a:latin typeface="宋体" panose="02010600030101010101" pitchFamily="2" charset="-122"/>
                <a:cs typeface="宋体" panose="02010600030101010101" pitchFamily="2" charset="-122"/>
              </a:rPr>
              <a:t>mysqld</a:t>
            </a:r>
            <a:r>
              <a:rPr sz="1600" spc="-395" dirty="0">
                <a:latin typeface="宋体" panose="02010600030101010101" pitchFamily="2" charset="-122"/>
                <a:cs typeface="宋体" panose="02010600030101010101" pitchFamily="2" charset="-122"/>
              </a:rPr>
              <a:t> </a:t>
            </a:r>
            <a:r>
              <a:rPr sz="1600" spc="-125" dirty="0">
                <a:latin typeface="宋体" panose="02010600030101010101" pitchFamily="2" charset="-122"/>
                <a:cs typeface="宋体" panose="02010600030101010101" pitchFamily="2" charset="-122"/>
              </a:rPr>
              <a:t>E</a:t>
            </a:r>
            <a:r>
              <a:rPr sz="1600" cap="small" spc="-125" dirty="0">
                <a:latin typeface="宋体" panose="02010600030101010101" pitchFamily="2" charset="-122"/>
                <a:cs typeface="宋体" panose="02010600030101010101" pitchFamily="2" charset="-122"/>
              </a:rPr>
              <a:t>x</a:t>
            </a:r>
            <a:r>
              <a:rPr sz="1600" spc="-125" dirty="0">
                <a:latin typeface="宋体" panose="02010600030101010101" pitchFamily="2" charset="-122"/>
                <a:cs typeface="宋体" panose="02010600030101010101" pitchFamily="2" charset="-122"/>
              </a:rPr>
              <a:t>porter:</a:t>
            </a:r>
            <a:r>
              <a:rPr sz="1600" spc="-395" dirty="0">
                <a:latin typeface="宋体" panose="02010600030101010101" pitchFamily="2" charset="-122"/>
                <a:cs typeface="宋体" panose="02010600030101010101" pitchFamily="2" charset="-122"/>
              </a:rPr>
              <a:t> </a:t>
            </a:r>
            <a:r>
              <a:rPr sz="1600" spc="-60" dirty="0">
                <a:latin typeface="宋体" panose="02010600030101010101" pitchFamily="2" charset="-122"/>
                <a:cs typeface="宋体" panose="02010600030101010101" pitchFamily="2" charset="-122"/>
              </a:rPr>
              <a:t>mysql.magedu.com</a:t>
            </a:r>
            <a:endParaRPr sz="1600">
              <a:latin typeface="宋体" panose="02010600030101010101" pitchFamily="2" charset="-122"/>
              <a:cs typeface="宋体" panose="02010600030101010101" pitchFamily="2" charset="-122"/>
            </a:endParaRPr>
          </a:p>
          <a:p>
            <a:pPr marL="1155700" lvl="2" indent="-229235">
              <a:lnSpc>
                <a:spcPct val="100000"/>
              </a:lnSpc>
              <a:spcBef>
                <a:spcPts val="310"/>
              </a:spcBef>
              <a:buClr>
                <a:srgbClr val="F3C108"/>
              </a:buClr>
              <a:buFont typeface="Wingdings" panose="05000000000000000000"/>
              <a:buChar char=""/>
              <a:tabLst>
                <a:tab pos="1156335" algn="l"/>
              </a:tabLst>
            </a:pPr>
            <a:r>
              <a:rPr sz="1600" spc="-30" dirty="0">
                <a:latin typeface="宋体" panose="02010600030101010101" pitchFamily="2" charset="-122"/>
                <a:cs typeface="宋体" panose="02010600030101010101" pitchFamily="2" charset="-122"/>
              </a:rPr>
              <a:t>Nginx</a:t>
            </a:r>
            <a:r>
              <a:rPr sz="1600" spc="-415" dirty="0">
                <a:latin typeface="宋体" panose="02010600030101010101" pitchFamily="2" charset="-122"/>
                <a:cs typeface="宋体" panose="02010600030101010101" pitchFamily="2" charset="-122"/>
              </a:rPr>
              <a:t> </a:t>
            </a:r>
            <a:r>
              <a:rPr sz="1600" spc="-45" dirty="0">
                <a:latin typeface="宋体" panose="02010600030101010101" pitchFamily="2" charset="-122"/>
                <a:cs typeface="宋体" panose="02010600030101010101" pitchFamily="2" charset="-122"/>
              </a:rPr>
              <a:t>and</a:t>
            </a:r>
            <a:r>
              <a:rPr sz="1600" spc="-395" dirty="0">
                <a:latin typeface="宋体" panose="02010600030101010101" pitchFamily="2" charset="-122"/>
                <a:cs typeface="宋体" panose="02010600030101010101" pitchFamily="2" charset="-122"/>
              </a:rPr>
              <a:t> </a:t>
            </a:r>
            <a:r>
              <a:rPr sz="1600" spc="-30" dirty="0">
                <a:latin typeface="宋体" panose="02010600030101010101" pitchFamily="2" charset="-122"/>
                <a:cs typeface="宋体" panose="02010600030101010101" pitchFamily="2" charset="-122"/>
              </a:rPr>
              <a:t>Nginx</a:t>
            </a:r>
            <a:r>
              <a:rPr sz="1600" spc="-409" dirty="0">
                <a:latin typeface="宋体" panose="02010600030101010101" pitchFamily="2" charset="-122"/>
                <a:cs typeface="宋体" panose="02010600030101010101" pitchFamily="2" charset="-122"/>
              </a:rPr>
              <a:t> </a:t>
            </a:r>
            <a:r>
              <a:rPr sz="1600" spc="-125" dirty="0">
                <a:latin typeface="宋体" panose="02010600030101010101" pitchFamily="2" charset="-122"/>
                <a:cs typeface="宋体" panose="02010600030101010101" pitchFamily="2" charset="-122"/>
              </a:rPr>
              <a:t>E</a:t>
            </a:r>
            <a:r>
              <a:rPr sz="1600" cap="small" spc="-125" dirty="0">
                <a:latin typeface="宋体" panose="02010600030101010101" pitchFamily="2" charset="-122"/>
                <a:cs typeface="宋体" panose="02010600030101010101" pitchFamily="2" charset="-122"/>
              </a:rPr>
              <a:t>x</a:t>
            </a:r>
            <a:r>
              <a:rPr sz="1600" spc="-125" dirty="0">
                <a:latin typeface="宋体" panose="02010600030101010101" pitchFamily="2" charset="-122"/>
                <a:cs typeface="宋体" panose="02010600030101010101" pitchFamily="2" charset="-122"/>
              </a:rPr>
              <a:t>porter:</a:t>
            </a:r>
            <a:r>
              <a:rPr sz="1600" spc="-409" dirty="0">
                <a:latin typeface="宋体" panose="02010600030101010101" pitchFamily="2" charset="-122"/>
                <a:cs typeface="宋体" panose="02010600030101010101" pitchFamily="2" charset="-122"/>
              </a:rPr>
              <a:t> </a:t>
            </a:r>
            <a:r>
              <a:rPr sz="1600" spc="-70" dirty="0">
                <a:latin typeface="宋体" panose="02010600030101010101" pitchFamily="2" charset="-122"/>
                <a:cs typeface="宋体" panose="02010600030101010101" pitchFamily="2" charset="-122"/>
              </a:rPr>
              <a:t>nginx.magedu.com</a:t>
            </a:r>
            <a:endParaRPr sz="1600">
              <a:latin typeface="宋体" panose="02010600030101010101" pitchFamily="2" charset="-122"/>
              <a:cs typeface="宋体" panose="02010600030101010101" pitchFamily="2" charset="-122"/>
            </a:endParaRPr>
          </a:p>
          <a:p>
            <a:pPr marL="1155700" lvl="2" indent="-229235">
              <a:lnSpc>
                <a:spcPct val="100000"/>
              </a:lnSpc>
              <a:spcBef>
                <a:spcPts val="315"/>
              </a:spcBef>
              <a:buClr>
                <a:srgbClr val="F3C108"/>
              </a:buClr>
              <a:buFont typeface="Wingdings" panose="05000000000000000000"/>
              <a:buChar char=""/>
              <a:tabLst>
                <a:tab pos="1156335" algn="l"/>
              </a:tabLst>
            </a:pPr>
            <a:r>
              <a:rPr sz="1600" spc="-65" dirty="0">
                <a:latin typeface="宋体" panose="02010600030101010101" pitchFamily="2" charset="-122"/>
                <a:cs typeface="宋体" panose="02010600030101010101" pitchFamily="2" charset="-122"/>
              </a:rPr>
              <a:t>Tomcat:</a:t>
            </a:r>
            <a:r>
              <a:rPr sz="1600" spc="-409"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to</a:t>
            </a:r>
            <a:r>
              <a:rPr sz="1600" spc="-65" dirty="0">
                <a:latin typeface="宋体" panose="02010600030101010101" pitchFamily="2" charset="-122"/>
                <a:cs typeface="宋体" panose="02010600030101010101" pitchFamily="2" charset="-122"/>
              </a:rPr>
              <a:t>mcat.mage</a:t>
            </a:r>
            <a:r>
              <a:rPr sz="1600" spc="-25" dirty="0">
                <a:latin typeface="宋体" panose="02010600030101010101" pitchFamily="2" charset="-122"/>
                <a:cs typeface="宋体" panose="02010600030101010101" pitchFamily="2" charset="-122"/>
              </a:rPr>
              <a:t>du.com</a:t>
            </a:r>
            <a:endParaRPr sz="1600">
              <a:latin typeface="宋体" panose="02010600030101010101" pitchFamily="2" charset="-122"/>
              <a:cs typeface="宋体" panose="02010600030101010101" pitchFamily="2" charset="-122"/>
            </a:endParaRPr>
          </a:p>
          <a:p>
            <a:pPr marL="1155700" lvl="2" indent="-229235">
              <a:lnSpc>
                <a:spcPct val="100000"/>
              </a:lnSpc>
              <a:spcBef>
                <a:spcPts val="310"/>
              </a:spcBef>
              <a:buClr>
                <a:srgbClr val="F3C108"/>
              </a:buClr>
              <a:buFont typeface="Wingdings" panose="05000000000000000000"/>
              <a:buChar char=""/>
              <a:tabLst>
                <a:tab pos="1156335" algn="l"/>
              </a:tabLst>
            </a:pPr>
            <a:r>
              <a:rPr sz="1600" spc="80" dirty="0">
                <a:latin typeface="宋体" panose="02010600030101010101" pitchFamily="2" charset="-122"/>
                <a:cs typeface="宋体" panose="02010600030101010101" pitchFamily="2" charset="-122"/>
              </a:rPr>
              <a:t>G</a:t>
            </a:r>
            <a:r>
              <a:rPr sz="1600" spc="70" dirty="0">
                <a:latin typeface="宋体" panose="02010600030101010101" pitchFamily="2" charset="-122"/>
                <a:cs typeface="宋体" panose="02010600030101010101" pitchFamily="2" charset="-122"/>
              </a:rPr>
              <a:t>r</a:t>
            </a:r>
            <a:r>
              <a:rPr sz="1600" spc="-145" dirty="0">
                <a:latin typeface="宋体" panose="02010600030101010101" pitchFamily="2" charset="-122"/>
                <a:cs typeface="宋体" panose="02010600030101010101" pitchFamily="2" charset="-122"/>
              </a:rPr>
              <a:t>afa</a:t>
            </a:r>
            <a:r>
              <a:rPr sz="1600" spc="-140" dirty="0">
                <a:latin typeface="宋体" panose="02010600030101010101" pitchFamily="2" charset="-122"/>
                <a:cs typeface="宋体" panose="02010600030101010101" pitchFamily="2" charset="-122"/>
              </a:rPr>
              <a:t>n</a:t>
            </a:r>
            <a:r>
              <a:rPr sz="1600" spc="-300" dirty="0">
                <a:latin typeface="宋体" panose="02010600030101010101" pitchFamily="2" charset="-122"/>
                <a:cs typeface="宋体" panose="02010600030101010101" pitchFamily="2" charset="-122"/>
              </a:rPr>
              <a:t>a:</a:t>
            </a:r>
            <a:r>
              <a:rPr sz="1600" spc="-400" dirty="0">
                <a:latin typeface="宋体" panose="02010600030101010101" pitchFamily="2" charset="-122"/>
                <a:cs typeface="宋体" panose="02010600030101010101" pitchFamily="2" charset="-122"/>
              </a:rPr>
              <a:t> </a:t>
            </a:r>
            <a:r>
              <a:rPr sz="1600" spc="-155" dirty="0">
                <a:latin typeface="宋体" panose="02010600030101010101" pitchFamily="2" charset="-122"/>
                <a:cs typeface="宋体" panose="02010600030101010101" pitchFamily="2" charset="-122"/>
              </a:rPr>
              <a:t>grafa</a:t>
            </a:r>
            <a:r>
              <a:rPr sz="1600" spc="-150" dirty="0">
                <a:latin typeface="宋体" panose="02010600030101010101" pitchFamily="2" charset="-122"/>
                <a:cs typeface="宋体" panose="02010600030101010101" pitchFamily="2" charset="-122"/>
              </a:rPr>
              <a:t>n</a:t>
            </a:r>
            <a:r>
              <a:rPr sz="1600" spc="-105" dirty="0">
                <a:latin typeface="宋体" panose="02010600030101010101" pitchFamily="2" charset="-122"/>
                <a:cs typeface="宋体" panose="02010600030101010101" pitchFamily="2" charset="-122"/>
              </a:rPr>
              <a:t>a.magedu.co</a:t>
            </a:r>
            <a:r>
              <a:rPr sz="1600" spc="430" dirty="0">
                <a:latin typeface="宋体" panose="02010600030101010101" pitchFamily="2" charset="-122"/>
                <a:cs typeface="宋体" panose="02010600030101010101" pitchFamily="2" charset="-122"/>
              </a:rPr>
              <a:t>m</a:t>
            </a:r>
            <a:endParaRPr sz="1600">
              <a:latin typeface="宋体" panose="02010600030101010101" pitchFamily="2" charset="-122"/>
              <a:cs typeface="宋体" panose="02010600030101010101" pitchFamily="2" charset="-122"/>
            </a:endParaRPr>
          </a:p>
          <a:p>
            <a:pPr marL="1155700" lvl="2" indent="-229235">
              <a:lnSpc>
                <a:spcPct val="100000"/>
              </a:lnSpc>
              <a:spcBef>
                <a:spcPts val="300"/>
              </a:spcBef>
              <a:buClr>
                <a:srgbClr val="F3C108"/>
              </a:buClr>
              <a:buFont typeface="Wingdings" panose="05000000000000000000"/>
              <a:buChar char=""/>
              <a:tabLst>
                <a:tab pos="1156335" algn="l"/>
              </a:tabLst>
            </a:pPr>
            <a:r>
              <a:rPr sz="1600" spc="-85" dirty="0">
                <a:latin typeface="宋体" panose="02010600030101010101" pitchFamily="2" charset="-122"/>
                <a:cs typeface="宋体" panose="02010600030101010101" pitchFamily="2" charset="-122"/>
              </a:rPr>
              <a:t>Se</a:t>
            </a:r>
            <a:r>
              <a:rPr sz="1600" spc="-185" dirty="0">
                <a:latin typeface="宋体" panose="02010600030101010101" pitchFamily="2" charset="-122"/>
                <a:cs typeface="宋体" panose="02010600030101010101" pitchFamily="2" charset="-122"/>
              </a:rPr>
              <a:t>rver01:</a:t>
            </a:r>
            <a:r>
              <a:rPr sz="1600" spc="-415"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server</a:t>
            </a:r>
            <a:r>
              <a:rPr sz="1600" spc="-165" dirty="0">
                <a:latin typeface="宋体" panose="02010600030101010101" pitchFamily="2" charset="-122"/>
                <a:cs typeface="宋体" panose="02010600030101010101" pitchFamily="2" charset="-122"/>
              </a:rPr>
              <a:t>0</a:t>
            </a:r>
            <a:r>
              <a:rPr sz="1600" spc="-50" dirty="0">
                <a:latin typeface="宋体" panose="02010600030101010101" pitchFamily="2" charset="-122"/>
                <a:cs typeface="宋体" panose="02010600030101010101" pitchFamily="2" charset="-122"/>
              </a:rPr>
              <a:t>1.magedu.com</a:t>
            </a:r>
            <a:endParaRPr sz="1600">
              <a:latin typeface="宋体" panose="02010600030101010101" pitchFamily="2" charset="-122"/>
              <a:cs typeface="宋体" panose="02010600030101010101" pitchFamily="2" charset="-122"/>
            </a:endParaRPr>
          </a:p>
          <a:p>
            <a:pPr marL="1155700" lvl="2" indent="-229235">
              <a:lnSpc>
                <a:spcPct val="100000"/>
              </a:lnSpc>
              <a:spcBef>
                <a:spcPts val="310"/>
              </a:spcBef>
              <a:buClr>
                <a:srgbClr val="F3C108"/>
              </a:buClr>
              <a:buFont typeface="Wingdings" panose="05000000000000000000"/>
              <a:buChar char=""/>
              <a:tabLst>
                <a:tab pos="1156335" algn="l"/>
              </a:tabLst>
            </a:pPr>
            <a:r>
              <a:rPr sz="1600" spc="-85" dirty="0">
                <a:latin typeface="宋体" panose="02010600030101010101" pitchFamily="2" charset="-122"/>
                <a:cs typeface="宋体" panose="02010600030101010101" pitchFamily="2" charset="-122"/>
              </a:rPr>
              <a:t>Se</a:t>
            </a:r>
            <a:r>
              <a:rPr sz="1600" spc="-185" dirty="0">
                <a:latin typeface="宋体" panose="02010600030101010101" pitchFamily="2" charset="-122"/>
                <a:cs typeface="宋体" panose="02010600030101010101" pitchFamily="2" charset="-122"/>
              </a:rPr>
              <a:t>rver02:</a:t>
            </a:r>
            <a:r>
              <a:rPr sz="1600" spc="-415"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server</a:t>
            </a:r>
            <a:r>
              <a:rPr sz="1600" spc="-165" dirty="0">
                <a:latin typeface="宋体" panose="02010600030101010101" pitchFamily="2" charset="-122"/>
                <a:cs typeface="宋体" panose="02010600030101010101" pitchFamily="2" charset="-122"/>
              </a:rPr>
              <a:t>0</a:t>
            </a:r>
            <a:r>
              <a:rPr sz="1600" spc="-50" dirty="0">
                <a:latin typeface="宋体" panose="02010600030101010101" pitchFamily="2" charset="-122"/>
                <a:cs typeface="宋体" panose="02010600030101010101" pitchFamily="2" charset="-122"/>
              </a:rPr>
              <a:t>2.magedu.com</a:t>
            </a:r>
            <a:endParaRPr sz="1600">
              <a:latin typeface="宋体" panose="02010600030101010101" pitchFamily="2" charset="-122"/>
              <a:cs typeface="宋体" panose="02010600030101010101" pitchFamily="2" charset="-122"/>
            </a:endParaRPr>
          </a:p>
          <a:p>
            <a:pPr marL="1155700" lvl="2" indent="-229235">
              <a:lnSpc>
                <a:spcPct val="100000"/>
              </a:lnSpc>
              <a:spcBef>
                <a:spcPts val="310"/>
              </a:spcBef>
              <a:buClr>
                <a:srgbClr val="F3C108"/>
              </a:buClr>
              <a:buFont typeface="Wingdings" panose="05000000000000000000"/>
              <a:buChar char=""/>
              <a:tabLst>
                <a:tab pos="1156335" algn="l"/>
              </a:tabLst>
            </a:pPr>
            <a:r>
              <a:rPr sz="1600" spc="-85" dirty="0">
                <a:latin typeface="宋体" panose="02010600030101010101" pitchFamily="2" charset="-122"/>
                <a:cs typeface="宋体" panose="02010600030101010101" pitchFamily="2" charset="-122"/>
              </a:rPr>
              <a:t>Se</a:t>
            </a:r>
            <a:r>
              <a:rPr sz="1600" spc="-185" dirty="0">
                <a:latin typeface="宋体" panose="02010600030101010101" pitchFamily="2" charset="-122"/>
                <a:cs typeface="宋体" panose="02010600030101010101" pitchFamily="2" charset="-122"/>
              </a:rPr>
              <a:t>rver03:</a:t>
            </a:r>
            <a:r>
              <a:rPr sz="1600" spc="-415"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server</a:t>
            </a:r>
            <a:r>
              <a:rPr sz="1600" spc="-165" dirty="0">
                <a:latin typeface="宋体" panose="02010600030101010101" pitchFamily="2" charset="-122"/>
                <a:cs typeface="宋体" panose="02010600030101010101" pitchFamily="2" charset="-122"/>
              </a:rPr>
              <a:t>0</a:t>
            </a:r>
            <a:r>
              <a:rPr sz="1600" spc="-50" dirty="0">
                <a:latin typeface="宋体" panose="02010600030101010101" pitchFamily="2" charset="-122"/>
                <a:cs typeface="宋体" panose="02010600030101010101" pitchFamily="2" charset="-122"/>
              </a:rPr>
              <a:t>3.magedu.com</a:t>
            </a:r>
            <a:endParaRPr sz="1600">
              <a:latin typeface="宋体" panose="02010600030101010101" pitchFamily="2" charset="-122"/>
              <a:cs typeface="宋体" panose="02010600030101010101" pitchFamily="2" charset="-122"/>
            </a:endParaRPr>
          </a:p>
          <a:p>
            <a:pPr marL="1155700" lvl="2" indent="-229235">
              <a:lnSpc>
                <a:spcPct val="100000"/>
              </a:lnSpc>
              <a:spcBef>
                <a:spcPts val="310"/>
              </a:spcBef>
              <a:buClr>
                <a:srgbClr val="F3C108"/>
              </a:buClr>
              <a:buFont typeface="Wingdings" panose="05000000000000000000"/>
              <a:buChar char=""/>
              <a:tabLst>
                <a:tab pos="1156335" algn="l"/>
              </a:tabLst>
            </a:pPr>
            <a:r>
              <a:rPr sz="1600" spc="-185" dirty="0">
                <a:latin typeface="宋体" panose="02010600030101010101" pitchFamily="2" charset="-122"/>
                <a:cs typeface="宋体" panose="02010600030101010101" pitchFamily="2" charset="-122"/>
              </a:rPr>
              <a:t>VictoriaMetrics:</a:t>
            </a:r>
            <a:r>
              <a:rPr sz="1600" spc="-405" dirty="0">
                <a:latin typeface="宋体" panose="02010600030101010101" pitchFamily="2" charset="-122"/>
                <a:cs typeface="宋体" panose="02010600030101010101" pitchFamily="2" charset="-122"/>
              </a:rPr>
              <a:t> </a:t>
            </a:r>
            <a:r>
              <a:rPr sz="1600" spc="-100" dirty="0">
                <a:latin typeface="宋体" panose="02010600030101010101" pitchFamily="2" charset="-122"/>
                <a:cs typeface="宋体" panose="02010600030101010101" pitchFamily="2" charset="-122"/>
              </a:rPr>
              <a:t>vminsert.magedu.com,</a:t>
            </a:r>
            <a:r>
              <a:rPr sz="1600" spc="-395" dirty="0">
                <a:latin typeface="宋体" panose="02010600030101010101" pitchFamily="2" charset="-122"/>
                <a:cs typeface="宋体" panose="02010600030101010101" pitchFamily="2" charset="-122"/>
              </a:rPr>
              <a:t> </a:t>
            </a:r>
            <a:r>
              <a:rPr sz="1600" spc="-85" dirty="0">
                <a:latin typeface="宋体" panose="02010600030101010101" pitchFamily="2" charset="-122"/>
                <a:cs typeface="宋体" panose="02010600030101010101" pitchFamily="2" charset="-122"/>
              </a:rPr>
              <a:t>vmselect.magedu.com</a:t>
            </a:r>
            <a:endParaRPr sz="1600">
              <a:latin typeface="宋体" panose="02010600030101010101" pitchFamily="2" charset="-122"/>
              <a:cs typeface="宋体" panose="02010600030101010101" pitchFamily="2" charset="-122"/>
            </a:endParaRPr>
          </a:p>
          <a:p>
            <a:pPr marL="698500" lvl="1" indent="-228600">
              <a:lnSpc>
                <a:spcPct val="100000"/>
              </a:lnSpc>
              <a:spcBef>
                <a:spcPts val="27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准备好做实验的主机</a:t>
            </a:r>
            <a:endParaRPr sz="1800">
              <a:latin typeface="宋体" panose="02010600030101010101" pitchFamily="2" charset="-122"/>
              <a:cs typeface="宋体" panose="02010600030101010101" pitchFamily="2" charset="-122"/>
            </a:endParaRPr>
          </a:p>
        </p:txBody>
      </p:sp>
      <p:pic>
        <p:nvPicPr>
          <p:cNvPr id="4"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7"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5" name="图片 4"/>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308985" cy="513080"/>
          </a:xfrm>
          <a:prstGeom prst="rect">
            <a:avLst/>
          </a:prstGeom>
        </p:spPr>
        <p:txBody>
          <a:bodyPr vert="horz" wrap="square" lIns="0" tIns="12700" rIns="0" bIns="0" rtlCol="0">
            <a:spAutoFit/>
          </a:bodyPr>
          <a:lstStyle/>
          <a:p>
            <a:pPr marL="12700">
              <a:lnSpc>
                <a:spcPct val="100000"/>
              </a:lnSpc>
              <a:spcBef>
                <a:spcPts val="100"/>
              </a:spcBef>
            </a:pPr>
            <a:r>
              <a:rPr sz="3200" b="0" spc="-295" dirty="0">
                <a:solidFill>
                  <a:srgbClr val="000000"/>
                </a:solidFill>
                <a:latin typeface="宋体" panose="02010600030101010101" pitchFamily="2" charset="-122"/>
                <a:cs typeface="宋体" panose="02010600030101010101" pitchFamily="2" charset="-122"/>
              </a:rPr>
              <a:t>Prometheu</a:t>
            </a:r>
            <a:r>
              <a:rPr sz="3200" b="0" spc="-300" dirty="0">
                <a:solidFill>
                  <a:srgbClr val="000000"/>
                </a:solidFill>
                <a:latin typeface="宋体" panose="02010600030101010101" pitchFamily="2" charset="-122"/>
                <a:cs typeface="宋体" panose="02010600030101010101" pitchFamily="2" charset="-122"/>
              </a:rPr>
              <a:t>s</a:t>
            </a:r>
            <a:r>
              <a:rPr sz="3200" b="0" dirty="0">
                <a:solidFill>
                  <a:srgbClr val="000000"/>
                </a:solidFill>
                <a:latin typeface="宋体" panose="02010600030101010101" pitchFamily="2" charset="-122"/>
                <a:cs typeface="宋体" panose="02010600030101010101" pitchFamily="2" charset="-122"/>
              </a:rPr>
              <a:t>数据模型</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11404600" cy="1553210"/>
          </a:xfrm>
          <a:prstGeom prst="rect">
            <a:avLst/>
          </a:prstGeom>
        </p:spPr>
        <p:txBody>
          <a:bodyPr vert="horz" wrap="square" lIns="0" tIns="54610" rIns="0" bIns="0" rtlCol="0">
            <a:spAutoFit/>
          </a:bodyPr>
          <a:lstStyle/>
          <a:p>
            <a:pPr marL="292100" marR="1524635" indent="-292100" algn="r">
              <a:lnSpc>
                <a:spcPct val="100000"/>
              </a:lnSpc>
              <a:spcBef>
                <a:spcPts val="430"/>
              </a:spcBef>
              <a:buClr>
                <a:srgbClr val="4770C4"/>
              </a:buClr>
              <a:buFont typeface="Wingdings" panose="05000000000000000000"/>
              <a:buChar char=""/>
              <a:tabLst>
                <a:tab pos="292100" algn="l"/>
              </a:tabLst>
            </a:pP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dirty="0">
                <a:latin typeface="宋体" panose="02010600030101010101" pitchFamily="2" charset="-122"/>
                <a:cs typeface="宋体" panose="02010600030101010101" pitchFamily="2" charset="-122"/>
              </a:rPr>
              <a:t>仅用于以“键值”形式存储时序式的聚合数据，它并不支持存储文本信息；</a:t>
            </a:r>
          </a:p>
          <a:p>
            <a:pPr marL="285750" marR="1560830" lvl="1" indent="-285750" algn="r">
              <a:lnSpc>
                <a:spcPct val="100000"/>
              </a:lnSpc>
              <a:spcBef>
                <a:spcPts val="300"/>
              </a:spcBef>
              <a:buClr>
                <a:srgbClr val="45B19B"/>
              </a:buClr>
              <a:buFont typeface="Wingdings" panose="05000000000000000000"/>
              <a:buChar char=""/>
              <a:tabLst>
                <a:tab pos="285750" algn="l"/>
              </a:tabLst>
            </a:pPr>
            <a:r>
              <a:rPr sz="1800" dirty="0">
                <a:latin typeface="宋体" panose="02010600030101010101" pitchFamily="2" charset="-122"/>
                <a:cs typeface="宋体" panose="02010600030101010101" pitchFamily="2" charset="-122"/>
              </a:rPr>
              <a:t>其中的“键”称为指标（</a:t>
            </a:r>
            <a:r>
              <a:rPr sz="1800" spc="-180" dirty="0">
                <a:latin typeface="宋体" panose="02010600030101010101" pitchFamily="2" charset="-122"/>
                <a:cs typeface="宋体" panose="02010600030101010101" pitchFamily="2" charset="-122"/>
              </a:rPr>
              <a:t>Metric</a:t>
            </a:r>
            <a:r>
              <a:rPr sz="1800" spc="-175" dirty="0">
                <a:latin typeface="宋体" panose="02010600030101010101" pitchFamily="2" charset="-122"/>
                <a:cs typeface="宋体" panose="02010600030101010101" pitchFamily="2" charset="-122"/>
              </a:rPr>
              <a:t>)</a:t>
            </a:r>
            <a:r>
              <a:rPr sz="1800" dirty="0">
                <a:latin typeface="宋体" panose="02010600030101010101" pitchFamily="2" charset="-122"/>
                <a:cs typeface="宋体" panose="02010600030101010101" pitchFamily="2" charset="-122"/>
              </a:rPr>
              <a:t>，它通常意味着</a:t>
            </a:r>
            <a:r>
              <a:rPr sz="1800" spc="235" dirty="0">
                <a:latin typeface="宋体" panose="02010600030101010101" pitchFamily="2" charset="-122"/>
                <a:cs typeface="宋体" panose="02010600030101010101" pitchFamily="2" charset="-122"/>
              </a:rPr>
              <a:t>CPU</a:t>
            </a:r>
            <a:r>
              <a:rPr sz="1800" dirty="0">
                <a:latin typeface="宋体" panose="02010600030101010101" pitchFamily="2" charset="-122"/>
                <a:cs typeface="宋体" panose="02010600030101010101" pitchFamily="2" charset="-122"/>
              </a:rPr>
              <a:t>速率、内存使用率或分区空闲比例等；</a:t>
            </a:r>
          </a:p>
          <a:p>
            <a:pPr marL="755650" lvl="1" indent="-285750">
              <a:lnSpc>
                <a:spcPts val="2055"/>
              </a:lnSpc>
              <a:spcBef>
                <a:spcPts val="28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同一指标可能会适配到多个目标或设备，因而它使用“标签”作为元数据，从而</a:t>
            </a:r>
            <a:r>
              <a:rPr sz="1800" spc="5" dirty="0">
                <a:latin typeface="宋体" panose="02010600030101010101" pitchFamily="2" charset="-122"/>
                <a:cs typeface="宋体" panose="02010600030101010101" pitchFamily="2" charset="-122"/>
              </a:rPr>
              <a:t>为</a:t>
            </a:r>
            <a:r>
              <a:rPr sz="1800" spc="-145" dirty="0">
                <a:latin typeface="宋体" panose="02010600030101010101" pitchFamily="2" charset="-122"/>
                <a:cs typeface="宋体" panose="02010600030101010101" pitchFamily="2" charset="-122"/>
              </a:rPr>
              <a:t>Metric</a:t>
            </a:r>
            <a:r>
              <a:rPr sz="1800" spc="-5" dirty="0">
                <a:latin typeface="宋体" panose="02010600030101010101" pitchFamily="2" charset="-122"/>
                <a:cs typeface="宋体" panose="02010600030101010101" pitchFamily="2" charset="-122"/>
              </a:rPr>
              <a:t>添加更多的信息描</a:t>
            </a:r>
            <a:endParaRPr sz="1800" dirty="0">
              <a:latin typeface="宋体" panose="02010600030101010101" pitchFamily="2" charset="-122"/>
              <a:cs typeface="宋体" panose="02010600030101010101" pitchFamily="2" charset="-122"/>
            </a:endParaRPr>
          </a:p>
          <a:p>
            <a:pPr marL="698500">
              <a:lnSpc>
                <a:spcPts val="2055"/>
              </a:lnSpc>
            </a:pPr>
            <a:r>
              <a:rPr sz="1800" dirty="0">
                <a:latin typeface="宋体" panose="02010600030101010101" pitchFamily="2" charset="-122"/>
                <a:cs typeface="宋体" panose="02010600030101010101" pitchFamily="2" charset="-122"/>
              </a:rPr>
              <a:t>述纬度；</a:t>
            </a:r>
          </a:p>
          <a:p>
            <a:pPr marL="755650" lvl="1" indent="-285750">
              <a:lnSpc>
                <a:spcPct val="100000"/>
              </a:lnSpc>
              <a:spcBef>
                <a:spcPts val="28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这些标签还可以作为过滤器进行指标过滤及聚合运算；</a:t>
            </a:r>
          </a:p>
        </p:txBody>
      </p:sp>
      <p:grpSp>
        <p:nvGrpSpPr>
          <p:cNvPr id="4" name="object 4"/>
          <p:cNvGrpSpPr/>
          <p:nvPr/>
        </p:nvGrpSpPr>
        <p:grpSpPr>
          <a:xfrm>
            <a:off x="3465829" y="2609850"/>
            <a:ext cx="5287010" cy="3545840"/>
            <a:chOff x="3465829" y="2609850"/>
            <a:chExt cx="5287010" cy="3545840"/>
          </a:xfrm>
        </p:grpSpPr>
        <p:pic>
          <p:nvPicPr>
            <p:cNvPr id="5" name="object 5"/>
            <p:cNvPicPr/>
            <p:nvPr/>
          </p:nvPicPr>
          <p:blipFill>
            <a:blip r:embed="rId3" cstate="print"/>
            <a:stretch>
              <a:fillRect/>
            </a:stretch>
          </p:blipFill>
          <p:spPr>
            <a:xfrm>
              <a:off x="3465829" y="2609850"/>
              <a:ext cx="5286501" cy="3545332"/>
            </a:xfrm>
            <a:prstGeom prst="rect">
              <a:avLst/>
            </a:prstGeom>
          </p:spPr>
        </p:pic>
        <p:pic>
          <p:nvPicPr>
            <p:cNvPr id="6" name="object 6"/>
            <p:cNvPicPr/>
            <p:nvPr/>
          </p:nvPicPr>
          <p:blipFill>
            <a:blip r:embed="rId4" cstate="print"/>
            <a:stretch>
              <a:fillRect/>
            </a:stretch>
          </p:blipFill>
          <p:spPr>
            <a:xfrm>
              <a:off x="3581400" y="2707639"/>
              <a:ext cx="5062220" cy="3356610"/>
            </a:xfrm>
            <a:prstGeom prst="rect">
              <a:avLst/>
            </a:prstGeom>
          </p:spPr>
        </p:pic>
        <p:sp>
          <p:nvSpPr>
            <p:cNvPr id="7" name="object 7"/>
            <p:cNvSpPr/>
            <p:nvPr/>
          </p:nvSpPr>
          <p:spPr>
            <a:xfrm>
              <a:off x="4359275" y="4697095"/>
              <a:ext cx="457200" cy="459740"/>
            </a:xfrm>
            <a:custGeom>
              <a:avLst/>
              <a:gdLst/>
              <a:ahLst/>
              <a:cxnLst/>
              <a:rect l="l" t="t" r="r" b="b"/>
              <a:pathLst>
                <a:path w="457200" h="459739">
                  <a:moveTo>
                    <a:pt x="228600" y="0"/>
                  </a:moveTo>
                  <a:lnTo>
                    <a:pt x="182533" y="4668"/>
                  </a:lnTo>
                  <a:lnTo>
                    <a:pt x="139624" y="18057"/>
                  </a:lnTo>
                  <a:lnTo>
                    <a:pt x="100793" y="39245"/>
                  </a:lnTo>
                  <a:lnTo>
                    <a:pt x="66960" y="67309"/>
                  </a:lnTo>
                  <a:lnTo>
                    <a:pt x="39045" y="101327"/>
                  </a:lnTo>
                  <a:lnTo>
                    <a:pt x="17966" y="140374"/>
                  </a:lnTo>
                  <a:lnTo>
                    <a:pt x="4644" y="183529"/>
                  </a:lnTo>
                  <a:lnTo>
                    <a:pt x="0" y="229869"/>
                  </a:lnTo>
                  <a:lnTo>
                    <a:pt x="4644" y="276210"/>
                  </a:lnTo>
                  <a:lnTo>
                    <a:pt x="17966" y="319365"/>
                  </a:lnTo>
                  <a:lnTo>
                    <a:pt x="39045" y="358412"/>
                  </a:lnTo>
                  <a:lnTo>
                    <a:pt x="66960" y="392429"/>
                  </a:lnTo>
                  <a:lnTo>
                    <a:pt x="100793" y="420494"/>
                  </a:lnTo>
                  <a:lnTo>
                    <a:pt x="139624" y="441682"/>
                  </a:lnTo>
                  <a:lnTo>
                    <a:pt x="182533" y="455071"/>
                  </a:lnTo>
                  <a:lnTo>
                    <a:pt x="228600" y="459739"/>
                  </a:lnTo>
                  <a:lnTo>
                    <a:pt x="274666" y="455071"/>
                  </a:lnTo>
                  <a:lnTo>
                    <a:pt x="317575" y="441682"/>
                  </a:lnTo>
                  <a:lnTo>
                    <a:pt x="356406" y="420494"/>
                  </a:lnTo>
                  <a:lnTo>
                    <a:pt x="390239" y="392429"/>
                  </a:lnTo>
                  <a:lnTo>
                    <a:pt x="418154" y="358412"/>
                  </a:lnTo>
                  <a:lnTo>
                    <a:pt x="439233" y="319365"/>
                  </a:lnTo>
                  <a:lnTo>
                    <a:pt x="452555" y="276210"/>
                  </a:lnTo>
                  <a:lnTo>
                    <a:pt x="457200" y="229869"/>
                  </a:lnTo>
                  <a:lnTo>
                    <a:pt x="452555" y="183529"/>
                  </a:lnTo>
                  <a:lnTo>
                    <a:pt x="439233" y="140374"/>
                  </a:lnTo>
                  <a:lnTo>
                    <a:pt x="418154" y="101327"/>
                  </a:lnTo>
                  <a:lnTo>
                    <a:pt x="390239" y="67309"/>
                  </a:lnTo>
                  <a:lnTo>
                    <a:pt x="356406" y="39245"/>
                  </a:lnTo>
                  <a:lnTo>
                    <a:pt x="317575" y="18057"/>
                  </a:lnTo>
                  <a:lnTo>
                    <a:pt x="274666" y="4668"/>
                  </a:lnTo>
                  <a:lnTo>
                    <a:pt x="228600" y="0"/>
                  </a:lnTo>
                  <a:close/>
                </a:path>
              </a:pathLst>
            </a:custGeom>
            <a:solidFill>
              <a:srgbClr val="FFFFFF"/>
            </a:solidFill>
          </p:spPr>
          <p:txBody>
            <a:bodyPr wrap="square" lIns="0" tIns="0" rIns="0" bIns="0" rtlCol="0"/>
            <a:lstStyle/>
            <a:p>
              <a:endParaRPr/>
            </a:p>
          </p:txBody>
        </p:sp>
        <p:sp>
          <p:nvSpPr>
            <p:cNvPr id="8" name="object 8"/>
            <p:cNvSpPr/>
            <p:nvPr/>
          </p:nvSpPr>
          <p:spPr>
            <a:xfrm>
              <a:off x="4359275" y="4697095"/>
              <a:ext cx="457200" cy="459740"/>
            </a:xfrm>
            <a:custGeom>
              <a:avLst/>
              <a:gdLst/>
              <a:ahLst/>
              <a:cxnLst/>
              <a:rect l="l" t="t" r="r" b="b"/>
              <a:pathLst>
                <a:path w="457200" h="459739">
                  <a:moveTo>
                    <a:pt x="0" y="229869"/>
                  </a:moveTo>
                  <a:lnTo>
                    <a:pt x="4644" y="183529"/>
                  </a:lnTo>
                  <a:lnTo>
                    <a:pt x="17966" y="140374"/>
                  </a:lnTo>
                  <a:lnTo>
                    <a:pt x="39045" y="101327"/>
                  </a:lnTo>
                  <a:lnTo>
                    <a:pt x="66960" y="67309"/>
                  </a:lnTo>
                  <a:lnTo>
                    <a:pt x="100793" y="39245"/>
                  </a:lnTo>
                  <a:lnTo>
                    <a:pt x="139624" y="18057"/>
                  </a:lnTo>
                  <a:lnTo>
                    <a:pt x="182533" y="4668"/>
                  </a:lnTo>
                  <a:lnTo>
                    <a:pt x="228600" y="0"/>
                  </a:lnTo>
                  <a:lnTo>
                    <a:pt x="274666" y="4668"/>
                  </a:lnTo>
                  <a:lnTo>
                    <a:pt x="317575" y="18057"/>
                  </a:lnTo>
                  <a:lnTo>
                    <a:pt x="356406" y="39245"/>
                  </a:lnTo>
                  <a:lnTo>
                    <a:pt x="390239" y="67309"/>
                  </a:lnTo>
                  <a:lnTo>
                    <a:pt x="418154" y="101327"/>
                  </a:lnTo>
                  <a:lnTo>
                    <a:pt x="439233" y="140374"/>
                  </a:lnTo>
                  <a:lnTo>
                    <a:pt x="452555" y="183529"/>
                  </a:lnTo>
                  <a:lnTo>
                    <a:pt x="457200" y="229869"/>
                  </a:lnTo>
                  <a:lnTo>
                    <a:pt x="452555" y="276210"/>
                  </a:lnTo>
                  <a:lnTo>
                    <a:pt x="439233" y="319365"/>
                  </a:lnTo>
                  <a:lnTo>
                    <a:pt x="418154" y="358412"/>
                  </a:lnTo>
                  <a:lnTo>
                    <a:pt x="390239" y="392429"/>
                  </a:lnTo>
                  <a:lnTo>
                    <a:pt x="356406" y="420494"/>
                  </a:lnTo>
                  <a:lnTo>
                    <a:pt x="317575" y="441682"/>
                  </a:lnTo>
                  <a:lnTo>
                    <a:pt x="274666" y="455071"/>
                  </a:lnTo>
                  <a:lnTo>
                    <a:pt x="228600" y="459739"/>
                  </a:lnTo>
                  <a:lnTo>
                    <a:pt x="182533" y="455071"/>
                  </a:lnTo>
                  <a:lnTo>
                    <a:pt x="139624" y="441682"/>
                  </a:lnTo>
                  <a:lnTo>
                    <a:pt x="100793" y="420494"/>
                  </a:lnTo>
                  <a:lnTo>
                    <a:pt x="66960" y="392429"/>
                  </a:lnTo>
                  <a:lnTo>
                    <a:pt x="39045" y="358412"/>
                  </a:lnTo>
                  <a:lnTo>
                    <a:pt x="17966" y="319365"/>
                  </a:lnTo>
                  <a:lnTo>
                    <a:pt x="4644" y="276210"/>
                  </a:lnTo>
                  <a:lnTo>
                    <a:pt x="0" y="229869"/>
                  </a:lnTo>
                  <a:close/>
                </a:path>
              </a:pathLst>
            </a:custGeom>
            <a:ln w="6349">
              <a:solidFill>
                <a:srgbClr val="FFFFFF"/>
              </a:solidFill>
            </a:ln>
          </p:spPr>
          <p:txBody>
            <a:bodyPr wrap="square" lIns="0" tIns="0" rIns="0" bIns="0" rtlCol="0"/>
            <a:lstStyle/>
            <a:p>
              <a:endParaRPr/>
            </a:p>
          </p:txBody>
        </p:sp>
      </p:grpSp>
      <p:pic>
        <p:nvPicPr>
          <p:cNvPr id="9" name="图片 8"/>
          <p:cNvPicPr>
            <a:picLocks noChangeAspect="1"/>
          </p:cNvPicPr>
          <p:nvPr/>
        </p:nvPicPr>
        <p:blipFill>
          <a:blip r:embed="rId5"/>
          <a:stretch>
            <a:fillRect/>
          </a:stretch>
        </p:blipFill>
        <p:spPr>
          <a:xfrm>
            <a:off x="8537699" y="209863"/>
            <a:ext cx="2565911" cy="618240"/>
          </a:xfrm>
          <a:prstGeom prst="rect">
            <a:avLst/>
          </a:prstGeom>
        </p:spPr>
      </p:pic>
      <p:pic>
        <p:nvPicPr>
          <p:cNvPr id="10" name="图片 9"/>
          <p:cNvPicPr>
            <a:picLocks noChangeAspect="1"/>
          </p:cNvPicPr>
          <p:nvPr/>
        </p:nvPicPr>
        <p:blipFill>
          <a:blip r:embed="rId6"/>
          <a:stretch>
            <a:fillRect/>
          </a:stretch>
        </p:blipFill>
        <p:spPr>
          <a:xfrm>
            <a:off x="124500" y="848289"/>
            <a:ext cx="11552381" cy="38095"/>
          </a:xfrm>
          <a:prstGeom prst="rect">
            <a:avLst/>
          </a:prstGeom>
        </p:spPr>
      </p:pic>
      <p:pic>
        <p:nvPicPr>
          <p:cNvPr id="11" name="object 4"/>
          <p:cNvPicPr/>
          <p:nvPr>
            <p:custDataLst>
              <p:tags r:id="rId1"/>
            </p:custDataLst>
          </p:nvPr>
        </p:nvPicPr>
        <p:blipFill>
          <a:blip r:embed="rId7" cstate="print"/>
          <a:stretch>
            <a:fillRect/>
          </a:stretch>
        </p:blipFill>
        <p:spPr>
          <a:xfrm>
            <a:off x="0" y="6436359"/>
            <a:ext cx="12190729" cy="421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342765"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指标类型（</a:t>
            </a:r>
            <a:r>
              <a:rPr sz="3200" b="0" spc="-335" dirty="0">
                <a:solidFill>
                  <a:srgbClr val="000000"/>
                </a:solidFill>
                <a:latin typeface="宋体" panose="02010600030101010101" pitchFamily="2" charset="-122"/>
                <a:cs typeface="宋体" panose="02010600030101010101" pitchFamily="2" charset="-122"/>
              </a:rPr>
              <a:t>Metric</a:t>
            </a:r>
            <a:r>
              <a:rPr sz="3200" b="0" spc="-819" dirty="0">
                <a:solidFill>
                  <a:srgbClr val="000000"/>
                </a:solidFill>
                <a:latin typeface="宋体" panose="02010600030101010101" pitchFamily="2" charset="-122"/>
                <a:cs typeface="宋体" panose="02010600030101010101" pitchFamily="2" charset="-122"/>
              </a:rPr>
              <a:t> </a:t>
            </a:r>
            <a:r>
              <a:rPr sz="3200" b="0" spc="-320" dirty="0">
                <a:solidFill>
                  <a:srgbClr val="000000"/>
                </a:solidFill>
                <a:latin typeface="宋体" panose="02010600030101010101" pitchFamily="2" charset="-122"/>
                <a:cs typeface="宋体" panose="02010600030101010101" pitchFamily="2" charset="-122"/>
              </a:rPr>
              <a:t>Type</a:t>
            </a:r>
            <a:r>
              <a:rPr sz="3200" b="0" spc="-325" dirty="0">
                <a:solidFill>
                  <a:srgbClr val="000000"/>
                </a:solidFill>
                <a:latin typeface="宋体" panose="02010600030101010101" pitchFamily="2" charset="-122"/>
                <a:cs typeface="宋体" panose="02010600030101010101" pitchFamily="2" charset="-122"/>
              </a:rPr>
              <a:t>s</a:t>
            </a:r>
            <a:r>
              <a:rPr sz="3200" b="0" dirty="0">
                <a:solidFill>
                  <a:srgbClr val="000000"/>
                </a:solidFill>
                <a:latin typeface="宋体" panose="02010600030101010101" pitchFamily="2" charset="-122"/>
                <a:cs typeface="宋体" panose="02010600030101010101" pitchFamily="2" charset="-122"/>
              </a:rPr>
              <a:t>）</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11481435" cy="3892550"/>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spc="-70" dirty="0">
                <a:latin typeface="宋体" panose="02010600030101010101" pitchFamily="2" charset="-122"/>
                <a:cs typeface="宋体" panose="02010600030101010101" pitchFamily="2" charset="-122"/>
              </a:rPr>
              <a:t>Prometheus</a:t>
            </a:r>
            <a:r>
              <a:rPr sz="2000" dirty="0">
                <a:latin typeface="宋体" panose="02010600030101010101" pitchFamily="2" charset="-122"/>
                <a:cs typeface="宋体" panose="02010600030101010101" pitchFamily="2" charset="-122"/>
              </a:rPr>
              <a:t>使用</a:t>
            </a:r>
            <a:r>
              <a:rPr sz="2000" spc="-65" dirty="0">
                <a:latin typeface="宋体" panose="02010600030101010101" pitchFamily="2" charset="-122"/>
                <a:cs typeface="宋体" panose="02010600030101010101" pitchFamily="2" charset="-122"/>
              </a:rPr>
              <a:t>4</a:t>
            </a:r>
            <a:r>
              <a:rPr sz="2000" dirty="0">
                <a:latin typeface="宋体" panose="02010600030101010101" pitchFamily="2" charset="-122"/>
                <a:cs typeface="宋体" panose="02010600030101010101" pitchFamily="2" charset="-122"/>
              </a:rPr>
              <a:t>种方法来描述监视的指标</a:t>
            </a:r>
          </a:p>
          <a:p>
            <a:pPr marL="755650" lvl="1" indent="-285750">
              <a:lnSpc>
                <a:spcPts val="2050"/>
              </a:lnSpc>
              <a:spcBef>
                <a:spcPts val="300"/>
              </a:spcBef>
              <a:buClr>
                <a:srgbClr val="45B19B"/>
              </a:buClr>
              <a:buFont typeface="Wingdings" panose="05000000000000000000"/>
              <a:buChar char=""/>
              <a:tabLst>
                <a:tab pos="755650" algn="l"/>
              </a:tabLst>
            </a:pPr>
            <a:r>
              <a:rPr sz="1800" b="1" spc="-190" dirty="0">
                <a:solidFill>
                  <a:srgbClr val="F3C108"/>
                </a:solidFill>
                <a:latin typeface="Microsoft YaHei UI" panose="020B0503020204020204" charset="-122"/>
                <a:cs typeface="Microsoft YaHei UI" panose="020B0503020204020204" charset="-122"/>
              </a:rPr>
              <a:t>Counter</a:t>
            </a:r>
            <a:r>
              <a:rPr sz="1800" spc="-190" dirty="0">
                <a:latin typeface="宋体" panose="02010600030101010101" pitchFamily="2" charset="-122"/>
                <a:cs typeface="宋体" panose="02010600030101010101" pitchFamily="2" charset="-122"/>
              </a:rPr>
              <a:t>：</a:t>
            </a:r>
            <a:r>
              <a:rPr sz="1800" dirty="0">
                <a:latin typeface="宋体" panose="02010600030101010101" pitchFamily="2" charset="-122"/>
                <a:cs typeface="宋体" panose="02010600030101010101" pitchFamily="2" charset="-122"/>
              </a:rPr>
              <a:t>计数器，用于保存单调递增型的数据，例如站点访问次数等；不能为负值，也不支持减少，但可</a:t>
            </a:r>
          </a:p>
          <a:p>
            <a:pPr marL="698500">
              <a:lnSpc>
                <a:spcPts val="2050"/>
              </a:lnSpc>
            </a:pPr>
            <a:r>
              <a:rPr sz="1800" spc="-5" dirty="0">
                <a:latin typeface="宋体" panose="02010600030101010101" pitchFamily="2" charset="-122"/>
                <a:cs typeface="宋体" panose="02010600030101010101" pitchFamily="2" charset="-122"/>
              </a:rPr>
              <a:t>以重置回</a:t>
            </a:r>
            <a:r>
              <a:rPr sz="1800" spc="-65" dirty="0">
                <a:latin typeface="宋体" panose="02010600030101010101" pitchFamily="2" charset="-122"/>
                <a:cs typeface="宋体" panose="02010600030101010101" pitchFamily="2" charset="-122"/>
              </a:rPr>
              <a:t>0</a:t>
            </a:r>
            <a:r>
              <a:rPr sz="1800" dirty="0">
                <a:latin typeface="宋体" panose="02010600030101010101" pitchFamily="2" charset="-122"/>
                <a:cs typeface="宋体" panose="02010600030101010101" pitchFamily="2" charset="-122"/>
              </a:rPr>
              <a:t>；</a:t>
            </a:r>
          </a:p>
          <a:p>
            <a:pPr marL="755650" lvl="1" indent="-285750">
              <a:lnSpc>
                <a:spcPct val="100000"/>
              </a:lnSpc>
              <a:spcBef>
                <a:spcPts val="295"/>
              </a:spcBef>
              <a:buClr>
                <a:srgbClr val="45B19B"/>
              </a:buClr>
              <a:buFont typeface="Wingdings" panose="05000000000000000000"/>
              <a:buChar char=""/>
              <a:tabLst>
                <a:tab pos="755650" algn="l"/>
              </a:tabLst>
            </a:pPr>
            <a:r>
              <a:rPr sz="1800" b="1" spc="-204" dirty="0">
                <a:solidFill>
                  <a:srgbClr val="F3C108"/>
                </a:solidFill>
                <a:latin typeface="Microsoft YaHei UI" panose="020B0503020204020204" charset="-122"/>
                <a:cs typeface="Microsoft YaHei UI" panose="020B0503020204020204" charset="-122"/>
              </a:rPr>
              <a:t>Gauge</a:t>
            </a:r>
            <a:r>
              <a:rPr sz="1800" spc="-204" dirty="0">
                <a:latin typeface="宋体" panose="02010600030101010101" pitchFamily="2" charset="-122"/>
                <a:cs typeface="宋体" panose="02010600030101010101" pitchFamily="2" charset="-122"/>
              </a:rPr>
              <a:t>：</a:t>
            </a:r>
            <a:r>
              <a:rPr sz="1800" dirty="0">
                <a:latin typeface="宋体" panose="02010600030101010101" pitchFamily="2" charset="-122"/>
                <a:cs typeface="宋体" panose="02010600030101010101" pitchFamily="2" charset="-122"/>
              </a:rPr>
              <a:t>仪表盘，用于存储有着起伏特征的指标数据，例如内存空闲大小等；</a:t>
            </a:r>
          </a:p>
          <a:p>
            <a:pPr marL="1155065" marR="379095" lvl="2" indent="-228600">
              <a:lnSpc>
                <a:spcPts val="1730"/>
              </a:lnSpc>
              <a:spcBef>
                <a:spcPts val="535"/>
              </a:spcBef>
              <a:buClr>
                <a:srgbClr val="F3C108"/>
              </a:buClr>
              <a:buFont typeface="Wingdings" panose="05000000000000000000"/>
              <a:buChar char=""/>
              <a:tabLst>
                <a:tab pos="1155700" algn="l"/>
              </a:tabLst>
            </a:pPr>
            <a:r>
              <a:rPr sz="1600" spc="5" dirty="0">
                <a:latin typeface="宋体" panose="02010600030101010101" pitchFamily="2" charset="-122"/>
                <a:cs typeface="宋体" panose="02010600030101010101" pitchFamily="2" charset="-122"/>
              </a:rPr>
              <a:t>Gauge</a:t>
            </a:r>
            <a:r>
              <a:rPr sz="1600" dirty="0">
                <a:latin typeface="宋体" panose="02010600030101010101" pitchFamily="2" charset="-122"/>
                <a:cs typeface="宋体" panose="02010600030101010101" pitchFamily="2" charset="-122"/>
              </a:rPr>
              <a:t>是</a:t>
            </a:r>
            <a:r>
              <a:rPr sz="1600" spc="-75" dirty="0">
                <a:latin typeface="宋体" panose="02010600030101010101" pitchFamily="2" charset="-122"/>
                <a:cs typeface="宋体" panose="02010600030101010101" pitchFamily="2" charset="-122"/>
              </a:rPr>
              <a:t>Counter</a:t>
            </a:r>
            <a:r>
              <a:rPr sz="1600" dirty="0">
                <a:latin typeface="宋体" panose="02010600030101010101" pitchFamily="2" charset="-122"/>
                <a:cs typeface="宋体" panose="02010600030101010101" pitchFamily="2" charset="-122"/>
              </a:rPr>
              <a:t>的超集；但存在指标数据丢失的可能性时</a:t>
            </a:r>
            <a:r>
              <a:rPr sz="1600" spc="-70" dirty="0">
                <a:latin typeface="宋体" panose="02010600030101010101" pitchFamily="2" charset="-122"/>
                <a:cs typeface="宋体" panose="02010600030101010101" pitchFamily="2" charset="-122"/>
              </a:rPr>
              <a:t>，Counter</a:t>
            </a:r>
            <a:r>
              <a:rPr sz="1600" dirty="0">
                <a:latin typeface="宋体" panose="02010600030101010101" pitchFamily="2" charset="-122"/>
                <a:cs typeface="宋体" panose="02010600030101010101" pitchFamily="2" charset="-122"/>
              </a:rPr>
              <a:t>能让用户确切了解指标随时间的变化状态，而 </a:t>
            </a:r>
            <a:r>
              <a:rPr sz="1600" spc="5" dirty="0">
                <a:latin typeface="宋体" panose="02010600030101010101" pitchFamily="2" charset="-122"/>
                <a:cs typeface="宋体" panose="02010600030101010101" pitchFamily="2" charset="-122"/>
              </a:rPr>
              <a:t>Gauge</a:t>
            </a:r>
            <a:r>
              <a:rPr sz="1600" dirty="0">
                <a:latin typeface="宋体" panose="02010600030101010101" pitchFamily="2" charset="-122"/>
                <a:cs typeface="宋体" panose="02010600030101010101" pitchFamily="2" charset="-122"/>
              </a:rPr>
              <a:t>则可能随时间流逝而精准度越来越低；</a:t>
            </a:r>
          </a:p>
          <a:p>
            <a:pPr marL="698500" marR="5080" lvl="1" indent="-228600">
              <a:lnSpc>
                <a:spcPts val="1940"/>
              </a:lnSpc>
              <a:spcBef>
                <a:spcPts val="495"/>
              </a:spcBef>
              <a:buClr>
                <a:srgbClr val="45B19B"/>
              </a:buClr>
              <a:buFont typeface="Wingdings" panose="05000000000000000000"/>
              <a:buChar char=""/>
              <a:tabLst>
                <a:tab pos="755650" algn="l"/>
              </a:tabLst>
            </a:pPr>
            <a:r>
              <a:rPr dirty="0"/>
              <a:t>	</a:t>
            </a:r>
            <a:r>
              <a:rPr sz="1800" b="1" spc="-105" dirty="0">
                <a:solidFill>
                  <a:srgbClr val="F3C108"/>
                </a:solidFill>
                <a:latin typeface="Microsoft YaHei UI" panose="020B0503020204020204" charset="-122"/>
                <a:cs typeface="Microsoft YaHei UI" panose="020B0503020204020204" charset="-122"/>
              </a:rPr>
              <a:t>H</a:t>
            </a:r>
            <a:r>
              <a:rPr sz="1800" b="1" spc="-120" dirty="0">
                <a:solidFill>
                  <a:srgbClr val="F3C108"/>
                </a:solidFill>
                <a:latin typeface="Microsoft YaHei UI" panose="020B0503020204020204" charset="-122"/>
                <a:cs typeface="Microsoft YaHei UI" panose="020B0503020204020204" charset="-122"/>
              </a:rPr>
              <a:t>i</a:t>
            </a:r>
            <a:r>
              <a:rPr sz="1800" b="1" spc="-225" dirty="0">
                <a:solidFill>
                  <a:srgbClr val="F3C108"/>
                </a:solidFill>
                <a:latin typeface="Microsoft YaHei UI" panose="020B0503020204020204" charset="-122"/>
                <a:cs typeface="Microsoft YaHei UI" panose="020B0503020204020204" charset="-122"/>
              </a:rPr>
              <a:t>s</a:t>
            </a:r>
            <a:r>
              <a:rPr sz="1800" b="1" spc="-210" dirty="0">
                <a:solidFill>
                  <a:srgbClr val="F3C108"/>
                </a:solidFill>
                <a:latin typeface="Microsoft YaHei UI" panose="020B0503020204020204" charset="-122"/>
                <a:cs typeface="Microsoft YaHei UI" panose="020B0503020204020204" charset="-122"/>
              </a:rPr>
              <a:t>t</a:t>
            </a:r>
            <a:r>
              <a:rPr sz="1800" b="1" spc="-330" dirty="0">
                <a:solidFill>
                  <a:srgbClr val="F3C108"/>
                </a:solidFill>
                <a:latin typeface="Microsoft YaHei UI" panose="020B0503020204020204" charset="-122"/>
                <a:cs typeface="Microsoft YaHei UI" panose="020B0503020204020204" charset="-122"/>
              </a:rPr>
              <a:t>og</a:t>
            </a:r>
            <a:r>
              <a:rPr sz="1800" b="1" spc="-200" dirty="0">
                <a:solidFill>
                  <a:srgbClr val="F3C108"/>
                </a:solidFill>
                <a:latin typeface="Microsoft YaHei UI" panose="020B0503020204020204" charset="-122"/>
                <a:cs typeface="Microsoft YaHei UI" panose="020B0503020204020204" charset="-122"/>
              </a:rPr>
              <a:t>r</a:t>
            </a:r>
            <a:r>
              <a:rPr sz="1800" b="1" spc="-270" dirty="0">
                <a:solidFill>
                  <a:srgbClr val="F3C108"/>
                </a:solidFill>
                <a:latin typeface="Microsoft YaHei UI" panose="020B0503020204020204" charset="-122"/>
                <a:cs typeface="Microsoft YaHei UI" panose="020B0503020204020204" charset="-122"/>
              </a:rPr>
              <a:t>a</a:t>
            </a:r>
            <a:r>
              <a:rPr sz="1800" b="1" spc="-370" dirty="0">
                <a:solidFill>
                  <a:srgbClr val="F3C108"/>
                </a:solidFill>
                <a:latin typeface="Microsoft YaHei UI" panose="020B0503020204020204" charset="-122"/>
                <a:cs typeface="Microsoft YaHei UI" panose="020B0503020204020204" charset="-122"/>
              </a:rPr>
              <a:t>m</a:t>
            </a:r>
            <a:r>
              <a:rPr sz="1800" dirty="0">
                <a:latin typeface="宋体" panose="02010600030101010101" pitchFamily="2" charset="-122"/>
                <a:cs typeface="宋体" panose="02010600030101010101" pitchFamily="2" charset="-122"/>
              </a:rPr>
              <a:t>：直方图，它会在一段时间范围内对数据进行采样，并将其计入可配置</a:t>
            </a:r>
            <a:r>
              <a:rPr sz="1800" spc="5" dirty="0">
                <a:latin typeface="宋体" panose="02010600030101010101" pitchFamily="2" charset="-122"/>
                <a:cs typeface="宋体" panose="02010600030101010101" pitchFamily="2" charset="-122"/>
              </a:rPr>
              <a:t>的b</a:t>
            </a:r>
            <a:r>
              <a:rPr sz="1800" spc="-75" dirty="0">
                <a:latin typeface="宋体" panose="02010600030101010101" pitchFamily="2" charset="-122"/>
                <a:cs typeface="宋体" panose="02010600030101010101" pitchFamily="2" charset="-122"/>
              </a:rPr>
              <a:t>uc</a:t>
            </a:r>
            <a:r>
              <a:rPr sz="1800" spc="-85" dirty="0">
                <a:latin typeface="宋体" panose="02010600030101010101" pitchFamily="2" charset="-122"/>
                <a:cs typeface="宋体" panose="02010600030101010101" pitchFamily="2" charset="-122"/>
              </a:rPr>
              <a:t>k</a:t>
            </a:r>
            <a:r>
              <a:rPr sz="1800" spc="-265" dirty="0">
                <a:latin typeface="宋体" panose="02010600030101010101" pitchFamily="2" charset="-122"/>
                <a:cs typeface="宋体" panose="02010600030101010101" pitchFamily="2" charset="-122"/>
              </a:rPr>
              <a:t>et</a:t>
            </a:r>
            <a:r>
              <a:rPr sz="1800" dirty="0">
                <a:latin typeface="宋体" panose="02010600030101010101" pitchFamily="2" charset="-122"/>
                <a:cs typeface="宋体" panose="02010600030101010101" pitchFamily="2" charset="-122"/>
              </a:rPr>
              <a:t>之中；</a:t>
            </a:r>
            <a:r>
              <a:rPr sz="1800" spc="-160" dirty="0">
                <a:latin typeface="宋体" panose="02010600030101010101" pitchFamily="2" charset="-122"/>
                <a:cs typeface="宋体" panose="02010600030101010101" pitchFamily="2" charset="-122"/>
              </a:rPr>
              <a:t>His</a:t>
            </a:r>
            <a:r>
              <a:rPr sz="1800" spc="-155" dirty="0">
                <a:latin typeface="宋体" panose="02010600030101010101" pitchFamily="2" charset="-122"/>
                <a:cs typeface="宋体" panose="02010600030101010101" pitchFamily="2" charset="-122"/>
              </a:rPr>
              <a:t>t</a:t>
            </a:r>
            <a:r>
              <a:rPr sz="1800" spc="-40" dirty="0">
                <a:latin typeface="宋体" panose="02010600030101010101" pitchFamily="2" charset="-122"/>
                <a:cs typeface="宋体" panose="02010600030101010101" pitchFamily="2" charset="-122"/>
              </a:rPr>
              <a:t>og</a:t>
            </a:r>
            <a:r>
              <a:rPr sz="1800" spc="5" dirty="0">
                <a:latin typeface="宋体" panose="02010600030101010101" pitchFamily="2" charset="-122"/>
                <a:cs typeface="宋体" panose="02010600030101010101" pitchFamily="2" charset="-122"/>
              </a:rPr>
              <a:t>ra</a:t>
            </a:r>
            <a:r>
              <a:rPr sz="1800" dirty="0">
                <a:latin typeface="宋体" panose="02010600030101010101" pitchFamily="2" charset="-122"/>
                <a:cs typeface="宋体" panose="02010600030101010101" pitchFamily="2" charset="-122"/>
              </a:rPr>
              <a:t>m能 够存储更多的信息，包括样本值分布在每</a:t>
            </a:r>
            <a:r>
              <a:rPr sz="1800" spc="5" dirty="0">
                <a:latin typeface="宋体" panose="02010600030101010101" pitchFamily="2" charset="-122"/>
                <a:cs typeface="宋体" panose="02010600030101010101" pitchFamily="2" charset="-122"/>
              </a:rPr>
              <a:t>个</a:t>
            </a:r>
            <a:r>
              <a:rPr sz="1800" spc="-114" dirty="0">
                <a:latin typeface="宋体" panose="02010600030101010101" pitchFamily="2" charset="-122"/>
                <a:cs typeface="宋体" panose="02010600030101010101" pitchFamily="2" charset="-122"/>
              </a:rPr>
              <a:t>bucket（bucket</a:t>
            </a:r>
            <a:r>
              <a:rPr sz="1800" dirty="0">
                <a:latin typeface="宋体" panose="02010600030101010101" pitchFamily="2" charset="-122"/>
                <a:cs typeface="宋体" panose="02010600030101010101" pitchFamily="2" charset="-122"/>
              </a:rPr>
              <a:t>自身的可配置）中的数量、所有样本值之和以及 总的样本数量，从而</a:t>
            </a:r>
            <a:r>
              <a:rPr sz="1800" spc="-60" dirty="0">
                <a:latin typeface="宋体" panose="02010600030101010101" pitchFamily="2" charset="-122"/>
                <a:cs typeface="宋体" panose="02010600030101010101" pitchFamily="2" charset="-122"/>
              </a:rPr>
              <a:t>Prometheus</a:t>
            </a:r>
            <a:r>
              <a:rPr sz="1800" dirty="0">
                <a:latin typeface="宋体" panose="02010600030101010101" pitchFamily="2" charset="-122"/>
                <a:cs typeface="宋体" panose="02010600030101010101" pitchFamily="2" charset="-122"/>
              </a:rPr>
              <a:t>能够使用内置的函数进行如下操作：</a:t>
            </a:r>
          </a:p>
          <a:p>
            <a:pPr marL="1205865" lvl="2" indent="-280035">
              <a:lnSpc>
                <a:spcPct val="100000"/>
              </a:lnSpc>
              <a:spcBef>
                <a:spcPts val="300"/>
              </a:spcBef>
              <a:buClr>
                <a:srgbClr val="F3C108"/>
              </a:buClr>
              <a:buFont typeface="Wingdings" panose="05000000000000000000"/>
              <a:buChar char=""/>
              <a:tabLst>
                <a:tab pos="1206500" algn="l"/>
              </a:tabLst>
            </a:pPr>
            <a:r>
              <a:rPr sz="1600" spc="-5" dirty="0">
                <a:latin typeface="宋体" panose="02010600030101010101" pitchFamily="2" charset="-122"/>
                <a:cs typeface="宋体" panose="02010600030101010101" pitchFamily="2" charset="-122"/>
              </a:rPr>
              <a:t>计算样本平均值：以值的总和除以值的数量；</a:t>
            </a:r>
            <a:endParaRPr sz="1600" dirty="0">
              <a:latin typeface="宋体" panose="02010600030101010101" pitchFamily="2" charset="-122"/>
              <a:cs typeface="宋体" panose="02010600030101010101" pitchFamily="2" charset="-122"/>
            </a:endParaRPr>
          </a:p>
          <a:p>
            <a:pPr marL="1205865" lvl="2" indent="-280035">
              <a:lnSpc>
                <a:spcPts val="1825"/>
              </a:lnSpc>
              <a:spcBef>
                <a:spcPts val="30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计算样本分位值：分位数有助于了解符合特定标准的数据个数；例如评估响应时长超</a:t>
            </a:r>
            <a:r>
              <a:rPr sz="1600" spc="5" dirty="0">
                <a:latin typeface="宋体" panose="02010600030101010101" pitchFamily="2" charset="-122"/>
                <a:cs typeface="宋体" panose="02010600030101010101" pitchFamily="2" charset="-122"/>
              </a:rPr>
              <a:t>过</a:t>
            </a:r>
            <a:r>
              <a:rPr sz="1600" spc="-55" dirty="0">
                <a:latin typeface="宋体" panose="02010600030101010101" pitchFamily="2" charset="-122"/>
                <a:cs typeface="宋体" panose="02010600030101010101" pitchFamily="2" charset="-122"/>
              </a:rPr>
              <a:t>1</a:t>
            </a:r>
            <a:r>
              <a:rPr sz="1600" dirty="0">
                <a:latin typeface="宋体" panose="02010600030101010101" pitchFamily="2" charset="-122"/>
                <a:cs typeface="宋体" panose="02010600030101010101" pitchFamily="2" charset="-122"/>
              </a:rPr>
              <a:t>秒钟的请求比例，若超过</a:t>
            </a:r>
          </a:p>
          <a:p>
            <a:pPr marL="1155065">
              <a:lnSpc>
                <a:spcPts val="1825"/>
              </a:lnSpc>
            </a:pPr>
            <a:r>
              <a:rPr sz="1600" spc="135" dirty="0">
                <a:latin typeface="宋体" panose="02010600030101010101" pitchFamily="2" charset="-122"/>
                <a:cs typeface="宋体" panose="02010600030101010101" pitchFamily="2" charset="-122"/>
              </a:rPr>
              <a:t>20%</a:t>
            </a:r>
            <a:r>
              <a:rPr sz="1600" dirty="0">
                <a:latin typeface="宋体" panose="02010600030101010101" pitchFamily="2" charset="-122"/>
                <a:cs typeface="宋体" panose="02010600030101010101" pitchFamily="2" charset="-122"/>
              </a:rPr>
              <a:t>即发送告警等；</a:t>
            </a:r>
          </a:p>
          <a:p>
            <a:pPr marL="698500" marR="18415" lvl="1" indent="-228600">
              <a:lnSpc>
                <a:spcPts val="1950"/>
              </a:lnSpc>
              <a:spcBef>
                <a:spcPts val="510"/>
              </a:spcBef>
              <a:buClr>
                <a:srgbClr val="45B19B"/>
              </a:buClr>
              <a:buFont typeface="Wingdings" panose="05000000000000000000"/>
              <a:buChar char=""/>
              <a:tabLst>
                <a:tab pos="755650" algn="l"/>
              </a:tabLst>
            </a:pPr>
            <a:r>
              <a:rPr dirty="0"/>
              <a:t>	</a:t>
            </a:r>
            <a:r>
              <a:rPr sz="1800" b="1" spc="-220" dirty="0">
                <a:solidFill>
                  <a:srgbClr val="F3C108"/>
                </a:solidFill>
                <a:latin typeface="Microsoft YaHei UI" panose="020B0503020204020204" charset="-122"/>
                <a:cs typeface="Microsoft YaHei UI" panose="020B0503020204020204" charset="-122"/>
              </a:rPr>
              <a:t>S</a:t>
            </a:r>
            <a:r>
              <a:rPr sz="1800" b="1" spc="-280" dirty="0">
                <a:solidFill>
                  <a:srgbClr val="F3C108"/>
                </a:solidFill>
                <a:latin typeface="Microsoft YaHei UI" panose="020B0503020204020204" charset="-122"/>
                <a:cs typeface="Microsoft YaHei UI" panose="020B0503020204020204" charset="-122"/>
              </a:rPr>
              <a:t>u</a:t>
            </a:r>
            <a:r>
              <a:rPr sz="1800" b="1" spc="-370" dirty="0">
                <a:solidFill>
                  <a:srgbClr val="F3C108"/>
                </a:solidFill>
                <a:latin typeface="Microsoft YaHei UI" panose="020B0503020204020204" charset="-122"/>
                <a:cs typeface="Microsoft YaHei UI" panose="020B0503020204020204" charset="-122"/>
              </a:rPr>
              <a:t>mm</a:t>
            </a:r>
            <a:r>
              <a:rPr sz="1800" b="1" spc="-245" dirty="0">
                <a:solidFill>
                  <a:srgbClr val="F3C108"/>
                </a:solidFill>
                <a:latin typeface="Microsoft YaHei UI" panose="020B0503020204020204" charset="-122"/>
                <a:cs typeface="Microsoft YaHei UI" panose="020B0503020204020204" charset="-122"/>
              </a:rPr>
              <a:t>ar</a:t>
            </a:r>
            <a:r>
              <a:rPr sz="1800" b="1" spc="-275" dirty="0">
                <a:solidFill>
                  <a:srgbClr val="F3C108"/>
                </a:solidFill>
                <a:latin typeface="Microsoft YaHei UI" panose="020B0503020204020204" charset="-122"/>
                <a:cs typeface="Microsoft YaHei UI" panose="020B0503020204020204" charset="-122"/>
              </a:rPr>
              <a:t>y</a:t>
            </a:r>
            <a:r>
              <a:rPr sz="1800" dirty="0">
                <a:latin typeface="宋体" panose="02010600030101010101" pitchFamily="2" charset="-122"/>
                <a:cs typeface="宋体" panose="02010600030101010101" pitchFamily="2" charset="-122"/>
              </a:rPr>
              <a:t>：摘要，</a:t>
            </a:r>
            <a:r>
              <a:rPr sz="1800" spc="-160" dirty="0">
                <a:latin typeface="宋体" panose="02010600030101010101" pitchFamily="2" charset="-122"/>
                <a:cs typeface="宋体" panose="02010600030101010101" pitchFamily="2" charset="-122"/>
              </a:rPr>
              <a:t>His</a:t>
            </a:r>
            <a:r>
              <a:rPr sz="1800" spc="-155" dirty="0">
                <a:latin typeface="宋体" panose="02010600030101010101" pitchFamily="2" charset="-122"/>
                <a:cs typeface="宋体" panose="02010600030101010101" pitchFamily="2" charset="-122"/>
              </a:rPr>
              <a:t>t</a:t>
            </a:r>
            <a:r>
              <a:rPr sz="1800" spc="5" dirty="0">
                <a:latin typeface="宋体" panose="02010600030101010101" pitchFamily="2" charset="-122"/>
                <a:cs typeface="宋体" panose="02010600030101010101" pitchFamily="2" charset="-122"/>
              </a:rPr>
              <a:t>o</a:t>
            </a:r>
            <a:r>
              <a:rPr sz="1800" spc="-20" dirty="0">
                <a:latin typeface="宋体" panose="02010600030101010101" pitchFamily="2" charset="-122"/>
                <a:cs typeface="宋体" panose="02010600030101010101" pitchFamily="2" charset="-122"/>
              </a:rPr>
              <a:t>gra</a:t>
            </a:r>
            <a:r>
              <a:rPr sz="1800" spc="-25" dirty="0">
                <a:latin typeface="宋体" panose="02010600030101010101" pitchFamily="2" charset="-122"/>
                <a:cs typeface="宋体" panose="02010600030101010101" pitchFamily="2" charset="-122"/>
              </a:rPr>
              <a:t>m</a:t>
            </a:r>
            <a:r>
              <a:rPr sz="1800" dirty="0">
                <a:latin typeface="宋体" panose="02010600030101010101" pitchFamily="2" charset="-122"/>
                <a:cs typeface="宋体" panose="02010600030101010101" pitchFamily="2" charset="-122"/>
              </a:rPr>
              <a:t>的扩展类型，但它是直接由被监测端自行聚合计算出分位数，并将计算结果响应 </a:t>
            </a:r>
            <a:r>
              <a:rPr sz="1800" spc="-5" dirty="0">
                <a:latin typeface="宋体" panose="02010600030101010101" pitchFamily="2" charset="-122"/>
                <a:cs typeface="宋体" panose="02010600030101010101" pitchFamily="2" charset="-122"/>
              </a:rPr>
              <a:t>给</a:t>
            </a:r>
            <a:r>
              <a:rPr sz="1800" spc="-30" dirty="0">
                <a:latin typeface="宋体" panose="02010600030101010101" pitchFamily="2" charset="-122"/>
                <a:cs typeface="宋体" panose="02010600030101010101" pitchFamily="2" charset="-122"/>
              </a:rPr>
              <a:t>Promet</a:t>
            </a:r>
            <a:r>
              <a:rPr sz="1800" spc="-2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spc="-459" dirty="0">
                <a:latin typeface="宋体" panose="02010600030101010101" pitchFamily="2" charset="-122"/>
                <a:cs typeface="宋体" panose="02010600030101010101" pitchFamily="2" charset="-122"/>
              </a:rPr>
              <a:t> </a:t>
            </a:r>
            <a:r>
              <a:rPr sz="1800" spc="-140" dirty="0">
                <a:latin typeface="宋体" panose="02010600030101010101" pitchFamily="2" charset="-122"/>
                <a:cs typeface="宋体" panose="02010600030101010101" pitchFamily="2" charset="-122"/>
              </a:rPr>
              <a:t>Ser</a:t>
            </a:r>
            <a:r>
              <a:rPr sz="1800" spc="-150" dirty="0">
                <a:latin typeface="宋体" panose="02010600030101010101" pitchFamily="2" charset="-122"/>
                <a:cs typeface="宋体" panose="02010600030101010101" pitchFamily="2" charset="-122"/>
              </a:rPr>
              <a:t>v</a:t>
            </a:r>
            <a:r>
              <a:rPr sz="1800" spc="-225" dirty="0">
                <a:latin typeface="宋体" panose="02010600030101010101" pitchFamily="2" charset="-122"/>
                <a:cs typeface="宋体" panose="02010600030101010101" pitchFamily="2" charset="-122"/>
              </a:rPr>
              <a:t>e</a:t>
            </a:r>
            <a:r>
              <a:rPr sz="1800" spc="-220" dirty="0">
                <a:latin typeface="宋体" panose="02010600030101010101" pitchFamily="2" charset="-122"/>
                <a:cs typeface="宋体" panose="02010600030101010101" pitchFamily="2" charset="-122"/>
              </a:rPr>
              <a:t>r</a:t>
            </a:r>
            <a:r>
              <a:rPr sz="1800" dirty="0">
                <a:latin typeface="宋体" panose="02010600030101010101" pitchFamily="2" charset="-122"/>
                <a:cs typeface="宋体" panose="02010600030101010101" pitchFamily="2" charset="-122"/>
              </a:rPr>
              <a:t>的样本采集请求；因而，其分位数计算是由由监控端完成；</a:t>
            </a:r>
          </a:p>
        </p:txBody>
      </p:sp>
      <p:pic>
        <p:nvPicPr>
          <p:cNvPr id="5" name="图片 4"/>
          <p:cNvPicPr>
            <a:picLocks noChangeAspect="1"/>
          </p:cNvPicPr>
          <p:nvPr/>
        </p:nvPicPr>
        <p:blipFill>
          <a:blip r:embed="rId3"/>
          <a:stretch>
            <a:fillRect/>
          </a:stretch>
        </p:blipFill>
        <p:spPr>
          <a:xfrm>
            <a:off x="8537699" y="209863"/>
            <a:ext cx="2565911" cy="618240"/>
          </a:xfrm>
          <a:prstGeom prst="rect">
            <a:avLst/>
          </a:prstGeom>
        </p:spPr>
      </p:pic>
      <p:pic>
        <p:nvPicPr>
          <p:cNvPr id="6" name="图片 5"/>
          <p:cNvPicPr>
            <a:picLocks noChangeAspect="1"/>
          </p:cNvPicPr>
          <p:nvPr/>
        </p:nvPicPr>
        <p:blipFill>
          <a:blip r:embed="rId4"/>
          <a:stretch>
            <a:fillRect/>
          </a:stretch>
        </p:blipFill>
        <p:spPr>
          <a:xfrm>
            <a:off x="124500" y="848289"/>
            <a:ext cx="11552381" cy="38095"/>
          </a:xfrm>
          <a:prstGeom prst="rect">
            <a:avLst/>
          </a:prstGeom>
        </p:spPr>
      </p:pic>
      <p:pic>
        <p:nvPicPr>
          <p:cNvPr id="7" name="object 4"/>
          <p:cNvPicPr/>
          <p:nvPr>
            <p:custDataLst>
              <p:tags r:id="rId1"/>
            </p:custDataLst>
          </p:nvPr>
        </p:nvPicPr>
        <p:blipFill>
          <a:blip r:embed="rId5" cstate="print"/>
          <a:stretch>
            <a:fillRect/>
          </a:stretch>
        </p:blipFill>
        <p:spPr>
          <a:xfrm>
            <a:off x="0" y="6436359"/>
            <a:ext cx="12190729" cy="421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12192000" cy="6858000"/>
          </a:xfrm>
          <a:prstGeom prst="rect">
            <a:avLst/>
          </a:prstGeom>
        </p:spPr>
      </p:pic>
      <p:sp>
        <p:nvSpPr>
          <p:cNvPr id="7" name="object 7"/>
          <p:cNvSpPr/>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sp>
        <p:nvSpPr>
          <p:cNvPr id="8" name="object 8"/>
          <p:cNvSpPr txBox="1">
            <a:spLocks noGrp="1"/>
          </p:cNvSpPr>
          <p:nvPr>
            <p:ph type="title"/>
          </p:nvPr>
        </p:nvSpPr>
        <p:spPr>
          <a:xfrm>
            <a:off x="350202" y="161925"/>
            <a:ext cx="8382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话题</a:t>
            </a:r>
            <a:endParaRPr sz="3200">
              <a:latin typeface="宋体" panose="02010600030101010101" pitchFamily="2" charset="-122"/>
              <a:cs typeface="宋体" panose="02010600030101010101" pitchFamily="2" charset="-122"/>
            </a:endParaRPr>
          </a:p>
        </p:txBody>
      </p:sp>
      <p:sp>
        <p:nvSpPr>
          <p:cNvPr id="9" name="object 9"/>
          <p:cNvSpPr txBox="1"/>
          <p:nvPr/>
        </p:nvSpPr>
        <p:spPr>
          <a:xfrm>
            <a:off x="368617" y="803401"/>
            <a:ext cx="4095750" cy="4441190"/>
          </a:xfrm>
          <a:prstGeom prst="rect">
            <a:avLst/>
          </a:prstGeom>
        </p:spPr>
        <p:txBody>
          <a:bodyPr vert="horz" wrap="square" lIns="0" tIns="109220" rIns="0" bIns="0" rtlCol="0">
            <a:spAutoFit/>
          </a:bodyPr>
          <a:lstStyle/>
          <a:p>
            <a:pPr marL="304800" indent="-292100">
              <a:lnSpc>
                <a:spcPct val="100000"/>
              </a:lnSpc>
              <a:spcBef>
                <a:spcPts val="86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监控系统基础概念</a:t>
            </a:r>
          </a:p>
          <a:p>
            <a:pPr marL="304800" indent="-292100">
              <a:lnSpc>
                <a:spcPct val="100000"/>
              </a:lnSpc>
              <a:spcBef>
                <a:spcPts val="760"/>
              </a:spcBef>
              <a:buClr>
                <a:srgbClr val="4770C4"/>
              </a:buClr>
              <a:buFont typeface="Wingdings" panose="05000000000000000000"/>
              <a:buChar char=""/>
              <a:tabLst>
                <a:tab pos="304800" algn="l"/>
              </a:tabLst>
            </a:pPr>
            <a:r>
              <a:rPr sz="2000" spc="-70" dirty="0">
                <a:latin typeface="宋体" panose="02010600030101010101" pitchFamily="2" charset="-122"/>
                <a:cs typeface="宋体" panose="02010600030101010101" pitchFamily="2" charset="-122"/>
              </a:rPr>
              <a:t>Prometheus</a:t>
            </a:r>
            <a:r>
              <a:rPr sz="2000" dirty="0">
                <a:latin typeface="宋体" panose="02010600030101010101" pitchFamily="2" charset="-122"/>
                <a:cs typeface="宋体" panose="02010600030101010101" pitchFamily="2" charset="-122"/>
              </a:rPr>
              <a:t>快速入门</a:t>
            </a:r>
          </a:p>
          <a:p>
            <a:pPr marL="304800" indent="-292100">
              <a:lnSpc>
                <a:spcPct val="100000"/>
              </a:lnSpc>
              <a:spcBef>
                <a:spcPts val="76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部署及运</a:t>
            </a:r>
            <a:r>
              <a:rPr sz="2000" spc="-5" dirty="0">
                <a:latin typeface="宋体" panose="02010600030101010101" pitchFamily="2" charset="-122"/>
                <a:cs typeface="宋体" panose="02010600030101010101" pitchFamily="2" charset="-122"/>
              </a:rPr>
              <a:t>行</a:t>
            </a: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endParaRPr sz="2000" dirty="0">
              <a:latin typeface="宋体" panose="02010600030101010101" pitchFamily="2" charset="-122"/>
              <a:cs typeface="宋体" panose="02010600030101010101" pitchFamily="2" charset="-122"/>
            </a:endParaRPr>
          </a:p>
          <a:p>
            <a:pPr marL="304800" indent="-292100">
              <a:lnSpc>
                <a:spcPct val="100000"/>
              </a:lnSpc>
              <a:spcBef>
                <a:spcPts val="76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使用</a:t>
            </a:r>
            <a:r>
              <a:rPr sz="2000" spc="310" dirty="0">
                <a:latin typeface="宋体" panose="02010600030101010101" pitchFamily="2" charset="-122"/>
                <a:cs typeface="宋体" panose="02010600030101010101" pitchFamily="2" charset="-122"/>
              </a:rPr>
              <a:t>E</a:t>
            </a:r>
            <a:r>
              <a:rPr sz="2000" cap="small" spc="114" dirty="0">
                <a:latin typeface="宋体" panose="02010600030101010101" pitchFamily="2" charset="-122"/>
                <a:cs typeface="宋体" panose="02010600030101010101" pitchFamily="2" charset="-122"/>
              </a:rPr>
              <a:t>x</a:t>
            </a:r>
            <a:r>
              <a:rPr sz="2000" spc="-100" dirty="0">
                <a:latin typeface="宋体" panose="02010600030101010101" pitchFamily="2" charset="-122"/>
                <a:cs typeface="宋体" panose="02010600030101010101" pitchFamily="2" charset="-122"/>
              </a:rPr>
              <a:t>por</a:t>
            </a:r>
            <a:r>
              <a:rPr sz="2000" spc="-295" dirty="0">
                <a:latin typeface="宋体" panose="02010600030101010101" pitchFamily="2" charset="-122"/>
                <a:cs typeface="宋体" panose="02010600030101010101" pitchFamily="2" charset="-122"/>
              </a:rPr>
              <a:t>t</a:t>
            </a:r>
            <a:r>
              <a:rPr sz="2000" spc="-305" dirty="0">
                <a:latin typeface="宋体" panose="02010600030101010101" pitchFamily="2" charset="-122"/>
                <a:cs typeface="宋体" panose="02010600030101010101" pitchFamily="2" charset="-122"/>
              </a:rPr>
              <a:t>er</a:t>
            </a:r>
            <a:r>
              <a:rPr sz="2000" spc="-300" dirty="0">
                <a:latin typeface="宋体" panose="02010600030101010101" pitchFamily="2" charset="-122"/>
                <a:cs typeface="宋体" panose="02010600030101010101" pitchFamily="2" charset="-122"/>
              </a:rPr>
              <a:t>s</a:t>
            </a:r>
            <a:r>
              <a:rPr sz="2000" dirty="0">
                <a:latin typeface="宋体" panose="02010600030101010101" pitchFamily="2" charset="-122"/>
                <a:cs typeface="宋体" panose="02010600030101010101" pitchFamily="2" charset="-122"/>
              </a:rPr>
              <a:t>进行节点及应用监控</a:t>
            </a:r>
          </a:p>
          <a:p>
            <a:pPr marL="304800" indent="-292100">
              <a:lnSpc>
                <a:spcPct val="100000"/>
              </a:lnSpc>
              <a:spcBef>
                <a:spcPts val="760"/>
              </a:spcBef>
              <a:buClr>
                <a:srgbClr val="4770C4"/>
              </a:buClr>
              <a:buFont typeface="Wingdings" panose="05000000000000000000"/>
              <a:buChar char=""/>
              <a:tabLst>
                <a:tab pos="304800" algn="l"/>
              </a:tabLst>
            </a:pP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310" dirty="0">
                <a:latin typeface="宋体" panose="02010600030101010101" pitchFamily="2" charset="-122"/>
                <a:cs typeface="宋体" panose="02010600030101010101" pitchFamily="2" charset="-122"/>
              </a:rPr>
              <a:t>omQL</a:t>
            </a:r>
            <a:r>
              <a:rPr sz="2000" dirty="0">
                <a:latin typeface="宋体" panose="02010600030101010101" pitchFamily="2" charset="-122"/>
                <a:cs typeface="宋体" panose="02010600030101010101" pitchFamily="2" charset="-122"/>
              </a:rPr>
              <a:t>基础</a:t>
            </a:r>
          </a:p>
          <a:p>
            <a:pPr marL="304800" indent="-292100">
              <a:lnSpc>
                <a:spcPct val="100000"/>
              </a:lnSpc>
              <a:spcBef>
                <a:spcPts val="760"/>
              </a:spcBef>
              <a:buClr>
                <a:srgbClr val="4770C4"/>
              </a:buClr>
              <a:buFont typeface="Wingdings" panose="05000000000000000000"/>
              <a:buChar char=""/>
              <a:tabLst>
                <a:tab pos="304800" algn="l"/>
              </a:tabLst>
            </a:pP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310" dirty="0">
                <a:latin typeface="宋体" panose="02010600030101010101" pitchFamily="2" charset="-122"/>
                <a:cs typeface="宋体" panose="02010600030101010101" pitchFamily="2" charset="-122"/>
              </a:rPr>
              <a:t>omQL</a:t>
            </a:r>
            <a:r>
              <a:rPr sz="2000" dirty="0">
                <a:latin typeface="宋体" panose="02010600030101010101" pitchFamily="2" charset="-122"/>
                <a:cs typeface="宋体" panose="02010600030101010101" pitchFamily="2" charset="-122"/>
              </a:rPr>
              <a:t>进阶</a:t>
            </a:r>
          </a:p>
          <a:p>
            <a:pPr marL="304800" indent="-292100">
              <a:lnSpc>
                <a:spcPct val="100000"/>
              </a:lnSpc>
              <a:spcBef>
                <a:spcPts val="760"/>
              </a:spcBef>
              <a:buClr>
                <a:srgbClr val="4770C4"/>
              </a:buClr>
              <a:buFont typeface="Wingdings" panose="05000000000000000000"/>
              <a:buChar char=""/>
              <a:tabLst>
                <a:tab pos="304800" algn="l"/>
              </a:tabLst>
            </a:pPr>
            <a:r>
              <a:rPr sz="2000" spc="-5" dirty="0">
                <a:latin typeface="宋体" panose="02010600030101010101" pitchFamily="2" charset="-122"/>
                <a:cs typeface="宋体" panose="02010600030101010101" pitchFamily="2" charset="-122"/>
              </a:rPr>
              <a:t>服务发现</a:t>
            </a:r>
            <a:endParaRPr sz="2000" dirty="0">
              <a:latin typeface="宋体" panose="02010600030101010101" pitchFamily="2" charset="-122"/>
              <a:cs typeface="宋体" panose="02010600030101010101" pitchFamily="2" charset="-122"/>
            </a:endParaRPr>
          </a:p>
          <a:p>
            <a:pPr marL="304800" indent="-292100">
              <a:lnSpc>
                <a:spcPct val="100000"/>
              </a:lnSpc>
              <a:spcBef>
                <a:spcPts val="76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查询持久化及可视化</a:t>
            </a:r>
          </a:p>
          <a:p>
            <a:pPr marL="304800" indent="-292100">
              <a:lnSpc>
                <a:spcPct val="100000"/>
              </a:lnSpc>
              <a:spcBef>
                <a:spcPts val="760"/>
              </a:spcBef>
              <a:buClr>
                <a:srgbClr val="4770C4"/>
              </a:buClr>
              <a:buFont typeface="Wingdings" panose="05000000000000000000"/>
              <a:buChar char=""/>
              <a:tabLst>
                <a:tab pos="304800" algn="l"/>
              </a:tabLst>
            </a:pPr>
            <a:r>
              <a:rPr sz="2000" spc="-130" dirty="0">
                <a:latin typeface="宋体" panose="02010600030101010101" pitchFamily="2" charset="-122"/>
                <a:cs typeface="宋体" panose="02010600030101010101" pitchFamily="2" charset="-122"/>
              </a:rPr>
              <a:t>Alertmanager</a:t>
            </a:r>
            <a:r>
              <a:rPr sz="2000" dirty="0">
                <a:latin typeface="宋体" panose="02010600030101010101" pitchFamily="2" charset="-122"/>
                <a:cs typeface="宋体" panose="02010600030101010101" pitchFamily="2" charset="-122"/>
              </a:rPr>
              <a:t>与告警规则</a:t>
            </a:r>
          </a:p>
          <a:p>
            <a:pPr marL="304800" indent="-292100">
              <a:lnSpc>
                <a:spcPct val="100000"/>
              </a:lnSpc>
              <a:spcBef>
                <a:spcPts val="760"/>
              </a:spcBef>
              <a:buClr>
                <a:srgbClr val="4770C4"/>
              </a:buClr>
              <a:buFont typeface="Wingdings" panose="05000000000000000000"/>
              <a:buChar char=""/>
              <a:tabLst>
                <a:tab pos="304800" algn="l"/>
              </a:tabLst>
            </a:pP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spc="-490" dirty="0">
                <a:latin typeface="宋体" panose="02010600030101010101" pitchFamily="2" charset="-122"/>
                <a:cs typeface="宋体" panose="02010600030101010101" pitchFamily="2" charset="-122"/>
              </a:rPr>
              <a:t> </a:t>
            </a:r>
            <a:r>
              <a:rPr sz="2000" spc="-185" dirty="0">
                <a:latin typeface="宋体" panose="02010600030101010101" pitchFamily="2" charset="-122"/>
                <a:cs typeface="宋体" panose="02010600030101010101" pitchFamily="2" charset="-122"/>
              </a:rPr>
              <a:t>Serve</a:t>
            </a:r>
            <a:r>
              <a:rPr sz="2000" spc="-180" dirty="0">
                <a:latin typeface="宋体" panose="02010600030101010101" pitchFamily="2" charset="-122"/>
                <a:cs typeface="宋体" panose="02010600030101010101" pitchFamily="2" charset="-122"/>
              </a:rPr>
              <a:t>r</a:t>
            </a:r>
            <a:r>
              <a:rPr sz="2000" dirty="0">
                <a:latin typeface="宋体" panose="02010600030101010101" pitchFamily="2" charset="-122"/>
                <a:cs typeface="宋体" panose="02010600030101010101" pitchFamily="2" charset="-122"/>
              </a:rPr>
              <a:t>高可用</a:t>
            </a:r>
          </a:p>
          <a:p>
            <a:pPr marL="304800" indent="-292100">
              <a:lnSpc>
                <a:spcPct val="100000"/>
              </a:lnSpc>
              <a:spcBef>
                <a:spcPts val="760"/>
              </a:spcBef>
              <a:buClr>
                <a:srgbClr val="4770C4"/>
              </a:buClr>
              <a:buFont typeface="Wingdings" panose="05000000000000000000"/>
              <a:buChar char=""/>
              <a:tabLst>
                <a:tab pos="304800" algn="l"/>
              </a:tabLst>
            </a:pPr>
            <a:r>
              <a:rPr sz="2000" spc="-130" dirty="0">
                <a:latin typeface="宋体" panose="02010600030101010101" pitchFamily="2" charset="-122"/>
                <a:cs typeface="宋体" panose="02010600030101010101" pitchFamily="2" charset="-122"/>
              </a:rPr>
              <a:t>Alertmanager</a:t>
            </a:r>
            <a:r>
              <a:rPr sz="2000" dirty="0">
                <a:latin typeface="宋体" panose="02010600030101010101" pitchFamily="2" charset="-122"/>
                <a:cs typeface="宋体" panose="02010600030101010101" pitchFamily="2" charset="-122"/>
              </a:rPr>
              <a:t>高可用</a:t>
            </a:r>
          </a:p>
        </p:txBody>
      </p:sp>
      <p:pic>
        <p:nvPicPr>
          <p:cNvPr id="4" name="图片 3"/>
          <p:cNvPicPr>
            <a:picLocks noChangeAspect="1"/>
          </p:cNvPicPr>
          <p:nvPr/>
        </p:nvPicPr>
        <p:blipFill>
          <a:blip r:embed="rId4"/>
          <a:stretch>
            <a:fillRect/>
          </a:stretch>
        </p:blipFill>
        <p:spPr>
          <a:xfrm>
            <a:off x="8537699" y="209863"/>
            <a:ext cx="2565911" cy="618240"/>
          </a:xfrm>
          <a:prstGeom prst="rect">
            <a:avLst/>
          </a:prstGeom>
        </p:spPr>
      </p:pic>
      <p:pic>
        <p:nvPicPr>
          <p:cNvPr id="3" name="object 4"/>
          <p:cNvPicPr/>
          <p:nvPr>
            <p:custDataLst>
              <p:tags r:id="rId1"/>
            </p:custDataLst>
          </p:nvPr>
        </p:nvPicPr>
        <p:blipFill>
          <a:blip r:embed="rId5" cstate="print"/>
          <a:stretch>
            <a:fillRect/>
          </a:stretch>
        </p:blipFill>
        <p:spPr>
          <a:xfrm>
            <a:off x="0" y="6436359"/>
            <a:ext cx="12190729" cy="421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541401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作业（</a:t>
            </a:r>
            <a:r>
              <a:rPr sz="3200" b="0" spc="-300" dirty="0">
                <a:solidFill>
                  <a:srgbClr val="000000"/>
                </a:solidFill>
                <a:latin typeface="宋体" panose="02010600030101010101" pitchFamily="2" charset="-122"/>
                <a:cs typeface="宋体" panose="02010600030101010101" pitchFamily="2" charset="-122"/>
              </a:rPr>
              <a:t>Jo</a:t>
            </a:r>
            <a:r>
              <a:rPr sz="3200" b="0" spc="-305" dirty="0">
                <a:solidFill>
                  <a:srgbClr val="000000"/>
                </a:solidFill>
                <a:latin typeface="宋体" panose="02010600030101010101" pitchFamily="2" charset="-122"/>
                <a:cs typeface="宋体" panose="02010600030101010101" pitchFamily="2" charset="-122"/>
              </a:rPr>
              <a:t>b</a:t>
            </a:r>
            <a:r>
              <a:rPr sz="3200" b="0" dirty="0">
                <a:solidFill>
                  <a:srgbClr val="000000"/>
                </a:solidFill>
                <a:latin typeface="宋体" panose="02010600030101010101" pitchFamily="2" charset="-122"/>
                <a:cs typeface="宋体" panose="02010600030101010101" pitchFamily="2" charset="-122"/>
              </a:rPr>
              <a:t>）和实例（</a:t>
            </a:r>
            <a:r>
              <a:rPr sz="3200" b="0" spc="-385" dirty="0">
                <a:solidFill>
                  <a:srgbClr val="000000"/>
                </a:solidFill>
                <a:latin typeface="宋体" panose="02010600030101010101" pitchFamily="2" charset="-122"/>
                <a:cs typeface="宋体" panose="02010600030101010101" pitchFamily="2" charset="-122"/>
              </a:rPr>
              <a:t>Inst</a:t>
            </a:r>
            <a:r>
              <a:rPr sz="3200" b="0" spc="-395" dirty="0">
                <a:solidFill>
                  <a:srgbClr val="000000"/>
                </a:solidFill>
                <a:latin typeface="宋体" panose="02010600030101010101" pitchFamily="2" charset="-122"/>
                <a:cs typeface="宋体" panose="02010600030101010101" pitchFamily="2" charset="-122"/>
              </a:rPr>
              <a:t>a</a:t>
            </a:r>
            <a:r>
              <a:rPr sz="3200" b="0" spc="-385" dirty="0">
                <a:solidFill>
                  <a:srgbClr val="000000"/>
                </a:solidFill>
                <a:latin typeface="宋体" panose="02010600030101010101" pitchFamily="2" charset="-122"/>
                <a:cs typeface="宋体" panose="02010600030101010101" pitchFamily="2" charset="-122"/>
              </a:rPr>
              <a:t>nce</a:t>
            </a:r>
            <a:r>
              <a:rPr sz="3200" b="0" dirty="0">
                <a:solidFill>
                  <a:srgbClr val="000000"/>
                </a:solidFill>
                <a:latin typeface="宋体" panose="02010600030101010101" pitchFamily="2" charset="-122"/>
                <a:cs typeface="宋体" panose="02010600030101010101" pitchFamily="2" charset="-122"/>
              </a:rPr>
              <a:t>）</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436350" cy="1280795"/>
          </a:xfrm>
          <a:prstGeom prst="rect">
            <a:avLst/>
          </a:prstGeom>
        </p:spPr>
        <p:txBody>
          <a:bodyPr vert="horz" wrap="square" lIns="0" tIns="12700" rIns="0" bIns="0" rtlCol="0">
            <a:spAutoFit/>
          </a:bodyPr>
          <a:lstStyle/>
          <a:p>
            <a:pPr marL="304800" indent="-292100">
              <a:lnSpc>
                <a:spcPts val="2280"/>
              </a:lnSpc>
              <a:spcBef>
                <a:spcPts val="100"/>
              </a:spcBef>
              <a:buClr>
                <a:srgbClr val="4770C4"/>
              </a:buClr>
              <a:buFont typeface="Wingdings" panose="05000000000000000000"/>
              <a:buChar char=""/>
              <a:tabLst>
                <a:tab pos="304800" algn="l"/>
              </a:tabLst>
            </a:pPr>
            <a:r>
              <a:rPr sz="2000" spc="-165" dirty="0">
                <a:latin typeface="宋体" panose="02010600030101010101" pitchFamily="2" charset="-122"/>
                <a:cs typeface="宋体" panose="02010600030101010101" pitchFamily="2" charset="-122"/>
              </a:rPr>
              <a:t>Instance：</a:t>
            </a:r>
            <a:r>
              <a:rPr sz="2000" dirty="0">
                <a:latin typeface="宋体" panose="02010600030101010101" pitchFamily="2" charset="-122"/>
                <a:cs typeface="宋体" panose="02010600030101010101" pitchFamily="2" charset="-122"/>
              </a:rPr>
              <a:t>能够接收</a:t>
            </a:r>
            <a:r>
              <a:rPr sz="2000" spc="-70" dirty="0">
                <a:latin typeface="宋体" panose="02010600030101010101" pitchFamily="2" charset="-122"/>
                <a:cs typeface="宋体" panose="02010600030101010101" pitchFamily="2" charset="-122"/>
              </a:rPr>
              <a:t>Prometheus</a:t>
            </a:r>
            <a:r>
              <a:rPr sz="2000" spc="-465" dirty="0">
                <a:latin typeface="宋体" panose="02010600030101010101" pitchFamily="2" charset="-122"/>
                <a:cs typeface="宋体" panose="02010600030101010101" pitchFamily="2" charset="-122"/>
              </a:rPr>
              <a:t> </a:t>
            </a:r>
            <a:r>
              <a:rPr sz="2000" spc="-185" dirty="0">
                <a:latin typeface="宋体" panose="02010600030101010101" pitchFamily="2" charset="-122"/>
                <a:cs typeface="宋体" panose="02010600030101010101" pitchFamily="2" charset="-122"/>
              </a:rPr>
              <a:t>Server</a:t>
            </a:r>
            <a:r>
              <a:rPr sz="2000" dirty="0">
                <a:latin typeface="宋体" panose="02010600030101010101" pitchFamily="2" charset="-122"/>
                <a:cs typeface="宋体" panose="02010600030101010101" pitchFamily="2" charset="-122"/>
              </a:rPr>
              <a:t>数据</a:t>
            </a:r>
            <a:r>
              <a:rPr sz="2000" spc="-150" dirty="0">
                <a:latin typeface="宋体" panose="02010600030101010101" pitchFamily="2" charset="-122"/>
                <a:cs typeface="宋体" panose="02010600030101010101" pitchFamily="2" charset="-122"/>
              </a:rPr>
              <a:t>Scrape</a:t>
            </a:r>
            <a:r>
              <a:rPr sz="2000" dirty="0">
                <a:latin typeface="宋体" panose="02010600030101010101" pitchFamily="2" charset="-122"/>
                <a:cs typeface="宋体" panose="02010600030101010101" pitchFamily="2" charset="-122"/>
              </a:rPr>
              <a:t>操作的每个网络端点</a:t>
            </a:r>
            <a:r>
              <a:rPr sz="2000" spc="-95" dirty="0">
                <a:latin typeface="宋体" panose="02010600030101010101" pitchFamily="2" charset="-122"/>
                <a:cs typeface="宋体" panose="02010600030101010101" pitchFamily="2" charset="-122"/>
              </a:rPr>
              <a:t>（endpoint），</a:t>
            </a:r>
            <a:r>
              <a:rPr sz="2000" dirty="0">
                <a:latin typeface="宋体" panose="02010600030101010101" pitchFamily="2" charset="-122"/>
                <a:cs typeface="宋体" panose="02010600030101010101" pitchFamily="2" charset="-122"/>
              </a:rPr>
              <a:t>即为一个</a:t>
            </a:r>
            <a:r>
              <a:rPr sz="2000" spc="-185" dirty="0">
                <a:latin typeface="宋体" panose="02010600030101010101" pitchFamily="2" charset="-122"/>
                <a:cs typeface="宋体" panose="02010600030101010101" pitchFamily="2" charset="-122"/>
              </a:rPr>
              <a:t>Instance</a:t>
            </a:r>
            <a:endParaRPr sz="2000" dirty="0">
              <a:latin typeface="宋体" panose="02010600030101010101" pitchFamily="2" charset="-122"/>
              <a:cs typeface="宋体" panose="02010600030101010101" pitchFamily="2" charset="-122"/>
            </a:endParaRPr>
          </a:p>
          <a:p>
            <a:pPr marL="241300">
              <a:lnSpc>
                <a:spcPts val="2280"/>
              </a:lnSpc>
            </a:pPr>
            <a:r>
              <a:rPr sz="2000" dirty="0">
                <a:latin typeface="宋体" panose="02010600030101010101" pitchFamily="2" charset="-122"/>
                <a:cs typeface="宋体" panose="02010600030101010101" pitchFamily="2" charset="-122"/>
              </a:rPr>
              <a:t>（实例）；</a:t>
            </a:r>
          </a:p>
          <a:p>
            <a:pPr marL="241300" marR="5080" indent="-228600">
              <a:lnSpc>
                <a:spcPts val="2160"/>
              </a:lnSpc>
              <a:spcBef>
                <a:spcPts val="103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通常，具有类似功能的</a:t>
            </a:r>
            <a:r>
              <a:rPr sz="2000" spc="-185" dirty="0">
                <a:latin typeface="宋体" panose="02010600030101010101" pitchFamily="2" charset="-122"/>
                <a:cs typeface="宋体" panose="02010600030101010101" pitchFamily="2" charset="-122"/>
              </a:rPr>
              <a:t>Instan</a:t>
            </a:r>
            <a:r>
              <a:rPr sz="2000" spc="-195" dirty="0">
                <a:latin typeface="宋体" panose="02010600030101010101" pitchFamily="2" charset="-122"/>
                <a:cs typeface="宋体" panose="02010600030101010101" pitchFamily="2" charset="-122"/>
              </a:rPr>
              <a:t>c</a:t>
            </a:r>
            <a:r>
              <a:rPr sz="2000" spc="-175" dirty="0">
                <a:latin typeface="宋体" panose="02010600030101010101" pitchFamily="2" charset="-122"/>
                <a:cs typeface="宋体" panose="02010600030101010101" pitchFamily="2" charset="-122"/>
              </a:rPr>
              <a:t>e</a:t>
            </a:r>
            <a:r>
              <a:rPr sz="2000" dirty="0">
                <a:latin typeface="宋体" panose="02010600030101010101" pitchFamily="2" charset="-122"/>
                <a:cs typeface="宋体" panose="02010600030101010101" pitchFamily="2" charset="-122"/>
              </a:rPr>
              <a:t>的集合称为一个</a:t>
            </a:r>
            <a:r>
              <a:rPr sz="2000" spc="-100" dirty="0">
                <a:latin typeface="宋体" panose="02010600030101010101" pitchFamily="2" charset="-122"/>
                <a:cs typeface="宋体" panose="02010600030101010101" pitchFamily="2" charset="-122"/>
              </a:rPr>
              <a:t>Job</a:t>
            </a:r>
            <a:r>
              <a:rPr sz="2000" dirty="0">
                <a:latin typeface="宋体" panose="02010600030101010101" pitchFamily="2" charset="-122"/>
                <a:cs typeface="宋体" panose="02010600030101010101" pitchFamily="2" charset="-122"/>
              </a:rPr>
              <a:t>，例如一个</a:t>
            </a:r>
            <a:r>
              <a:rPr sz="2000" spc="225" dirty="0">
                <a:latin typeface="宋体" panose="02010600030101010101" pitchFamily="2" charset="-122"/>
                <a:cs typeface="宋体" panose="02010600030101010101" pitchFamily="2" charset="-122"/>
              </a:rPr>
              <a:t>MySQ</a:t>
            </a:r>
            <a:r>
              <a:rPr sz="2000" spc="229" dirty="0">
                <a:latin typeface="宋体" panose="02010600030101010101" pitchFamily="2" charset="-122"/>
                <a:cs typeface="宋体" panose="02010600030101010101" pitchFamily="2" charset="-122"/>
              </a:rPr>
              <a:t>L</a:t>
            </a:r>
            <a:r>
              <a:rPr sz="2000" dirty="0">
                <a:latin typeface="宋体" panose="02010600030101010101" pitchFamily="2" charset="-122"/>
                <a:cs typeface="宋体" panose="02010600030101010101" pitchFamily="2" charset="-122"/>
              </a:rPr>
              <a:t>主从复制集群中的所有</a:t>
            </a:r>
            <a:r>
              <a:rPr sz="2000" spc="225" dirty="0">
                <a:latin typeface="宋体" panose="02010600030101010101" pitchFamily="2" charset="-122"/>
                <a:cs typeface="宋体" panose="02010600030101010101" pitchFamily="2" charset="-122"/>
              </a:rPr>
              <a:t>MySQL</a:t>
            </a:r>
            <a:r>
              <a:rPr sz="2000" dirty="0">
                <a:latin typeface="宋体" panose="02010600030101010101" pitchFamily="2" charset="-122"/>
                <a:cs typeface="宋体" panose="02010600030101010101" pitchFamily="2" charset="-122"/>
              </a:rPr>
              <a:t>进 程；</a:t>
            </a:r>
          </a:p>
        </p:txBody>
      </p:sp>
      <p:grpSp>
        <p:nvGrpSpPr>
          <p:cNvPr id="4" name="object 4"/>
          <p:cNvGrpSpPr/>
          <p:nvPr/>
        </p:nvGrpSpPr>
        <p:grpSpPr>
          <a:xfrm>
            <a:off x="3305810" y="2132329"/>
            <a:ext cx="5574030" cy="4081779"/>
            <a:chOff x="3305810" y="2132329"/>
            <a:chExt cx="5574030" cy="4081779"/>
          </a:xfrm>
        </p:grpSpPr>
        <p:pic>
          <p:nvPicPr>
            <p:cNvPr id="5" name="object 5"/>
            <p:cNvPicPr/>
            <p:nvPr/>
          </p:nvPicPr>
          <p:blipFill>
            <a:blip r:embed="rId3" cstate="print"/>
            <a:stretch>
              <a:fillRect/>
            </a:stretch>
          </p:blipFill>
          <p:spPr>
            <a:xfrm>
              <a:off x="3305810" y="2132329"/>
              <a:ext cx="5573522" cy="4081272"/>
            </a:xfrm>
            <a:prstGeom prst="rect">
              <a:avLst/>
            </a:prstGeom>
          </p:spPr>
        </p:pic>
        <p:pic>
          <p:nvPicPr>
            <p:cNvPr id="6" name="object 6"/>
            <p:cNvPicPr/>
            <p:nvPr/>
          </p:nvPicPr>
          <p:blipFill>
            <a:blip r:embed="rId4" cstate="print"/>
            <a:stretch>
              <a:fillRect/>
            </a:stretch>
          </p:blipFill>
          <p:spPr>
            <a:xfrm>
              <a:off x="3423920" y="2236470"/>
              <a:ext cx="5344159" cy="3879849"/>
            </a:xfrm>
            <a:prstGeom prst="rect">
              <a:avLst/>
            </a:prstGeom>
          </p:spPr>
        </p:pic>
      </p:grpSp>
      <p:pic>
        <p:nvPicPr>
          <p:cNvPr id="7" name="图片 6"/>
          <p:cNvPicPr>
            <a:picLocks noChangeAspect="1"/>
          </p:cNvPicPr>
          <p:nvPr/>
        </p:nvPicPr>
        <p:blipFill>
          <a:blip r:embed="rId5"/>
          <a:stretch>
            <a:fillRect/>
          </a:stretch>
        </p:blipFill>
        <p:spPr>
          <a:xfrm>
            <a:off x="8537699" y="209863"/>
            <a:ext cx="2565911" cy="618240"/>
          </a:xfrm>
          <a:prstGeom prst="rect">
            <a:avLst/>
          </a:prstGeom>
        </p:spPr>
      </p:pic>
      <p:pic>
        <p:nvPicPr>
          <p:cNvPr id="8" name="图片 7"/>
          <p:cNvPicPr>
            <a:picLocks noChangeAspect="1"/>
          </p:cNvPicPr>
          <p:nvPr/>
        </p:nvPicPr>
        <p:blipFill>
          <a:blip r:embed="rId6"/>
          <a:stretch>
            <a:fillRect/>
          </a:stretch>
        </p:blipFill>
        <p:spPr>
          <a:xfrm>
            <a:off x="124500" y="848289"/>
            <a:ext cx="11552381" cy="38095"/>
          </a:xfrm>
          <a:prstGeom prst="rect">
            <a:avLst/>
          </a:prstGeom>
        </p:spPr>
      </p:pic>
      <p:pic>
        <p:nvPicPr>
          <p:cNvPr id="9" name="object 4"/>
          <p:cNvPicPr/>
          <p:nvPr>
            <p:custDataLst>
              <p:tags r:id="rId1"/>
            </p:custDataLst>
          </p:nvPr>
        </p:nvPicPr>
        <p:blipFill>
          <a:blip r:embed="rId7" cstate="print"/>
          <a:stretch>
            <a:fillRect/>
          </a:stretch>
        </p:blipFill>
        <p:spPr>
          <a:xfrm>
            <a:off x="0" y="6436359"/>
            <a:ext cx="12190729" cy="421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0" y="243986"/>
            <a:ext cx="12192000" cy="6370028"/>
          </a:xfrm>
          <a:prstGeom prst="rect">
            <a:avLst/>
          </a:prstGeom>
        </p:spPr>
      </p:pic>
      <p:pic>
        <p:nvPicPr>
          <p:cNvPr id="6" name="图片 5"/>
          <p:cNvPicPr>
            <a:picLocks noChangeAspect="1"/>
          </p:cNvPicPr>
          <p:nvPr/>
        </p:nvPicPr>
        <p:blipFill>
          <a:blip r:embed="rId4"/>
          <a:stretch>
            <a:fillRect/>
          </a:stretch>
        </p:blipFill>
        <p:spPr>
          <a:xfrm>
            <a:off x="8537699" y="209863"/>
            <a:ext cx="2565911" cy="618240"/>
          </a:xfrm>
          <a:prstGeom prst="rect">
            <a:avLst/>
          </a:prstGeom>
        </p:spPr>
      </p:pic>
      <p:pic>
        <p:nvPicPr>
          <p:cNvPr id="4" name="object 4"/>
          <p:cNvPicPr/>
          <p:nvPr>
            <p:custDataLst>
              <p:tags r:id="rId1"/>
            </p:custDataLst>
          </p:nvPr>
        </p:nvPicPr>
        <p:blipFill>
          <a:blip r:embed="rId5" cstate="print"/>
          <a:stretch>
            <a:fillRect/>
          </a:stretch>
        </p:blipFill>
        <p:spPr>
          <a:xfrm>
            <a:off x="0" y="6436359"/>
            <a:ext cx="12190729" cy="421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826635" cy="513080"/>
          </a:xfrm>
          <a:prstGeom prst="rect">
            <a:avLst/>
          </a:prstGeom>
        </p:spPr>
        <p:txBody>
          <a:bodyPr vert="horz" wrap="square" lIns="0" tIns="12700" rIns="0" bIns="0" rtlCol="0">
            <a:spAutoFit/>
          </a:bodyPr>
          <a:lstStyle/>
          <a:p>
            <a:pPr marL="12700">
              <a:lnSpc>
                <a:spcPct val="100000"/>
              </a:lnSpc>
              <a:spcBef>
                <a:spcPts val="100"/>
              </a:spcBef>
            </a:pPr>
            <a:r>
              <a:rPr sz="3200" b="0" spc="-295" dirty="0">
                <a:solidFill>
                  <a:srgbClr val="000000"/>
                </a:solidFill>
                <a:latin typeface="宋体" panose="02010600030101010101" pitchFamily="2" charset="-122"/>
                <a:cs typeface="宋体" panose="02010600030101010101" pitchFamily="2" charset="-122"/>
              </a:rPr>
              <a:t>Instru</a:t>
            </a:r>
            <a:r>
              <a:rPr sz="3200" b="0" spc="-310" dirty="0">
                <a:solidFill>
                  <a:srgbClr val="000000"/>
                </a:solidFill>
                <a:latin typeface="宋体" panose="02010600030101010101" pitchFamily="2" charset="-122"/>
                <a:cs typeface="宋体" panose="02010600030101010101" pitchFamily="2" charset="-122"/>
              </a:rPr>
              <a:t>m</a:t>
            </a:r>
            <a:r>
              <a:rPr sz="3200" b="0" spc="-409" dirty="0">
                <a:solidFill>
                  <a:srgbClr val="000000"/>
                </a:solidFill>
                <a:latin typeface="宋体" panose="02010600030101010101" pitchFamily="2" charset="-122"/>
                <a:cs typeface="宋体" panose="02010600030101010101" pitchFamily="2" charset="-122"/>
              </a:rPr>
              <a:t>enta</a:t>
            </a:r>
            <a:r>
              <a:rPr sz="3200" b="0" spc="-425" dirty="0">
                <a:solidFill>
                  <a:srgbClr val="000000"/>
                </a:solidFill>
                <a:latin typeface="宋体" panose="02010600030101010101" pitchFamily="2" charset="-122"/>
                <a:cs typeface="宋体" panose="02010600030101010101" pitchFamily="2" charset="-122"/>
              </a:rPr>
              <a:t>t</a:t>
            </a:r>
            <a:r>
              <a:rPr sz="3200" b="0" spc="-430" dirty="0">
                <a:solidFill>
                  <a:srgbClr val="000000"/>
                </a:solidFill>
                <a:latin typeface="宋体" panose="02010600030101010101" pitchFamily="2" charset="-122"/>
                <a:cs typeface="宋体" panose="02010600030101010101" pitchFamily="2" charset="-122"/>
              </a:rPr>
              <a:t>ion</a:t>
            </a:r>
            <a:r>
              <a:rPr sz="3200" b="0" dirty="0">
                <a:solidFill>
                  <a:srgbClr val="000000"/>
                </a:solidFill>
                <a:latin typeface="宋体" panose="02010600030101010101" pitchFamily="2" charset="-122"/>
                <a:cs typeface="宋体" panose="02010600030101010101" pitchFamily="2" charset="-122"/>
              </a:rPr>
              <a:t>（程序仪表）</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03401"/>
            <a:ext cx="11487150" cy="1415415"/>
          </a:xfrm>
          <a:prstGeom prst="rect">
            <a:avLst/>
          </a:prstGeom>
        </p:spPr>
        <p:txBody>
          <a:bodyPr vert="horz" wrap="square" lIns="0" tIns="109220" rIns="0" bIns="0" rtlCol="0">
            <a:spAutoFit/>
          </a:bodyPr>
          <a:lstStyle/>
          <a:p>
            <a:pPr marL="304800" indent="-292100">
              <a:lnSpc>
                <a:spcPct val="100000"/>
              </a:lnSpc>
              <a:spcBef>
                <a:spcPts val="86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任何能够支持</a:t>
            </a:r>
            <a:r>
              <a:rPr sz="2000" spc="-150" dirty="0">
                <a:latin typeface="宋体" panose="02010600030101010101" pitchFamily="2" charset="-122"/>
                <a:cs typeface="宋体" panose="02010600030101010101" pitchFamily="2" charset="-122"/>
              </a:rPr>
              <a:t>Scrap</a:t>
            </a:r>
            <a:r>
              <a:rPr sz="2000" spc="-155" dirty="0">
                <a:latin typeface="宋体" panose="02010600030101010101" pitchFamily="2" charset="-122"/>
                <a:cs typeface="宋体" panose="02010600030101010101" pitchFamily="2" charset="-122"/>
              </a:rPr>
              <a:t>e</a:t>
            </a:r>
            <a:r>
              <a:rPr sz="2000" dirty="0">
                <a:latin typeface="宋体" panose="02010600030101010101" pitchFamily="2" charset="-122"/>
                <a:cs typeface="宋体" panose="02010600030101010101" pitchFamily="2" charset="-122"/>
              </a:rPr>
              <a:t>指标数据的应用程序都首先要具有一个测量系统；</a:t>
            </a:r>
          </a:p>
          <a:p>
            <a:pPr marL="241300" marR="5080" indent="-228600">
              <a:lnSpc>
                <a:spcPts val="2160"/>
              </a:lnSpc>
              <a:spcBef>
                <a:spcPts val="103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在</a:t>
            </a:r>
            <a:r>
              <a:rPr sz="2000" spc="-70" dirty="0">
                <a:latin typeface="宋体" panose="02010600030101010101" pitchFamily="2" charset="-122"/>
                <a:cs typeface="宋体" panose="02010600030101010101" pitchFamily="2" charset="-122"/>
              </a:rPr>
              <a:t>Prometheus</a:t>
            </a:r>
            <a:r>
              <a:rPr sz="2000" dirty="0">
                <a:latin typeface="宋体" panose="02010600030101010101" pitchFamily="2" charset="-122"/>
                <a:cs typeface="宋体" panose="02010600030101010101" pitchFamily="2" charset="-122"/>
              </a:rPr>
              <a:t>的语境中</a:t>
            </a:r>
            <a:r>
              <a:rPr sz="2000" spc="-155" dirty="0">
                <a:latin typeface="宋体" panose="02010600030101010101" pitchFamily="2" charset="-122"/>
                <a:cs typeface="宋体" panose="02010600030101010101" pitchFamily="2" charset="-122"/>
              </a:rPr>
              <a:t>，Instrumentation</a:t>
            </a:r>
            <a:r>
              <a:rPr sz="2000" dirty="0">
                <a:latin typeface="宋体" panose="02010600030101010101" pitchFamily="2" charset="-122"/>
                <a:cs typeface="宋体" panose="02010600030101010101" pitchFamily="2" charset="-122"/>
              </a:rPr>
              <a:t>是指附加到应用程序中的那些用于暴露程序指标数据的客户端 库；</a:t>
            </a:r>
          </a:p>
          <a:p>
            <a:pPr marL="755650" lvl="1" indent="-285750">
              <a:lnSpc>
                <a:spcPct val="100000"/>
              </a:lnSpc>
              <a:spcBef>
                <a:spcPts val="27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程序员借助于这些客户端库编写代码生成可暴露的指标数据；</a:t>
            </a:r>
          </a:p>
        </p:txBody>
      </p:sp>
      <p:grpSp>
        <p:nvGrpSpPr>
          <p:cNvPr id="4" name="object 4"/>
          <p:cNvGrpSpPr/>
          <p:nvPr/>
        </p:nvGrpSpPr>
        <p:grpSpPr>
          <a:xfrm>
            <a:off x="2482850" y="2520962"/>
            <a:ext cx="7254240" cy="3348990"/>
            <a:chOff x="2482850" y="2520962"/>
            <a:chExt cx="7254240" cy="3348990"/>
          </a:xfrm>
        </p:grpSpPr>
        <p:pic>
          <p:nvPicPr>
            <p:cNvPr id="5" name="object 5"/>
            <p:cNvPicPr/>
            <p:nvPr/>
          </p:nvPicPr>
          <p:blipFill>
            <a:blip r:embed="rId3" cstate="print"/>
            <a:stretch>
              <a:fillRect/>
            </a:stretch>
          </p:blipFill>
          <p:spPr>
            <a:xfrm>
              <a:off x="2482850" y="2520962"/>
              <a:ext cx="7253732" cy="3348482"/>
            </a:xfrm>
            <a:prstGeom prst="rect">
              <a:avLst/>
            </a:prstGeom>
          </p:spPr>
        </p:pic>
        <p:pic>
          <p:nvPicPr>
            <p:cNvPr id="6" name="object 6"/>
            <p:cNvPicPr/>
            <p:nvPr/>
          </p:nvPicPr>
          <p:blipFill>
            <a:blip r:embed="rId4" cstate="print"/>
            <a:stretch>
              <a:fillRect/>
            </a:stretch>
          </p:blipFill>
          <p:spPr>
            <a:xfrm>
              <a:off x="2617470" y="2617470"/>
              <a:ext cx="6991349" cy="3162299"/>
            </a:xfrm>
            <a:prstGeom prst="rect">
              <a:avLst/>
            </a:prstGeom>
          </p:spPr>
        </p:pic>
      </p:grpSp>
      <p:pic>
        <p:nvPicPr>
          <p:cNvPr id="7" name="图片 6"/>
          <p:cNvPicPr>
            <a:picLocks noChangeAspect="1"/>
          </p:cNvPicPr>
          <p:nvPr/>
        </p:nvPicPr>
        <p:blipFill>
          <a:blip r:embed="rId5"/>
          <a:stretch>
            <a:fillRect/>
          </a:stretch>
        </p:blipFill>
        <p:spPr>
          <a:xfrm>
            <a:off x="8537699" y="209863"/>
            <a:ext cx="2565911" cy="618240"/>
          </a:xfrm>
          <a:prstGeom prst="rect">
            <a:avLst/>
          </a:prstGeom>
        </p:spPr>
      </p:pic>
      <p:pic>
        <p:nvPicPr>
          <p:cNvPr id="8" name="图片 7"/>
          <p:cNvPicPr>
            <a:picLocks noChangeAspect="1"/>
          </p:cNvPicPr>
          <p:nvPr/>
        </p:nvPicPr>
        <p:blipFill>
          <a:blip r:embed="rId6"/>
          <a:stretch>
            <a:fillRect/>
          </a:stretch>
        </p:blipFill>
        <p:spPr>
          <a:xfrm>
            <a:off x="124500" y="848289"/>
            <a:ext cx="11552381" cy="38095"/>
          </a:xfrm>
          <a:prstGeom prst="rect">
            <a:avLst/>
          </a:prstGeom>
        </p:spPr>
      </p:pic>
      <p:pic>
        <p:nvPicPr>
          <p:cNvPr id="9" name="object 4"/>
          <p:cNvPicPr/>
          <p:nvPr>
            <p:custDataLst>
              <p:tags r:id="rId1"/>
            </p:custDataLst>
          </p:nvPr>
        </p:nvPicPr>
        <p:blipFill>
          <a:blip r:embed="rId7" cstate="print"/>
          <a:stretch>
            <a:fillRect/>
          </a:stretch>
        </p:blipFill>
        <p:spPr>
          <a:xfrm>
            <a:off x="0" y="6436359"/>
            <a:ext cx="12190729" cy="4216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1430655" cy="513080"/>
          </a:xfrm>
          <a:prstGeom prst="rect">
            <a:avLst/>
          </a:prstGeom>
        </p:spPr>
        <p:txBody>
          <a:bodyPr vert="horz" wrap="square" lIns="0" tIns="12700" rIns="0" bIns="0" rtlCol="0">
            <a:spAutoFit/>
          </a:bodyPr>
          <a:lstStyle/>
          <a:p>
            <a:pPr marL="12700">
              <a:lnSpc>
                <a:spcPct val="100000"/>
              </a:lnSpc>
              <a:spcBef>
                <a:spcPts val="100"/>
              </a:spcBef>
            </a:pPr>
            <a:r>
              <a:rPr sz="3200" b="0" spc="-375" dirty="0">
                <a:solidFill>
                  <a:srgbClr val="000000"/>
                </a:solidFill>
                <a:latin typeface="宋体" panose="02010600030101010101" pitchFamily="2" charset="-122"/>
                <a:cs typeface="宋体" panose="02010600030101010101" pitchFamily="2" charset="-122"/>
              </a:rPr>
              <a:t>Exporters</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309985" cy="1956435"/>
          </a:xfrm>
          <a:prstGeom prst="rect">
            <a:avLst/>
          </a:prstGeom>
        </p:spPr>
        <p:txBody>
          <a:bodyPr vert="horz" wrap="square" lIns="0" tIns="46990" rIns="0" bIns="0" rtlCol="0">
            <a:spAutoFit/>
          </a:bodyPr>
          <a:lstStyle/>
          <a:p>
            <a:pPr marL="241300" marR="5080" indent="-228600">
              <a:lnSpc>
                <a:spcPts val="2160"/>
              </a:lnSpc>
              <a:spcBef>
                <a:spcPts val="37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对于那些未内建</a:t>
            </a:r>
            <a:r>
              <a:rPr sz="2000" spc="-135" dirty="0">
                <a:latin typeface="宋体" panose="02010600030101010101" pitchFamily="2" charset="-122"/>
                <a:cs typeface="宋体" panose="02010600030101010101" pitchFamily="2" charset="-122"/>
              </a:rPr>
              <a:t>Instrumen</a:t>
            </a:r>
            <a:r>
              <a:rPr sz="2000" spc="-145" dirty="0">
                <a:latin typeface="宋体" panose="02010600030101010101" pitchFamily="2" charset="-122"/>
                <a:cs typeface="宋体" panose="02010600030101010101" pitchFamily="2" charset="-122"/>
              </a:rPr>
              <a:t>t</a:t>
            </a:r>
            <a:r>
              <a:rPr sz="2000" spc="-225" dirty="0">
                <a:latin typeface="宋体" panose="02010600030101010101" pitchFamily="2" charset="-122"/>
                <a:cs typeface="宋体" panose="02010600030101010101" pitchFamily="2" charset="-122"/>
              </a:rPr>
              <a:t>atio</a:t>
            </a:r>
            <a:r>
              <a:rPr sz="2000" spc="-229" dirty="0">
                <a:latin typeface="宋体" panose="02010600030101010101" pitchFamily="2" charset="-122"/>
                <a:cs typeface="宋体" panose="02010600030101010101" pitchFamily="2" charset="-122"/>
              </a:rPr>
              <a:t>n</a:t>
            </a:r>
            <a:r>
              <a:rPr sz="2000" dirty="0">
                <a:latin typeface="宋体" panose="02010600030101010101" pitchFamily="2" charset="-122"/>
                <a:cs typeface="宋体" panose="02010600030101010101" pitchFamily="2" charset="-122"/>
              </a:rPr>
              <a:t>，且也不便于自行添加该类组件以暴露指标数据的应用程序来说，常 用的办法是于待监控的目标应用程序外部运行一个独立指标暴露程序，该类型的程序即统称为 </a:t>
            </a:r>
            <a:r>
              <a:rPr sz="2000" spc="-90" dirty="0">
                <a:latin typeface="宋体" panose="02010600030101010101" pitchFamily="2" charset="-122"/>
                <a:cs typeface="宋体" panose="02010600030101010101" pitchFamily="2" charset="-122"/>
              </a:rPr>
              <a:t>E</a:t>
            </a:r>
            <a:r>
              <a:rPr sz="2000" cap="small" spc="-90" dirty="0">
                <a:latin typeface="宋体" panose="02010600030101010101" pitchFamily="2" charset="-122"/>
                <a:cs typeface="宋体" panose="02010600030101010101" pitchFamily="2" charset="-122"/>
              </a:rPr>
              <a:t>x</a:t>
            </a:r>
            <a:r>
              <a:rPr sz="2000" spc="-90" dirty="0">
                <a:latin typeface="宋体" panose="02010600030101010101" pitchFamily="2" charset="-122"/>
                <a:cs typeface="宋体" panose="02010600030101010101" pitchFamily="2" charset="-122"/>
              </a:rPr>
              <a:t>porter；</a:t>
            </a:r>
            <a:endParaRPr sz="2000" dirty="0">
              <a:latin typeface="宋体" panose="02010600030101010101" pitchFamily="2" charset="-122"/>
              <a:cs typeface="宋体" panose="02010600030101010101" pitchFamily="2" charset="-122"/>
            </a:endParaRPr>
          </a:p>
          <a:p>
            <a:pPr marL="241300" marR="27940" indent="-228600">
              <a:lnSpc>
                <a:spcPts val="2160"/>
              </a:lnSpc>
              <a:spcBef>
                <a:spcPts val="100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换句话说</a:t>
            </a:r>
            <a:r>
              <a:rPr sz="2000" spc="-5" dirty="0">
                <a:latin typeface="宋体" panose="02010600030101010101" pitchFamily="2" charset="-122"/>
                <a:cs typeface="宋体" panose="02010600030101010101" pitchFamily="2" charset="-122"/>
              </a:rPr>
              <a:t>，</a:t>
            </a:r>
            <a:r>
              <a:rPr sz="2000" spc="310" dirty="0">
                <a:latin typeface="宋体" panose="02010600030101010101" pitchFamily="2" charset="-122"/>
                <a:cs typeface="宋体" panose="02010600030101010101" pitchFamily="2" charset="-122"/>
              </a:rPr>
              <a:t>E</a:t>
            </a:r>
            <a:r>
              <a:rPr sz="2000" cap="small" spc="114" dirty="0">
                <a:latin typeface="宋体" panose="02010600030101010101" pitchFamily="2" charset="-122"/>
                <a:cs typeface="宋体" panose="02010600030101010101" pitchFamily="2" charset="-122"/>
              </a:rPr>
              <a:t>x</a:t>
            </a:r>
            <a:r>
              <a:rPr sz="2000" spc="-100" dirty="0">
                <a:latin typeface="宋体" panose="02010600030101010101" pitchFamily="2" charset="-122"/>
                <a:cs typeface="宋体" panose="02010600030101010101" pitchFamily="2" charset="-122"/>
              </a:rPr>
              <a:t>por</a:t>
            </a:r>
            <a:r>
              <a:rPr sz="2000" spc="-295" dirty="0">
                <a:latin typeface="宋体" panose="02010600030101010101" pitchFamily="2" charset="-122"/>
                <a:cs typeface="宋体" panose="02010600030101010101" pitchFamily="2" charset="-122"/>
              </a:rPr>
              <a:t>t</a:t>
            </a:r>
            <a:r>
              <a:rPr sz="2000" spc="-305" dirty="0">
                <a:latin typeface="宋体" panose="02010600030101010101" pitchFamily="2" charset="-122"/>
                <a:cs typeface="宋体" panose="02010600030101010101" pitchFamily="2" charset="-122"/>
              </a:rPr>
              <a:t>e</a:t>
            </a:r>
            <a:r>
              <a:rPr sz="2000" spc="-330" dirty="0">
                <a:latin typeface="宋体" panose="02010600030101010101" pitchFamily="2" charset="-122"/>
                <a:cs typeface="宋体" panose="02010600030101010101" pitchFamily="2" charset="-122"/>
              </a:rPr>
              <a:t>r</a:t>
            </a:r>
            <a:r>
              <a:rPr sz="2000" dirty="0">
                <a:latin typeface="宋体" panose="02010600030101010101" pitchFamily="2" charset="-122"/>
                <a:cs typeface="宋体" panose="02010600030101010101" pitchFamily="2" charset="-122"/>
              </a:rPr>
              <a:t>负责从目标应用程序上采集和聚合原始格式的数据，并转换或聚合</a:t>
            </a:r>
            <a:r>
              <a:rPr sz="2000" spc="5" dirty="0">
                <a:latin typeface="宋体" panose="02010600030101010101" pitchFamily="2" charset="-122"/>
                <a:cs typeface="宋体" panose="02010600030101010101" pitchFamily="2" charset="-122"/>
              </a:rPr>
              <a:t>为</a:t>
            </a:r>
            <a:r>
              <a:rPr sz="2000" spc="125" dirty="0">
                <a:latin typeface="宋体" panose="02010600030101010101" pitchFamily="2" charset="-122"/>
                <a:cs typeface="宋体" panose="02010600030101010101" pitchFamily="2" charset="-122"/>
              </a:rPr>
              <a:t>P</a:t>
            </a:r>
            <a:r>
              <a:rPr sz="2000" spc="-160" dirty="0">
                <a:latin typeface="宋体" panose="02010600030101010101" pitchFamily="2" charset="-122"/>
                <a:cs typeface="宋体" panose="02010600030101010101" pitchFamily="2" charset="-122"/>
              </a:rPr>
              <a:t>ro</a:t>
            </a:r>
            <a:r>
              <a:rPr sz="2000" spc="-70" dirty="0">
                <a:latin typeface="宋体" panose="02010600030101010101" pitchFamily="2" charset="-122"/>
                <a:cs typeface="宋体" panose="02010600030101010101" pitchFamily="2" charset="-122"/>
              </a:rPr>
              <a:t>metheus </a:t>
            </a:r>
            <a:r>
              <a:rPr sz="2000" dirty="0">
                <a:latin typeface="宋体" panose="02010600030101010101" pitchFamily="2" charset="-122"/>
                <a:cs typeface="宋体" panose="02010600030101010101" pitchFamily="2" charset="-122"/>
              </a:rPr>
              <a:t>格式的指标向外暴露；</a:t>
            </a:r>
          </a:p>
          <a:p>
            <a:pPr marL="304800" indent="-292100">
              <a:lnSpc>
                <a:spcPct val="100000"/>
              </a:lnSpc>
              <a:spcBef>
                <a:spcPts val="725"/>
              </a:spcBef>
              <a:buClr>
                <a:srgbClr val="4770C4"/>
              </a:buClr>
              <a:buFont typeface="Wingdings" panose="05000000000000000000"/>
              <a:buChar char=""/>
              <a:tabLst>
                <a:tab pos="304800" algn="l"/>
              </a:tabLst>
            </a:pPr>
            <a:r>
              <a:rPr sz="2000" spc="-70" dirty="0">
                <a:latin typeface="宋体" panose="02010600030101010101" pitchFamily="2" charset="-122"/>
                <a:cs typeface="宋体" panose="02010600030101010101" pitchFamily="2" charset="-122"/>
              </a:rPr>
              <a:t>Prometheus</a:t>
            </a:r>
            <a:r>
              <a:rPr sz="2000" dirty="0">
                <a:latin typeface="宋体" panose="02010600030101010101" pitchFamily="2" charset="-122"/>
                <a:cs typeface="宋体" panose="02010600030101010101" pitchFamily="2" charset="-122"/>
              </a:rPr>
              <a:t>站点上提供了大量的</a:t>
            </a:r>
            <a:r>
              <a:rPr sz="2000" spc="-100" dirty="0">
                <a:latin typeface="宋体" panose="02010600030101010101" pitchFamily="2" charset="-122"/>
                <a:cs typeface="宋体" panose="02010600030101010101" pitchFamily="2" charset="-122"/>
              </a:rPr>
              <a:t>E</a:t>
            </a:r>
            <a:r>
              <a:rPr sz="2000" cap="small" spc="-100" dirty="0">
                <a:latin typeface="宋体" panose="02010600030101010101" pitchFamily="2" charset="-122"/>
                <a:cs typeface="宋体" panose="02010600030101010101" pitchFamily="2" charset="-122"/>
              </a:rPr>
              <a:t>x</a:t>
            </a:r>
            <a:r>
              <a:rPr sz="2000" spc="-100" dirty="0">
                <a:latin typeface="宋体" panose="02010600030101010101" pitchFamily="2" charset="-122"/>
                <a:cs typeface="宋体" panose="02010600030101010101" pitchFamily="2" charset="-122"/>
              </a:rPr>
              <a:t>porter</a:t>
            </a:r>
            <a:endParaRPr sz="2000" dirty="0">
              <a:latin typeface="宋体" panose="02010600030101010101" pitchFamily="2" charset="-122"/>
              <a:cs typeface="宋体" panose="02010600030101010101" pitchFamily="2" charset="-122"/>
            </a:endParaRPr>
          </a:p>
        </p:txBody>
      </p:sp>
      <p:grpSp>
        <p:nvGrpSpPr>
          <p:cNvPr id="4" name="object 4"/>
          <p:cNvGrpSpPr/>
          <p:nvPr/>
        </p:nvGrpSpPr>
        <p:grpSpPr>
          <a:xfrm>
            <a:off x="6002020" y="2327897"/>
            <a:ext cx="4813300" cy="4030979"/>
            <a:chOff x="6002020" y="2327897"/>
            <a:chExt cx="4813300" cy="4030979"/>
          </a:xfrm>
        </p:grpSpPr>
        <p:pic>
          <p:nvPicPr>
            <p:cNvPr id="5" name="object 5"/>
            <p:cNvPicPr/>
            <p:nvPr/>
          </p:nvPicPr>
          <p:blipFill>
            <a:blip r:embed="rId3" cstate="print"/>
            <a:stretch>
              <a:fillRect/>
            </a:stretch>
          </p:blipFill>
          <p:spPr>
            <a:xfrm>
              <a:off x="6002020" y="2327897"/>
              <a:ext cx="4812792" cy="4030472"/>
            </a:xfrm>
            <a:prstGeom prst="rect">
              <a:avLst/>
            </a:prstGeom>
          </p:spPr>
        </p:pic>
        <p:pic>
          <p:nvPicPr>
            <p:cNvPr id="6" name="object 6"/>
            <p:cNvPicPr/>
            <p:nvPr/>
          </p:nvPicPr>
          <p:blipFill>
            <a:blip r:embed="rId4" cstate="print"/>
            <a:stretch>
              <a:fillRect/>
            </a:stretch>
          </p:blipFill>
          <p:spPr>
            <a:xfrm>
              <a:off x="6112510" y="2430780"/>
              <a:ext cx="4598669" cy="3831589"/>
            </a:xfrm>
            <a:prstGeom prst="rect">
              <a:avLst/>
            </a:prstGeom>
          </p:spPr>
        </p:pic>
      </p:grpSp>
      <p:pic>
        <p:nvPicPr>
          <p:cNvPr id="7" name="图片 6"/>
          <p:cNvPicPr>
            <a:picLocks noChangeAspect="1"/>
          </p:cNvPicPr>
          <p:nvPr/>
        </p:nvPicPr>
        <p:blipFill>
          <a:blip r:embed="rId5"/>
          <a:stretch>
            <a:fillRect/>
          </a:stretch>
        </p:blipFill>
        <p:spPr>
          <a:xfrm>
            <a:off x="8537699" y="209863"/>
            <a:ext cx="2565911" cy="618240"/>
          </a:xfrm>
          <a:prstGeom prst="rect">
            <a:avLst/>
          </a:prstGeom>
        </p:spPr>
      </p:pic>
      <p:pic>
        <p:nvPicPr>
          <p:cNvPr id="8" name="图片 7"/>
          <p:cNvPicPr>
            <a:picLocks noChangeAspect="1"/>
          </p:cNvPicPr>
          <p:nvPr/>
        </p:nvPicPr>
        <p:blipFill>
          <a:blip r:embed="rId6"/>
          <a:stretch>
            <a:fillRect/>
          </a:stretch>
        </p:blipFill>
        <p:spPr>
          <a:xfrm>
            <a:off x="124500" y="848289"/>
            <a:ext cx="11552381" cy="38095"/>
          </a:xfrm>
          <a:prstGeom prst="rect">
            <a:avLst/>
          </a:prstGeom>
        </p:spPr>
      </p:pic>
      <p:pic>
        <p:nvPicPr>
          <p:cNvPr id="9" name="object 4"/>
          <p:cNvPicPr/>
          <p:nvPr>
            <p:custDataLst>
              <p:tags r:id="rId1"/>
            </p:custDataLst>
          </p:nvPr>
        </p:nvPicPr>
        <p:blipFill>
          <a:blip r:embed="rId7" cstate="print"/>
          <a:stretch>
            <a:fillRect/>
          </a:stretch>
        </p:blipFill>
        <p:spPr>
          <a:xfrm>
            <a:off x="0" y="6436359"/>
            <a:ext cx="12190729" cy="4216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895350" cy="513080"/>
          </a:xfrm>
          <a:prstGeom prst="rect">
            <a:avLst/>
          </a:prstGeom>
        </p:spPr>
        <p:txBody>
          <a:bodyPr vert="horz" wrap="square" lIns="0" tIns="12700" rIns="0" bIns="0" rtlCol="0">
            <a:spAutoFit/>
          </a:bodyPr>
          <a:lstStyle/>
          <a:p>
            <a:pPr marL="12700">
              <a:lnSpc>
                <a:spcPct val="100000"/>
              </a:lnSpc>
              <a:spcBef>
                <a:spcPts val="100"/>
              </a:spcBef>
            </a:pPr>
            <a:r>
              <a:rPr sz="3200" b="0" spc="-459" dirty="0">
                <a:solidFill>
                  <a:srgbClr val="000000"/>
                </a:solidFill>
                <a:latin typeface="宋体" panose="02010600030101010101" pitchFamily="2" charset="-122"/>
                <a:cs typeface="宋体" panose="02010600030101010101" pitchFamily="2" charset="-122"/>
              </a:rPr>
              <a:t>Alerts</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90904"/>
            <a:ext cx="11416030" cy="2559685"/>
          </a:xfrm>
          <a:prstGeom prst="rect">
            <a:avLst/>
          </a:prstGeom>
        </p:spPr>
        <p:txBody>
          <a:bodyPr vert="horz" wrap="square" lIns="0" tIns="12700" rIns="0" bIns="0" rtlCol="0">
            <a:spAutoFit/>
          </a:bodyPr>
          <a:lstStyle/>
          <a:p>
            <a:pPr marL="304800" indent="-292100">
              <a:lnSpc>
                <a:spcPts val="2280"/>
              </a:lnSpc>
              <a:spcBef>
                <a:spcPts val="10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抓取到异常值后，</a:t>
            </a: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dirty="0">
                <a:latin typeface="宋体" panose="02010600030101010101" pitchFamily="2" charset="-122"/>
                <a:cs typeface="宋体" panose="02010600030101010101" pitchFamily="2" charset="-122"/>
              </a:rPr>
              <a:t>支持通过“告警</a:t>
            </a:r>
            <a:r>
              <a:rPr sz="2000" spc="-20" dirty="0">
                <a:latin typeface="宋体" panose="02010600030101010101" pitchFamily="2" charset="-122"/>
                <a:cs typeface="宋体" panose="02010600030101010101" pitchFamily="2" charset="-122"/>
              </a:rPr>
              <a:t>（</a:t>
            </a:r>
            <a:r>
              <a:rPr sz="2000" spc="-225" dirty="0">
                <a:latin typeface="宋体" panose="02010600030101010101" pitchFamily="2" charset="-122"/>
                <a:cs typeface="宋体" panose="02010600030101010101" pitchFamily="2" charset="-122"/>
              </a:rPr>
              <a:t>Aler</a:t>
            </a:r>
            <a:r>
              <a:rPr sz="2000" spc="-229" dirty="0">
                <a:latin typeface="宋体" panose="02010600030101010101" pitchFamily="2" charset="-122"/>
                <a:cs typeface="宋体" panose="02010600030101010101" pitchFamily="2" charset="-122"/>
              </a:rPr>
              <a:t>t</a:t>
            </a:r>
            <a:r>
              <a:rPr sz="2000" dirty="0">
                <a:latin typeface="宋体" panose="02010600030101010101" pitchFamily="2" charset="-122"/>
                <a:cs typeface="宋体" panose="02010600030101010101" pitchFamily="2" charset="-122"/>
              </a:rPr>
              <a:t>）”机制向用户发送反馈或警示，以触发用户能</a:t>
            </a:r>
          </a:p>
          <a:p>
            <a:pPr marL="241300">
              <a:lnSpc>
                <a:spcPts val="2280"/>
              </a:lnSpc>
            </a:pPr>
            <a:r>
              <a:rPr sz="2000" spc="-5" dirty="0">
                <a:latin typeface="宋体" panose="02010600030101010101" pitchFamily="2" charset="-122"/>
                <a:cs typeface="宋体" panose="02010600030101010101" pitchFamily="2" charset="-122"/>
              </a:rPr>
              <a:t>够及时采取应对措施；</a:t>
            </a:r>
            <a:endParaRPr sz="2000" dirty="0">
              <a:latin typeface="宋体" panose="02010600030101010101" pitchFamily="2" charset="-122"/>
              <a:cs typeface="宋体" panose="02010600030101010101" pitchFamily="2" charset="-122"/>
            </a:endParaRPr>
          </a:p>
          <a:p>
            <a:pPr marL="304800" indent="-292100">
              <a:lnSpc>
                <a:spcPct val="100000"/>
              </a:lnSpc>
              <a:spcBef>
                <a:spcPts val="760"/>
              </a:spcBef>
              <a:buClr>
                <a:srgbClr val="4770C4"/>
              </a:buClr>
              <a:buFont typeface="Wingdings" panose="05000000000000000000"/>
              <a:buChar char=""/>
              <a:tabLst>
                <a:tab pos="304800" algn="l"/>
              </a:tabLst>
            </a:pP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spc="-495" dirty="0">
                <a:latin typeface="宋体" panose="02010600030101010101" pitchFamily="2" charset="-122"/>
                <a:cs typeface="宋体" panose="02010600030101010101" pitchFamily="2" charset="-122"/>
              </a:rPr>
              <a:t> </a:t>
            </a:r>
            <a:r>
              <a:rPr sz="2000" spc="-185" dirty="0">
                <a:latin typeface="宋体" panose="02010600030101010101" pitchFamily="2" charset="-122"/>
                <a:cs typeface="宋体" panose="02010600030101010101" pitchFamily="2" charset="-122"/>
              </a:rPr>
              <a:t>Serve</a:t>
            </a:r>
            <a:r>
              <a:rPr sz="2000" spc="-175" dirty="0">
                <a:latin typeface="宋体" panose="02010600030101010101" pitchFamily="2" charset="-122"/>
                <a:cs typeface="宋体" panose="02010600030101010101" pitchFamily="2" charset="-122"/>
              </a:rPr>
              <a:t>r</a:t>
            </a:r>
            <a:r>
              <a:rPr sz="2000" dirty="0">
                <a:latin typeface="宋体" panose="02010600030101010101" pitchFamily="2" charset="-122"/>
                <a:cs typeface="宋体" panose="02010600030101010101" pitchFamily="2" charset="-122"/>
              </a:rPr>
              <a:t>仅负责生成告警指示，具体的告警行为由另一个独立的应用程</a:t>
            </a:r>
            <a:r>
              <a:rPr sz="2000" spc="5" dirty="0">
                <a:latin typeface="宋体" panose="02010600030101010101" pitchFamily="2" charset="-122"/>
                <a:cs typeface="宋体" panose="02010600030101010101" pitchFamily="2" charset="-122"/>
              </a:rPr>
              <a:t>序</a:t>
            </a:r>
            <a:r>
              <a:rPr sz="2000" b="1" spc="-150" dirty="0">
                <a:solidFill>
                  <a:srgbClr val="45B19B"/>
                </a:solidFill>
                <a:latin typeface="Microsoft YaHei UI" panose="020B0503020204020204" charset="-122"/>
                <a:cs typeface="Microsoft YaHei UI" panose="020B0503020204020204" charset="-122"/>
              </a:rPr>
              <a:t>A</a:t>
            </a:r>
            <a:r>
              <a:rPr sz="2000" b="1" spc="-125" dirty="0">
                <a:solidFill>
                  <a:srgbClr val="45B19B"/>
                </a:solidFill>
                <a:latin typeface="Microsoft YaHei UI" panose="020B0503020204020204" charset="-122"/>
                <a:cs typeface="Microsoft YaHei UI" panose="020B0503020204020204" charset="-122"/>
              </a:rPr>
              <a:t>l</a:t>
            </a:r>
            <a:r>
              <a:rPr sz="2000" b="1" spc="-300" dirty="0">
                <a:solidFill>
                  <a:srgbClr val="45B19B"/>
                </a:solidFill>
                <a:latin typeface="Microsoft YaHei UI" panose="020B0503020204020204" charset="-122"/>
                <a:cs typeface="Microsoft YaHei UI" panose="020B0503020204020204" charset="-122"/>
              </a:rPr>
              <a:t>e</a:t>
            </a:r>
            <a:r>
              <a:rPr sz="2000" b="1" spc="-215" dirty="0">
                <a:solidFill>
                  <a:srgbClr val="45B19B"/>
                </a:solidFill>
                <a:latin typeface="Microsoft YaHei UI" panose="020B0503020204020204" charset="-122"/>
                <a:cs typeface="Microsoft YaHei UI" panose="020B0503020204020204" charset="-122"/>
              </a:rPr>
              <a:t>r</a:t>
            </a:r>
            <a:r>
              <a:rPr sz="2000" b="1" spc="-320" dirty="0">
                <a:solidFill>
                  <a:srgbClr val="45B19B"/>
                </a:solidFill>
                <a:latin typeface="Microsoft YaHei UI" panose="020B0503020204020204" charset="-122"/>
                <a:cs typeface="Microsoft YaHei UI" panose="020B0503020204020204" charset="-122"/>
              </a:rPr>
              <a:t>tMa</a:t>
            </a:r>
            <a:r>
              <a:rPr sz="2000" b="1" spc="-300" dirty="0">
                <a:solidFill>
                  <a:srgbClr val="45B19B"/>
                </a:solidFill>
                <a:latin typeface="Microsoft YaHei UI" panose="020B0503020204020204" charset="-122"/>
                <a:cs typeface="Microsoft YaHei UI" panose="020B0503020204020204" charset="-122"/>
              </a:rPr>
              <a:t>n</a:t>
            </a:r>
            <a:r>
              <a:rPr sz="2000" b="1" spc="-350" dirty="0">
                <a:solidFill>
                  <a:srgbClr val="45B19B"/>
                </a:solidFill>
                <a:latin typeface="Microsoft YaHei UI" panose="020B0503020204020204" charset="-122"/>
                <a:cs typeface="Microsoft YaHei UI" panose="020B0503020204020204" charset="-122"/>
              </a:rPr>
              <a:t>age</a:t>
            </a:r>
            <a:r>
              <a:rPr sz="2000" b="1" spc="-240" dirty="0">
                <a:solidFill>
                  <a:srgbClr val="45B19B"/>
                </a:solidFill>
                <a:latin typeface="Microsoft YaHei UI" panose="020B0503020204020204" charset="-122"/>
                <a:cs typeface="Microsoft YaHei UI" panose="020B0503020204020204" charset="-122"/>
              </a:rPr>
              <a:t>r</a:t>
            </a:r>
            <a:r>
              <a:rPr sz="2000" dirty="0">
                <a:latin typeface="宋体" panose="02010600030101010101" pitchFamily="2" charset="-122"/>
                <a:cs typeface="宋体" panose="02010600030101010101" pitchFamily="2" charset="-122"/>
              </a:rPr>
              <a:t>负责；</a:t>
            </a: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告警指示由</a:t>
            </a:r>
            <a:r>
              <a:rPr sz="1800" spc="-30" dirty="0">
                <a:latin typeface="宋体" panose="02010600030101010101" pitchFamily="2" charset="-122"/>
                <a:cs typeface="宋体" panose="02010600030101010101" pitchFamily="2" charset="-122"/>
              </a:rPr>
              <a:t>Promet</a:t>
            </a:r>
            <a:r>
              <a:rPr sz="1800" spc="-2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spc="-459" dirty="0">
                <a:latin typeface="宋体" panose="02010600030101010101" pitchFamily="2" charset="-122"/>
                <a:cs typeface="宋体" panose="02010600030101010101" pitchFamily="2" charset="-122"/>
              </a:rPr>
              <a:t> </a:t>
            </a:r>
            <a:r>
              <a:rPr sz="1800" spc="-140" dirty="0">
                <a:latin typeface="宋体" panose="02010600030101010101" pitchFamily="2" charset="-122"/>
                <a:cs typeface="宋体" panose="02010600030101010101" pitchFamily="2" charset="-122"/>
              </a:rPr>
              <a:t>Ser</a:t>
            </a:r>
            <a:r>
              <a:rPr sz="1800" spc="-150" dirty="0">
                <a:latin typeface="宋体" panose="02010600030101010101" pitchFamily="2" charset="-122"/>
                <a:cs typeface="宋体" panose="02010600030101010101" pitchFamily="2" charset="-122"/>
              </a:rPr>
              <a:t>v</a:t>
            </a:r>
            <a:r>
              <a:rPr sz="1800" spc="-225" dirty="0">
                <a:latin typeface="宋体" panose="02010600030101010101" pitchFamily="2" charset="-122"/>
                <a:cs typeface="宋体" panose="02010600030101010101" pitchFamily="2" charset="-122"/>
              </a:rPr>
              <a:t>er</a:t>
            </a:r>
            <a:r>
              <a:rPr sz="1800" dirty="0">
                <a:latin typeface="宋体" panose="02010600030101010101" pitchFamily="2" charset="-122"/>
                <a:cs typeface="宋体" panose="02010600030101010101" pitchFamily="2" charset="-122"/>
              </a:rPr>
              <a:t>基于用户提供的</a:t>
            </a:r>
            <a:r>
              <a:rPr sz="1800" spc="-15" dirty="0">
                <a:latin typeface="宋体" panose="02010600030101010101" pitchFamily="2" charset="-122"/>
                <a:cs typeface="宋体" panose="02010600030101010101" pitchFamily="2" charset="-122"/>
              </a:rPr>
              <a:t>“</a:t>
            </a:r>
            <a:r>
              <a:rPr sz="1800" b="1" spc="10" dirty="0">
                <a:latin typeface="Microsoft YaHei UI" panose="020B0503020204020204" charset="-122"/>
                <a:cs typeface="Microsoft YaHei UI" panose="020B0503020204020204" charset="-122"/>
              </a:rPr>
              <a:t>告警规则</a:t>
            </a:r>
            <a:r>
              <a:rPr sz="1800" dirty="0">
                <a:latin typeface="宋体" panose="02010600030101010101" pitchFamily="2" charset="-122"/>
                <a:cs typeface="宋体" panose="02010600030101010101" pitchFamily="2" charset="-122"/>
              </a:rPr>
              <a:t>”周期性计算生成；</a:t>
            </a:r>
          </a:p>
          <a:p>
            <a:pPr marL="709295" lvl="1" indent="-240030">
              <a:lnSpc>
                <a:spcPct val="100000"/>
              </a:lnSpc>
              <a:spcBef>
                <a:spcPts val="280"/>
              </a:spcBef>
              <a:buClr>
                <a:srgbClr val="45B19B"/>
              </a:buClr>
              <a:buFont typeface="Wingdings" panose="05000000000000000000"/>
              <a:buChar char=""/>
              <a:tabLst>
                <a:tab pos="755650" algn="l"/>
              </a:tabLst>
            </a:pPr>
            <a:r>
              <a:rPr sz="1800" spc="-85" dirty="0">
                <a:latin typeface="宋体" panose="02010600030101010101" pitchFamily="2" charset="-122"/>
                <a:cs typeface="宋体" panose="02010600030101010101" pitchFamily="2" charset="-122"/>
              </a:rPr>
              <a:t>Alertm</a:t>
            </a:r>
            <a:r>
              <a:rPr sz="1800" spc="-145" dirty="0">
                <a:latin typeface="宋体" panose="02010600030101010101" pitchFamily="2" charset="-122"/>
                <a:cs typeface="宋体" panose="02010600030101010101" pitchFamily="2" charset="-122"/>
              </a:rPr>
              <a:t>anage</a:t>
            </a:r>
            <a:r>
              <a:rPr sz="1800" spc="-140" dirty="0">
                <a:latin typeface="宋体" panose="02010600030101010101" pitchFamily="2" charset="-122"/>
                <a:cs typeface="宋体" panose="02010600030101010101" pitchFamily="2" charset="-122"/>
              </a:rPr>
              <a:t>r</a:t>
            </a:r>
            <a:r>
              <a:rPr sz="1800" dirty="0">
                <a:latin typeface="宋体" panose="02010600030101010101" pitchFamily="2" charset="-122"/>
                <a:cs typeface="宋体" panose="02010600030101010101" pitchFamily="2" charset="-122"/>
              </a:rPr>
              <a:t>接收到</a:t>
            </a:r>
            <a:r>
              <a:rPr sz="1800" spc="-30" dirty="0">
                <a:latin typeface="宋体" panose="02010600030101010101" pitchFamily="2" charset="-122"/>
                <a:cs typeface="宋体" panose="02010600030101010101" pitchFamily="2" charset="-122"/>
              </a:rPr>
              <a:t>Promet</a:t>
            </a:r>
            <a:r>
              <a:rPr sz="1800" spc="-4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spc="-470" dirty="0">
                <a:latin typeface="宋体" panose="02010600030101010101" pitchFamily="2" charset="-122"/>
                <a:cs typeface="宋体" panose="02010600030101010101" pitchFamily="2" charset="-122"/>
              </a:rPr>
              <a:t> </a:t>
            </a:r>
            <a:r>
              <a:rPr sz="1800" spc="-140" dirty="0">
                <a:latin typeface="宋体" panose="02010600030101010101" pitchFamily="2" charset="-122"/>
                <a:cs typeface="宋体" panose="02010600030101010101" pitchFamily="2" charset="-122"/>
              </a:rPr>
              <a:t>Ser</a:t>
            </a:r>
            <a:r>
              <a:rPr sz="1800" spc="-150" dirty="0">
                <a:latin typeface="宋体" panose="02010600030101010101" pitchFamily="2" charset="-122"/>
                <a:cs typeface="宋体" panose="02010600030101010101" pitchFamily="2" charset="-122"/>
              </a:rPr>
              <a:t>v</a:t>
            </a:r>
            <a:r>
              <a:rPr sz="1800" spc="-225" dirty="0">
                <a:latin typeface="宋体" panose="02010600030101010101" pitchFamily="2" charset="-122"/>
                <a:cs typeface="宋体" panose="02010600030101010101" pitchFamily="2" charset="-122"/>
              </a:rPr>
              <a:t>er</a:t>
            </a:r>
            <a:endParaRPr sz="1800" dirty="0">
              <a:latin typeface="宋体" panose="02010600030101010101" pitchFamily="2" charset="-122"/>
              <a:cs typeface="宋体" panose="02010600030101010101" pitchFamily="2" charset="-122"/>
            </a:endParaRPr>
          </a:p>
          <a:p>
            <a:pPr marL="709295" marR="7040245">
              <a:lnSpc>
                <a:spcPct val="113000"/>
              </a:lnSpc>
              <a:spcBef>
                <a:spcPts val="10"/>
              </a:spcBef>
            </a:pPr>
            <a:r>
              <a:rPr sz="1800" dirty="0">
                <a:latin typeface="宋体" panose="02010600030101010101" pitchFamily="2" charset="-122"/>
                <a:cs typeface="宋体" panose="02010600030101010101" pitchFamily="2" charset="-122"/>
              </a:rPr>
              <a:t>发来的告警指示后，基于用户定义的 </a:t>
            </a:r>
            <a:r>
              <a:rPr sz="1800" b="1" spc="10" dirty="0">
                <a:solidFill>
                  <a:srgbClr val="E18B9D"/>
                </a:solidFill>
                <a:latin typeface="Microsoft YaHei UI" panose="020B0503020204020204" charset="-122"/>
                <a:cs typeface="Microsoft YaHei UI" panose="020B0503020204020204" charset="-122"/>
              </a:rPr>
              <a:t>告警路</a:t>
            </a:r>
            <a:r>
              <a:rPr sz="1800" b="1" dirty="0">
                <a:solidFill>
                  <a:srgbClr val="E18B9D"/>
                </a:solidFill>
                <a:latin typeface="Microsoft YaHei UI" panose="020B0503020204020204" charset="-122"/>
                <a:cs typeface="Microsoft YaHei UI" panose="020B0503020204020204" charset="-122"/>
              </a:rPr>
              <a:t>由</a:t>
            </a:r>
            <a:r>
              <a:rPr sz="1800" spc="-120" dirty="0">
                <a:latin typeface="宋体" panose="02010600030101010101" pitchFamily="2" charset="-122"/>
                <a:cs typeface="宋体" panose="02010600030101010101" pitchFamily="2" charset="-122"/>
              </a:rPr>
              <a:t>（route）</a:t>
            </a:r>
            <a:r>
              <a:rPr sz="1800" dirty="0">
                <a:latin typeface="宋体" panose="02010600030101010101" pitchFamily="2" charset="-122"/>
                <a:cs typeface="宋体" panose="02010600030101010101" pitchFamily="2" charset="-122"/>
              </a:rPr>
              <a:t>向告警</a:t>
            </a:r>
            <a:r>
              <a:rPr sz="1800" b="1" spc="5" dirty="0">
                <a:solidFill>
                  <a:srgbClr val="E18B9D"/>
                </a:solidFill>
                <a:latin typeface="Microsoft YaHei UI" panose="020B0503020204020204" charset="-122"/>
                <a:cs typeface="Microsoft YaHei UI" panose="020B0503020204020204" charset="-122"/>
              </a:rPr>
              <a:t>接</a:t>
            </a:r>
            <a:r>
              <a:rPr sz="1800" b="1" dirty="0">
                <a:solidFill>
                  <a:srgbClr val="E18B9D"/>
                </a:solidFill>
                <a:latin typeface="Microsoft YaHei UI" panose="020B0503020204020204" charset="-122"/>
                <a:cs typeface="Microsoft YaHei UI" panose="020B0503020204020204" charset="-122"/>
              </a:rPr>
              <a:t>收人</a:t>
            </a:r>
            <a:endParaRPr sz="1800" dirty="0">
              <a:latin typeface="Microsoft YaHei UI" panose="020B0503020204020204" charset="-122"/>
              <a:cs typeface="Microsoft YaHei UI" panose="020B0503020204020204" charset="-122"/>
            </a:endParaRPr>
          </a:p>
          <a:p>
            <a:pPr marL="654050">
              <a:lnSpc>
                <a:spcPct val="100000"/>
              </a:lnSpc>
              <a:spcBef>
                <a:spcPts val="285"/>
              </a:spcBef>
            </a:pPr>
            <a:r>
              <a:rPr sz="1800" spc="-185" dirty="0">
                <a:latin typeface="宋体" panose="02010600030101010101" pitchFamily="2" charset="-122"/>
                <a:cs typeface="宋体" panose="02010600030101010101" pitchFamily="2" charset="-122"/>
              </a:rPr>
              <a:t>（receivers）</a:t>
            </a:r>
            <a:r>
              <a:rPr sz="1800" dirty="0">
                <a:latin typeface="宋体" panose="02010600030101010101" pitchFamily="2" charset="-122"/>
                <a:cs typeface="宋体" panose="02010600030101010101" pitchFamily="2" charset="-122"/>
              </a:rPr>
              <a:t>发送告警信息；</a:t>
            </a:r>
          </a:p>
        </p:txBody>
      </p:sp>
      <p:grpSp>
        <p:nvGrpSpPr>
          <p:cNvPr id="4" name="object 4"/>
          <p:cNvGrpSpPr/>
          <p:nvPr/>
        </p:nvGrpSpPr>
        <p:grpSpPr>
          <a:xfrm>
            <a:off x="5880100" y="2419350"/>
            <a:ext cx="5322570" cy="3859529"/>
            <a:chOff x="5880100" y="2419350"/>
            <a:chExt cx="5322570" cy="3859529"/>
          </a:xfrm>
        </p:grpSpPr>
        <p:pic>
          <p:nvPicPr>
            <p:cNvPr id="5" name="object 5"/>
            <p:cNvPicPr/>
            <p:nvPr/>
          </p:nvPicPr>
          <p:blipFill>
            <a:blip r:embed="rId3" cstate="print"/>
            <a:stretch>
              <a:fillRect/>
            </a:stretch>
          </p:blipFill>
          <p:spPr>
            <a:xfrm>
              <a:off x="5880100" y="2419350"/>
              <a:ext cx="5322061" cy="3859022"/>
            </a:xfrm>
            <a:prstGeom prst="rect">
              <a:avLst/>
            </a:prstGeom>
          </p:spPr>
        </p:pic>
        <p:pic>
          <p:nvPicPr>
            <p:cNvPr id="6" name="object 6"/>
            <p:cNvPicPr/>
            <p:nvPr/>
          </p:nvPicPr>
          <p:blipFill>
            <a:blip r:embed="rId4" cstate="print"/>
            <a:stretch>
              <a:fillRect/>
            </a:stretch>
          </p:blipFill>
          <p:spPr>
            <a:xfrm>
              <a:off x="5994400" y="2519680"/>
              <a:ext cx="5098033" cy="3662933"/>
            </a:xfrm>
            <a:prstGeom prst="rect">
              <a:avLst/>
            </a:prstGeom>
          </p:spPr>
        </p:pic>
      </p:grpSp>
      <p:pic>
        <p:nvPicPr>
          <p:cNvPr id="7" name="图片 6"/>
          <p:cNvPicPr>
            <a:picLocks noChangeAspect="1"/>
          </p:cNvPicPr>
          <p:nvPr/>
        </p:nvPicPr>
        <p:blipFill>
          <a:blip r:embed="rId5"/>
          <a:stretch>
            <a:fillRect/>
          </a:stretch>
        </p:blipFill>
        <p:spPr>
          <a:xfrm>
            <a:off x="8537699" y="209863"/>
            <a:ext cx="2565911" cy="618240"/>
          </a:xfrm>
          <a:prstGeom prst="rect">
            <a:avLst/>
          </a:prstGeom>
        </p:spPr>
      </p:pic>
      <p:pic>
        <p:nvPicPr>
          <p:cNvPr id="8" name="图片 7"/>
          <p:cNvPicPr>
            <a:picLocks noChangeAspect="1"/>
          </p:cNvPicPr>
          <p:nvPr/>
        </p:nvPicPr>
        <p:blipFill>
          <a:blip r:embed="rId6"/>
          <a:stretch>
            <a:fillRect/>
          </a:stretch>
        </p:blipFill>
        <p:spPr>
          <a:xfrm>
            <a:off x="124500" y="848289"/>
            <a:ext cx="11552381" cy="38095"/>
          </a:xfrm>
          <a:prstGeom prst="rect">
            <a:avLst/>
          </a:prstGeom>
        </p:spPr>
      </p:pic>
      <p:pic>
        <p:nvPicPr>
          <p:cNvPr id="9" name="object 4"/>
          <p:cNvPicPr/>
          <p:nvPr>
            <p:custDataLst>
              <p:tags r:id="rId1"/>
            </p:custDataLst>
          </p:nvPr>
        </p:nvPicPr>
        <p:blipFill>
          <a:blip r:embed="rId7" cstate="print"/>
          <a:stretch>
            <a:fillRect/>
          </a:stretch>
        </p:blipFill>
        <p:spPr>
          <a:xfrm>
            <a:off x="0" y="6436359"/>
            <a:ext cx="12190729" cy="4216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6"/>
          <p:cNvSpPr txBox="1"/>
          <p:nvPr/>
        </p:nvSpPr>
        <p:spPr>
          <a:xfrm>
            <a:off x="350202" y="161925"/>
            <a:ext cx="3554729" cy="513080"/>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nSpc>
                <a:spcPct val="100000"/>
              </a:lnSpc>
              <a:spcBef>
                <a:spcPts val="100"/>
              </a:spcBef>
            </a:pPr>
            <a:r>
              <a:rPr lang="en-US" sz="3200" spc="-295">
                <a:solidFill>
                  <a:srgbClr val="000000"/>
                </a:solidFill>
                <a:latin typeface="宋体" panose="02010600030101010101" pitchFamily="2" charset="-122"/>
                <a:cs typeface="宋体" panose="02010600030101010101" pitchFamily="2" charset="-122"/>
              </a:rPr>
              <a:t>Prometheus</a:t>
            </a:r>
            <a:r>
              <a:rPr lang="en-US" sz="3200" spc="-819">
                <a:solidFill>
                  <a:srgbClr val="000000"/>
                </a:solidFill>
                <a:latin typeface="宋体" panose="02010600030101010101" pitchFamily="2" charset="-122"/>
                <a:cs typeface="宋体" panose="02010600030101010101" pitchFamily="2" charset="-122"/>
              </a:rPr>
              <a:t> </a:t>
            </a:r>
            <a:r>
              <a:rPr lang="en-US" sz="3200" spc="-440">
                <a:solidFill>
                  <a:srgbClr val="000000"/>
                </a:solidFill>
                <a:latin typeface="宋体" panose="02010600030101010101" pitchFamily="2" charset="-122"/>
                <a:cs typeface="宋体" panose="02010600030101010101" pitchFamily="2" charset="-122"/>
              </a:rPr>
              <a:t>Architecture</a:t>
            </a:r>
            <a:endParaRPr lang="en-US" sz="3200" dirty="0">
              <a:latin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3"/>
          <a:stretch>
            <a:fillRect/>
          </a:stretch>
        </p:blipFill>
        <p:spPr>
          <a:xfrm>
            <a:off x="0" y="818007"/>
            <a:ext cx="12192000" cy="5683623"/>
          </a:xfrm>
          <a:prstGeom prst="rect">
            <a:avLst/>
          </a:prstGeom>
        </p:spPr>
      </p:pic>
      <p:pic>
        <p:nvPicPr>
          <p:cNvPr id="7" name="图片 6"/>
          <p:cNvPicPr>
            <a:picLocks noChangeAspect="1"/>
          </p:cNvPicPr>
          <p:nvPr/>
        </p:nvPicPr>
        <p:blipFill>
          <a:blip r:embed="rId4"/>
          <a:stretch>
            <a:fillRect/>
          </a:stretch>
        </p:blipFill>
        <p:spPr>
          <a:xfrm>
            <a:off x="8537699" y="209863"/>
            <a:ext cx="2565911" cy="618240"/>
          </a:xfrm>
          <a:prstGeom prst="rect">
            <a:avLst/>
          </a:prstGeom>
        </p:spPr>
      </p:pic>
      <p:pic>
        <p:nvPicPr>
          <p:cNvPr id="2" name="object 4"/>
          <p:cNvPicPr/>
          <p:nvPr>
            <p:custDataLst>
              <p:tags r:id="rId1"/>
            </p:custDataLst>
          </p:nvPr>
        </p:nvPicPr>
        <p:blipFill>
          <a:blip r:embed="rId5" cstate="print"/>
          <a:stretch>
            <a:fillRect/>
          </a:stretch>
        </p:blipFill>
        <p:spPr>
          <a:xfrm>
            <a:off x="0" y="6436359"/>
            <a:ext cx="12190729" cy="4216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715385" cy="513080"/>
          </a:xfrm>
          <a:prstGeom prst="rect">
            <a:avLst/>
          </a:prstGeom>
        </p:spPr>
        <p:txBody>
          <a:bodyPr vert="horz" wrap="square" lIns="0" tIns="12700" rIns="0" bIns="0" rtlCol="0">
            <a:spAutoFit/>
          </a:bodyPr>
          <a:lstStyle/>
          <a:p>
            <a:pPr marL="12700">
              <a:lnSpc>
                <a:spcPct val="100000"/>
              </a:lnSpc>
              <a:spcBef>
                <a:spcPts val="100"/>
              </a:spcBef>
            </a:pPr>
            <a:r>
              <a:rPr sz="3200" b="0" spc="-295" dirty="0">
                <a:solidFill>
                  <a:srgbClr val="000000"/>
                </a:solidFill>
                <a:latin typeface="宋体" panose="02010600030101010101" pitchFamily="2" charset="-122"/>
                <a:cs typeface="宋体" panose="02010600030101010101" pitchFamily="2" charset="-122"/>
              </a:rPr>
              <a:t>Prometheu</a:t>
            </a:r>
            <a:r>
              <a:rPr sz="3200" b="0" spc="-300" dirty="0">
                <a:solidFill>
                  <a:srgbClr val="000000"/>
                </a:solidFill>
                <a:latin typeface="宋体" panose="02010600030101010101" pitchFamily="2" charset="-122"/>
                <a:cs typeface="宋体" panose="02010600030101010101" pitchFamily="2" charset="-122"/>
              </a:rPr>
              <a:t>s</a:t>
            </a:r>
            <a:r>
              <a:rPr sz="3200" b="0" dirty="0">
                <a:solidFill>
                  <a:srgbClr val="000000"/>
                </a:solidFill>
                <a:latin typeface="宋体" panose="02010600030101010101" pitchFamily="2" charset="-122"/>
                <a:cs typeface="宋体" panose="02010600030101010101" pitchFamily="2" charset="-122"/>
              </a:rPr>
              <a:t>的关键组件</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8289"/>
            <a:ext cx="11475085" cy="4539615"/>
          </a:xfrm>
          <a:prstGeom prst="rect">
            <a:avLst/>
          </a:prstGeom>
        </p:spPr>
        <p:txBody>
          <a:bodyPr vert="horz" wrap="square" lIns="0" tIns="55244" rIns="0" bIns="0" rtlCol="0">
            <a:spAutoFit/>
          </a:bodyPr>
          <a:lstStyle/>
          <a:p>
            <a:pPr marL="304800" indent="-292100">
              <a:lnSpc>
                <a:spcPct val="100000"/>
              </a:lnSpc>
              <a:spcBef>
                <a:spcPts val="43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关键组件</a:t>
            </a:r>
          </a:p>
          <a:p>
            <a:pPr marL="755650" lvl="1" indent="-285750">
              <a:lnSpc>
                <a:spcPct val="100000"/>
              </a:lnSpc>
              <a:spcBef>
                <a:spcPts val="300"/>
              </a:spcBef>
              <a:buClr>
                <a:srgbClr val="45B19B"/>
              </a:buClr>
              <a:buFont typeface="Wingdings" panose="05000000000000000000"/>
              <a:buChar char=""/>
              <a:tabLst>
                <a:tab pos="755650" algn="l"/>
              </a:tabLst>
            </a:pPr>
            <a:r>
              <a:rPr sz="1800" spc="-95" dirty="0">
                <a:latin typeface="宋体" panose="02010600030101010101" pitchFamily="2" charset="-122"/>
                <a:cs typeface="宋体" panose="02010600030101010101" pitchFamily="2" charset="-122"/>
              </a:rPr>
              <a:t>Prometheus-Server：Prometheus</a:t>
            </a:r>
            <a:r>
              <a:rPr sz="1800" dirty="0">
                <a:latin typeface="宋体" panose="02010600030101010101" pitchFamily="2" charset="-122"/>
                <a:cs typeface="宋体" panose="02010600030101010101" pitchFamily="2" charset="-122"/>
              </a:rPr>
              <a:t>监控系统的核心组件</a:t>
            </a:r>
          </a:p>
          <a:p>
            <a:pPr marL="755650" lvl="1" indent="-285750">
              <a:lnSpc>
                <a:spcPct val="100000"/>
              </a:lnSpc>
              <a:spcBef>
                <a:spcPts val="280"/>
              </a:spcBef>
              <a:buClr>
                <a:srgbClr val="45B19B"/>
              </a:buClr>
              <a:buFont typeface="Wingdings" panose="05000000000000000000"/>
              <a:buChar char=""/>
              <a:tabLst>
                <a:tab pos="755650" algn="l"/>
              </a:tabLst>
            </a:pPr>
            <a:r>
              <a:rPr sz="1800" spc="-95" dirty="0">
                <a:latin typeface="宋体" panose="02010600030101010101" pitchFamily="2" charset="-122"/>
                <a:cs typeface="宋体" panose="02010600030101010101" pitchFamily="2" charset="-122"/>
              </a:rPr>
              <a:t>E</a:t>
            </a:r>
            <a:r>
              <a:rPr sz="1800" cap="small" spc="-95" dirty="0">
                <a:latin typeface="宋体" panose="02010600030101010101" pitchFamily="2" charset="-122"/>
                <a:cs typeface="宋体" panose="02010600030101010101" pitchFamily="2" charset="-122"/>
              </a:rPr>
              <a:t>x</a:t>
            </a:r>
            <a:r>
              <a:rPr sz="1800" spc="-95" dirty="0">
                <a:latin typeface="宋体" panose="02010600030101010101" pitchFamily="2" charset="-122"/>
                <a:cs typeface="宋体" panose="02010600030101010101" pitchFamily="2" charset="-122"/>
              </a:rPr>
              <a:t>porters：</a:t>
            </a:r>
            <a:r>
              <a:rPr sz="1800" dirty="0">
                <a:latin typeface="宋体" panose="02010600030101010101" pitchFamily="2" charset="-122"/>
                <a:cs typeface="宋体" panose="02010600030101010101" pitchFamily="2" charset="-122"/>
              </a:rPr>
              <a:t>指标暴露器</a:t>
            </a:r>
          </a:p>
          <a:p>
            <a:pPr marL="1206500" lvl="2" indent="-280035">
              <a:lnSpc>
                <a:spcPct val="100000"/>
              </a:lnSpc>
              <a:spcBef>
                <a:spcPts val="320"/>
              </a:spcBef>
              <a:buClr>
                <a:srgbClr val="F3C108"/>
              </a:buClr>
              <a:buFont typeface="Wingdings" panose="05000000000000000000"/>
              <a:buChar char=""/>
              <a:tabLst>
                <a:tab pos="1207135" algn="l"/>
              </a:tabLst>
            </a:pPr>
            <a:r>
              <a:rPr sz="1600" spc="-110" dirty="0">
                <a:latin typeface="宋体" panose="02010600030101010101" pitchFamily="2" charset="-122"/>
                <a:cs typeface="宋体" panose="02010600030101010101" pitchFamily="2" charset="-122"/>
              </a:rPr>
              <a:t>node-e</a:t>
            </a:r>
            <a:r>
              <a:rPr sz="1600" cap="small" spc="-110" dirty="0">
                <a:latin typeface="宋体" panose="02010600030101010101" pitchFamily="2" charset="-122"/>
                <a:cs typeface="宋体" panose="02010600030101010101" pitchFamily="2" charset="-122"/>
              </a:rPr>
              <a:t>x</a:t>
            </a:r>
            <a:r>
              <a:rPr sz="1600" spc="-110" dirty="0">
                <a:latin typeface="宋体" panose="02010600030101010101" pitchFamily="2" charset="-122"/>
                <a:cs typeface="宋体" panose="02010600030101010101" pitchFamily="2" charset="-122"/>
              </a:rPr>
              <a:t>porter</a:t>
            </a:r>
            <a:endParaRPr sz="1600" dirty="0">
              <a:latin typeface="宋体" panose="02010600030101010101" pitchFamily="2" charset="-122"/>
              <a:cs typeface="宋体" panose="02010600030101010101" pitchFamily="2" charset="-122"/>
            </a:endParaRPr>
          </a:p>
          <a:p>
            <a:pPr marL="1206500" lvl="2" indent="-280035">
              <a:lnSpc>
                <a:spcPct val="100000"/>
              </a:lnSpc>
              <a:spcBef>
                <a:spcPts val="310"/>
              </a:spcBef>
              <a:buClr>
                <a:srgbClr val="F3C108"/>
              </a:buClr>
              <a:buFont typeface="Wingdings" panose="05000000000000000000"/>
              <a:buChar char=""/>
              <a:tabLst>
                <a:tab pos="1207135" algn="l"/>
              </a:tabLst>
            </a:pPr>
            <a:r>
              <a:rPr sz="1600" spc="-125" dirty="0">
                <a:latin typeface="宋体" panose="02010600030101010101" pitchFamily="2" charset="-122"/>
                <a:cs typeface="宋体" panose="02010600030101010101" pitchFamily="2" charset="-122"/>
              </a:rPr>
              <a:t>mysql-e</a:t>
            </a:r>
            <a:r>
              <a:rPr sz="1600" cap="small" spc="-125" dirty="0">
                <a:latin typeface="宋体" panose="02010600030101010101" pitchFamily="2" charset="-122"/>
                <a:cs typeface="宋体" panose="02010600030101010101" pitchFamily="2" charset="-122"/>
              </a:rPr>
              <a:t>x</a:t>
            </a:r>
            <a:r>
              <a:rPr sz="1600" spc="-125" dirty="0">
                <a:latin typeface="宋体" panose="02010600030101010101" pitchFamily="2" charset="-122"/>
                <a:cs typeface="宋体" panose="02010600030101010101" pitchFamily="2" charset="-122"/>
              </a:rPr>
              <a:t>porter</a:t>
            </a:r>
            <a:endParaRPr sz="1600" dirty="0">
              <a:latin typeface="宋体" panose="02010600030101010101" pitchFamily="2" charset="-122"/>
              <a:cs typeface="宋体" panose="02010600030101010101" pitchFamily="2" charset="-122"/>
            </a:endParaRPr>
          </a:p>
          <a:p>
            <a:pPr marL="1155700" lvl="2" indent="-229235">
              <a:lnSpc>
                <a:spcPct val="100000"/>
              </a:lnSpc>
              <a:spcBef>
                <a:spcPts val="310"/>
              </a:spcBef>
              <a:buClr>
                <a:srgbClr val="F3C108"/>
              </a:buClr>
              <a:buFont typeface="Wingdings" panose="05000000000000000000"/>
              <a:buChar char=""/>
              <a:tabLst>
                <a:tab pos="1156335" algn="l"/>
              </a:tabLst>
            </a:pPr>
            <a:r>
              <a:rPr sz="1600" dirty="0">
                <a:latin typeface="宋体" panose="02010600030101010101" pitchFamily="2" charset="-122"/>
                <a:cs typeface="宋体" panose="02010600030101010101" pitchFamily="2" charset="-122"/>
              </a:rPr>
              <a:t>……</a:t>
            </a:r>
          </a:p>
          <a:p>
            <a:pPr marL="755650" lvl="1" indent="-285750">
              <a:lnSpc>
                <a:spcPct val="100000"/>
              </a:lnSpc>
              <a:spcBef>
                <a:spcPts val="270"/>
              </a:spcBef>
              <a:buClr>
                <a:srgbClr val="45B19B"/>
              </a:buClr>
              <a:buFont typeface="Wingdings" panose="05000000000000000000"/>
              <a:buChar char=""/>
              <a:tabLst>
                <a:tab pos="755650" algn="l"/>
              </a:tabLst>
            </a:pPr>
            <a:r>
              <a:rPr sz="1800" spc="-105" dirty="0">
                <a:latin typeface="宋体" panose="02010600030101010101" pitchFamily="2" charset="-122"/>
                <a:cs typeface="宋体" panose="02010600030101010101" pitchFamily="2" charset="-122"/>
              </a:rPr>
              <a:t>AlertManager</a:t>
            </a:r>
            <a:endParaRPr sz="1800" dirty="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35" dirty="0">
                <a:latin typeface="宋体" panose="02010600030101010101" pitchFamily="2" charset="-122"/>
                <a:cs typeface="宋体" panose="02010600030101010101" pitchFamily="2" charset="-122"/>
              </a:rPr>
              <a:t>PushGateway</a:t>
            </a:r>
            <a:endParaRPr sz="1800" dirty="0">
              <a:latin typeface="宋体" panose="02010600030101010101" pitchFamily="2" charset="-122"/>
              <a:cs typeface="宋体" panose="02010600030101010101" pitchFamily="2" charset="-122"/>
            </a:endParaRPr>
          </a:p>
          <a:p>
            <a:pPr marL="304800" indent="-292100">
              <a:lnSpc>
                <a:spcPct val="100000"/>
              </a:lnSpc>
              <a:spcBef>
                <a:spcPts val="755"/>
              </a:spcBef>
              <a:buClr>
                <a:srgbClr val="4770C4"/>
              </a:buClr>
              <a:buFont typeface="Wingdings" panose="05000000000000000000"/>
              <a:buChar char=""/>
              <a:tabLst>
                <a:tab pos="304800" algn="l"/>
              </a:tabLst>
            </a:pPr>
            <a:r>
              <a:rPr sz="2000" b="1" spc="10" dirty="0">
                <a:latin typeface="Microsoft YaHei UI" panose="020B0503020204020204" charset="-122"/>
                <a:cs typeface="Microsoft YaHei UI" panose="020B0503020204020204" charset="-122"/>
              </a:rPr>
              <a:t>工作模式</a:t>
            </a:r>
            <a:endParaRPr sz="2000" dirty="0">
              <a:latin typeface="Microsoft YaHei UI" panose="020B0503020204020204" charset="-122"/>
              <a:cs typeface="Microsoft YaHei UI" panose="020B0503020204020204" charset="-122"/>
            </a:endParaRPr>
          </a:p>
          <a:p>
            <a:pPr marL="698500" marR="5080" lvl="1" indent="-228600">
              <a:lnSpc>
                <a:spcPts val="1940"/>
              </a:lnSpc>
              <a:spcBef>
                <a:spcPts val="545"/>
              </a:spcBef>
              <a:buClr>
                <a:srgbClr val="45B19B"/>
              </a:buClr>
              <a:buFont typeface="Wingdings" panose="05000000000000000000"/>
              <a:buChar char=""/>
              <a:tabLst>
                <a:tab pos="755650" algn="l"/>
              </a:tabLst>
            </a:pPr>
            <a:r>
              <a:rPr dirty="0"/>
              <a:t>	</a:t>
            </a:r>
            <a:r>
              <a:rPr sz="1800" spc="-30" dirty="0">
                <a:latin typeface="宋体" panose="02010600030101010101" pitchFamily="2" charset="-122"/>
                <a:cs typeface="宋体" panose="02010600030101010101" pitchFamily="2" charset="-122"/>
              </a:rPr>
              <a:t>Promet</a:t>
            </a:r>
            <a:r>
              <a:rPr sz="1800" spc="-2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spc="-459" dirty="0">
                <a:latin typeface="宋体" panose="02010600030101010101" pitchFamily="2" charset="-122"/>
                <a:cs typeface="宋体" panose="02010600030101010101" pitchFamily="2" charset="-122"/>
              </a:rPr>
              <a:t> </a:t>
            </a:r>
            <a:r>
              <a:rPr sz="1800" spc="-140" dirty="0">
                <a:latin typeface="宋体" panose="02010600030101010101" pitchFamily="2" charset="-122"/>
                <a:cs typeface="宋体" panose="02010600030101010101" pitchFamily="2" charset="-122"/>
              </a:rPr>
              <a:t>Ser</a:t>
            </a:r>
            <a:r>
              <a:rPr sz="1800" spc="-150" dirty="0">
                <a:latin typeface="宋体" panose="02010600030101010101" pitchFamily="2" charset="-122"/>
                <a:cs typeface="宋体" panose="02010600030101010101" pitchFamily="2" charset="-122"/>
              </a:rPr>
              <a:t>v</a:t>
            </a:r>
            <a:r>
              <a:rPr sz="1800" spc="-225" dirty="0">
                <a:latin typeface="宋体" panose="02010600030101010101" pitchFamily="2" charset="-122"/>
                <a:cs typeface="宋体" panose="02010600030101010101" pitchFamily="2" charset="-122"/>
              </a:rPr>
              <a:t>er</a:t>
            </a:r>
            <a:r>
              <a:rPr sz="1800" dirty="0">
                <a:latin typeface="宋体" panose="02010600030101010101" pitchFamily="2" charset="-122"/>
                <a:cs typeface="宋体" panose="02010600030101010101" pitchFamily="2" charset="-122"/>
              </a:rPr>
              <a:t>基于</a:t>
            </a:r>
            <a:r>
              <a:rPr sz="1800" b="1" spc="10" dirty="0">
                <a:solidFill>
                  <a:srgbClr val="00AFEF"/>
                </a:solidFill>
                <a:latin typeface="Microsoft YaHei UI" panose="020B0503020204020204" charset="-122"/>
                <a:cs typeface="Microsoft YaHei UI" panose="020B0503020204020204" charset="-122"/>
              </a:rPr>
              <a:t>服务发现</a:t>
            </a:r>
            <a:r>
              <a:rPr sz="1800" dirty="0">
                <a:latin typeface="宋体" panose="02010600030101010101" pitchFamily="2" charset="-122"/>
                <a:cs typeface="宋体" panose="02010600030101010101" pitchFamily="2" charset="-122"/>
              </a:rPr>
              <a:t>（</a:t>
            </a:r>
            <a:r>
              <a:rPr sz="1800" spc="-140" dirty="0">
                <a:latin typeface="宋体" panose="02010600030101010101" pitchFamily="2" charset="-122"/>
                <a:cs typeface="宋体" panose="02010600030101010101" pitchFamily="2" charset="-122"/>
              </a:rPr>
              <a:t>Ser</a:t>
            </a:r>
            <a:r>
              <a:rPr sz="1800" spc="-150" dirty="0">
                <a:latin typeface="宋体" panose="02010600030101010101" pitchFamily="2" charset="-122"/>
                <a:cs typeface="宋体" panose="02010600030101010101" pitchFamily="2" charset="-122"/>
              </a:rPr>
              <a:t>v</a:t>
            </a:r>
            <a:r>
              <a:rPr sz="1800" spc="-265" dirty="0">
                <a:latin typeface="宋体" panose="02010600030101010101" pitchFamily="2" charset="-122"/>
                <a:cs typeface="宋体" panose="02010600030101010101" pitchFamily="2" charset="-122"/>
              </a:rPr>
              <a:t>ice</a:t>
            </a:r>
            <a:r>
              <a:rPr sz="1800" spc="-465" dirty="0">
                <a:latin typeface="宋体" panose="02010600030101010101" pitchFamily="2" charset="-122"/>
                <a:cs typeface="宋体" panose="02010600030101010101" pitchFamily="2" charset="-122"/>
              </a:rPr>
              <a:t> </a:t>
            </a:r>
            <a:r>
              <a:rPr sz="1800" spc="-114" dirty="0">
                <a:latin typeface="宋体" panose="02010600030101010101" pitchFamily="2" charset="-122"/>
                <a:cs typeface="宋体" panose="02010600030101010101" pitchFamily="2" charset="-122"/>
              </a:rPr>
              <a:t>Discover</a:t>
            </a:r>
            <a:r>
              <a:rPr sz="1800" spc="-120" dirty="0">
                <a:latin typeface="宋体" panose="02010600030101010101" pitchFamily="2" charset="-122"/>
                <a:cs typeface="宋体" panose="02010600030101010101" pitchFamily="2" charset="-122"/>
              </a:rPr>
              <a:t>y</a:t>
            </a:r>
            <a:r>
              <a:rPr sz="1800" dirty="0">
                <a:latin typeface="宋体" panose="02010600030101010101" pitchFamily="2" charset="-122"/>
                <a:cs typeface="宋体" panose="02010600030101010101" pitchFamily="2" charset="-122"/>
              </a:rPr>
              <a:t>）机制或静态配置获取要监视的</a:t>
            </a:r>
            <a:r>
              <a:rPr sz="1800" dirty="0">
                <a:solidFill>
                  <a:srgbClr val="00AFEF"/>
                </a:solidFill>
                <a:latin typeface="宋体" panose="02010600030101010101" pitchFamily="2" charset="-122"/>
                <a:cs typeface="宋体" panose="02010600030101010101" pitchFamily="2" charset="-122"/>
              </a:rPr>
              <a:t>目标</a:t>
            </a:r>
            <a:r>
              <a:rPr sz="1800" dirty="0">
                <a:latin typeface="宋体" panose="02010600030101010101" pitchFamily="2" charset="-122"/>
                <a:cs typeface="宋体" panose="02010600030101010101" pitchFamily="2" charset="-122"/>
              </a:rPr>
              <a:t>（</a:t>
            </a:r>
            <a:r>
              <a:rPr sz="1800" spc="-90" dirty="0">
                <a:latin typeface="宋体" panose="02010600030101010101" pitchFamily="2" charset="-122"/>
                <a:cs typeface="宋体" panose="02010600030101010101" pitchFamily="2" charset="-122"/>
              </a:rPr>
              <a:t>Tar</a:t>
            </a:r>
            <a:r>
              <a:rPr sz="1800" spc="-85" dirty="0">
                <a:latin typeface="宋体" panose="02010600030101010101" pitchFamily="2" charset="-122"/>
                <a:cs typeface="宋体" panose="02010600030101010101" pitchFamily="2" charset="-122"/>
              </a:rPr>
              <a:t>g</a:t>
            </a:r>
            <a:r>
              <a:rPr sz="1800" spc="-265" dirty="0">
                <a:latin typeface="宋体" panose="02010600030101010101" pitchFamily="2" charset="-122"/>
                <a:cs typeface="宋体" panose="02010600030101010101" pitchFamily="2" charset="-122"/>
              </a:rPr>
              <a:t>et</a:t>
            </a:r>
            <a:r>
              <a:rPr sz="1800" dirty="0">
                <a:latin typeface="宋体" panose="02010600030101010101" pitchFamily="2" charset="-122"/>
                <a:cs typeface="宋体" panose="02010600030101010101" pitchFamily="2" charset="-122"/>
              </a:rPr>
              <a:t>），并通过每 个目标上的指标</a:t>
            </a:r>
            <a:r>
              <a:rPr sz="1800" spc="-145" dirty="0">
                <a:latin typeface="宋体" panose="02010600030101010101" pitchFamily="2" charset="-122"/>
                <a:cs typeface="宋体" panose="02010600030101010101" pitchFamily="2" charset="-122"/>
              </a:rPr>
              <a:t>e</a:t>
            </a:r>
            <a:r>
              <a:rPr sz="1800" cap="small" spc="-145" dirty="0">
                <a:latin typeface="宋体" panose="02010600030101010101" pitchFamily="2" charset="-122"/>
                <a:cs typeface="宋体" panose="02010600030101010101" pitchFamily="2" charset="-122"/>
              </a:rPr>
              <a:t>x</a:t>
            </a:r>
            <a:r>
              <a:rPr sz="1800" spc="-145" dirty="0">
                <a:latin typeface="宋体" panose="02010600030101010101" pitchFamily="2" charset="-122"/>
                <a:cs typeface="宋体" panose="02010600030101010101" pitchFamily="2" charset="-122"/>
              </a:rPr>
              <a:t>porter</a:t>
            </a:r>
            <a:r>
              <a:rPr sz="1800" dirty="0">
                <a:latin typeface="宋体" panose="02010600030101010101" pitchFamily="2" charset="-122"/>
                <a:cs typeface="宋体" panose="02010600030101010101" pitchFamily="2" charset="-122"/>
              </a:rPr>
              <a:t>来采集</a:t>
            </a:r>
            <a:r>
              <a:rPr sz="1800" spc="-100" dirty="0">
                <a:latin typeface="宋体" panose="02010600030101010101" pitchFamily="2" charset="-122"/>
                <a:cs typeface="宋体" panose="02010600030101010101" pitchFamily="2" charset="-122"/>
              </a:rPr>
              <a:t>（Scrape）</a:t>
            </a:r>
            <a:r>
              <a:rPr sz="1800" dirty="0">
                <a:latin typeface="宋体" panose="02010600030101010101" pitchFamily="2" charset="-122"/>
                <a:cs typeface="宋体" panose="02010600030101010101" pitchFamily="2" charset="-122"/>
              </a:rPr>
              <a:t>指标数据</a:t>
            </a:r>
          </a:p>
          <a:p>
            <a:pPr marL="698500" marR="744220" lvl="1" indent="-228600">
              <a:lnSpc>
                <a:spcPts val="1940"/>
              </a:lnSpc>
              <a:spcBef>
                <a:spcPts val="510"/>
              </a:spcBef>
              <a:buClr>
                <a:srgbClr val="45B19B"/>
              </a:buClr>
              <a:buFont typeface="Wingdings" panose="05000000000000000000"/>
              <a:buChar char=""/>
              <a:tabLst>
                <a:tab pos="755650" algn="l"/>
              </a:tabLst>
            </a:pPr>
            <a:r>
              <a:rPr dirty="0"/>
              <a:t>	</a:t>
            </a:r>
            <a:r>
              <a:rPr sz="1800" spc="-30" dirty="0">
                <a:latin typeface="宋体" panose="02010600030101010101" pitchFamily="2" charset="-122"/>
                <a:cs typeface="宋体" panose="02010600030101010101" pitchFamily="2" charset="-122"/>
              </a:rPr>
              <a:t>Promet</a:t>
            </a:r>
            <a:r>
              <a:rPr sz="1800" spc="-2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spc="-459" dirty="0">
                <a:latin typeface="宋体" panose="02010600030101010101" pitchFamily="2" charset="-122"/>
                <a:cs typeface="宋体" panose="02010600030101010101" pitchFamily="2" charset="-122"/>
              </a:rPr>
              <a:t> </a:t>
            </a:r>
            <a:r>
              <a:rPr sz="1800" spc="-140" dirty="0">
                <a:latin typeface="宋体" panose="02010600030101010101" pitchFamily="2" charset="-122"/>
                <a:cs typeface="宋体" panose="02010600030101010101" pitchFamily="2" charset="-122"/>
              </a:rPr>
              <a:t>Ser</a:t>
            </a:r>
            <a:r>
              <a:rPr sz="1800" spc="-150" dirty="0">
                <a:latin typeface="宋体" panose="02010600030101010101" pitchFamily="2" charset="-122"/>
                <a:cs typeface="宋体" panose="02010600030101010101" pitchFamily="2" charset="-122"/>
              </a:rPr>
              <a:t>v</a:t>
            </a:r>
            <a:r>
              <a:rPr sz="1800" spc="-225" dirty="0">
                <a:latin typeface="宋体" panose="02010600030101010101" pitchFamily="2" charset="-122"/>
                <a:cs typeface="宋体" panose="02010600030101010101" pitchFamily="2" charset="-122"/>
              </a:rPr>
              <a:t>er</a:t>
            </a:r>
            <a:r>
              <a:rPr sz="1800" dirty="0">
                <a:latin typeface="宋体" panose="02010600030101010101" pitchFamily="2" charset="-122"/>
                <a:cs typeface="宋体" panose="02010600030101010101" pitchFamily="2" charset="-122"/>
              </a:rPr>
              <a:t>内置了一个基于文件的时间序列存储来持久存储指标数据，用户可使</a:t>
            </a:r>
            <a:r>
              <a:rPr sz="1800" spc="5" dirty="0">
                <a:latin typeface="宋体" panose="02010600030101010101" pitchFamily="2" charset="-122"/>
                <a:cs typeface="宋体" panose="02010600030101010101" pitchFamily="2" charset="-122"/>
              </a:rPr>
              <a:t>用</a:t>
            </a:r>
            <a:r>
              <a:rPr sz="1800" spc="55" dirty="0">
                <a:latin typeface="宋体" panose="02010600030101010101" pitchFamily="2" charset="-122"/>
                <a:cs typeface="宋体" panose="02010600030101010101" pitchFamily="2" charset="-122"/>
              </a:rPr>
              <a:t>PromDas</a:t>
            </a:r>
            <a:r>
              <a:rPr sz="1800" spc="20" dirty="0">
                <a:latin typeface="宋体" panose="02010600030101010101" pitchFamily="2" charset="-122"/>
                <a:cs typeface="宋体" panose="02010600030101010101" pitchFamily="2" charset="-122"/>
              </a:rPr>
              <a:t>h</a:t>
            </a:r>
            <a:r>
              <a:rPr sz="1800" dirty="0">
                <a:latin typeface="宋体" panose="02010600030101010101" pitchFamily="2" charset="-122"/>
                <a:cs typeface="宋体" panose="02010600030101010101" pitchFamily="2" charset="-122"/>
              </a:rPr>
              <a:t>或  </a:t>
            </a:r>
            <a:r>
              <a:rPr sz="1800" b="1" spc="-165" dirty="0">
                <a:solidFill>
                  <a:srgbClr val="00AFEF"/>
                </a:solidFill>
                <a:latin typeface="Microsoft YaHei UI" panose="020B0503020204020204" charset="-122"/>
                <a:cs typeface="Microsoft YaHei UI" panose="020B0503020204020204" charset="-122"/>
              </a:rPr>
              <a:t>PromQL</a:t>
            </a:r>
            <a:r>
              <a:rPr sz="1800" dirty="0">
                <a:latin typeface="宋体" panose="02010600030101010101" pitchFamily="2" charset="-122"/>
                <a:cs typeface="宋体" panose="02010600030101010101" pitchFamily="2" charset="-122"/>
              </a:rPr>
              <a:t>接口来检索数据，也能够按需将告警需求发往</a:t>
            </a:r>
            <a:r>
              <a:rPr sz="1800" spc="-120" dirty="0">
                <a:latin typeface="宋体" panose="02010600030101010101" pitchFamily="2" charset="-122"/>
                <a:cs typeface="宋体" panose="02010600030101010101" pitchFamily="2" charset="-122"/>
              </a:rPr>
              <a:t>Alertmanager</a:t>
            </a:r>
            <a:r>
              <a:rPr sz="1800" dirty="0">
                <a:latin typeface="宋体" panose="02010600030101010101" pitchFamily="2" charset="-122"/>
                <a:cs typeface="宋体" panose="02010600030101010101" pitchFamily="2" charset="-122"/>
              </a:rPr>
              <a:t>完成告警内容发送</a:t>
            </a:r>
          </a:p>
          <a:p>
            <a:pPr marL="755650" lvl="1" indent="-285750">
              <a:lnSpc>
                <a:spcPts val="2055"/>
              </a:lnSpc>
              <a:spcBef>
                <a:spcPts val="255"/>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一些短期运行的作业的生命周期过短，难以有效地将必要的指标数据供给</a:t>
            </a:r>
            <a:r>
              <a:rPr sz="1800" spc="5" dirty="0">
                <a:latin typeface="宋体" panose="02010600030101010101" pitchFamily="2" charset="-122"/>
                <a:cs typeface="宋体" panose="02010600030101010101" pitchFamily="2" charset="-122"/>
              </a:rPr>
              <a:t>到</a:t>
            </a:r>
            <a:r>
              <a:rPr sz="1800" spc="-170" dirty="0">
                <a:latin typeface="宋体" panose="02010600030101010101" pitchFamily="2" charset="-122"/>
                <a:cs typeface="宋体" panose="02010600030101010101" pitchFamily="2" charset="-122"/>
              </a:rPr>
              <a:t>Server</a:t>
            </a:r>
            <a:r>
              <a:rPr sz="1800" spc="-5" dirty="0">
                <a:latin typeface="宋体" panose="02010600030101010101" pitchFamily="2" charset="-122"/>
                <a:cs typeface="宋体" panose="02010600030101010101" pitchFamily="2" charset="-122"/>
              </a:rPr>
              <a:t>端，它们一般会采用推送</a:t>
            </a:r>
            <a:endParaRPr sz="1800" dirty="0">
              <a:latin typeface="宋体" panose="02010600030101010101" pitchFamily="2" charset="-122"/>
              <a:cs typeface="宋体" panose="02010600030101010101" pitchFamily="2" charset="-122"/>
            </a:endParaRPr>
          </a:p>
          <a:p>
            <a:pPr marL="698500">
              <a:lnSpc>
                <a:spcPts val="2055"/>
              </a:lnSpc>
            </a:pPr>
            <a:r>
              <a:rPr sz="1800" spc="-25" dirty="0">
                <a:latin typeface="宋体" panose="02010600030101010101" pitchFamily="2" charset="-122"/>
                <a:cs typeface="宋体" panose="02010600030101010101" pitchFamily="2" charset="-122"/>
              </a:rPr>
              <a:t>（Push）</a:t>
            </a:r>
            <a:r>
              <a:rPr sz="1800" dirty="0">
                <a:latin typeface="宋体" panose="02010600030101010101" pitchFamily="2" charset="-122"/>
                <a:cs typeface="宋体" panose="02010600030101010101" pitchFamily="2" charset="-122"/>
              </a:rPr>
              <a:t>方式输出指标数据</a:t>
            </a:r>
            <a:r>
              <a:rPr sz="1800" spc="-55" dirty="0">
                <a:latin typeface="宋体" panose="02010600030101010101" pitchFamily="2" charset="-122"/>
                <a:cs typeface="宋体" panose="02010600030101010101" pitchFamily="2" charset="-122"/>
              </a:rPr>
              <a:t>，Prometheus</a:t>
            </a:r>
            <a:r>
              <a:rPr sz="1800" dirty="0">
                <a:latin typeface="宋体" panose="02010600030101010101" pitchFamily="2" charset="-122"/>
                <a:cs typeface="宋体" panose="02010600030101010101" pitchFamily="2" charset="-122"/>
              </a:rPr>
              <a:t>借助于</a:t>
            </a:r>
            <a:r>
              <a:rPr sz="1800" spc="-85" dirty="0">
                <a:latin typeface="宋体" panose="02010600030101010101" pitchFamily="2" charset="-122"/>
                <a:cs typeface="宋体" panose="02010600030101010101" pitchFamily="2" charset="-122"/>
              </a:rPr>
              <a:t>Pushgateway</a:t>
            </a:r>
            <a:r>
              <a:rPr sz="1800" dirty="0">
                <a:latin typeface="宋体" panose="02010600030101010101" pitchFamily="2" charset="-122"/>
                <a:cs typeface="宋体" panose="02010600030101010101" pitchFamily="2" charset="-122"/>
              </a:rPr>
              <a:t>接收这些推送的数据，进而由</a:t>
            </a:r>
            <a:r>
              <a:rPr sz="1800" spc="-170" dirty="0">
                <a:latin typeface="宋体" panose="02010600030101010101" pitchFamily="2" charset="-122"/>
                <a:cs typeface="宋体" panose="02010600030101010101" pitchFamily="2" charset="-122"/>
              </a:rPr>
              <a:t>Server</a:t>
            </a:r>
            <a:r>
              <a:rPr sz="1800" dirty="0">
                <a:latin typeface="宋体" panose="02010600030101010101" pitchFamily="2" charset="-122"/>
                <a:cs typeface="宋体" panose="02010600030101010101" pitchFamily="2" charset="-122"/>
              </a:rPr>
              <a:t>端进行抓取</a:t>
            </a:r>
          </a:p>
        </p:txBody>
      </p:sp>
      <p:pic>
        <p:nvPicPr>
          <p:cNvPr id="4" name="图片 3"/>
          <p:cNvPicPr>
            <a:picLocks noChangeAspect="1"/>
          </p:cNvPicPr>
          <p:nvPr/>
        </p:nvPicPr>
        <p:blipFill>
          <a:blip r:embed="rId3"/>
          <a:stretch>
            <a:fillRect/>
          </a:stretch>
        </p:blipFill>
        <p:spPr>
          <a:xfrm>
            <a:off x="8537699" y="209863"/>
            <a:ext cx="2565911" cy="618240"/>
          </a:xfrm>
          <a:prstGeom prst="rect">
            <a:avLst/>
          </a:prstGeom>
        </p:spPr>
      </p:pic>
      <p:pic>
        <p:nvPicPr>
          <p:cNvPr id="5" name="图片 4"/>
          <p:cNvPicPr>
            <a:picLocks noChangeAspect="1"/>
          </p:cNvPicPr>
          <p:nvPr/>
        </p:nvPicPr>
        <p:blipFill>
          <a:blip r:embed="rId4"/>
          <a:stretch>
            <a:fillRect/>
          </a:stretch>
        </p:blipFill>
        <p:spPr>
          <a:xfrm>
            <a:off x="124500" y="848289"/>
            <a:ext cx="11552381" cy="38095"/>
          </a:xfrm>
          <a:prstGeom prst="rect">
            <a:avLst/>
          </a:prstGeom>
        </p:spPr>
      </p:pic>
      <p:pic>
        <p:nvPicPr>
          <p:cNvPr id="6" name="object 4"/>
          <p:cNvPicPr/>
          <p:nvPr>
            <p:custDataLst>
              <p:tags r:id="rId1"/>
            </p:custDataLst>
          </p:nvPr>
        </p:nvPicPr>
        <p:blipFill>
          <a:blip r:embed="rId5" cstate="print"/>
          <a:stretch>
            <a:fillRect/>
          </a:stretch>
        </p:blipFill>
        <p:spPr>
          <a:xfrm>
            <a:off x="0" y="6436359"/>
            <a:ext cx="12190729" cy="4216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902585" cy="513080"/>
          </a:xfrm>
          <a:prstGeom prst="rect">
            <a:avLst/>
          </a:prstGeom>
        </p:spPr>
        <p:txBody>
          <a:bodyPr vert="horz" wrap="square" lIns="0" tIns="12700" rIns="0" bIns="0" rtlCol="0">
            <a:spAutoFit/>
          </a:bodyPr>
          <a:lstStyle/>
          <a:p>
            <a:pPr marL="12700">
              <a:lnSpc>
                <a:spcPct val="100000"/>
              </a:lnSpc>
              <a:spcBef>
                <a:spcPts val="100"/>
              </a:spcBef>
            </a:pPr>
            <a:r>
              <a:rPr sz="3200" b="0" spc="-295" dirty="0">
                <a:solidFill>
                  <a:srgbClr val="000000"/>
                </a:solidFill>
                <a:latin typeface="宋体" panose="02010600030101010101" pitchFamily="2" charset="-122"/>
                <a:cs typeface="宋体" panose="02010600030101010101" pitchFamily="2" charset="-122"/>
              </a:rPr>
              <a:t>Prometheu</a:t>
            </a:r>
            <a:r>
              <a:rPr sz="3200" b="0" spc="-300" dirty="0">
                <a:solidFill>
                  <a:srgbClr val="000000"/>
                </a:solidFill>
                <a:latin typeface="宋体" panose="02010600030101010101" pitchFamily="2" charset="-122"/>
                <a:cs typeface="宋体" panose="02010600030101010101" pitchFamily="2" charset="-122"/>
              </a:rPr>
              <a:t>s</a:t>
            </a:r>
            <a:r>
              <a:rPr sz="3200" b="0" dirty="0">
                <a:solidFill>
                  <a:srgbClr val="000000"/>
                </a:solidFill>
                <a:latin typeface="宋体" panose="02010600030101010101" pitchFamily="2" charset="-122"/>
                <a:cs typeface="宋体" panose="02010600030101010101" pitchFamily="2" charset="-122"/>
              </a:rPr>
              <a:t>的特性</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11438890" cy="4410710"/>
          </a:xfrm>
          <a:prstGeom prst="rect">
            <a:avLst/>
          </a:prstGeom>
        </p:spPr>
        <p:txBody>
          <a:bodyPr vert="horz" wrap="square" lIns="0" tIns="54610" rIns="0" bIns="0" rtlCol="0">
            <a:spAutoFit/>
          </a:bodyPr>
          <a:lstStyle/>
          <a:p>
            <a:pPr marL="241300" indent="-228600">
              <a:lnSpc>
                <a:spcPct val="100000"/>
              </a:lnSpc>
              <a:spcBef>
                <a:spcPts val="430"/>
              </a:spcBef>
              <a:buClr>
                <a:srgbClr val="4770C4"/>
              </a:buClr>
              <a:buSzPct val="95000"/>
              <a:buFont typeface="Wingdings" panose="05000000000000000000"/>
              <a:buChar char=""/>
              <a:tabLst>
                <a:tab pos="241300" algn="l"/>
              </a:tabLst>
            </a:pPr>
            <a:r>
              <a:rPr sz="2000" dirty="0">
                <a:latin typeface="宋体" panose="02010600030101010101" pitchFamily="2" charset="-122"/>
                <a:cs typeface="宋体" panose="02010600030101010101" pitchFamily="2" charset="-122"/>
              </a:rPr>
              <a:t>关键特性</a:t>
            </a:r>
            <a:endParaRPr sz="2000">
              <a:latin typeface="宋体" panose="02010600030101010101" pitchFamily="2" charset="-122"/>
              <a:cs typeface="宋体" panose="02010600030101010101" pitchFamily="2" charset="-122"/>
            </a:endParaRPr>
          </a:p>
          <a:p>
            <a:pPr marL="698500" lvl="1" indent="-228600">
              <a:lnSpc>
                <a:spcPct val="100000"/>
              </a:lnSpc>
              <a:spcBef>
                <a:spcPts val="30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多维护数据模型：以指标名称及附加的</a:t>
            </a:r>
            <a:r>
              <a:rPr sz="1800" spc="-260" dirty="0">
                <a:latin typeface="宋体" panose="02010600030101010101" pitchFamily="2" charset="-122"/>
                <a:cs typeface="宋体" panose="02010600030101010101" pitchFamily="2" charset="-122"/>
              </a:rPr>
              <a:t>labe</a:t>
            </a:r>
            <a:r>
              <a:rPr sz="1800" spc="-265" dirty="0">
                <a:latin typeface="宋体" panose="02010600030101010101" pitchFamily="2" charset="-122"/>
                <a:cs typeface="宋体" panose="02010600030101010101" pitchFamily="2" charset="-122"/>
              </a:rPr>
              <a:t>l</a:t>
            </a:r>
            <a:r>
              <a:rPr sz="1800" dirty="0">
                <a:latin typeface="宋体" panose="02010600030101010101" pitchFamily="2" charset="-122"/>
                <a:cs typeface="宋体" panose="02010600030101010101" pitchFamily="2" charset="-122"/>
              </a:rPr>
              <a:t>标识时间序列</a:t>
            </a:r>
            <a:endParaRPr sz="1800">
              <a:latin typeface="宋体" panose="02010600030101010101" pitchFamily="2" charset="-122"/>
              <a:cs typeface="宋体" panose="02010600030101010101" pitchFamily="2" charset="-122"/>
            </a:endParaRPr>
          </a:p>
          <a:p>
            <a:pPr marL="698500" lvl="1" indent="-228600">
              <a:lnSpc>
                <a:spcPct val="100000"/>
              </a:lnSpc>
              <a:spcBef>
                <a:spcPts val="280"/>
              </a:spcBef>
              <a:buClr>
                <a:srgbClr val="45B19B"/>
              </a:buClr>
              <a:buFont typeface="Wingdings" panose="05000000000000000000"/>
              <a:buChar char=""/>
              <a:tabLst>
                <a:tab pos="698500" algn="l"/>
              </a:tabLst>
            </a:pPr>
            <a:r>
              <a:rPr sz="1800" spc="-5" dirty="0">
                <a:latin typeface="宋体" panose="02010600030101010101" pitchFamily="2" charset="-122"/>
                <a:cs typeface="宋体" panose="02010600030101010101" pitchFamily="2" charset="-122"/>
              </a:rPr>
              <a:t>特有的数据查询语言</a:t>
            </a:r>
            <a:r>
              <a:rPr sz="1800" dirty="0">
                <a:latin typeface="宋体" panose="02010600030101010101" pitchFamily="2" charset="-122"/>
                <a:cs typeface="宋体" panose="02010600030101010101" pitchFamily="2" charset="-122"/>
              </a:rPr>
              <a:t>：</a:t>
            </a:r>
            <a:r>
              <a:rPr sz="1800" spc="155" dirty="0">
                <a:latin typeface="宋体" panose="02010600030101010101" pitchFamily="2" charset="-122"/>
                <a:cs typeface="宋体" panose="02010600030101010101" pitchFamily="2" charset="-122"/>
              </a:rPr>
              <a:t>PromQL</a:t>
            </a:r>
            <a:endParaRPr sz="1800">
              <a:latin typeface="宋体" panose="02010600030101010101" pitchFamily="2" charset="-122"/>
              <a:cs typeface="宋体" panose="02010600030101010101" pitchFamily="2" charset="-122"/>
            </a:endParaRPr>
          </a:p>
          <a:p>
            <a:pPr marL="698500" lvl="1" indent="-228600">
              <a:lnSpc>
                <a:spcPct val="100000"/>
              </a:lnSpc>
              <a:spcBef>
                <a:spcPts val="295"/>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单个服务器节点即可正常工作，不依赖分布式存储</a:t>
            </a:r>
            <a:endParaRPr sz="1800">
              <a:latin typeface="宋体" panose="02010600030101010101" pitchFamily="2" charset="-122"/>
              <a:cs typeface="宋体" panose="02010600030101010101" pitchFamily="2" charset="-122"/>
            </a:endParaRPr>
          </a:p>
          <a:p>
            <a:pPr marL="698500" lvl="1" indent="-228600">
              <a:lnSpc>
                <a:spcPct val="100000"/>
              </a:lnSpc>
              <a:spcBef>
                <a:spcPts val="28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基</a:t>
            </a:r>
            <a:r>
              <a:rPr sz="1800" spc="-5" dirty="0">
                <a:latin typeface="宋体" panose="02010600030101010101" pitchFamily="2" charset="-122"/>
                <a:cs typeface="宋体" panose="02010600030101010101" pitchFamily="2" charset="-122"/>
              </a:rPr>
              <a:t>于</a:t>
            </a:r>
            <a:r>
              <a:rPr sz="1800" spc="245" dirty="0">
                <a:latin typeface="宋体" panose="02010600030101010101" pitchFamily="2" charset="-122"/>
                <a:cs typeface="宋体" panose="02010600030101010101" pitchFamily="2" charset="-122"/>
              </a:rPr>
              <a:t>HTTP</a:t>
            </a:r>
            <a:r>
              <a:rPr sz="1800" dirty="0">
                <a:latin typeface="宋体" panose="02010600030101010101" pitchFamily="2" charset="-122"/>
                <a:cs typeface="宋体" panose="02010600030101010101" pitchFamily="2" charset="-122"/>
              </a:rPr>
              <a:t>协议，以</a:t>
            </a:r>
            <a:r>
              <a:rPr sz="1800" spc="-225" dirty="0">
                <a:latin typeface="宋体" panose="02010600030101010101" pitchFamily="2" charset="-122"/>
                <a:cs typeface="宋体" panose="02010600030101010101" pitchFamily="2" charset="-122"/>
              </a:rPr>
              <a:t>Pull</a:t>
            </a:r>
            <a:r>
              <a:rPr sz="1800" dirty="0">
                <a:latin typeface="宋体" panose="02010600030101010101" pitchFamily="2" charset="-122"/>
                <a:cs typeface="宋体" panose="02010600030101010101" pitchFamily="2" charset="-122"/>
              </a:rPr>
              <a:t>模式完成指标数据采集</a:t>
            </a:r>
            <a:endParaRPr sz="1800">
              <a:latin typeface="宋体" panose="02010600030101010101" pitchFamily="2" charset="-122"/>
              <a:cs typeface="宋体" panose="02010600030101010101" pitchFamily="2" charset="-122"/>
            </a:endParaRPr>
          </a:p>
          <a:p>
            <a:pPr marL="698500" lvl="1" indent="-228600">
              <a:lnSpc>
                <a:spcPct val="100000"/>
              </a:lnSpc>
              <a:spcBef>
                <a:spcPts val="28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借助</a:t>
            </a:r>
            <a:r>
              <a:rPr sz="1800" spc="-5" dirty="0">
                <a:latin typeface="宋体" panose="02010600030101010101" pitchFamily="2" charset="-122"/>
                <a:cs typeface="宋体" panose="02010600030101010101" pitchFamily="2" charset="-122"/>
              </a:rPr>
              <a:t>于</a:t>
            </a:r>
            <a:r>
              <a:rPr sz="1800" spc="45" dirty="0">
                <a:latin typeface="宋体" panose="02010600030101010101" pitchFamily="2" charset="-122"/>
                <a:cs typeface="宋体" panose="02010600030101010101" pitchFamily="2" charset="-122"/>
              </a:rPr>
              <a:t>P</a:t>
            </a:r>
            <a:r>
              <a:rPr sz="1800" spc="35" dirty="0">
                <a:latin typeface="宋体" panose="02010600030101010101" pitchFamily="2" charset="-122"/>
                <a:cs typeface="宋体" panose="02010600030101010101" pitchFamily="2" charset="-122"/>
              </a:rPr>
              <a:t>u</a:t>
            </a:r>
            <a:r>
              <a:rPr sz="1800" spc="85" dirty="0">
                <a:latin typeface="宋体" panose="02010600030101010101" pitchFamily="2" charset="-122"/>
                <a:cs typeface="宋体" panose="02010600030101010101" pitchFamily="2" charset="-122"/>
              </a:rPr>
              <a:t>sh</a:t>
            </a:r>
            <a:r>
              <a:rPr sz="1800" spc="90" dirty="0">
                <a:latin typeface="宋体" panose="02010600030101010101" pitchFamily="2" charset="-122"/>
                <a:cs typeface="宋体" panose="02010600030101010101" pitchFamily="2" charset="-122"/>
              </a:rPr>
              <a:t>G</a:t>
            </a:r>
            <a:r>
              <a:rPr sz="1800" spc="-120" dirty="0">
                <a:latin typeface="宋体" panose="02010600030101010101" pitchFamily="2" charset="-122"/>
                <a:cs typeface="宋体" panose="02010600030101010101" pitchFamily="2" charset="-122"/>
              </a:rPr>
              <a:t>atewa</a:t>
            </a:r>
            <a:r>
              <a:rPr sz="1800" spc="-114" dirty="0">
                <a:latin typeface="宋体" panose="02010600030101010101" pitchFamily="2" charset="-122"/>
                <a:cs typeface="宋体" panose="02010600030101010101" pitchFamily="2" charset="-122"/>
              </a:rPr>
              <a:t>y</a:t>
            </a:r>
            <a:r>
              <a:rPr sz="1800" dirty="0">
                <a:latin typeface="宋体" panose="02010600030101010101" pitchFamily="2" charset="-122"/>
                <a:cs typeface="宋体" panose="02010600030101010101" pitchFamily="2" charset="-122"/>
              </a:rPr>
              <a:t>，支持</a:t>
            </a:r>
            <a:r>
              <a:rPr sz="1800" spc="45" dirty="0">
                <a:latin typeface="宋体" panose="02010600030101010101" pitchFamily="2" charset="-122"/>
                <a:cs typeface="宋体" panose="02010600030101010101" pitchFamily="2" charset="-122"/>
              </a:rPr>
              <a:t>P</a:t>
            </a:r>
            <a:r>
              <a:rPr sz="1800" spc="35" dirty="0">
                <a:latin typeface="宋体" panose="02010600030101010101" pitchFamily="2" charset="-122"/>
                <a:cs typeface="宋体" panose="02010600030101010101" pitchFamily="2" charset="-122"/>
              </a:rPr>
              <a:t>u</a:t>
            </a:r>
            <a:r>
              <a:rPr sz="1800" spc="-114" dirty="0">
                <a:latin typeface="宋体" panose="02010600030101010101" pitchFamily="2" charset="-122"/>
                <a:cs typeface="宋体" panose="02010600030101010101" pitchFamily="2" charset="-122"/>
              </a:rPr>
              <a:t>s</a:t>
            </a:r>
            <a:r>
              <a:rPr sz="1800" spc="-110" dirty="0">
                <a:latin typeface="宋体" panose="02010600030101010101" pitchFamily="2" charset="-122"/>
                <a:cs typeface="宋体" panose="02010600030101010101" pitchFamily="2" charset="-122"/>
              </a:rPr>
              <a:t>h</a:t>
            </a:r>
            <a:r>
              <a:rPr sz="1800" dirty="0">
                <a:latin typeface="宋体" panose="02010600030101010101" pitchFamily="2" charset="-122"/>
                <a:cs typeface="宋体" panose="02010600030101010101" pitchFamily="2" charset="-122"/>
              </a:rPr>
              <a:t>模式的指标数据采集</a:t>
            </a:r>
            <a:endParaRPr sz="1800">
              <a:latin typeface="宋体" panose="02010600030101010101" pitchFamily="2" charset="-122"/>
              <a:cs typeface="宋体" panose="02010600030101010101" pitchFamily="2" charset="-122"/>
            </a:endParaRPr>
          </a:p>
          <a:p>
            <a:pPr marL="698500" lvl="1" indent="-228600">
              <a:lnSpc>
                <a:spcPct val="100000"/>
              </a:lnSpc>
              <a:spcBef>
                <a:spcPts val="29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使用服务发现机制动态发现</a:t>
            </a:r>
            <a:r>
              <a:rPr sz="1800" spc="-90" dirty="0">
                <a:latin typeface="宋体" panose="02010600030101010101" pitchFamily="2" charset="-122"/>
                <a:cs typeface="宋体" panose="02010600030101010101" pitchFamily="2" charset="-122"/>
              </a:rPr>
              <a:t>Tar</a:t>
            </a:r>
            <a:r>
              <a:rPr sz="1800" spc="-85" dirty="0">
                <a:latin typeface="宋体" panose="02010600030101010101" pitchFamily="2" charset="-122"/>
                <a:cs typeface="宋体" panose="02010600030101010101" pitchFamily="2" charset="-122"/>
              </a:rPr>
              <a:t>g</a:t>
            </a:r>
            <a:r>
              <a:rPr sz="1800" spc="-265" dirty="0">
                <a:latin typeface="宋体" panose="02010600030101010101" pitchFamily="2" charset="-122"/>
                <a:cs typeface="宋体" panose="02010600030101010101" pitchFamily="2" charset="-122"/>
              </a:rPr>
              <a:t>et</a:t>
            </a:r>
            <a:r>
              <a:rPr sz="1800" dirty="0">
                <a:latin typeface="宋体" panose="02010600030101010101" pitchFamily="2" charset="-122"/>
                <a:cs typeface="宋体" panose="02010600030101010101" pitchFamily="2" charset="-122"/>
              </a:rPr>
              <a:t>，或静态配置要监控的</a:t>
            </a:r>
            <a:r>
              <a:rPr sz="1800" spc="-90" dirty="0">
                <a:latin typeface="宋体" panose="02010600030101010101" pitchFamily="2" charset="-122"/>
                <a:cs typeface="宋体" panose="02010600030101010101" pitchFamily="2" charset="-122"/>
              </a:rPr>
              <a:t>Tar</a:t>
            </a:r>
            <a:r>
              <a:rPr sz="1800" spc="-85" dirty="0">
                <a:latin typeface="宋体" panose="02010600030101010101" pitchFamily="2" charset="-122"/>
                <a:cs typeface="宋体" panose="02010600030101010101" pitchFamily="2" charset="-122"/>
              </a:rPr>
              <a:t>g</a:t>
            </a:r>
            <a:r>
              <a:rPr sz="1800" spc="-265" dirty="0">
                <a:latin typeface="宋体" panose="02010600030101010101" pitchFamily="2" charset="-122"/>
                <a:cs typeface="宋体" panose="02010600030101010101" pitchFamily="2" charset="-122"/>
              </a:rPr>
              <a:t>et</a:t>
            </a:r>
            <a:endParaRPr sz="1800">
              <a:latin typeface="宋体" panose="02010600030101010101" pitchFamily="2" charset="-122"/>
              <a:cs typeface="宋体" panose="02010600030101010101" pitchFamily="2" charset="-122"/>
            </a:endParaRPr>
          </a:p>
          <a:p>
            <a:pPr marL="698500" lvl="1" indent="-228600">
              <a:lnSpc>
                <a:spcPct val="100000"/>
              </a:lnSpc>
              <a:spcBef>
                <a:spcPts val="28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支持多</a:t>
            </a:r>
            <a:r>
              <a:rPr sz="1800" spc="-5" dirty="0">
                <a:latin typeface="宋体" panose="02010600030101010101" pitchFamily="2" charset="-122"/>
                <a:cs typeface="宋体" panose="02010600030101010101" pitchFamily="2" charset="-122"/>
              </a:rPr>
              <a:t>种</a:t>
            </a:r>
            <a:r>
              <a:rPr sz="1800" spc="10" dirty="0">
                <a:latin typeface="宋体" panose="02010600030101010101" pitchFamily="2" charset="-122"/>
                <a:cs typeface="宋体" panose="02010600030101010101" pitchFamily="2" charset="-122"/>
              </a:rPr>
              <a:t>Grap</a:t>
            </a:r>
            <a:r>
              <a:rPr sz="1800" spc="15" dirty="0">
                <a:latin typeface="宋体" panose="02010600030101010101" pitchFamily="2" charset="-122"/>
                <a:cs typeface="宋体" panose="02010600030101010101" pitchFamily="2" charset="-122"/>
              </a:rPr>
              <a:t>h</a:t>
            </a:r>
            <a:r>
              <a:rPr sz="1800" dirty="0">
                <a:latin typeface="宋体" panose="02010600030101010101" pitchFamily="2" charset="-122"/>
                <a:cs typeface="宋体" panose="02010600030101010101" pitchFamily="2" charset="-122"/>
              </a:rPr>
              <a:t>和</a:t>
            </a:r>
            <a:r>
              <a:rPr sz="1800" spc="20" dirty="0">
                <a:latin typeface="宋体" panose="02010600030101010101" pitchFamily="2" charset="-122"/>
                <a:cs typeface="宋体" panose="02010600030101010101" pitchFamily="2" charset="-122"/>
              </a:rPr>
              <a:t>Das</a:t>
            </a:r>
            <a:r>
              <a:rPr sz="1800" spc="25" dirty="0">
                <a:latin typeface="宋体" panose="02010600030101010101" pitchFamily="2" charset="-122"/>
                <a:cs typeface="宋体" panose="02010600030101010101" pitchFamily="2" charset="-122"/>
              </a:rPr>
              <a:t>h</a:t>
            </a:r>
            <a:r>
              <a:rPr sz="1800" spc="5" dirty="0">
                <a:latin typeface="宋体" panose="02010600030101010101" pitchFamily="2" charset="-122"/>
                <a:cs typeface="宋体" panose="02010600030101010101" pitchFamily="2" charset="-122"/>
              </a:rPr>
              <a:t>bo</a:t>
            </a:r>
            <a:r>
              <a:rPr sz="1800" spc="-160" dirty="0">
                <a:latin typeface="宋体" panose="02010600030101010101" pitchFamily="2" charset="-122"/>
                <a:cs typeface="宋体" panose="02010600030101010101" pitchFamily="2" charset="-122"/>
              </a:rPr>
              <a:t>ard</a:t>
            </a:r>
            <a:endParaRPr sz="1800">
              <a:latin typeface="宋体" panose="02010600030101010101" pitchFamily="2" charset="-122"/>
              <a:cs typeface="宋体" panose="02010600030101010101" pitchFamily="2" charset="-122"/>
            </a:endParaRPr>
          </a:p>
          <a:p>
            <a:pPr marL="241300" indent="-228600">
              <a:lnSpc>
                <a:spcPct val="100000"/>
              </a:lnSpc>
              <a:spcBef>
                <a:spcPts val="750"/>
              </a:spcBef>
              <a:buClr>
                <a:srgbClr val="4770C4"/>
              </a:buClr>
              <a:buSzPct val="95000"/>
              <a:buFont typeface="Wingdings" panose="05000000000000000000"/>
              <a:buChar char=""/>
              <a:tabLst>
                <a:tab pos="241300" algn="l"/>
              </a:tabLst>
            </a:pPr>
            <a:r>
              <a:rPr sz="2000" dirty="0">
                <a:latin typeface="宋体" panose="02010600030101010101" pitchFamily="2" charset="-122"/>
                <a:cs typeface="宋体" panose="02010600030101010101" pitchFamily="2" charset="-122"/>
              </a:rPr>
              <a:t>不适用的场景</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spc="-60" dirty="0">
                <a:latin typeface="宋体" panose="02010600030101010101" pitchFamily="2" charset="-122"/>
                <a:cs typeface="宋体" panose="02010600030101010101" pitchFamily="2" charset="-122"/>
              </a:rPr>
              <a:t>Prometheus</a:t>
            </a:r>
            <a:r>
              <a:rPr sz="1800" dirty="0">
                <a:latin typeface="宋体" panose="02010600030101010101" pitchFamily="2" charset="-122"/>
                <a:cs typeface="宋体" panose="02010600030101010101" pitchFamily="2" charset="-122"/>
              </a:rPr>
              <a:t>是一款指标监控系统，不适合存储事件及日志；</a:t>
            </a:r>
            <a:endParaRPr sz="1800">
              <a:latin typeface="宋体" panose="02010600030101010101" pitchFamily="2" charset="-122"/>
              <a:cs typeface="宋体" panose="02010600030101010101" pitchFamily="2" charset="-122"/>
            </a:endParaRPr>
          </a:p>
          <a:p>
            <a:pPr marL="698500" marR="5080" lvl="1" indent="-228600">
              <a:lnSpc>
                <a:spcPts val="1940"/>
              </a:lnSpc>
              <a:spcBef>
                <a:spcPts val="530"/>
              </a:spcBef>
              <a:buClr>
                <a:srgbClr val="45B19B"/>
              </a:buClr>
              <a:buFont typeface="Wingdings" panose="05000000000000000000"/>
              <a:buChar char=""/>
              <a:tabLst>
                <a:tab pos="755650" algn="l"/>
              </a:tabLst>
            </a:pPr>
            <a:r>
              <a:rPr dirty="0"/>
              <a:t>	</a:t>
            </a:r>
            <a:r>
              <a:rPr sz="1800" spc="-30" dirty="0">
                <a:latin typeface="宋体" panose="02010600030101010101" pitchFamily="2" charset="-122"/>
                <a:cs typeface="宋体" panose="02010600030101010101" pitchFamily="2" charset="-122"/>
              </a:rPr>
              <a:t>Promet</a:t>
            </a:r>
            <a:r>
              <a:rPr sz="1800" spc="-2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dirty="0">
                <a:latin typeface="宋体" panose="02010600030101010101" pitchFamily="2" charset="-122"/>
                <a:cs typeface="宋体" panose="02010600030101010101" pitchFamily="2" charset="-122"/>
              </a:rPr>
              <a:t>认为只有最近的监控数据才有查询的需要，其本地存储的设计初衷只是保</a:t>
            </a:r>
            <a:r>
              <a:rPr sz="1800" spc="5" dirty="0">
                <a:latin typeface="宋体" panose="02010600030101010101" pitchFamily="2" charset="-122"/>
                <a:cs typeface="宋体" panose="02010600030101010101" pitchFamily="2" charset="-122"/>
              </a:rPr>
              <a:t>存</a:t>
            </a:r>
            <a:r>
              <a:rPr sz="1800" dirty="0">
                <a:solidFill>
                  <a:srgbClr val="E18B9D"/>
                </a:solidFill>
                <a:latin typeface="宋体" panose="02010600030101010101" pitchFamily="2" charset="-122"/>
                <a:cs typeface="宋体" panose="02010600030101010101" pitchFamily="2" charset="-122"/>
              </a:rPr>
              <a:t>短期数据</a:t>
            </a:r>
            <a:r>
              <a:rPr sz="1800" dirty="0">
                <a:latin typeface="宋体" panose="02010600030101010101" pitchFamily="2" charset="-122"/>
                <a:cs typeface="宋体" panose="02010600030101010101" pitchFamily="2" charset="-122"/>
              </a:rPr>
              <a:t>，因而不支 持针对大量的历史数据进行存储；</a:t>
            </a:r>
            <a:endParaRPr sz="1800">
              <a:latin typeface="宋体" panose="02010600030101010101" pitchFamily="2" charset="-122"/>
              <a:cs typeface="宋体" panose="02010600030101010101" pitchFamily="2" charset="-122"/>
            </a:endParaRPr>
          </a:p>
          <a:p>
            <a:pPr marL="1205865" lvl="2" indent="-280035">
              <a:lnSpc>
                <a:spcPct val="100000"/>
              </a:lnSpc>
              <a:spcBef>
                <a:spcPts val="30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若需要存储长期的历史数据，建议基于远端存储机制将数据保存</a:t>
            </a:r>
            <a:r>
              <a:rPr sz="1600" spc="5" dirty="0">
                <a:latin typeface="宋体" panose="02010600030101010101" pitchFamily="2" charset="-122"/>
                <a:cs typeface="宋体" panose="02010600030101010101" pitchFamily="2" charset="-122"/>
              </a:rPr>
              <a:t>于</a:t>
            </a:r>
            <a:r>
              <a:rPr sz="1600" spc="-110" dirty="0">
                <a:latin typeface="宋体" panose="02010600030101010101" pitchFamily="2" charset="-122"/>
                <a:cs typeface="宋体" panose="02010600030101010101" pitchFamily="2" charset="-122"/>
              </a:rPr>
              <a:t>I</a:t>
            </a:r>
            <a:r>
              <a:rPr sz="1600" spc="-105" dirty="0">
                <a:latin typeface="宋体" panose="02010600030101010101" pitchFamily="2" charset="-122"/>
                <a:cs typeface="宋体" panose="02010600030101010101" pitchFamily="2" charset="-122"/>
              </a:rPr>
              <a:t>n</a:t>
            </a:r>
            <a:r>
              <a:rPr sz="1600" spc="-360" dirty="0">
                <a:latin typeface="宋体" panose="02010600030101010101" pitchFamily="2" charset="-122"/>
                <a:cs typeface="宋体" panose="02010600030101010101" pitchFamily="2" charset="-122"/>
              </a:rPr>
              <a:t>fl</a:t>
            </a:r>
            <a:r>
              <a:rPr sz="1600" spc="-20" dirty="0">
                <a:latin typeface="宋体" panose="02010600030101010101" pitchFamily="2" charset="-122"/>
                <a:cs typeface="宋体" panose="02010600030101010101" pitchFamily="2" charset="-122"/>
              </a:rPr>
              <a:t>u</a:t>
            </a:r>
            <a:r>
              <a:rPr sz="1600" cap="small" spc="70" dirty="0">
                <a:latin typeface="宋体" panose="02010600030101010101" pitchFamily="2" charset="-122"/>
                <a:cs typeface="宋体" panose="02010600030101010101" pitchFamily="2" charset="-122"/>
              </a:rPr>
              <a:t>x</a:t>
            </a:r>
            <a:r>
              <a:rPr sz="1600" spc="305" dirty="0">
                <a:latin typeface="宋体" panose="02010600030101010101" pitchFamily="2" charset="-122"/>
                <a:cs typeface="宋体" panose="02010600030101010101" pitchFamily="2" charset="-122"/>
              </a:rPr>
              <a:t>D</a:t>
            </a:r>
            <a:r>
              <a:rPr sz="1600" spc="300" dirty="0">
                <a:latin typeface="宋体" panose="02010600030101010101" pitchFamily="2" charset="-122"/>
                <a:cs typeface="宋体" panose="02010600030101010101" pitchFamily="2" charset="-122"/>
              </a:rPr>
              <a:t>B</a:t>
            </a:r>
            <a:r>
              <a:rPr sz="1600" dirty="0">
                <a:latin typeface="宋体" panose="02010600030101010101" pitchFamily="2" charset="-122"/>
                <a:cs typeface="宋体" panose="02010600030101010101" pitchFamily="2" charset="-122"/>
              </a:rPr>
              <a:t>或</a:t>
            </a:r>
            <a:r>
              <a:rPr sz="1600" spc="110" dirty="0">
                <a:latin typeface="宋体" panose="02010600030101010101" pitchFamily="2" charset="-122"/>
                <a:cs typeface="宋体" panose="02010600030101010101" pitchFamily="2" charset="-122"/>
              </a:rPr>
              <a:t>Op</a:t>
            </a:r>
            <a:r>
              <a:rPr sz="1600" spc="114" dirty="0">
                <a:latin typeface="宋体" panose="02010600030101010101" pitchFamily="2" charset="-122"/>
                <a:cs typeface="宋体" panose="02010600030101010101" pitchFamily="2" charset="-122"/>
              </a:rPr>
              <a:t>e</a:t>
            </a:r>
            <a:r>
              <a:rPr sz="1600" spc="155" dirty="0">
                <a:latin typeface="宋体" panose="02010600030101010101" pitchFamily="2" charset="-122"/>
                <a:cs typeface="宋体" panose="02010600030101010101" pitchFamily="2" charset="-122"/>
              </a:rPr>
              <a:t>nTSD</a:t>
            </a:r>
            <a:r>
              <a:rPr sz="1600" spc="150" dirty="0">
                <a:latin typeface="宋体" panose="02010600030101010101" pitchFamily="2" charset="-122"/>
                <a:cs typeface="宋体" panose="02010600030101010101" pitchFamily="2" charset="-122"/>
              </a:rPr>
              <a:t>B</a:t>
            </a:r>
            <a:r>
              <a:rPr sz="1600" dirty="0">
                <a:latin typeface="宋体" panose="02010600030101010101" pitchFamily="2" charset="-122"/>
                <a:cs typeface="宋体" panose="02010600030101010101" pitchFamily="2" charset="-122"/>
              </a:rPr>
              <a:t>等系统中；</a:t>
            </a:r>
            <a:endParaRPr sz="1600">
              <a:latin typeface="宋体" panose="02010600030101010101" pitchFamily="2" charset="-122"/>
              <a:cs typeface="宋体" panose="02010600030101010101" pitchFamily="2" charset="-122"/>
            </a:endParaRPr>
          </a:p>
          <a:p>
            <a:pPr marL="755650" lvl="1" indent="-285750">
              <a:lnSpc>
                <a:spcPct val="100000"/>
              </a:lnSpc>
              <a:spcBef>
                <a:spcPts val="275"/>
              </a:spcBef>
              <a:buClr>
                <a:srgbClr val="45B19B"/>
              </a:buClr>
              <a:buFont typeface="Wingdings" panose="05000000000000000000"/>
              <a:buChar char=""/>
              <a:tabLst>
                <a:tab pos="755650" algn="l"/>
              </a:tabLst>
            </a:pPr>
            <a:r>
              <a:rPr sz="1800" spc="-60" dirty="0">
                <a:latin typeface="宋体" panose="02010600030101010101" pitchFamily="2" charset="-122"/>
                <a:cs typeface="宋体" panose="02010600030101010101" pitchFamily="2" charset="-122"/>
              </a:rPr>
              <a:t>Prometheus</a:t>
            </a:r>
            <a:r>
              <a:rPr sz="1800" dirty="0">
                <a:latin typeface="宋体" panose="02010600030101010101" pitchFamily="2" charset="-122"/>
                <a:cs typeface="宋体" panose="02010600030101010101" pitchFamily="2" charset="-122"/>
              </a:rPr>
              <a:t>的集群机制成熟度不高，即便基于</a:t>
            </a:r>
            <a:r>
              <a:rPr sz="1800" spc="-25" dirty="0">
                <a:latin typeface="宋体" panose="02010600030101010101" pitchFamily="2" charset="-122"/>
                <a:cs typeface="宋体" panose="02010600030101010101" pitchFamily="2" charset="-122"/>
              </a:rPr>
              <a:t>Thanos</a:t>
            </a:r>
            <a:r>
              <a:rPr sz="1800" dirty="0">
                <a:latin typeface="宋体" panose="02010600030101010101" pitchFamily="2" charset="-122"/>
                <a:cs typeface="宋体" panose="02010600030101010101" pitchFamily="2" charset="-122"/>
              </a:rPr>
              <a:t>亦是如此；</a:t>
            </a:r>
            <a:endParaRPr sz="1800">
              <a:latin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3"/>
          <a:stretch>
            <a:fillRect/>
          </a:stretch>
        </p:blipFill>
        <p:spPr>
          <a:xfrm>
            <a:off x="8537699" y="209863"/>
            <a:ext cx="2565911" cy="618240"/>
          </a:xfrm>
          <a:prstGeom prst="rect">
            <a:avLst/>
          </a:prstGeom>
        </p:spPr>
      </p:pic>
      <p:pic>
        <p:nvPicPr>
          <p:cNvPr id="5" name="图片 4"/>
          <p:cNvPicPr>
            <a:picLocks noChangeAspect="1"/>
          </p:cNvPicPr>
          <p:nvPr/>
        </p:nvPicPr>
        <p:blipFill>
          <a:blip r:embed="rId4"/>
          <a:stretch>
            <a:fillRect/>
          </a:stretch>
        </p:blipFill>
        <p:spPr>
          <a:xfrm>
            <a:off x="124500" y="848289"/>
            <a:ext cx="11552381" cy="38095"/>
          </a:xfrm>
          <a:prstGeom prst="rect">
            <a:avLst/>
          </a:prstGeom>
        </p:spPr>
      </p:pic>
      <p:pic>
        <p:nvPicPr>
          <p:cNvPr id="6" name="object 4"/>
          <p:cNvPicPr/>
          <p:nvPr>
            <p:custDataLst>
              <p:tags r:id="rId1"/>
            </p:custDataLst>
          </p:nvPr>
        </p:nvPicPr>
        <p:blipFill>
          <a:blip r:embed="rId5" cstate="print"/>
          <a:stretch>
            <a:fillRect/>
          </a:stretch>
        </p:blipFill>
        <p:spPr>
          <a:xfrm>
            <a:off x="0" y="6436359"/>
            <a:ext cx="12190729" cy="4216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sp>
        <p:nvSpPr>
          <p:cNvPr id="3" name="object 3"/>
          <p:cNvSpPr txBox="1">
            <a:spLocks noGrp="1"/>
          </p:cNvSpPr>
          <p:nvPr>
            <p:ph type="title"/>
          </p:nvPr>
        </p:nvSpPr>
        <p:spPr>
          <a:xfrm>
            <a:off x="350202" y="161925"/>
            <a:ext cx="249809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下载</a:t>
            </a:r>
            <a:r>
              <a:rPr sz="3200" b="0" spc="-195" dirty="0">
                <a:solidFill>
                  <a:srgbClr val="000000"/>
                </a:solidFill>
                <a:latin typeface="宋体" panose="02010600030101010101" pitchFamily="2" charset="-122"/>
                <a:cs typeface="宋体" panose="02010600030101010101" pitchFamily="2" charset="-122"/>
              </a:rPr>
              <a:t>Prom</a:t>
            </a:r>
            <a:r>
              <a:rPr sz="3200" b="0" spc="-190" dirty="0">
                <a:solidFill>
                  <a:srgbClr val="000000"/>
                </a:solidFill>
                <a:latin typeface="宋体" panose="02010600030101010101" pitchFamily="2" charset="-122"/>
                <a:cs typeface="宋体" panose="02010600030101010101" pitchFamily="2" charset="-122"/>
              </a:rPr>
              <a:t>e</a:t>
            </a:r>
            <a:r>
              <a:rPr sz="3200" b="0" spc="-400" dirty="0">
                <a:solidFill>
                  <a:srgbClr val="000000"/>
                </a:solidFill>
                <a:latin typeface="宋体" panose="02010600030101010101" pitchFamily="2" charset="-122"/>
                <a:cs typeface="宋体" panose="02010600030101010101" pitchFamily="2" charset="-122"/>
              </a:rPr>
              <a:t>theus</a:t>
            </a:r>
            <a:endParaRPr sz="3200">
              <a:latin typeface="宋体" panose="02010600030101010101" pitchFamily="2" charset="-122"/>
              <a:cs typeface="宋体" panose="02010600030101010101" pitchFamily="2" charset="-122"/>
            </a:endParaRPr>
          </a:p>
        </p:txBody>
      </p:sp>
      <p:grpSp>
        <p:nvGrpSpPr>
          <p:cNvPr id="4" name="object 4"/>
          <p:cNvGrpSpPr/>
          <p:nvPr/>
        </p:nvGrpSpPr>
        <p:grpSpPr>
          <a:xfrm>
            <a:off x="1789429" y="712419"/>
            <a:ext cx="8822690" cy="6038215"/>
            <a:chOff x="1789429" y="712419"/>
            <a:chExt cx="8822690" cy="6038215"/>
          </a:xfrm>
        </p:grpSpPr>
        <p:pic>
          <p:nvPicPr>
            <p:cNvPr id="5" name="object 5"/>
            <p:cNvPicPr/>
            <p:nvPr/>
          </p:nvPicPr>
          <p:blipFill>
            <a:blip r:embed="rId4" cstate="print"/>
            <a:stretch>
              <a:fillRect/>
            </a:stretch>
          </p:blipFill>
          <p:spPr>
            <a:xfrm>
              <a:off x="1789429" y="712419"/>
              <a:ext cx="8822689" cy="6037707"/>
            </a:xfrm>
            <a:prstGeom prst="rect">
              <a:avLst/>
            </a:prstGeom>
          </p:spPr>
        </p:pic>
        <p:pic>
          <p:nvPicPr>
            <p:cNvPr id="6" name="object 6"/>
            <p:cNvPicPr/>
            <p:nvPr/>
          </p:nvPicPr>
          <p:blipFill>
            <a:blip r:embed="rId5" cstate="print"/>
            <a:stretch>
              <a:fillRect/>
            </a:stretch>
          </p:blipFill>
          <p:spPr>
            <a:xfrm>
              <a:off x="1983739" y="906779"/>
              <a:ext cx="8258809" cy="5473699"/>
            </a:xfrm>
            <a:prstGeom prst="rect">
              <a:avLst/>
            </a:prstGeom>
          </p:spPr>
        </p:pic>
      </p:grpSp>
      <p:pic>
        <p:nvPicPr>
          <p:cNvPr id="10" name="图片 9"/>
          <p:cNvPicPr>
            <a:picLocks noChangeAspect="1"/>
          </p:cNvPicPr>
          <p:nvPr>
            <p:custDataLst>
              <p:tags r:id="rId1"/>
            </p:custDataLst>
          </p:nvPr>
        </p:nvPicPr>
        <p:blipFill>
          <a:blip r:embed="rId6"/>
          <a:stretch>
            <a:fillRect/>
          </a:stretch>
        </p:blipFill>
        <p:spPr>
          <a:xfrm>
            <a:off x="8537699" y="209863"/>
            <a:ext cx="2565911" cy="618240"/>
          </a:xfrm>
          <a:prstGeom prst="rect">
            <a:avLst/>
          </a:prstGeom>
        </p:spPr>
      </p:pic>
      <p:pic>
        <p:nvPicPr>
          <p:cNvPr id="7" name="object 4"/>
          <p:cNvPicPr/>
          <p:nvPr>
            <p:custDataLst>
              <p:tags r:id="rId2"/>
            </p:custDataLst>
          </p:nvPr>
        </p:nvPicPr>
        <p:blipFill>
          <a:blip r:embed="rId7" cstate="print"/>
          <a:stretch>
            <a:fillRect/>
          </a:stretch>
        </p:blipFill>
        <p:spPr>
          <a:xfrm>
            <a:off x="0" y="6436359"/>
            <a:ext cx="12190729" cy="4216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4638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使用包管理器</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6754495" cy="685165"/>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spc="5" dirty="0">
                <a:latin typeface="宋体" panose="02010600030101010101" pitchFamily="2" charset="-122"/>
                <a:cs typeface="宋体" panose="02010600030101010101" pitchFamily="2" charset="-122"/>
              </a:rPr>
              <a:t>Rocky/CentOS</a:t>
            </a:r>
            <a:r>
              <a:rPr sz="2000" dirty="0">
                <a:latin typeface="宋体" panose="02010600030101010101" pitchFamily="2" charset="-122"/>
                <a:cs typeface="宋体" panose="02010600030101010101" pitchFamily="2" charset="-122"/>
              </a:rPr>
              <a:t>上可基</a:t>
            </a:r>
            <a:r>
              <a:rPr sz="2000" spc="10" dirty="0">
                <a:latin typeface="宋体" panose="02010600030101010101" pitchFamily="2" charset="-122"/>
                <a:cs typeface="宋体" panose="02010600030101010101" pitchFamily="2" charset="-122"/>
              </a:rPr>
              <a:t>于</a:t>
            </a:r>
            <a:r>
              <a:rPr sz="2000" spc="114" dirty="0">
                <a:latin typeface="宋体" panose="02010600030101010101" pitchFamily="2" charset="-122"/>
                <a:cs typeface="宋体" panose="02010600030101010101" pitchFamily="2" charset="-122"/>
              </a:rPr>
              <a:t>yum</a:t>
            </a:r>
            <a:r>
              <a:rPr sz="2000" spc="-455" dirty="0">
                <a:latin typeface="宋体" panose="02010600030101010101" pitchFamily="2" charset="-122"/>
                <a:cs typeface="宋体" panose="02010600030101010101" pitchFamily="2" charset="-122"/>
              </a:rPr>
              <a:t> </a:t>
            </a:r>
            <a:r>
              <a:rPr sz="2000" spc="-220" dirty="0">
                <a:latin typeface="宋体" panose="02010600030101010101" pitchFamily="2" charset="-122"/>
                <a:cs typeface="宋体" panose="02010600030101010101" pitchFamily="2" charset="-122"/>
              </a:rPr>
              <a:t>repository</a:t>
            </a:r>
            <a:r>
              <a:rPr sz="2000" dirty="0">
                <a:latin typeface="宋体" panose="02010600030101010101" pitchFamily="2" charset="-122"/>
                <a:cs typeface="宋体" panose="02010600030101010101" pitchFamily="2" charset="-122"/>
              </a:rPr>
              <a:t>安装</a:t>
            </a:r>
            <a:r>
              <a:rPr sz="2000" spc="-130" dirty="0">
                <a:latin typeface="宋体" panose="02010600030101010101" pitchFamily="2" charset="-122"/>
                <a:cs typeface="宋体" panose="02010600030101010101" pitchFamily="2" charset="-122"/>
              </a:rPr>
              <a:t>Prometheus-Server</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spc="-135" dirty="0">
                <a:latin typeface="宋体" panose="02010600030101010101" pitchFamily="2" charset="-122"/>
                <a:cs typeface="宋体" panose="02010600030101010101" pitchFamily="2" charset="-122"/>
              </a:rPr>
              <a:t>https://packagecloud.io/app/prometheus-rpm/release/search</a:t>
            </a:r>
            <a:endParaRPr sz="1800">
              <a:latin typeface="宋体" panose="02010600030101010101" pitchFamily="2" charset="-122"/>
              <a:cs typeface="宋体" panose="02010600030101010101" pitchFamily="2" charset="-122"/>
            </a:endParaRPr>
          </a:p>
        </p:txBody>
      </p:sp>
      <p:sp>
        <p:nvSpPr>
          <p:cNvPr id="4" name="object 4"/>
          <p:cNvSpPr txBox="1"/>
          <p:nvPr/>
        </p:nvSpPr>
        <p:spPr>
          <a:xfrm>
            <a:off x="368617" y="3742788"/>
            <a:ext cx="7695565" cy="685165"/>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如无版本上的特殊要求，Ubuntu和</a:t>
            </a:r>
            <a:r>
              <a:rPr sz="2000" spc="185" dirty="0">
                <a:latin typeface="宋体" panose="02010600030101010101" pitchFamily="2" charset="-122"/>
                <a:cs typeface="宋体" panose="02010600030101010101" pitchFamily="2" charset="-122"/>
              </a:rPr>
              <a:t>D</a:t>
            </a:r>
            <a:r>
              <a:rPr sz="2000" spc="175" dirty="0">
                <a:latin typeface="宋体" panose="02010600030101010101" pitchFamily="2" charset="-122"/>
                <a:cs typeface="宋体" panose="02010600030101010101" pitchFamily="2" charset="-122"/>
              </a:rPr>
              <a:t>e</a:t>
            </a:r>
            <a:r>
              <a:rPr sz="2000" spc="-175" dirty="0">
                <a:latin typeface="宋体" panose="02010600030101010101" pitchFamily="2" charset="-122"/>
                <a:cs typeface="宋体" panose="02010600030101010101" pitchFamily="2" charset="-122"/>
              </a:rPr>
              <a:t>bian</a:t>
            </a:r>
            <a:r>
              <a:rPr sz="2000" dirty="0">
                <a:latin typeface="宋体" panose="02010600030101010101" pitchFamily="2" charset="-122"/>
                <a:cs typeface="宋体" panose="02010600030101010101" pitchFamily="2" charset="-122"/>
              </a:rPr>
              <a:t>可直接使用</a:t>
            </a:r>
            <a:r>
              <a:rPr sz="2000" spc="-195" dirty="0">
                <a:latin typeface="宋体" panose="02010600030101010101" pitchFamily="2" charset="-122"/>
                <a:cs typeface="宋体" panose="02010600030101010101" pitchFamily="2" charset="-122"/>
              </a:rPr>
              <a:t>ap</a:t>
            </a:r>
            <a:r>
              <a:rPr sz="2000" spc="-204" dirty="0">
                <a:latin typeface="宋体" panose="02010600030101010101" pitchFamily="2" charset="-122"/>
                <a:cs typeface="宋体" panose="02010600030101010101" pitchFamily="2" charset="-122"/>
              </a:rPr>
              <a:t>t</a:t>
            </a:r>
            <a:r>
              <a:rPr sz="2000" dirty="0">
                <a:latin typeface="宋体" panose="02010600030101010101" pitchFamily="2" charset="-122"/>
                <a:cs typeface="宋体" panose="02010600030101010101" pitchFamily="2" charset="-122"/>
              </a:rPr>
              <a:t>命令安装，</a:t>
            </a:r>
            <a:endParaRPr sz="2000">
              <a:latin typeface="宋体" panose="02010600030101010101" pitchFamily="2" charset="-122"/>
              <a:cs typeface="宋体" panose="02010600030101010101" pitchFamily="2" charset="-122"/>
            </a:endParaRPr>
          </a:p>
          <a:p>
            <a:pPr marL="698500" lvl="1" indent="-228600">
              <a:lnSpc>
                <a:spcPct val="100000"/>
              </a:lnSpc>
              <a:spcBef>
                <a:spcPts val="300"/>
              </a:spcBef>
              <a:buClr>
                <a:srgbClr val="45B19B"/>
              </a:buClr>
              <a:buFont typeface="Wingdings" panose="05000000000000000000"/>
              <a:buChar char=""/>
              <a:tabLst>
                <a:tab pos="698500" algn="l"/>
              </a:tabLst>
            </a:pPr>
            <a:r>
              <a:rPr sz="1800" spc="300" dirty="0">
                <a:latin typeface="宋体" panose="02010600030101010101" pitchFamily="2" charset="-122"/>
                <a:cs typeface="宋体" panose="02010600030101010101" pitchFamily="2" charset="-122"/>
              </a:rPr>
              <a:t>~#</a:t>
            </a:r>
            <a:r>
              <a:rPr sz="1800" spc="-450" dirty="0">
                <a:latin typeface="宋体" panose="02010600030101010101" pitchFamily="2" charset="-122"/>
                <a:cs typeface="宋体" panose="02010600030101010101" pitchFamily="2" charset="-122"/>
              </a:rPr>
              <a:t> </a:t>
            </a:r>
            <a:r>
              <a:rPr sz="1800" spc="-180" dirty="0">
                <a:latin typeface="宋体" panose="02010600030101010101" pitchFamily="2" charset="-122"/>
                <a:cs typeface="宋体" panose="02010600030101010101" pitchFamily="2" charset="-122"/>
              </a:rPr>
              <a:t>apt</a:t>
            </a:r>
            <a:r>
              <a:rPr sz="1800" spc="-345" dirty="0">
                <a:latin typeface="宋体" panose="02010600030101010101" pitchFamily="2" charset="-122"/>
                <a:cs typeface="宋体" panose="02010600030101010101" pitchFamily="2" charset="-122"/>
              </a:rPr>
              <a:t>-</a:t>
            </a:r>
            <a:r>
              <a:rPr sz="1800" spc="-210" dirty="0">
                <a:latin typeface="宋体" panose="02010600030101010101" pitchFamily="2" charset="-122"/>
                <a:cs typeface="宋体" panose="02010600030101010101" pitchFamily="2" charset="-122"/>
              </a:rPr>
              <a:t>get</a:t>
            </a:r>
            <a:r>
              <a:rPr sz="1800" spc="-465" dirty="0">
                <a:latin typeface="宋体" panose="02010600030101010101" pitchFamily="2" charset="-122"/>
                <a:cs typeface="宋体" panose="02010600030101010101" pitchFamily="2" charset="-122"/>
              </a:rPr>
              <a:t> </a:t>
            </a:r>
            <a:r>
              <a:rPr sz="1800" spc="-275" dirty="0">
                <a:latin typeface="宋体" panose="02010600030101010101" pitchFamily="2" charset="-122"/>
                <a:cs typeface="宋体" panose="02010600030101010101" pitchFamily="2" charset="-122"/>
              </a:rPr>
              <a:t>ins</a:t>
            </a:r>
            <a:r>
              <a:rPr sz="1800" spc="-270" dirty="0">
                <a:latin typeface="宋体" panose="02010600030101010101" pitchFamily="2" charset="-122"/>
                <a:cs typeface="宋体" panose="02010600030101010101" pitchFamily="2" charset="-122"/>
              </a:rPr>
              <a:t>t</a:t>
            </a:r>
            <a:r>
              <a:rPr sz="1800" spc="-385" dirty="0">
                <a:latin typeface="宋体" panose="02010600030101010101" pitchFamily="2" charset="-122"/>
                <a:cs typeface="宋体" panose="02010600030101010101" pitchFamily="2" charset="-122"/>
              </a:rPr>
              <a:t>all</a:t>
            </a:r>
            <a:r>
              <a:rPr sz="1800" spc="-450" dirty="0">
                <a:latin typeface="宋体" panose="02010600030101010101" pitchFamily="2" charset="-122"/>
                <a:cs typeface="宋体" panose="02010600030101010101" pitchFamily="2" charset="-122"/>
              </a:rPr>
              <a:t> </a:t>
            </a:r>
            <a:r>
              <a:rPr sz="1800" spc="55" dirty="0">
                <a:latin typeface="宋体" panose="02010600030101010101" pitchFamily="2" charset="-122"/>
                <a:cs typeface="宋体" panose="02010600030101010101" pitchFamily="2" charset="-122"/>
              </a:rPr>
              <a:t>pro</a:t>
            </a:r>
            <a:r>
              <a:rPr sz="1800" spc="60" dirty="0">
                <a:latin typeface="宋体" panose="02010600030101010101" pitchFamily="2" charset="-122"/>
                <a:cs typeface="宋体" panose="02010600030101010101" pitchFamily="2" charset="-122"/>
              </a:rPr>
              <a:t>m</a:t>
            </a:r>
            <a:r>
              <a:rPr sz="1800" spc="-170" dirty="0">
                <a:latin typeface="宋体" panose="02010600030101010101" pitchFamily="2" charset="-122"/>
                <a:cs typeface="宋体" panose="02010600030101010101" pitchFamily="2" charset="-122"/>
              </a:rPr>
              <a:t>eth</a:t>
            </a:r>
            <a:r>
              <a:rPr sz="1800" spc="-140" dirty="0">
                <a:latin typeface="宋体" panose="02010600030101010101" pitchFamily="2" charset="-122"/>
                <a:cs typeface="宋体" panose="02010600030101010101" pitchFamily="2" charset="-122"/>
              </a:rPr>
              <a:t>eus</a:t>
            </a:r>
            <a:endParaRPr sz="1800">
              <a:latin typeface="宋体" panose="02010600030101010101" pitchFamily="2" charset="-122"/>
              <a:cs typeface="宋体" panose="02010600030101010101" pitchFamily="2" charset="-122"/>
            </a:endParaRPr>
          </a:p>
        </p:txBody>
      </p:sp>
      <p:pic>
        <p:nvPicPr>
          <p:cNvPr id="5" name="object 5"/>
          <p:cNvPicPr/>
          <p:nvPr/>
        </p:nvPicPr>
        <p:blipFill>
          <a:blip r:embed="rId5" cstate="print"/>
          <a:stretch>
            <a:fillRect/>
          </a:stretch>
        </p:blipFill>
        <p:spPr>
          <a:xfrm>
            <a:off x="1482089" y="1639570"/>
            <a:ext cx="9220961" cy="1931161"/>
          </a:xfrm>
          <a:prstGeom prst="rect">
            <a:avLst/>
          </a:prstGeom>
        </p:spPr>
      </p:pic>
      <p:sp>
        <p:nvSpPr>
          <p:cNvPr id="6" name="object 6"/>
          <p:cNvSpPr txBox="1"/>
          <p:nvPr/>
        </p:nvSpPr>
        <p:spPr>
          <a:xfrm>
            <a:off x="1635760" y="1722120"/>
            <a:ext cx="8920480" cy="1772920"/>
          </a:xfrm>
          <a:prstGeom prst="rect">
            <a:avLst/>
          </a:prstGeom>
          <a:solidFill>
            <a:srgbClr val="D7EFEB"/>
          </a:solidFill>
        </p:spPr>
        <p:txBody>
          <a:bodyPr vert="horz" wrap="square" lIns="0" tIns="36195" rIns="0" bIns="0" rtlCol="0">
            <a:spAutoFit/>
          </a:bodyPr>
          <a:lstStyle/>
          <a:p>
            <a:pPr marL="90805" marR="7562215">
              <a:lnSpc>
                <a:spcPct val="100000"/>
              </a:lnSpc>
              <a:spcBef>
                <a:spcPts val="285"/>
              </a:spcBef>
            </a:pPr>
            <a:r>
              <a:rPr sz="1200" spc="-25" dirty="0">
                <a:latin typeface="宋体" panose="02010600030101010101" pitchFamily="2" charset="-122"/>
                <a:cs typeface="宋体" panose="02010600030101010101" pitchFamily="2" charset="-122"/>
              </a:rPr>
              <a:t>[prometheus] </a:t>
            </a:r>
            <a:r>
              <a:rPr sz="1200" spc="-20" dirty="0">
                <a:latin typeface="宋体" panose="02010600030101010101" pitchFamily="2" charset="-122"/>
                <a:cs typeface="宋体" panose="02010600030101010101" pitchFamily="2" charset="-122"/>
              </a:rPr>
              <a:t> </a:t>
            </a:r>
            <a:r>
              <a:rPr sz="1200" spc="120" dirty="0">
                <a:latin typeface="宋体" panose="02010600030101010101" pitchFamily="2" charset="-122"/>
                <a:cs typeface="宋体" panose="02010600030101010101" pitchFamily="2" charset="-122"/>
              </a:rPr>
              <a:t>name=</a:t>
            </a:r>
            <a:r>
              <a:rPr sz="1200" spc="125" dirty="0">
                <a:latin typeface="宋体" panose="02010600030101010101" pitchFamily="2" charset="-122"/>
                <a:cs typeface="宋体" panose="02010600030101010101" pitchFamily="2" charset="-122"/>
              </a:rPr>
              <a:t>p</a:t>
            </a:r>
            <a:r>
              <a:rPr sz="1200" spc="-55" dirty="0">
                <a:latin typeface="宋体" panose="02010600030101010101" pitchFamily="2" charset="-122"/>
                <a:cs typeface="宋体" panose="02010600030101010101" pitchFamily="2" charset="-122"/>
              </a:rPr>
              <a:t>r</a:t>
            </a:r>
            <a:r>
              <a:rPr sz="1200" spc="-50" dirty="0">
                <a:latin typeface="宋体" panose="02010600030101010101" pitchFamily="2" charset="-122"/>
                <a:cs typeface="宋体" panose="02010600030101010101" pitchFamily="2" charset="-122"/>
              </a:rPr>
              <a:t>o</a:t>
            </a:r>
            <a:r>
              <a:rPr sz="1200" spc="204" dirty="0">
                <a:latin typeface="宋体" panose="02010600030101010101" pitchFamily="2" charset="-122"/>
                <a:cs typeface="宋体" panose="02010600030101010101" pitchFamily="2" charset="-122"/>
              </a:rPr>
              <a:t>m</a:t>
            </a:r>
            <a:r>
              <a:rPr sz="1200" spc="210" dirty="0">
                <a:latin typeface="宋体" panose="02010600030101010101" pitchFamily="2" charset="-122"/>
                <a:cs typeface="宋体" panose="02010600030101010101" pitchFamily="2" charset="-122"/>
              </a:rPr>
              <a:t>e</a:t>
            </a:r>
            <a:r>
              <a:rPr sz="1200" spc="-40" dirty="0">
                <a:latin typeface="宋体" panose="02010600030101010101" pitchFamily="2" charset="-122"/>
                <a:cs typeface="宋体" panose="02010600030101010101" pitchFamily="2" charset="-122"/>
              </a:rPr>
              <a:t>theus</a:t>
            </a:r>
            <a:endParaRPr sz="1200">
              <a:latin typeface="宋体" panose="02010600030101010101" pitchFamily="2" charset="-122"/>
              <a:cs typeface="宋体" panose="02010600030101010101" pitchFamily="2" charset="-122"/>
            </a:endParaRPr>
          </a:p>
          <a:p>
            <a:pPr marL="90805" marR="3310255">
              <a:lnSpc>
                <a:spcPct val="100000"/>
              </a:lnSpc>
            </a:pPr>
            <a:r>
              <a:rPr sz="1200" spc="-55" dirty="0">
                <a:latin typeface="宋体" panose="02010600030101010101" pitchFamily="2" charset="-122"/>
                <a:cs typeface="宋体" panose="02010600030101010101" pitchFamily="2" charset="-122"/>
              </a:rPr>
              <a:t>baseurl=https://packagecloud.io/prometheus-rpm/release/el/$releasever/$basearch </a:t>
            </a:r>
            <a:r>
              <a:rPr sz="1200" spc="-585" dirty="0">
                <a:latin typeface="宋体" panose="02010600030101010101" pitchFamily="2" charset="-122"/>
                <a:cs typeface="宋体" panose="02010600030101010101" pitchFamily="2" charset="-122"/>
              </a:rPr>
              <a:t> </a:t>
            </a:r>
            <a:r>
              <a:rPr sz="1200" spc="15" dirty="0">
                <a:latin typeface="宋体" panose="02010600030101010101" pitchFamily="2" charset="-122"/>
                <a:cs typeface="宋体" panose="02010600030101010101" pitchFamily="2" charset="-122"/>
              </a:rPr>
              <a:t>repo_gpgcheck=1</a:t>
            </a:r>
            <a:endParaRPr sz="1200">
              <a:latin typeface="宋体" panose="02010600030101010101" pitchFamily="2" charset="-122"/>
              <a:cs typeface="宋体" panose="02010600030101010101" pitchFamily="2" charset="-122"/>
            </a:endParaRPr>
          </a:p>
          <a:p>
            <a:pPr marL="90805">
              <a:lnSpc>
                <a:spcPct val="100000"/>
              </a:lnSpc>
            </a:pPr>
            <a:r>
              <a:rPr sz="1200" spc="15" dirty="0">
                <a:latin typeface="宋体" panose="02010600030101010101" pitchFamily="2" charset="-122"/>
                <a:cs typeface="宋体" panose="02010600030101010101" pitchFamily="2" charset="-122"/>
              </a:rPr>
              <a:t>enabled=1</a:t>
            </a:r>
            <a:endParaRPr sz="1200">
              <a:latin typeface="宋体" panose="02010600030101010101" pitchFamily="2" charset="-122"/>
              <a:cs typeface="宋体" panose="02010600030101010101" pitchFamily="2" charset="-122"/>
            </a:endParaRPr>
          </a:p>
          <a:p>
            <a:pPr marL="381000" marR="2032635" indent="-289560">
              <a:lnSpc>
                <a:spcPct val="100000"/>
              </a:lnSpc>
            </a:pPr>
            <a:r>
              <a:rPr sz="1200" spc="-30" dirty="0">
                <a:latin typeface="宋体" panose="02010600030101010101" pitchFamily="2" charset="-122"/>
                <a:cs typeface="宋体" panose="02010600030101010101" pitchFamily="2" charset="-122"/>
              </a:rPr>
              <a:t>gpgkey=https://packagecloud.io/prometheus-rpm/release/gpgkey </a:t>
            </a:r>
            <a:r>
              <a:rPr sz="1200" spc="-25" dirty="0">
                <a:latin typeface="宋体" panose="02010600030101010101" pitchFamily="2" charset="-122"/>
                <a:cs typeface="宋体" panose="02010600030101010101" pitchFamily="2" charset="-122"/>
              </a:rPr>
              <a:t> </a:t>
            </a:r>
            <a:r>
              <a:rPr sz="1200" spc="-15" dirty="0">
                <a:latin typeface="宋体" panose="02010600030101010101" pitchFamily="2" charset="-122"/>
                <a:cs typeface="宋体" panose="02010600030101010101" pitchFamily="2" charset="-122"/>
              </a:rPr>
              <a:t>https://raw.githubusercontent.com/lest/prometheus-rpm/master/RPM-GPG-KEY-prometheus-rpm</a:t>
            </a:r>
            <a:endParaRPr sz="1200">
              <a:latin typeface="宋体" panose="02010600030101010101" pitchFamily="2" charset="-122"/>
              <a:cs typeface="宋体" panose="02010600030101010101" pitchFamily="2" charset="-122"/>
            </a:endParaRPr>
          </a:p>
          <a:p>
            <a:pPr marL="90805" marR="7397115">
              <a:lnSpc>
                <a:spcPct val="100000"/>
              </a:lnSpc>
            </a:pPr>
            <a:r>
              <a:rPr sz="1200" spc="35" dirty="0">
                <a:latin typeface="宋体" panose="02010600030101010101" pitchFamily="2" charset="-122"/>
                <a:cs typeface="宋体" panose="02010600030101010101" pitchFamily="2" charset="-122"/>
              </a:rPr>
              <a:t>gpgcheck=1 </a:t>
            </a:r>
            <a:r>
              <a:rPr sz="1200" spc="40" dirty="0">
                <a:latin typeface="宋体" panose="02010600030101010101" pitchFamily="2" charset="-122"/>
                <a:cs typeface="宋体" panose="02010600030101010101" pitchFamily="2" charset="-122"/>
              </a:rPr>
              <a:t> </a:t>
            </a:r>
            <a:r>
              <a:rPr sz="1200" spc="-15" dirty="0">
                <a:latin typeface="宋体" panose="02010600030101010101" pitchFamily="2" charset="-122"/>
                <a:cs typeface="宋体" panose="02010600030101010101" pitchFamily="2" charset="-122"/>
              </a:rPr>
              <a:t>metadata_expire=300</a:t>
            </a:r>
            <a:endParaRPr sz="1200">
              <a:latin typeface="宋体" panose="02010600030101010101" pitchFamily="2" charset="-122"/>
              <a:cs typeface="宋体" panose="02010600030101010101" pitchFamily="2" charset="-122"/>
            </a:endParaRPr>
          </a:p>
        </p:txBody>
      </p:sp>
      <p:sp>
        <p:nvSpPr>
          <p:cNvPr id="10" name="object 2"/>
          <p:cNvSpPr/>
          <p:nvPr>
            <p:custDataLst>
              <p:tags r:id="rId1"/>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1" name="图片 10"/>
          <p:cNvPicPr>
            <a:picLocks noChangeAspect="1"/>
          </p:cNvPicPr>
          <p:nvPr>
            <p:custDataLst>
              <p:tags r:id="rId2"/>
            </p:custDataLst>
          </p:nvPr>
        </p:nvPicPr>
        <p:blipFill>
          <a:blip r:embed="rId6"/>
          <a:stretch>
            <a:fillRect/>
          </a:stretch>
        </p:blipFill>
        <p:spPr>
          <a:xfrm>
            <a:off x="8537699" y="209863"/>
            <a:ext cx="2565911" cy="618240"/>
          </a:xfrm>
          <a:prstGeom prst="rect">
            <a:avLst/>
          </a:prstGeom>
        </p:spPr>
      </p:pic>
      <p:pic>
        <p:nvPicPr>
          <p:cNvPr id="7" name="object 4"/>
          <p:cNvPicPr/>
          <p:nvPr>
            <p:custDataLst>
              <p:tags r:id="rId3"/>
            </p:custDataLst>
          </p:nvPr>
        </p:nvPicPr>
        <p:blipFill>
          <a:blip r:embed="rId7" cstate="print"/>
          <a:stretch>
            <a:fillRect/>
          </a:stretch>
        </p:blipFill>
        <p:spPr>
          <a:xfrm>
            <a:off x="0" y="6436359"/>
            <a:ext cx="12190729" cy="421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4638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监控系统组件</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8289"/>
            <a:ext cx="3515995" cy="1616710"/>
          </a:xfrm>
          <a:prstGeom prst="rect">
            <a:avLst/>
          </a:prstGeom>
        </p:spPr>
        <p:txBody>
          <a:bodyPr vert="horz" wrap="square" lIns="0" tIns="55244" rIns="0" bIns="0" rtlCol="0">
            <a:spAutoFit/>
          </a:bodyPr>
          <a:lstStyle/>
          <a:p>
            <a:pPr marL="304800" indent="-292100">
              <a:lnSpc>
                <a:spcPct val="100000"/>
              </a:lnSpc>
              <a:spcBef>
                <a:spcPts val="43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监控系统功能组件</a:t>
            </a: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指标数据</a:t>
            </a:r>
            <a:r>
              <a:rPr sz="1800" b="1" spc="10" dirty="0">
                <a:latin typeface="Microsoft YaHei UI" panose="020B0503020204020204" charset="-122"/>
                <a:cs typeface="Microsoft YaHei UI" panose="020B0503020204020204" charset="-122"/>
              </a:rPr>
              <a:t>采集</a:t>
            </a:r>
            <a:r>
              <a:rPr sz="1800" dirty="0">
                <a:latin typeface="宋体" panose="02010600030101010101" pitchFamily="2" charset="-122"/>
                <a:cs typeface="宋体" panose="02010600030101010101" pitchFamily="2" charset="-122"/>
              </a:rPr>
              <a:t>（抓取）</a:t>
            </a:r>
          </a:p>
          <a:p>
            <a:pPr marL="755650" lvl="1" indent="-285750">
              <a:lnSpc>
                <a:spcPct val="100000"/>
              </a:lnSpc>
              <a:spcBef>
                <a:spcPts val="28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指标数据</a:t>
            </a:r>
            <a:r>
              <a:rPr sz="1800" b="1" spc="10" dirty="0">
                <a:latin typeface="Microsoft YaHei UI" panose="020B0503020204020204" charset="-122"/>
                <a:cs typeface="Microsoft YaHei UI" panose="020B0503020204020204" charset="-122"/>
              </a:rPr>
              <a:t>存储</a:t>
            </a:r>
            <a:endParaRPr sz="1800" dirty="0">
              <a:latin typeface="Microsoft YaHei UI" panose="020B0503020204020204" charset="-122"/>
              <a:cs typeface="Microsoft YaHei UI" panose="020B0503020204020204" charset="-122"/>
            </a:endParaRPr>
          </a:p>
          <a:p>
            <a:pPr marL="755650" lvl="1" indent="-285750">
              <a:lnSpc>
                <a:spcPct val="100000"/>
              </a:lnSpc>
              <a:spcBef>
                <a:spcPts val="29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指标数据趋势分析及</a:t>
            </a:r>
            <a:r>
              <a:rPr sz="1800" b="1" spc="10" dirty="0">
                <a:latin typeface="Microsoft YaHei UI" panose="020B0503020204020204" charset="-122"/>
                <a:cs typeface="Microsoft YaHei UI" panose="020B0503020204020204" charset="-122"/>
              </a:rPr>
              <a:t>可视化</a:t>
            </a:r>
            <a:endParaRPr sz="1800" dirty="0">
              <a:latin typeface="Microsoft YaHei UI" panose="020B0503020204020204" charset="-122"/>
              <a:cs typeface="Microsoft YaHei UI" panose="020B0503020204020204"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b="1" spc="10" dirty="0">
                <a:latin typeface="Microsoft YaHei UI" panose="020B0503020204020204" charset="-122"/>
                <a:cs typeface="Microsoft YaHei UI" panose="020B0503020204020204" charset="-122"/>
              </a:rPr>
              <a:t>告警</a:t>
            </a:r>
            <a:endParaRPr sz="1800" dirty="0">
              <a:latin typeface="Microsoft YaHei UI" panose="020B0503020204020204" charset="-122"/>
              <a:cs typeface="Microsoft YaHei UI" panose="020B0503020204020204" charset="-122"/>
            </a:endParaRPr>
          </a:p>
        </p:txBody>
      </p:sp>
      <p:pic>
        <p:nvPicPr>
          <p:cNvPr id="4" name="object 4"/>
          <p:cNvPicPr/>
          <p:nvPr/>
        </p:nvPicPr>
        <p:blipFill>
          <a:blip r:embed="rId3" cstate="print"/>
          <a:stretch>
            <a:fillRect/>
          </a:stretch>
        </p:blipFill>
        <p:spPr>
          <a:xfrm>
            <a:off x="4427220" y="2725420"/>
            <a:ext cx="6389369" cy="3351529"/>
          </a:xfrm>
          <a:prstGeom prst="rect">
            <a:avLst/>
          </a:prstGeom>
        </p:spPr>
      </p:pic>
      <p:pic>
        <p:nvPicPr>
          <p:cNvPr id="5" name="图片 4"/>
          <p:cNvPicPr>
            <a:picLocks noChangeAspect="1"/>
          </p:cNvPicPr>
          <p:nvPr/>
        </p:nvPicPr>
        <p:blipFill>
          <a:blip r:embed="rId4"/>
          <a:stretch>
            <a:fillRect/>
          </a:stretch>
        </p:blipFill>
        <p:spPr>
          <a:xfrm>
            <a:off x="8537699" y="209863"/>
            <a:ext cx="2565911" cy="618240"/>
          </a:xfrm>
          <a:prstGeom prst="rect">
            <a:avLst/>
          </a:prstGeom>
        </p:spPr>
      </p:pic>
      <p:pic>
        <p:nvPicPr>
          <p:cNvPr id="7" name="图片 6"/>
          <p:cNvPicPr>
            <a:picLocks noChangeAspect="1"/>
          </p:cNvPicPr>
          <p:nvPr/>
        </p:nvPicPr>
        <p:blipFill>
          <a:blip r:embed="rId5"/>
          <a:stretch>
            <a:fillRect/>
          </a:stretch>
        </p:blipFill>
        <p:spPr>
          <a:xfrm>
            <a:off x="124500" y="848289"/>
            <a:ext cx="11552381" cy="38095"/>
          </a:xfrm>
          <a:prstGeom prst="rect">
            <a:avLst/>
          </a:prstGeom>
        </p:spPr>
      </p:pic>
      <p:pic>
        <p:nvPicPr>
          <p:cNvPr id="6" name="object 4"/>
          <p:cNvPicPr/>
          <p:nvPr>
            <p:custDataLst>
              <p:tags r:id="rId1"/>
            </p:custDataLst>
          </p:nvPr>
        </p:nvPicPr>
        <p:blipFill>
          <a:blip r:embed="rId6" cstate="print"/>
          <a:stretch>
            <a:fillRect/>
          </a:stretch>
        </p:blipFill>
        <p:spPr>
          <a:xfrm>
            <a:off x="0" y="6436359"/>
            <a:ext cx="12190729" cy="4216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857750" cy="513080"/>
          </a:xfrm>
          <a:prstGeom prst="rect">
            <a:avLst/>
          </a:prstGeom>
        </p:spPr>
        <p:txBody>
          <a:bodyPr vert="horz" wrap="square" lIns="0" tIns="12700" rIns="0" bIns="0" rtlCol="0">
            <a:spAutoFit/>
          </a:bodyPr>
          <a:lstStyle/>
          <a:p>
            <a:pPr marL="12700">
              <a:lnSpc>
                <a:spcPct val="100000"/>
              </a:lnSpc>
              <a:spcBef>
                <a:spcPts val="100"/>
              </a:spcBef>
            </a:pPr>
            <a:r>
              <a:rPr sz="3200" b="0" spc="-295" dirty="0">
                <a:solidFill>
                  <a:srgbClr val="000000"/>
                </a:solidFill>
                <a:latin typeface="宋体" panose="02010600030101010101" pitchFamily="2" charset="-122"/>
                <a:cs typeface="宋体" panose="02010600030101010101" pitchFamily="2" charset="-122"/>
              </a:rPr>
              <a:t>Prometheus</a:t>
            </a:r>
            <a:r>
              <a:rPr sz="3200" b="0" spc="-819" dirty="0">
                <a:solidFill>
                  <a:srgbClr val="000000"/>
                </a:solidFill>
                <a:latin typeface="宋体" panose="02010600030101010101" pitchFamily="2" charset="-122"/>
                <a:cs typeface="宋体" panose="02010600030101010101" pitchFamily="2" charset="-122"/>
              </a:rPr>
              <a:t> </a:t>
            </a:r>
            <a:r>
              <a:rPr sz="3200" b="0" spc="-440" dirty="0">
                <a:solidFill>
                  <a:srgbClr val="000000"/>
                </a:solidFill>
                <a:latin typeface="宋体" panose="02010600030101010101" pitchFamily="2" charset="-122"/>
                <a:cs typeface="宋体" panose="02010600030101010101" pitchFamily="2" charset="-122"/>
              </a:rPr>
              <a:t>Server</a:t>
            </a:r>
            <a:r>
              <a:rPr sz="3200" b="0" spc="-815" dirty="0">
                <a:solidFill>
                  <a:srgbClr val="000000"/>
                </a:solidFill>
                <a:latin typeface="宋体" panose="02010600030101010101" pitchFamily="2" charset="-122"/>
                <a:cs typeface="宋体" panose="02010600030101010101" pitchFamily="2" charset="-122"/>
              </a:rPr>
              <a:t> </a:t>
            </a:r>
            <a:r>
              <a:rPr sz="3200" b="0" spc="-440" dirty="0">
                <a:solidFill>
                  <a:srgbClr val="000000"/>
                </a:solidFill>
                <a:latin typeface="宋体" panose="02010600030101010101" pitchFamily="2" charset="-122"/>
                <a:cs typeface="宋体" panose="02010600030101010101" pitchFamily="2" charset="-122"/>
              </a:rPr>
              <a:t>Unitfile</a:t>
            </a:r>
            <a:r>
              <a:rPr sz="3200" b="0" spc="-840" dirty="0">
                <a:solidFill>
                  <a:srgbClr val="000000"/>
                </a:solidFill>
                <a:latin typeface="宋体" panose="02010600030101010101" pitchFamily="2" charset="-122"/>
                <a:cs typeface="宋体" panose="02010600030101010101" pitchFamily="2" charset="-122"/>
              </a:rPr>
              <a:t> </a:t>
            </a:r>
            <a:r>
              <a:rPr sz="3200" b="0" dirty="0">
                <a:solidFill>
                  <a:srgbClr val="000000"/>
                </a:solidFill>
                <a:latin typeface="宋体" panose="02010600030101010101" pitchFamily="2" charset="-122"/>
                <a:cs typeface="宋体" panose="02010600030101010101" pitchFamily="2" charset="-122"/>
              </a:rPr>
              <a:t>示例</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8289"/>
            <a:ext cx="4980305" cy="1253490"/>
          </a:xfrm>
          <a:prstGeom prst="rect">
            <a:avLst/>
          </a:prstGeom>
        </p:spPr>
        <p:txBody>
          <a:bodyPr vert="horz" wrap="square" lIns="0" tIns="55244" rIns="0" bIns="0" rtlCol="0">
            <a:spAutoFit/>
          </a:bodyPr>
          <a:lstStyle/>
          <a:p>
            <a:pPr marL="241300" indent="-228600">
              <a:lnSpc>
                <a:spcPct val="100000"/>
              </a:lnSpc>
              <a:spcBef>
                <a:spcPts val="435"/>
              </a:spcBef>
              <a:buClr>
                <a:srgbClr val="4770C4"/>
              </a:buClr>
              <a:buSzPct val="95000"/>
              <a:buFont typeface="Wingdings" panose="05000000000000000000"/>
              <a:buChar char=""/>
              <a:tabLst>
                <a:tab pos="241300" algn="l"/>
              </a:tabLst>
            </a:pPr>
            <a:r>
              <a:rPr sz="2000" dirty="0">
                <a:latin typeface="宋体" panose="02010600030101010101" pitchFamily="2" charset="-122"/>
                <a:cs typeface="宋体" panose="02010600030101010101" pitchFamily="2" charset="-122"/>
              </a:rPr>
              <a:t>设置</a:t>
            </a: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spc="-375" dirty="0">
                <a:latin typeface="宋体" panose="02010600030101010101" pitchFamily="2" charset="-122"/>
                <a:cs typeface="宋体" panose="02010600030101010101" pitchFamily="2" charset="-122"/>
              </a:rPr>
              <a:t>-</a:t>
            </a:r>
            <a:r>
              <a:rPr sz="2000" spc="-225" dirty="0">
                <a:latin typeface="宋体" panose="02010600030101010101" pitchFamily="2" charset="-122"/>
                <a:cs typeface="宋体" panose="02010600030101010101" pitchFamily="2" charset="-122"/>
              </a:rPr>
              <a:t>server</a:t>
            </a:r>
            <a:r>
              <a:rPr sz="2000" dirty="0">
                <a:latin typeface="宋体" panose="02010600030101010101" pitchFamily="2" charset="-122"/>
                <a:cs typeface="宋体" panose="02010600030101010101" pitchFamily="2" charset="-122"/>
              </a:rPr>
              <a:t>开机自动启动</a:t>
            </a:r>
            <a:endParaRPr sz="2000">
              <a:latin typeface="宋体" panose="02010600030101010101" pitchFamily="2" charset="-122"/>
              <a:cs typeface="宋体" panose="02010600030101010101" pitchFamily="2" charset="-122"/>
            </a:endParaRPr>
          </a:p>
          <a:p>
            <a:pPr marL="698500" lvl="1" indent="-228600">
              <a:lnSpc>
                <a:spcPct val="100000"/>
              </a:lnSpc>
              <a:spcBef>
                <a:spcPts val="30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提示</a:t>
            </a:r>
            <a:endParaRPr sz="1800">
              <a:latin typeface="宋体" panose="02010600030101010101" pitchFamily="2" charset="-122"/>
              <a:cs typeface="宋体" panose="02010600030101010101" pitchFamily="2" charset="-122"/>
            </a:endParaRPr>
          </a:p>
          <a:p>
            <a:pPr marL="1155700" lvl="2" indent="-229235">
              <a:lnSpc>
                <a:spcPct val="100000"/>
              </a:lnSpc>
              <a:spcBef>
                <a:spcPts val="320"/>
              </a:spcBef>
              <a:buClr>
                <a:srgbClr val="F3C108"/>
              </a:buClr>
              <a:buFont typeface="Wingdings" panose="05000000000000000000"/>
              <a:buChar char=""/>
              <a:tabLst>
                <a:tab pos="1156335" algn="l"/>
              </a:tabLst>
            </a:pPr>
            <a:r>
              <a:rPr sz="1600" dirty="0">
                <a:latin typeface="宋体" panose="02010600030101010101" pitchFamily="2" charset="-122"/>
                <a:cs typeface="宋体" panose="02010600030101010101" pitchFamily="2" charset="-122"/>
              </a:rPr>
              <a:t>需要事先添加用户</a:t>
            </a:r>
            <a:r>
              <a:rPr sz="1600" spc="-80" dirty="0">
                <a:latin typeface="宋体" panose="02010600030101010101" pitchFamily="2" charset="-122"/>
                <a:cs typeface="宋体" panose="02010600030101010101" pitchFamily="2" charset="-122"/>
              </a:rPr>
              <a:t>pro</a:t>
            </a:r>
            <a:r>
              <a:rPr sz="1600" spc="-5" dirty="0">
                <a:latin typeface="宋体" panose="02010600030101010101" pitchFamily="2" charset="-122"/>
                <a:cs typeface="宋体" panose="02010600030101010101" pitchFamily="2" charset="-122"/>
              </a:rPr>
              <a:t>meth</a:t>
            </a:r>
            <a:r>
              <a:rPr sz="1600" spc="-125" dirty="0">
                <a:latin typeface="宋体" panose="02010600030101010101" pitchFamily="2" charset="-122"/>
                <a:cs typeface="宋体" panose="02010600030101010101" pitchFamily="2" charset="-122"/>
              </a:rPr>
              <a:t>eus</a:t>
            </a:r>
            <a:endParaRPr sz="1600">
              <a:latin typeface="宋体" panose="02010600030101010101" pitchFamily="2" charset="-122"/>
              <a:cs typeface="宋体" panose="02010600030101010101" pitchFamily="2" charset="-122"/>
            </a:endParaRPr>
          </a:p>
          <a:p>
            <a:pPr marL="1155700" lvl="2" indent="-229235">
              <a:lnSpc>
                <a:spcPct val="100000"/>
              </a:lnSpc>
              <a:spcBef>
                <a:spcPts val="310"/>
              </a:spcBef>
              <a:buClr>
                <a:srgbClr val="F3C108"/>
              </a:buClr>
              <a:buFont typeface="Wingdings" panose="05000000000000000000"/>
              <a:buChar char=""/>
              <a:tabLst>
                <a:tab pos="1156335" algn="l"/>
              </a:tabLst>
            </a:pPr>
            <a:r>
              <a:rPr sz="1600" dirty="0">
                <a:latin typeface="宋体" panose="02010600030101010101" pitchFamily="2" charset="-122"/>
                <a:cs typeface="宋体" panose="02010600030101010101" pitchFamily="2" charset="-122"/>
              </a:rPr>
              <a:t>修改</a:t>
            </a:r>
            <a:r>
              <a:rPr sz="1600" spc="245" dirty="0">
                <a:latin typeface="宋体" panose="02010600030101010101" pitchFamily="2" charset="-122"/>
                <a:cs typeface="宋体" panose="02010600030101010101" pitchFamily="2" charset="-122"/>
              </a:rPr>
              <a:t>E</a:t>
            </a:r>
            <a:r>
              <a:rPr sz="1600" cap="small" spc="80" dirty="0">
                <a:latin typeface="宋体" panose="02010600030101010101" pitchFamily="2" charset="-122"/>
                <a:cs typeface="宋体" panose="02010600030101010101" pitchFamily="2" charset="-122"/>
              </a:rPr>
              <a:t>x</a:t>
            </a:r>
            <a:r>
              <a:rPr sz="1600" spc="-100" dirty="0">
                <a:latin typeface="宋体" panose="02010600030101010101" pitchFamily="2" charset="-122"/>
                <a:cs typeface="宋体" panose="02010600030101010101" pitchFamily="2" charset="-122"/>
              </a:rPr>
              <a:t>ecS</a:t>
            </a:r>
            <a:r>
              <a:rPr sz="1600" spc="-275" dirty="0">
                <a:latin typeface="宋体" panose="02010600030101010101" pitchFamily="2" charset="-122"/>
                <a:cs typeface="宋体" panose="02010600030101010101" pitchFamily="2" charset="-122"/>
              </a:rPr>
              <a:t>tar</a:t>
            </a:r>
            <a:r>
              <a:rPr sz="1600" spc="-270" dirty="0">
                <a:latin typeface="宋体" panose="02010600030101010101" pitchFamily="2" charset="-122"/>
                <a:cs typeface="宋体" panose="02010600030101010101" pitchFamily="2" charset="-122"/>
              </a:rPr>
              <a:t>t</a:t>
            </a:r>
            <a:r>
              <a:rPr sz="1600" dirty="0">
                <a:latin typeface="宋体" panose="02010600030101010101" pitchFamily="2" charset="-122"/>
                <a:cs typeface="宋体" panose="02010600030101010101" pitchFamily="2" charset="-122"/>
              </a:rPr>
              <a:t>的值指向实际的程序文件位置</a:t>
            </a:r>
            <a:endParaRPr sz="16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1433829" y="2221229"/>
            <a:ext cx="9317482" cy="3230372"/>
          </a:xfrm>
          <a:prstGeom prst="rect">
            <a:avLst/>
          </a:prstGeom>
        </p:spPr>
      </p:pic>
      <p:sp>
        <p:nvSpPr>
          <p:cNvPr id="5" name="object 5"/>
          <p:cNvSpPr txBox="1"/>
          <p:nvPr/>
        </p:nvSpPr>
        <p:spPr>
          <a:xfrm>
            <a:off x="1588769" y="2316479"/>
            <a:ext cx="9014460" cy="3046730"/>
          </a:xfrm>
          <a:prstGeom prst="rect">
            <a:avLst/>
          </a:prstGeom>
          <a:solidFill>
            <a:srgbClr val="D7EFEB"/>
          </a:solidFill>
        </p:spPr>
        <p:txBody>
          <a:bodyPr vert="horz" wrap="square" lIns="0" tIns="35560" rIns="0" bIns="0" rtlCol="0">
            <a:spAutoFit/>
          </a:bodyPr>
          <a:lstStyle/>
          <a:p>
            <a:pPr marL="91440">
              <a:lnSpc>
                <a:spcPct val="100000"/>
              </a:lnSpc>
              <a:spcBef>
                <a:spcPts val="280"/>
              </a:spcBef>
            </a:pPr>
            <a:r>
              <a:rPr sz="1200" spc="-135" dirty="0">
                <a:latin typeface="宋体" panose="02010600030101010101" pitchFamily="2" charset="-122"/>
                <a:cs typeface="宋体" panose="02010600030101010101" pitchFamily="2" charset="-122"/>
              </a:rPr>
              <a:t>[Unit]</a:t>
            </a:r>
            <a:endParaRPr sz="1200">
              <a:latin typeface="宋体" panose="02010600030101010101" pitchFamily="2" charset="-122"/>
              <a:cs typeface="宋体" panose="02010600030101010101" pitchFamily="2" charset="-122"/>
            </a:endParaRPr>
          </a:p>
          <a:p>
            <a:pPr marL="91440" marR="4460240">
              <a:lnSpc>
                <a:spcPct val="100000"/>
              </a:lnSpc>
            </a:pPr>
            <a:r>
              <a:rPr sz="1200" spc="-40" dirty="0">
                <a:latin typeface="宋体" panose="02010600030101010101" pitchFamily="2" charset="-122"/>
                <a:cs typeface="宋体" panose="02010600030101010101" pitchFamily="2" charset="-122"/>
              </a:rPr>
              <a:t>Description=Monitoring </a:t>
            </a:r>
            <a:r>
              <a:rPr sz="1200" spc="-15" dirty="0">
                <a:latin typeface="宋体" panose="02010600030101010101" pitchFamily="2" charset="-122"/>
                <a:cs typeface="宋体" panose="02010600030101010101" pitchFamily="2" charset="-122"/>
              </a:rPr>
              <a:t>system </a:t>
            </a:r>
            <a:r>
              <a:rPr sz="1200" spc="50" dirty="0">
                <a:latin typeface="宋体" panose="02010600030101010101" pitchFamily="2" charset="-122"/>
                <a:cs typeface="宋体" panose="02010600030101010101" pitchFamily="2" charset="-122"/>
              </a:rPr>
              <a:t>and </a:t>
            </a:r>
            <a:r>
              <a:rPr sz="1200" spc="-35" dirty="0">
                <a:latin typeface="宋体" panose="02010600030101010101" pitchFamily="2" charset="-122"/>
                <a:cs typeface="宋体" panose="02010600030101010101" pitchFamily="2" charset="-122"/>
              </a:rPr>
              <a:t>time </a:t>
            </a:r>
            <a:r>
              <a:rPr sz="1200" spc="-125" dirty="0">
                <a:latin typeface="宋体" panose="02010600030101010101" pitchFamily="2" charset="-122"/>
                <a:cs typeface="宋体" panose="02010600030101010101" pitchFamily="2" charset="-122"/>
              </a:rPr>
              <a:t>series </a:t>
            </a:r>
            <a:r>
              <a:rPr sz="1200" spc="-25" dirty="0">
                <a:latin typeface="宋体" panose="02010600030101010101" pitchFamily="2" charset="-122"/>
                <a:cs typeface="宋体" panose="02010600030101010101" pitchFamily="2" charset="-122"/>
              </a:rPr>
              <a:t>database </a:t>
            </a:r>
            <a:r>
              <a:rPr sz="1200" spc="-20" dirty="0">
                <a:latin typeface="宋体" panose="02010600030101010101" pitchFamily="2" charset="-122"/>
                <a:cs typeface="宋体" panose="02010600030101010101" pitchFamily="2" charset="-122"/>
              </a:rPr>
              <a:t> </a:t>
            </a:r>
            <a:r>
              <a:rPr sz="1200" spc="-50" dirty="0">
                <a:latin typeface="宋体" panose="02010600030101010101" pitchFamily="2" charset="-122"/>
                <a:cs typeface="宋体" panose="02010600030101010101" pitchFamily="2" charset="-122"/>
              </a:rPr>
              <a:t>Documentation=https://prometheus.io/docs/introduction/overview/</a:t>
            </a:r>
            <a:endParaRPr sz="1200">
              <a:latin typeface="宋体" panose="02010600030101010101" pitchFamily="2" charset="-122"/>
              <a:cs typeface="宋体" panose="02010600030101010101" pitchFamily="2" charset="-122"/>
            </a:endParaRPr>
          </a:p>
          <a:p>
            <a:pPr>
              <a:lnSpc>
                <a:spcPct val="100000"/>
              </a:lnSpc>
              <a:spcBef>
                <a:spcPts val="30"/>
              </a:spcBef>
            </a:pPr>
            <a:endParaRPr sz="1100">
              <a:latin typeface="宋体" panose="02010600030101010101" pitchFamily="2" charset="-122"/>
              <a:cs typeface="宋体" panose="02010600030101010101" pitchFamily="2" charset="-122"/>
            </a:endParaRPr>
          </a:p>
          <a:p>
            <a:pPr marL="91440" marR="7727315">
              <a:lnSpc>
                <a:spcPct val="100000"/>
              </a:lnSpc>
            </a:pPr>
            <a:r>
              <a:rPr sz="1200" spc="-120" dirty="0">
                <a:latin typeface="宋体" panose="02010600030101010101" pitchFamily="2" charset="-122"/>
                <a:cs typeface="宋体" panose="02010600030101010101" pitchFamily="2" charset="-122"/>
              </a:rPr>
              <a:t>[Service] </a:t>
            </a:r>
            <a:r>
              <a:rPr sz="1200" spc="-114" dirty="0">
                <a:latin typeface="宋体" panose="02010600030101010101" pitchFamily="2" charset="-122"/>
                <a:cs typeface="宋体" panose="02010600030101010101" pitchFamily="2" charset="-122"/>
              </a:rPr>
              <a:t> </a:t>
            </a:r>
            <a:r>
              <a:rPr sz="1200" spc="-50" dirty="0">
                <a:latin typeface="宋体" panose="02010600030101010101" pitchFamily="2" charset="-122"/>
                <a:cs typeface="宋体" panose="02010600030101010101" pitchFamily="2" charset="-122"/>
              </a:rPr>
              <a:t>Restart=always </a:t>
            </a:r>
            <a:r>
              <a:rPr sz="1200" spc="-45" dirty="0">
                <a:latin typeface="宋体" panose="02010600030101010101" pitchFamily="2" charset="-122"/>
                <a:cs typeface="宋体" panose="02010600030101010101" pitchFamily="2" charset="-122"/>
              </a:rPr>
              <a:t> </a:t>
            </a:r>
            <a:r>
              <a:rPr sz="1200" spc="-30" dirty="0">
                <a:latin typeface="宋体" panose="02010600030101010101" pitchFamily="2" charset="-122"/>
                <a:cs typeface="宋体" panose="02010600030101010101" pitchFamily="2" charset="-122"/>
              </a:rPr>
              <a:t>Use</a:t>
            </a:r>
            <a:r>
              <a:rPr sz="1200" spc="-25" dirty="0">
                <a:latin typeface="宋体" panose="02010600030101010101" pitchFamily="2" charset="-122"/>
                <a:cs typeface="宋体" panose="02010600030101010101" pitchFamily="2" charset="-122"/>
              </a:rPr>
              <a:t>r</a:t>
            </a:r>
            <a:r>
              <a:rPr sz="1200" spc="200" dirty="0">
                <a:latin typeface="宋体" panose="02010600030101010101" pitchFamily="2" charset="-122"/>
                <a:cs typeface="宋体" panose="02010600030101010101" pitchFamily="2" charset="-122"/>
              </a:rPr>
              <a:t>=</a:t>
            </a:r>
            <a:r>
              <a:rPr sz="1200" spc="80" dirty="0">
                <a:latin typeface="宋体" panose="02010600030101010101" pitchFamily="2" charset="-122"/>
                <a:cs typeface="宋体" panose="02010600030101010101" pitchFamily="2" charset="-122"/>
              </a:rPr>
              <a:t>prome</a:t>
            </a:r>
            <a:r>
              <a:rPr sz="1200" spc="-80" dirty="0">
                <a:latin typeface="宋体" panose="02010600030101010101" pitchFamily="2" charset="-122"/>
                <a:cs typeface="宋体" panose="02010600030101010101" pitchFamily="2" charset="-122"/>
              </a:rPr>
              <a:t>t</a:t>
            </a:r>
            <a:r>
              <a:rPr sz="1200" spc="-85" dirty="0">
                <a:latin typeface="宋体" panose="02010600030101010101" pitchFamily="2" charset="-122"/>
                <a:cs typeface="宋体" panose="02010600030101010101" pitchFamily="2" charset="-122"/>
              </a:rPr>
              <a:t>h</a:t>
            </a:r>
            <a:r>
              <a:rPr sz="1200" spc="-15" dirty="0">
                <a:latin typeface="宋体" panose="02010600030101010101" pitchFamily="2" charset="-122"/>
                <a:cs typeface="宋体" panose="02010600030101010101" pitchFamily="2" charset="-122"/>
              </a:rPr>
              <a:t>eus</a:t>
            </a:r>
            <a:endParaRPr sz="1200">
              <a:latin typeface="宋体" panose="02010600030101010101" pitchFamily="2" charset="-122"/>
              <a:cs typeface="宋体" panose="02010600030101010101" pitchFamily="2" charset="-122"/>
            </a:endParaRPr>
          </a:p>
          <a:p>
            <a:pPr marL="91440" marR="6154420">
              <a:lnSpc>
                <a:spcPct val="100000"/>
              </a:lnSpc>
            </a:pPr>
            <a:r>
              <a:rPr sz="1200" spc="-50" dirty="0">
                <a:latin typeface="宋体" panose="02010600030101010101" pitchFamily="2" charset="-122"/>
                <a:cs typeface="宋体" panose="02010600030101010101" pitchFamily="2" charset="-122"/>
              </a:rPr>
              <a:t>EnvironmentFile=/etc/default/prometheus </a:t>
            </a:r>
            <a:r>
              <a:rPr sz="1200" spc="-585" dirty="0">
                <a:latin typeface="宋体" panose="02010600030101010101" pitchFamily="2" charset="-122"/>
                <a:cs typeface="宋体" panose="02010600030101010101" pitchFamily="2" charset="-122"/>
              </a:rPr>
              <a:t> </a:t>
            </a:r>
            <a:r>
              <a:rPr sz="1200" spc="-45" dirty="0">
                <a:latin typeface="宋体" panose="02010600030101010101" pitchFamily="2" charset="-122"/>
                <a:cs typeface="宋体" panose="02010600030101010101" pitchFamily="2" charset="-122"/>
              </a:rPr>
              <a:t>ExecStart=/usr/bin/prometheus </a:t>
            </a:r>
            <a:r>
              <a:rPr sz="1200" spc="95" dirty="0">
                <a:latin typeface="宋体" panose="02010600030101010101" pitchFamily="2" charset="-122"/>
                <a:cs typeface="宋体" panose="02010600030101010101" pitchFamily="2" charset="-122"/>
              </a:rPr>
              <a:t>$ARGS </a:t>
            </a:r>
            <a:r>
              <a:rPr sz="1200" spc="100" dirty="0">
                <a:latin typeface="宋体" panose="02010600030101010101" pitchFamily="2" charset="-122"/>
                <a:cs typeface="宋体" panose="02010600030101010101" pitchFamily="2" charset="-122"/>
              </a:rPr>
              <a:t> </a:t>
            </a:r>
            <a:r>
              <a:rPr sz="1200" spc="-5" dirty="0">
                <a:latin typeface="宋体" panose="02010600030101010101" pitchFamily="2" charset="-122"/>
                <a:cs typeface="宋体" panose="02010600030101010101" pitchFamily="2" charset="-122"/>
              </a:rPr>
              <a:t>E</a:t>
            </a:r>
            <a:r>
              <a:rPr sz="1200" spc="-35" dirty="0">
                <a:latin typeface="宋体" panose="02010600030101010101" pitchFamily="2" charset="-122"/>
                <a:cs typeface="宋体" panose="02010600030101010101" pitchFamily="2" charset="-122"/>
              </a:rPr>
              <a:t>x</a:t>
            </a:r>
            <a:r>
              <a:rPr sz="1200" spc="-30" dirty="0">
                <a:latin typeface="宋体" panose="02010600030101010101" pitchFamily="2" charset="-122"/>
                <a:cs typeface="宋体" panose="02010600030101010101" pitchFamily="2" charset="-122"/>
              </a:rPr>
              <a:t>e</a:t>
            </a:r>
            <a:r>
              <a:rPr sz="1200" spc="15" dirty="0">
                <a:latin typeface="宋体" panose="02010600030101010101" pitchFamily="2" charset="-122"/>
                <a:cs typeface="宋体" panose="02010600030101010101" pitchFamily="2" charset="-122"/>
              </a:rPr>
              <a:t>c</a:t>
            </a:r>
            <a:r>
              <a:rPr sz="1200" spc="5" dirty="0">
                <a:latin typeface="宋体" panose="02010600030101010101" pitchFamily="2" charset="-122"/>
                <a:cs typeface="宋体" panose="02010600030101010101" pitchFamily="2" charset="-122"/>
              </a:rPr>
              <a:t>R</a:t>
            </a:r>
            <a:r>
              <a:rPr sz="1200" spc="-160" dirty="0">
                <a:latin typeface="宋体" panose="02010600030101010101" pitchFamily="2" charset="-122"/>
                <a:cs typeface="宋体" panose="02010600030101010101" pitchFamily="2" charset="-122"/>
              </a:rPr>
              <a:t>el</a:t>
            </a:r>
            <a:r>
              <a:rPr sz="1200" spc="50" dirty="0">
                <a:latin typeface="宋体" panose="02010600030101010101" pitchFamily="2" charset="-122"/>
                <a:cs typeface="宋体" panose="02010600030101010101" pitchFamily="2" charset="-122"/>
              </a:rPr>
              <a:t>oad</a:t>
            </a:r>
            <a:r>
              <a:rPr sz="1200" spc="25" dirty="0">
                <a:latin typeface="宋体" panose="02010600030101010101" pitchFamily="2" charset="-122"/>
                <a:cs typeface="宋体" panose="02010600030101010101" pitchFamily="2" charset="-122"/>
              </a:rPr>
              <a:t>=</a:t>
            </a:r>
            <a:r>
              <a:rPr sz="1200" spc="20" dirty="0">
                <a:latin typeface="宋体" panose="02010600030101010101" pitchFamily="2" charset="-122"/>
                <a:cs typeface="宋体" panose="02010600030101010101" pitchFamily="2" charset="-122"/>
              </a:rPr>
              <a:t>/</a:t>
            </a:r>
            <a:r>
              <a:rPr sz="1200" spc="-125" dirty="0">
                <a:latin typeface="宋体" panose="02010600030101010101" pitchFamily="2" charset="-122"/>
                <a:cs typeface="宋体" panose="02010600030101010101" pitchFamily="2" charset="-122"/>
              </a:rPr>
              <a:t>b</a:t>
            </a:r>
            <a:r>
              <a:rPr sz="1200" spc="-135" dirty="0">
                <a:latin typeface="宋体" panose="02010600030101010101" pitchFamily="2" charset="-122"/>
                <a:cs typeface="宋体" panose="02010600030101010101" pitchFamily="2" charset="-122"/>
              </a:rPr>
              <a:t>i</a:t>
            </a:r>
            <a:r>
              <a:rPr sz="1200" spc="-50" dirty="0">
                <a:latin typeface="宋体" panose="02010600030101010101" pitchFamily="2" charset="-122"/>
                <a:cs typeface="宋体" panose="02010600030101010101" pitchFamily="2" charset="-122"/>
              </a:rPr>
              <a:t>n/</a:t>
            </a:r>
            <a:r>
              <a:rPr sz="1200" spc="-55" dirty="0">
                <a:latin typeface="宋体" panose="02010600030101010101" pitchFamily="2" charset="-122"/>
                <a:cs typeface="宋体" panose="02010600030101010101" pitchFamily="2" charset="-122"/>
              </a:rPr>
              <a:t>k</a:t>
            </a:r>
            <a:r>
              <a:rPr sz="1200" spc="-335" dirty="0">
                <a:latin typeface="宋体" panose="02010600030101010101" pitchFamily="2" charset="-122"/>
                <a:cs typeface="宋体" panose="02010600030101010101" pitchFamily="2" charset="-122"/>
              </a:rPr>
              <a:t>i</a:t>
            </a:r>
            <a:r>
              <a:rPr sz="1200" spc="-345" dirty="0">
                <a:latin typeface="宋体" panose="02010600030101010101" pitchFamily="2" charset="-122"/>
                <a:cs typeface="宋体" panose="02010600030101010101" pitchFamily="2" charset="-122"/>
              </a:rPr>
              <a:t>l</a:t>
            </a:r>
            <a:r>
              <a:rPr sz="1200" spc="-335" dirty="0">
                <a:latin typeface="宋体" panose="02010600030101010101" pitchFamily="2" charset="-122"/>
                <a:cs typeface="宋体" panose="02010600030101010101" pitchFamily="2" charset="-122"/>
              </a:rPr>
              <a:t>l</a:t>
            </a:r>
            <a:r>
              <a:rPr sz="1200" spc="-310"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a:t>
            </a:r>
            <a:r>
              <a:rPr sz="1200" spc="160" dirty="0">
                <a:latin typeface="宋体" panose="02010600030101010101" pitchFamily="2" charset="-122"/>
                <a:cs typeface="宋体" panose="02010600030101010101" pitchFamily="2" charset="-122"/>
              </a:rPr>
              <a:t>HU</a:t>
            </a:r>
            <a:r>
              <a:rPr sz="1200" spc="165" dirty="0">
                <a:latin typeface="宋体" panose="02010600030101010101" pitchFamily="2" charset="-122"/>
                <a:cs typeface="宋体" panose="02010600030101010101" pitchFamily="2" charset="-122"/>
              </a:rPr>
              <a:t>P</a:t>
            </a:r>
            <a:r>
              <a:rPr sz="1200" spc="-270" dirty="0">
                <a:latin typeface="宋体" panose="02010600030101010101" pitchFamily="2" charset="-122"/>
                <a:cs typeface="宋体" panose="02010600030101010101" pitchFamily="2" charset="-122"/>
              </a:rPr>
              <a:t> </a:t>
            </a:r>
            <a:r>
              <a:rPr sz="1200" spc="120" dirty="0">
                <a:latin typeface="宋体" panose="02010600030101010101" pitchFamily="2" charset="-122"/>
                <a:cs typeface="宋体" panose="02010600030101010101" pitchFamily="2" charset="-122"/>
              </a:rPr>
              <a:t>$MAI</a:t>
            </a:r>
            <a:r>
              <a:rPr sz="1200" spc="114" dirty="0">
                <a:latin typeface="宋体" panose="02010600030101010101" pitchFamily="2" charset="-122"/>
                <a:cs typeface="宋体" panose="02010600030101010101" pitchFamily="2" charset="-122"/>
              </a:rPr>
              <a:t>N</a:t>
            </a:r>
            <a:r>
              <a:rPr sz="1200" spc="-10" dirty="0">
                <a:latin typeface="宋体" panose="02010600030101010101" pitchFamily="2" charset="-122"/>
                <a:cs typeface="宋体" panose="02010600030101010101" pitchFamily="2" charset="-122"/>
              </a:rPr>
              <a:t>PID  </a:t>
            </a:r>
            <a:r>
              <a:rPr sz="1200" spc="5" dirty="0">
                <a:latin typeface="宋体" panose="02010600030101010101" pitchFamily="2" charset="-122"/>
                <a:cs typeface="宋体" panose="02010600030101010101" pitchFamily="2" charset="-122"/>
              </a:rPr>
              <a:t>TimeoutStopSec=20s</a:t>
            </a:r>
            <a:endParaRPr sz="1200">
              <a:latin typeface="宋体" panose="02010600030101010101" pitchFamily="2" charset="-122"/>
              <a:cs typeface="宋体" panose="02010600030101010101" pitchFamily="2" charset="-122"/>
            </a:endParaRPr>
          </a:p>
          <a:p>
            <a:pPr marL="91440" marR="7693025">
              <a:lnSpc>
                <a:spcPct val="100000"/>
              </a:lnSpc>
            </a:pPr>
            <a:r>
              <a:rPr sz="1200" spc="5" dirty="0">
                <a:latin typeface="宋体" panose="02010600030101010101" pitchFamily="2" charset="-122"/>
                <a:cs typeface="宋体" panose="02010600030101010101" pitchFamily="2" charset="-122"/>
              </a:rPr>
              <a:t>SendSIGKILL=no </a:t>
            </a:r>
            <a:r>
              <a:rPr sz="1200" spc="10" dirty="0">
                <a:latin typeface="宋体" panose="02010600030101010101" pitchFamily="2" charset="-122"/>
                <a:cs typeface="宋体" panose="02010600030101010101" pitchFamily="2" charset="-122"/>
              </a:rPr>
              <a:t> </a:t>
            </a:r>
            <a:r>
              <a:rPr sz="1200" spc="-195" dirty="0">
                <a:latin typeface="宋体" panose="02010600030101010101" pitchFamily="2" charset="-122"/>
                <a:cs typeface="宋体" panose="02010600030101010101" pitchFamily="2" charset="-122"/>
              </a:rPr>
              <a:t>L</a:t>
            </a:r>
            <a:r>
              <a:rPr sz="1200" spc="-190" dirty="0">
                <a:latin typeface="宋体" panose="02010600030101010101" pitchFamily="2" charset="-122"/>
                <a:cs typeface="宋体" panose="02010600030101010101" pitchFamily="2" charset="-122"/>
              </a:rPr>
              <a:t>i</a:t>
            </a:r>
            <a:r>
              <a:rPr sz="1200" spc="25" dirty="0">
                <a:latin typeface="宋体" panose="02010600030101010101" pitchFamily="2" charset="-122"/>
                <a:cs typeface="宋体" panose="02010600030101010101" pitchFamily="2" charset="-122"/>
              </a:rPr>
              <a:t>mit</a:t>
            </a:r>
            <a:r>
              <a:rPr sz="1200" spc="20" dirty="0">
                <a:latin typeface="宋体" panose="02010600030101010101" pitchFamily="2" charset="-122"/>
                <a:cs typeface="宋体" panose="02010600030101010101" pitchFamily="2" charset="-122"/>
              </a:rPr>
              <a:t>N</a:t>
            </a:r>
            <a:r>
              <a:rPr sz="1200" spc="-25" dirty="0">
                <a:latin typeface="宋体" panose="02010600030101010101" pitchFamily="2" charset="-122"/>
                <a:cs typeface="宋体" panose="02010600030101010101" pitchFamily="2" charset="-122"/>
              </a:rPr>
              <a:t>OFI</a:t>
            </a:r>
            <a:r>
              <a:rPr sz="1200" spc="-20" dirty="0">
                <a:latin typeface="宋体" panose="02010600030101010101" pitchFamily="2" charset="-122"/>
                <a:cs typeface="宋体" panose="02010600030101010101" pitchFamily="2" charset="-122"/>
              </a:rPr>
              <a:t>L</a:t>
            </a:r>
            <a:r>
              <a:rPr sz="1200" dirty="0">
                <a:latin typeface="宋体" panose="02010600030101010101" pitchFamily="2" charset="-122"/>
                <a:cs typeface="宋体" panose="02010600030101010101" pitchFamily="2" charset="-122"/>
              </a:rPr>
              <a:t>E</a:t>
            </a:r>
            <a:r>
              <a:rPr sz="1200" spc="85" dirty="0">
                <a:latin typeface="宋体" panose="02010600030101010101" pitchFamily="2" charset="-122"/>
                <a:cs typeface="宋体" panose="02010600030101010101" pitchFamily="2" charset="-122"/>
              </a:rPr>
              <a:t>=8</a:t>
            </a:r>
            <a:r>
              <a:rPr sz="1200" spc="80" dirty="0">
                <a:latin typeface="宋体" panose="02010600030101010101" pitchFamily="2" charset="-122"/>
                <a:cs typeface="宋体" panose="02010600030101010101" pitchFamily="2" charset="-122"/>
              </a:rPr>
              <a:t>1</a:t>
            </a:r>
            <a:r>
              <a:rPr sz="1200" spc="30" dirty="0">
                <a:latin typeface="宋体" panose="02010600030101010101" pitchFamily="2" charset="-122"/>
                <a:cs typeface="宋体" panose="02010600030101010101" pitchFamily="2" charset="-122"/>
              </a:rPr>
              <a:t>92</a:t>
            </a:r>
            <a:endParaRPr sz="1200">
              <a:latin typeface="宋体" panose="02010600030101010101" pitchFamily="2" charset="-122"/>
              <a:cs typeface="宋体" panose="02010600030101010101" pitchFamily="2" charset="-122"/>
            </a:endParaRPr>
          </a:p>
          <a:p>
            <a:pPr>
              <a:lnSpc>
                <a:spcPct val="100000"/>
              </a:lnSpc>
              <a:spcBef>
                <a:spcPts val="30"/>
              </a:spcBef>
            </a:pPr>
            <a:endParaRPr sz="1100">
              <a:latin typeface="宋体" panose="02010600030101010101" pitchFamily="2" charset="-122"/>
              <a:cs typeface="宋体" panose="02010600030101010101" pitchFamily="2" charset="-122"/>
            </a:endParaRPr>
          </a:p>
          <a:p>
            <a:pPr marL="91440">
              <a:lnSpc>
                <a:spcPts val="1440"/>
              </a:lnSpc>
              <a:spcBef>
                <a:spcPts val="5"/>
              </a:spcBef>
            </a:pPr>
            <a:r>
              <a:rPr sz="1200" spc="-195" dirty="0">
                <a:latin typeface="宋体" panose="02010600030101010101" pitchFamily="2" charset="-122"/>
                <a:cs typeface="宋体" panose="02010600030101010101" pitchFamily="2" charset="-122"/>
              </a:rPr>
              <a:t>[Install]</a:t>
            </a:r>
            <a:endParaRPr sz="1200">
              <a:latin typeface="宋体" panose="02010600030101010101" pitchFamily="2" charset="-122"/>
              <a:cs typeface="宋体" panose="02010600030101010101" pitchFamily="2" charset="-122"/>
            </a:endParaRPr>
          </a:p>
          <a:p>
            <a:pPr marL="91440">
              <a:lnSpc>
                <a:spcPct val="100000"/>
              </a:lnSpc>
            </a:pPr>
            <a:r>
              <a:rPr sz="1200" spc="-35" dirty="0">
                <a:latin typeface="宋体" panose="02010600030101010101" pitchFamily="2" charset="-122"/>
                <a:cs typeface="宋体" panose="02010600030101010101" pitchFamily="2" charset="-122"/>
              </a:rPr>
              <a:t>WantedBy=multi-user.target</a:t>
            </a:r>
            <a:endParaRPr sz="1200">
              <a:latin typeface="宋体" panose="02010600030101010101" pitchFamily="2" charset="-122"/>
              <a:cs typeface="宋体" panose="02010600030101010101" pitchFamily="2" charset="-122"/>
            </a:endParaRPr>
          </a:p>
        </p:txBody>
      </p:sp>
      <p:sp>
        <p:nvSpPr>
          <p:cNvPr id="9" name="object 2"/>
          <p:cNvSpPr/>
          <p:nvPr>
            <p:custDataLst>
              <p:tags r:id="rId1"/>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0" name="图片 9"/>
          <p:cNvPicPr>
            <a:picLocks noChangeAspect="1"/>
          </p:cNvPicPr>
          <p:nvPr>
            <p:custDataLst>
              <p:tags r:id="rId2"/>
            </p:custDataLst>
          </p:nvPr>
        </p:nvPicPr>
        <p:blipFill>
          <a:blip r:embed="rId6"/>
          <a:stretch>
            <a:fillRect/>
          </a:stretch>
        </p:blipFill>
        <p:spPr>
          <a:xfrm>
            <a:off x="8537699" y="209863"/>
            <a:ext cx="2565911" cy="618240"/>
          </a:xfrm>
          <a:prstGeom prst="rect">
            <a:avLst/>
          </a:prstGeom>
        </p:spPr>
      </p:pic>
      <p:pic>
        <p:nvPicPr>
          <p:cNvPr id="6" name="object 4"/>
          <p:cNvPicPr/>
          <p:nvPr>
            <p:custDataLst>
              <p:tags r:id="rId3"/>
            </p:custDataLst>
          </p:nvPr>
        </p:nvPicPr>
        <p:blipFill>
          <a:blip r:embed="rId7" cstate="print"/>
          <a:stretch>
            <a:fillRect/>
          </a:stretch>
        </p:blipFill>
        <p:spPr>
          <a:xfrm>
            <a:off x="0" y="6436359"/>
            <a:ext cx="12190729" cy="42164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70154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容器化运行</a:t>
            </a:r>
            <a:r>
              <a:rPr sz="3200" b="0" spc="-295" dirty="0">
                <a:solidFill>
                  <a:srgbClr val="000000"/>
                </a:solidFill>
                <a:latin typeface="宋体" panose="02010600030101010101" pitchFamily="2" charset="-122"/>
                <a:cs typeface="宋体" panose="02010600030101010101" pitchFamily="2" charset="-122"/>
              </a:rPr>
              <a:t>Prometheus</a:t>
            </a:r>
            <a:r>
              <a:rPr sz="3200" b="0" spc="-819" dirty="0">
                <a:solidFill>
                  <a:srgbClr val="000000"/>
                </a:solidFill>
                <a:latin typeface="宋体" panose="02010600030101010101" pitchFamily="2" charset="-122"/>
                <a:cs typeface="宋体" panose="02010600030101010101" pitchFamily="2" charset="-122"/>
              </a:rPr>
              <a:t> </a:t>
            </a:r>
            <a:r>
              <a:rPr sz="3200" b="0" spc="-440" dirty="0">
                <a:solidFill>
                  <a:srgbClr val="000000"/>
                </a:solidFill>
                <a:latin typeface="宋体" panose="02010600030101010101" pitchFamily="2" charset="-122"/>
                <a:cs typeface="宋体" panose="02010600030101010101" pitchFamily="2" charset="-122"/>
              </a:rPr>
              <a:t>Server</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90904"/>
            <a:ext cx="3395345" cy="330200"/>
          </a:xfrm>
          <a:prstGeom prst="rect">
            <a:avLst/>
          </a:prstGeom>
        </p:spPr>
        <p:txBody>
          <a:bodyPr vert="horz" wrap="square" lIns="0" tIns="12700" rIns="0" bIns="0" rtlCol="0">
            <a:spAutoFit/>
          </a:bodyPr>
          <a:lstStyle/>
          <a:p>
            <a:pPr marL="241300" indent="-228600">
              <a:lnSpc>
                <a:spcPct val="100000"/>
              </a:lnSpc>
              <a:spcBef>
                <a:spcPts val="100"/>
              </a:spcBef>
              <a:buClr>
                <a:srgbClr val="4770C4"/>
              </a:buClr>
              <a:buSzPct val="95000"/>
              <a:buFont typeface="Wingdings" panose="05000000000000000000"/>
              <a:buChar char=""/>
              <a:tabLst>
                <a:tab pos="241300" algn="l"/>
              </a:tabLst>
            </a:pPr>
            <a:r>
              <a:rPr sz="2000" dirty="0">
                <a:latin typeface="宋体" panose="02010600030101010101" pitchFamily="2" charset="-122"/>
                <a:cs typeface="宋体" panose="02010600030101010101" pitchFamily="2" charset="-122"/>
              </a:rPr>
              <a:t>容器化运行</a:t>
            </a: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spc="-495" dirty="0">
                <a:latin typeface="宋体" panose="02010600030101010101" pitchFamily="2" charset="-122"/>
                <a:cs typeface="宋体" panose="02010600030101010101" pitchFamily="2" charset="-122"/>
              </a:rPr>
              <a:t> </a:t>
            </a:r>
            <a:r>
              <a:rPr sz="2000" spc="-185" dirty="0">
                <a:latin typeface="宋体" panose="02010600030101010101" pitchFamily="2" charset="-122"/>
                <a:cs typeface="宋体" panose="02010600030101010101" pitchFamily="2" charset="-122"/>
              </a:rPr>
              <a:t>Server</a:t>
            </a:r>
            <a:endParaRPr sz="20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1433829" y="1352575"/>
            <a:ext cx="9317482" cy="971016"/>
          </a:xfrm>
          <a:prstGeom prst="rect">
            <a:avLst/>
          </a:prstGeom>
        </p:spPr>
      </p:pic>
      <p:sp>
        <p:nvSpPr>
          <p:cNvPr id="5" name="object 5"/>
          <p:cNvSpPr txBox="1"/>
          <p:nvPr/>
        </p:nvSpPr>
        <p:spPr>
          <a:xfrm>
            <a:off x="1588769" y="1426210"/>
            <a:ext cx="9014460" cy="830580"/>
          </a:xfrm>
          <a:prstGeom prst="rect">
            <a:avLst/>
          </a:prstGeom>
          <a:solidFill>
            <a:srgbClr val="D7EFEB"/>
          </a:solidFill>
        </p:spPr>
        <p:txBody>
          <a:bodyPr vert="horz" wrap="square" lIns="0" tIns="35560" rIns="0" bIns="0" rtlCol="0">
            <a:spAutoFit/>
          </a:bodyPr>
          <a:lstStyle/>
          <a:p>
            <a:pPr marL="91440">
              <a:lnSpc>
                <a:spcPct val="100000"/>
              </a:lnSpc>
              <a:spcBef>
                <a:spcPts val="280"/>
              </a:spcBef>
            </a:pPr>
            <a:r>
              <a:rPr sz="1200" spc="155" dirty="0">
                <a:latin typeface="宋体" panose="02010600030101010101" pitchFamily="2" charset="-122"/>
                <a:cs typeface="宋体" panose="02010600030101010101" pitchFamily="2" charset="-122"/>
              </a:rPr>
              <a:t>~#</a:t>
            </a:r>
            <a:r>
              <a:rPr sz="1200" spc="-280" dirty="0">
                <a:latin typeface="宋体" panose="02010600030101010101" pitchFamily="2" charset="-122"/>
                <a:cs typeface="宋体" panose="02010600030101010101" pitchFamily="2" charset="-122"/>
              </a:rPr>
              <a:t> </a:t>
            </a:r>
            <a:r>
              <a:rPr sz="1200" spc="15" dirty="0">
                <a:latin typeface="宋体" panose="02010600030101010101" pitchFamily="2" charset="-122"/>
                <a:cs typeface="宋体" panose="02010600030101010101" pitchFamily="2" charset="-122"/>
              </a:rPr>
              <a:t>dock</a:t>
            </a:r>
            <a:r>
              <a:rPr sz="1200" spc="-90" dirty="0">
                <a:latin typeface="宋体" panose="02010600030101010101" pitchFamily="2" charset="-122"/>
                <a:cs typeface="宋体" panose="02010600030101010101" pitchFamily="2" charset="-122"/>
              </a:rPr>
              <a:t>er</a:t>
            </a:r>
            <a:r>
              <a:rPr sz="1200" spc="-290" dirty="0">
                <a:latin typeface="宋体" panose="02010600030101010101" pitchFamily="2" charset="-122"/>
                <a:cs typeface="宋体" panose="02010600030101010101" pitchFamily="2" charset="-122"/>
              </a:rPr>
              <a:t> </a:t>
            </a:r>
            <a:r>
              <a:rPr sz="1200" spc="-25" dirty="0">
                <a:latin typeface="宋体" panose="02010600030101010101" pitchFamily="2" charset="-122"/>
                <a:cs typeface="宋体" panose="02010600030101010101" pitchFamily="2" charset="-122"/>
              </a:rPr>
              <a:t>run</a:t>
            </a:r>
            <a:r>
              <a:rPr sz="1200" spc="-260" dirty="0">
                <a:latin typeface="宋体" panose="02010600030101010101" pitchFamily="2" charset="-122"/>
                <a:cs typeface="宋体" panose="02010600030101010101" pitchFamily="2" charset="-122"/>
              </a:rPr>
              <a:t> </a:t>
            </a:r>
            <a:r>
              <a:rPr sz="1200" spc="-155" dirty="0">
                <a:latin typeface="宋体" panose="02010600030101010101" pitchFamily="2" charset="-122"/>
                <a:cs typeface="宋体" panose="02010600030101010101" pitchFamily="2" charset="-122"/>
              </a:rPr>
              <a:t>\</a:t>
            </a:r>
            <a:endParaRPr sz="1200">
              <a:latin typeface="宋体" panose="02010600030101010101" pitchFamily="2" charset="-122"/>
              <a:cs typeface="宋体" panose="02010600030101010101" pitchFamily="2" charset="-122"/>
            </a:endParaRPr>
          </a:p>
          <a:p>
            <a:pPr marL="256540">
              <a:lnSpc>
                <a:spcPct val="100000"/>
              </a:lnSpc>
            </a:pPr>
            <a:r>
              <a:rPr sz="1200" dirty="0">
                <a:latin typeface="宋体" panose="02010600030101010101" pitchFamily="2" charset="-122"/>
                <a:cs typeface="宋体" panose="02010600030101010101" pitchFamily="2" charset="-122"/>
              </a:rPr>
              <a:t>-</a:t>
            </a:r>
            <a:r>
              <a:rPr sz="1200" spc="85" dirty="0">
                <a:latin typeface="宋体" panose="02010600030101010101" pitchFamily="2" charset="-122"/>
                <a:cs typeface="宋体" panose="02010600030101010101" pitchFamily="2" charset="-122"/>
              </a:rPr>
              <a:t>p</a:t>
            </a:r>
            <a:r>
              <a:rPr sz="1200" spc="-280" dirty="0">
                <a:latin typeface="宋体" panose="02010600030101010101" pitchFamily="2" charset="-122"/>
                <a:cs typeface="宋体" panose="02010600030101010101" pitchFamily="2" charset="-122"/>
              </a:rPr>
              <a:t> </a:t>
            </a: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0</a:t>
            </a: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0</a:t>
            </a:r>
            <a:r>
              <a:rPr sz="1200" spc="-160" dirty="0">
                <a:latin typeface="宋体" panose="02010600030101010101" pitchFamily="2" charset="-122"/>
                <a:cs typeface="宋体" panose="02010600030101010101" pitchFamily="2" charset="-122"/>
              </a:rPr>
              <a:t>:</a:t>
            </a:r>
            <a:r>
              <a:rPr sz="1200" spc="-165" dirty="0">
                <a:latin typeface="宋体" panose="02010600030101010101" pitchFamily="2" charset="-122"/>
                <a:cs typeface="宋体" panose="02010600030101010101" pitchFamily="2" charset="-122"/>
              </a:rPr>
              <a:t>9</a:t>
            </a:r>
            <a:r>
              <a:rPr sz="1200" spc="35" dirty="0">
                <a:latin typeface="宋体" panose="02010600030101010101" pitchFamily="2" charset="-122"/>
                <a:cs typeface="宋体" panose="02010600030101010101" pitchFamily="2" charset="-122"/>
              </a:rPr>
              <a:t>09</a:t>
            </a:r>
            <a:r>
              <a:rPr sz="1200" spc="30" dirty="0">
                <a:latin typeface="宋体" panose="02010600030101010101" pitchFamily="2" charset="-122"/>
                <a:cs typeface="宋体" panose="02010600030101010101" pitchFamily="2" charset="-122"/>
              </a:rPr>
              <a:t>0</a:t>
            </a:r>
            <a:r>
              <a:rPr sz="1200" spc="-229" dirty="0">
                <a:latin typeface="宋体" panose="02010600030101010101" pitchFamily="2" charset="-122"/>
                <a:cs typeface="宋体" panose="02010600030101010101" pitchFamily="2" charset="-122"/>
              </a:rPr>
              <a:t> </a:t>
            </a:r>
            <a:r>
              <a:rPr sz="1200" spc="-155" dirty="0">
                <a:latin typeface="宋体" panose="02010600030101010101" pitchFamily="2" charset="-122"/>
                <a:cs typeface="宋体" panose="02010600030101010101" pitchFamily="2" charset="-122"/>
              </a:rPr>
              <a:t>\</a:t>
            </a:r>
            <a:endParaRPr sz="1200">
              <a:latin typeface="宋体" panose="02010600030101010101" pitchFamily="2" charset="-122"/>
              <a:cs typeface="宋体" panose="02010600030101010101" pitchFamily="2" charset="-122"/>
            </a:endParaRPr>
          </a:p>
          <a:p>
            <a:pPr marL="256540" marR="4552315">
              <a:lnSpc>
                <a:spcPct val="100000"/>
              </a:lnSpc>
            </a:pPr>
            <a:r>
              <a:rPr sz="1200" spc="-25" dirty="0">
                <a:latin typeface="宋体" panose="02010600030101010101" pitchFamily="2" charset="-122"/>
                <a:cs typeface="宋体" panose="02010600030101010101" pitchFamily="2" charset="-122"/>
              </a:rPr>
              <a:t>-v</a:t>
            </a:r>
            <a:r>
              <a:rPr sz="1200" spc="-225" dirty="0">
                <a:latin typeface="宋体" panose="02010600030101010101" pitchFamily="2" charset="-122"/>
                <a:cs typeface="宋体" panose="02010600030101010101" pitchFamily="2" charset="-122"/>
              </a:rPr>
              <a:t> </a:t>
            </a:r>
            <a:r>
              <a:rPr sz="1200" spc="-35" dirty="0">
                <a:latin typeface="宋体" panose="02010600030101010101" pitchFamily="2" charset="-122"/>
                <a:cs typeface="宋体" panose="02010600030101010101" pitchFamily="2" charset="-122"/>
              </a:rPr>
              <a:t>/path/to/prometheus.yml:/etc/prometheus/prometheus.yml</a:t>
            </a:r>
            <a:r>
              <a:rPr sz="1200" spc="-229" dirty="0">
                <a:latin typeface="宋体" panose="02010600030101010101" pitchFamily="2" charset="-122"/>
                <a:cs typeface="宋体" panose="02010600030101010101" pitchFamily="2" charset="-122"/>
              </a:rPr>
              <a:t> </a:t>
            </a:r>
            <a:r>
              <a:rPr sz="1200" spc="-155" dirty="0">
                <a:latin typeface="宋体" panose="02010600030101010101" pitchFamily="2" charset="-122"/>
                <a:cs typeface="宋体" panose="02010600030101010101" pitchFamily="2" charset="-122"/>
              </a:rPr>
              <a:t>\ </a:t>
            </a:r>
            <a:r>
              <a:rPr sz="1200" spc="-585" dirty="0">
                <a:latin typeface="宋体" panose="02010600030101010101" pitchFamily="2" charset="-122"/>
                <a:cs typeface="宋体" panose="02010600030101010101" pitchFamily="2" charset="-122"/>
              </a:rPr>
              <a:t> </a:t>
            </a:r>
            <a:r>
              <a:rPr sz="1200" spc="-25" dirty="0">
                <a:latin typeface="宋体" panose="02010600030101010101" pitchFamily="2" charset="-122"/>
                <a:cs typeface="宋体" panose="02010600030101010101" pitchFamily="2" charset="-122"/>
              </a:rPr>
              <a:t>prom/Prometheus:v2.44.0</a:t>
            </a:r>
            <a:endParaRPr sz="1200">
              <a:latin typeface="宋体" panose="02010600030101010101" pitchFamily="2" charset="-122"/>
              <a:cs typeface="宋体" panose="02010600030101010101" pitchFamily="2" charset="-122"/>
            </a:endParaRPr>
          </a:p>
        </p:txBody>
      </p:sp>
      <p:grpSp>
        <p:nvGrpSpPr>
          <p:cNvPr id="6" name="object 6"/>
          <p:cNvGrpSpPr/>
          <p:nvPr/>
        </p:nvGrpSpPr>
        <p:grpSpPr>
          <a:xfrm>
            <a:off x="1395729" y="2418080"/>
            <a:ext cx="9317990" cy="3794760"/>
            <a:chOff x="1395729" y="2418080"/>
            <a:chExt cx="9317990" cy="3794760"/>
          </a:xfrm>
        </p:grpSpPr>
        <p:pic>
          <p:nvPicPr>
            <p:cNvPr id="7" name="object 7"/>
            <p:cNvPicPr/>
            <p:nvPr/>
          </p:nvPicPr>
          <p:blipFill>
            <a:blip r:embed="rId6" cstate="print"/>
            <a:stretch>
              <a:fillRect/>
            </a:stretch>
          </p:blipFill>
          <p:spPr>
            <a:xfrm>
              <a:off x="1395729" y="2418080"/>
              <a:ext cx="9317482" cy="3794251"/>
            </a:xfrm>
            <a:prstGeom prst="rect">
              <a:avLst/>
            </a:prstGeom>
          </p:spPr>
        </p:pic>
        <p:sp>
          <p:nvSpPr>
            <p:cNvPr id="8" name="object 8"/>
            <p:cNvSpPr/>
            <p:nvPr/>
          </p:nvSpPr>
          <p:spPr>
            <a:xfrm>
              <a:off x="1550670" y="2518410"/>
              <a:ext cx="9014460" cy="3600450"/>
            </a:xfrm>
            <a:custGeom>
              <a:avLst/>
              <a:gdLst/>
              <a:ahLst/>
              <a:cxnLst/>
              <a:rect l="l" t="t" r="r" b="b"/>
              <a:pathLst>
                <a:path w="9014460" h="3600450">
                  <a:moveTo>
                    <a:pt x="9014460" y="0"/>
                  </a:moveTo>
                  <a:lnTo>
                    <a:pt x="0" y="0"/>
                  </a:lnTo>
                  <a:lnTo>
                    <a:pt x="0" y="3600450"/>
                  </a:lnTo>
                  <a:lnTo>
                    <a:pt x="9014460" y="3600450"/>
                  </a:lnTo>
                  <a:lnTo>
                    <a:pt x="9014460" y="0"/>
                  </a:lnTo>
                  <a:close/>
                </a:path>
              </a:pathLst>
            </a:custGeom>
            <a:solidFill>
              <a:srgbClr val="D7EFEB"/>
            </a:solidFill>
          </p:spPr>
          <p:txBody>
            <a:bodyPr wrap="square" lIns="0" tIns="0" rIns="0" bIns="0" rtlCol="0"/>
            <a:lstStyle/>
            <a:p>
              <a:endParaRPr/>
            </a:p>
          </p:txBody>
        </p:sp>
      </p:grpSp>
      <p:sp>
        <p:nvSpPr>
          <p:cNvPr id="9" name="object 9"/>
          <p:cNvSpPr txBox="1"/>
          <p:nvPr/>
        </p:nvSpPr>
        <p:spPr>
          <a:xfrm>
            <a:off x="1642110" y="2540952"/>
            <a:ext cx="2509520" cy="2037714"/>
          </a:xfrm>
          <a:prstGeom prst="rect">
            <a:avLst/>
          </a:prstGeom>
        </p:spPr>
        <p:txBody>
          <a:bodyPr vert="horz" wrap="square" lIns="0" tIns="12700" rIns="0" bIns="0" rtlCol="0">
            <a:spAutoFit/>
          </a:bodyPr>
          <a:lstStyle/>
          <a:p>
            <a:pPr>
              <a:lnSpc>
                <a:spcPct val="100000"/>
              </a:lnSpc>
              <a:spcBef>
                <a:spcPts val="100"/>
              </a:spcBef>
            </a:pPr>
            <a:r>
              <a:rPr sz="1200" spc="-30" dirty="0">
                <a:latin typeface="宋体" panose="02010600030101010101" pitchFamily="2" charset="-122"/>
                <a:cs typeface="宋体" panose="02010600030101010101" pitchFamily="2" charset="-122"/>
              </a:rPr>
              <a:t>volumes:</a:t>
            </a:r>
            <a:endParaRPr sz="1200">
              <a:latin typeface="宋体" panose="02010600030101010101" pitchFamily="2" charset="-122"/>
              <a:cs typeface="宋体" panose="02010600030101010101" pitchFamily="2" charset="-122"/>
            </a:endParaRPr>
          </a:p>
          <a:p>
            <a:pPr marL="165100">
              <a:lnSpc>
                <a:spcPct val="100000"/>
              </a:lnSpc>
              <a:spcBef>
                <a:spcPts val="5"/>
              </a:spcBef>
            </a:pPr>
            <a:r>
              <a:rPr sz="1200" spc="-55" dirty="0">
                <a:latin typeface="宋体" panose="02010600030101010101" pitchFamily="2" charset="-122"/>
                <a:cs typeface="宋体" panose="02010600030101010101" pitchFamily="2" charset="-122"/>
              </a:rPr>
              <a:t>pr</a:t>
            </a:r>
            <a:r>
              <a:rPr sz="1200" spc="165" dirty="0">
                <a:latin typeface="宋体" panose="02010600030101010101" pitchFamily="2" charset="-122"/>
                <a:cs typeface="宋体" panose="02010600030101010101" pitchFamily="2" charset="-122"/>
              </a:rPr>
              <a:t>om</a:t>
            </a:r>
            <a:r>
              <a:rPr sz="1200" spc="170" dirty="0">
                <a:latin typeface="宋体" panose="02010600030101010101" pitchFamily="2" charset="-122"/>
                <a:cs typeface="宋体" panose="02010600030101010101" pitchFamily="2" charset="-122"/>
              </a:rPr>
              <a:t>e</a:t>
            </a:r>
            <a:r>
              <a:rPr sz="1200" spc="-50" dirty="0">
                <a:latin typeface="宋体" panose="02010600030101010101" pitchFamily="2" charset="-122"/>
                <a:cs typeface="宋体" panose="02010600030101010101" pitchFamily="2" charset="-122"/>
              </a:rPr>
              <a:t>theus_</a:t>
            </a:r>
            <a:r>
              <a:rPr sz="1200" spc="-40" dirty="0">
                <a:latin typeface="宋体" panose="02010600030101010101" pitchFamily="2" charset="-122"/>
                <a:cs typeface="宋体" panose="02010600030101010101" pitchFamily="2" charset="-122"/>
              </a:rPr>
              <a:t>dat</a:t>
            </a:r>
            <a:r>
              <a:rPr sz="1200" spc="-35" dirty="0">
                <a:latin typeface="宋体" panose="02010600030101010101" pitchFamily="2" charset="-122"/>
                <a:cs typeface="宋体" panose="02010600030101010101" pitchFamily="2" charset="-122"/>
              </a:rPr>
              <a:t>a</a:t>
            </a:r>
            <a:r>
              <a:rPr sz="1200" spc="-340" dirty="0">
                <a:latin typeface="宋体" panose="02010600030101010101" pitchFamily="2" charset="-122"/>
                <a:cs typeface="宋体" panose="02010600030101010101" pitchFamily="2" charset="-122"/>
              </a:rPr>
              <a:t>:</a:t>
            </a:r>
            <a:r>
              <a:rPr sz="1200" spc="-275" dirty="0">
                <a:latin typeface="宋体" panose="02010600030101010101" pitchFamily="2" charset="-122"/>
                <a:cs typeface="宋体" panose="02010600030101010101" pitchFamily="2" charset="-122"/>
              </a:rPr>
              <a:t> </a:t>
            </a:r>
            <a:r>
              <a:rPr sz="1200" spc="-250" dirty="0">
                <a:latin typeface="宋体" panose="02010600030101010101" pitchFamily="2" charset="-122"/>
                <a:cs typeface="宋体" panose="02010600030101010101" pitchFamily="2" charset="-122"/>
              </a:rPr>
              <a:t>{}</a:t>
            </a:r>
            <a:endParaRPr sz="1200">
              <a:latin typeface="宋体" panose="02010600030101010101" pitchFamily="2" charset="-122"/>
              <a:cs typeface="宋体" panose="02010600030101010101" pitchFamily="2" charset="-122"/>
            </a:endParaRPr>
          </a:p>
          <a:p>
            <a:pPr>
              <a:lnSpc>
                <a:spcPct val="100000"/>
              </a:lnSpc>
              <a:spcBef>
                <a:spcPts val="30"/>
              </a:spcBef>
            </a:pPr>
            <a:endParaRPr sz="1100">
              <a:latin typeface="宋体" panose="02010600030101010101" pitchFamily="2" charset="-122"/>
              <a:cs typeface="宋体" panose="02010600030101010101" pitchFamily="2" charset="-122"/>
            </a:endParaRPr>
          </a:p>
          <a:p>
            <a:pPr>
              <a:lnSpc>
                <a:spcPct val="100000"/>
              </a:lnSpc>
            </a:pPr>
            <a:r>
              <a:rPr sz="1200" spc="-130" dirty="0">
                <a:latin typeface="宋体" panose="02010600030101010101" pitchFamily="2" charset="-122"/>
                <a:cs typeface="宋体" panose="02010600030101010101" pitchFamily="2" charset="-122"/>
              </a:rPr>
              <a:t>services:</a:t>
            </a:r>
            <a:endParaRPr sz="1200">
              <a:latin typeface="宋体" panose="02010600030101010101" pitchFamily="2" charset="-122"/>
              <a:cs typeface="宋体" panose="02010600030101010101" pitchFamily="2" charset="-122"/>
            </a:endParaRPr>
          </a:p>
          <a:p>
            <a:pPr>
              <a:lnSpc>
                <a:spcPct val="100000"/>
              </a:lnSpc>
              <a:spcBef>
                <a:spcPts val="30"/>
              </a:spcBef>
            </a:pPr>
            <a:endParaRPr sz="1100">
              <a:latin typeface="宋体" panose="02010600030101010101" pitchFamily="2" charset="-122"/>
              <a:cs typeface="宋体" panose="02010600030101010101" pitchFamily="2" charset="-122"/>
            </a:endParaRPr>
          </a:p>
          <a:p>
            <a:pPr marL="82550">
              <a:lnSpc>
                <a:spcPct val="100000"/>
              </a:lnSpc>
            </a:pPr>
            <a:r>
              <a:rPr sz="1200" spc="-15" dirty="0">
                <a:latin typeface="宋体" panose="02010600030101010101" pitchFamily="2" charset="-122"/>
                <a:cs typeface="宋体" panose="02010600030101010101" pitchFamily="2" charset="-122"/>
              </a:rPr>
              <a:t>prometheus:</a:t>
            </a:r>
            <a:endParaRPr sz="1200">
              <a:latin typeface="宋体" panose="02010600030101010101" pitchFamily="2" charset="-122"/>
              <a:cs typeface="宋体" panose="02010600030101010101" pitchFamily="2" charset="-122"/>
            </a:endParaRPr>
          </a:p>
          <a:p>
            <a:pPr marL="165100" marR="164465">
              <a:lnSpc>
                <a:spcPct val="100000"/>
              </a:lnSpc>
            </a:pPr>
            <a:r>
              <a:rPr sz="1200" spc="35" dirty="0">
                <a:latin typeface="宋体" panose="02010600030101010101" pitchFamily="2" charset="-122"/>
                <a:cs typeface="宋体" panose="02010600030101010101" pitchFamily="2" charset="-122"/>
              </a:rPr>
              <a:t>image</a:t>
            </a:r>
            <a:r>
              <a:rPr sz="1200" spc="-340" dirty="0">
                <a:latin typeface="宋体" panose="02010600030101010101" pitchFamily="2" charset="-122"/>
                <a:cs typeface="宋体" panose="02010600030101010101" pitchFamily="2" charset="-122"/>
              </a:rPr>
              <a:t>:</a:t>
            </a:r>
            <a:r>
              <a:rPr sz="1200" spc="-295" dirty="0">
                <a:latin typeface="宋体" panose="02010600030101010101" pitchFamily="2" charset="-122"/>
                <a:cs typeface="宋体" panose="02010600030101010101" pitchFamily="2" charset="-122"/>
              </a:rPr>
              <a:t> </a:t>
            </a:r>
            <a:r>
              <a:rPr sz="1200" spc="-55" dirty="0">
                <a:latin typeface="宋体" panose="02010600030101010101" pitchFamily="2" charset="-122"/>
                <a:cs typeface="宋体" panose="02010600030101010101" pitchFamily="2" charset="-122"/>
              </a:rPr>
              <a:t>pr</a:t>
            </a:r>
            <a:r>
              <a:rPr sz="1200" spc="40" dirty="0">
                <a:latin typeface="宋体" panose="02010600030101010101" pitchFamily="2" charset="-122"/>
                <a:cs typeface="宋体" panose="02010600030101010101" pitchFamily="2" charset="-122"/>
              </a:rPr>
              <a:t>om/p</a:t>
            </a:r>
            <a:r>
              <a:rPr sz="1200" spc="45" dirty="0">
                <a:latin typeface="宋体" panose="02010600030101010101" pitchFamily="2" charset="-122"/>
                <a:cs typeface="宋体" panose="02010600030101010101" pitchFamily="2" charset="-122"/>
              </a:rPr>
              <a:t>r</a:t>
            </a:r>
            <a:r>
              <a:rPr sz="1200" spc="165" dirty="0">
                <a:latin typeface="宋体" panose="02010600030101010101" pitchFamily="2" charset="-122"/>
                <a:cs typeface="宋体" panose="02010600030101010101" pitchFamily="2" charset="-122"/>
              </a:rPr>
              <a:t>om</a:t>
            </a:r>
            <a:r>
              <a:rPr sz="1200" spc="170" dirty="0">
                <a:latin typeface="宋体" panose="02010600030101010101" pitchFamily="2" charset="-122"/>
                <a:cs typeface="宋体" panose="02010600030101010101" pitchFamily="2" charset="-122"/>
              </a:rPr>
              <a:t>e</a:t>
            </a:r>
            <a:r>
              <a:rPr sz="1200" spc="-100" dirty="0">
                <a:latin typeface="宋体" panose="02010600030101010101" pitchFamily="2" charset="-122"/>
                <a:cs typeface="宋体" panose="02010600030101010101" pitchFamily="2" charset="-122"/>
              </a:rPr>
              <a:t>theus:v2</a:t>
            </a:r>
            <a:r>
              <a:rPr sz="1200" spc="-105" dirty="0">
                <a:latin typeface="宋体" panose="02010600030101010101" pitchFamily="2" charset="-122"/>
                <a:cs typeface="宋体" panose="02010600030101010101" pitchFamily="2" charset="-122"/>
              </a:rPr>
              <a:t>.</a:t>
            </a:r>
            <a:r>
              <a:rPr sz="1200" spc="30" dirty="0">
                <a:latin typeface="宋体" panose="02010600030101010101" pitchFamily="2" charset="-122"/>
                <a:cs typeface="宋体" panose="02010600030101010101" pitchFamily="2" charset="-122"/>
              </a:rPr>
              <a:t>4</a:t>
            </a:r>
            <a:r>
              <a:rPr sz="1200" spc="25" dirty="0">
                <a:latin typeface="宋体" panose="02010600030101010101" pitchFamily="2" charset="-122"/>
                <a:cs typeface="宋体" panose="02010600030101010101" pitchFamily="2" charset="-122"/>
              </a:rPr>
              <a:t>4</a:t>
            </a:r>
            <a:r>
              <a:rPr sz="1200" spc="-160" dirty="0">
                <a:latin typeface="宋体" panose="02010600030101010101" pitchFamily="2" charset="-122"/>
                <a:cs typeface="宋体" panose="02010600030101010101" pitchFamily="2" charset="-122"/>
              </a:rPr>
              <a:t>.0  </a:t>
            </a:r>
            <a:r>
              <a:rPr sz="1200" spc="-35" dirty="0">
                <a:latin typeface="宋体" panose="02010600030101010101" pitchFamily="2" charset="-122"/>
                <a:cs typeface="宋体" panose="02010600030101010101" pitchFamily="2" charset="-122"/>
              </a:rPr>
              <a:t>volumes:</a:t>
            </a:r>
            <a:endParaRPr sz="1200">
              <a:latin typeface="宋体" panose="02010600030101010101" pitchFamily="2" charset="-122"/>
              <a:cs typeface="宋体" panose="02010600030101010101" pitchFamily="2" charset="-122"/>
            </a:endParaRPr>
          </a:p>
          <a:p>
            <a:pPr marL="365760" indent="-118110">
              <a:lnSpc>
                <a:spcPct val="100000"/>
              </a:lnSpc>
              <a:buChar char="-"/>
              <a:tabLst>
                <a:tab pos="365760" algn="l"/>
              </a:tabLst>
            </a:pPr>
            <a:r>
              <a:rPr sz="1200" spc="-45" dirty="0">
                <a:latin typeface="宋体" panose="02010600030101010101" pitchFamily="2" charset="-122"/>
                <a:cs typeface="宋体" panose="02010600030101010101" pitchFamily="2" charset="-122"/>
              </a:rPr>
              <a:t>./prometheus/:/etc/prometheus/</a:t>
            </a:r>
            <a:endParaRPr sz="1200">
              <a:latin typeface="宋体" panose="02010600030101010101" pitchFamily="2" charset="-122"/>
              <a:cs typeface="宋体" panose="02010600030101010101" pitchFamily="2" charset="-122"/>
            </a:endParaRPr>
          </a:p>
          <a:p>
            <a:pPr marL="365760" indent="-118110">
              <a:lnSpc>
                <a:spcPts val="1440"/>
              </a:lnSpc>
              <a:buChar char="-"/>
              <a:tabLst>
                <a:tab pos="365760" algn="l"/>
              </a:tabLst>
            </a:pPr>
            <a:r>
              <a:rPr sz="1200" spc="-15" dirty="0">
                <a:latin typeface="宋体" panose="02010600030101010101" pitchFamily="2" charset="-122"/>
                <a:cs typeface="宋体" panose="02010600030101010101" pitchFamily="2" charset="-122"/>
              </a:rPr>
              <a:t>prometheus_data:/prometheus</a:t>
            </a:r>
            <a:endParaRPr sz="1200">
              <a:latin typeface="宋体" panose="02010600030101010101" pitchFamily="2" charset="-122"/>
              <a:cs typeface="宋体" panose="02010600030101010101" pitchFamily="2" charset="-122"/>
            </a:endParaRPr>
          </a:p>
          <a:p>
            <a:pPr marL="165100">
              <a:lnSpc>
                <a:spcPct val="100000"/>
              </a:lnSpc>
            </a:pPr>
            <a:r>
              <a:rPr sz="1200" spc="75" dirty="0">
                <a:latin typeface="宋体" panose="02010600030101010101" pitchFamily="2" charset="-122"/>
                <a:cs typeface="宋体" panose="02010600030101010101" pitchFamily="2" charset="-122"/>
              </a:rPr>
              <a:t>command:</a:t>
            </a:r>
            <a:endParaRPr sz="1200">
              <a:latin typeface="宋体" panose="02010600030101010101" pitchFamily="2" charset="-122"/>
              <a:cs typeface="宋体" panose="02010600030101010101" pitchFamily="2" charset="-122"/>
            </a:endParaRPr>
          </a:p>
        </p:txBody>
      </p:sp>
      <p:sp>
        <p:nvSpPr>
          <p:cNvPr id="10" name="object 10"/>
          <p:cNvSpPr txBox="1"/>
          <p:nvPr/>
        </p:nvSpPr>
        <p:spPr>
          <a:xfrm>
            <a:off x="1807210" y="4553584"/>
            <a:ext cx="4526915" cy="1488440"/>
          </a:xfrm>
          <a:prstGeom prst="rect">
            <a:avLst/>
          </a:prstGeom>
        </p:spPr>
        <p:txBody>
          <a:bodyPr vert="horz" wrap="square" lIns="0" tIns="12700" rIns="0" bIns="0" rtlCol="0">
            <a:spAutoFit/>
          </a:bodyPr>
          <a:lstStyle/>
          <a:p>
            <a:pPr marL="200660" indent="-118110">
              <a:lnSpc>
                <a:spcPct val="100000"/>
              </a:lnSpc>
              <a:spcBef>
                <a:spcPts val="100"/>
              </a:spcBef>
              <a:buChar char="-"/>
              <a:tabLst>
                <a:tab pos="200660" algn="l"/>
              </a:tabLst>
            </a:pPr>
            <a:r>
              <a:rPr sz="1200" spc="-60" dirty="0">
                <a:latin typeface="宋体" panose="02010600030101010101" pitchFamily="2" charset="-122"/>
                <a:cs typeface="宋体" panose="02010600030101010101" pitchFamily="2" charset="-122"/>
              </a:rPr>
              <a:t>'--config.file=/etc/prometheus/prometheus.yml'</a:t>
            </a:r>
            <a:endParaRPr sz="1200">
              <a:latin typeface="宋体" panose="02010600030101010101" pitchFamily="2" charset="-122"/>
              <a:cs typeface="宋体" panose="02010600030101010101" pitchFamily="2" charset="-122"/>
            </a:endParaRPr>
          </a:p>
          <a:p>
            <a:pPr marL="200660" indent="-118110">
              <a:lnSpc>
                <a:spcPct val="100000"/>
              </a:lnSpc>
              <a:buChar char="-"/>
              <a:tabLst>
                <a:tab pos="200660" algn="l"/>
              </a:tabLst>
            </a:pPr>
            <a:r>
              <a:rPr sz="1200" spc="-55" dirty="0">
                <a:latin typeface="宋体" panose="02010600030101010101" pitchFamily="2" charset="-122"/>
                <a:cs typeface="宋体" panose="02010600030101010101" pitchFamily="2" charset="-122"/>
              </a:rPr>
              <a:t>'--storage.tsdb.path=/prometheus'</a:t>
            </a:r>
            <a:endParaRPr sz="1200">
              <a:latin typeface="宋体" panose="02010600030101010101" pitchFamily="2" charset="-122"/>
              <a:cs typeface="宋体" panose="02010600030101010101" pitchFamily="2" charset="-122"/>
            </a:endParaRPr>
          </a:p>
          <a:p>
            <a:pPr marL="200660" indent="-118110">
              <a:lnSpc>
                <a:spcPct val="100000"/>
              </a:lnSpc>
              <a:buChar char="-"/>
              <a:tabLst>
                <a:tab pos="200660" algn="l"/>
              </a:tabLst>
            </a:pPr>
            <a:r>
              <a:rPr sz="1200" spc="-80" dirty="0">
                <a:latin typeface="宋体" panose="02010600030101010101" pitchFamily="2" charset="-122"/>
                <a:cs typeface="宋体" panose="02010600030101010101" pitchFamily="2" charset="-122"/>
              </a:rPr>
              <a:t>'--web.console.libraries=/usr/share/prometheus/console_libraries'</a:t>
            </a:r>
            <a:endParaRPr sz="1200">
              <a:latin typeface="宋体" panose="02010600030101010101" pitchFamily="2" charset="-122"/>
              <a:cs typeface="宋体" panose="02010600030101010101" pitchFamily="2" charset="-122"/>
            </a:endParaRPr>
          </a:p>
          <a:p>
            <a:pPr marL="200660" indent="-118110">
              <a:lnSpc>
                <a:spcPct val="100000"/>
              </a:lnSpc>
              <a:buChar char="-"/>
              <a:tabLst>
                <a:tab pos="200660" algn="l"/>
              </a:tabLst>
            </a:pPr>
            <a:r>
              <a:rPr sz="1200" spc="-50" dirty="0">
                <a:latin typeface="宋体" panose="02010600030101010101" pitchFamily="2" charset="-122"/>
                <a:cs typeface="宋体" panose="02010600030101010101" pitchFamily="2" charset="-122"/>
              </a:rPr>
              <a:t>'--web.console.templates=/usr/share/prometheus/consoles'</a:t>
            </a:r>
            <a:endParaRPr sz="1200">
              <a:latin typeface="宋体" panose="02010600030101010101" pitchFamily="2" charset="-122"/>
              <a:cs typeface="宋体" panose="02010600030101010101" pitchFamily="2" charset="-122"/>
            </a:endParaRPr>
          </a:p>
          <a:p>
            <a:pPr marR="2768600" indent="82550">
              <a:lnSpc>
                <a:spcPct val="100000"/>
              </a:lnSpc>
              <a:buChar char="-"/>
              <a:tabLst>
                <a:tab pos="200660" algn="l"/>
              </a:tabLst>
            </a:pPr>
            <a:r>
              <a:rPr sz="1200" spc="-335" dirty="0">
                <a:latin typeface="宋体" panose="02010600030101010101" pitchFamily="2" charset="-122"/>
                <a:cs typeface="宋体" panose="02010600030101010101" pitchFamily="2" charset="-122"/>
              </a:rPr>
              <a:t>'</a:t>
            </a:r>
            <a:r>
              <a:rPr sz="1200" dirty="0">
                <a:latin typeface="宋体" panose="02010600030101010101" pitchFamily="2" charset="-122"/>
                <a:cs typeface="宋体" panose="02010600030101010101" pitchFamily="2" charset="-122"/>
              </a:rPr>
              <a:t>--</a:t>
            </a:r>
            <a:r>
              <a:rPr sz="1200" spc="110" dirty="0">
                <a:latin typeface="宋体" panose="02010600030101010101" pitchFamily="2" charset="-122"/>
                <a:cs typeface="宋体" panose="02010600030101010101" pitchFamily="2" charset="-122"/>
              </a:rPr>
              <a:t>web</a:t>
            </a:r>
            <a:r>
              <a:rPr sz="1200" spc="-90" dirty="0">
                <a:latin typeface="宋体" panose="02010600030101010101" pitchFamily="2" charset="-122"/>
                <a:cs typeface="宋体" panose="02010600030101010101" pitchFamily="2" charset="-122"/>
              </a:rPr>
              <a:t>.enab</a:t>
            </a:r>
            <a:r>
              <a:rPr sz="1200" spc="-95" dirty="0">
                <a:latin typeface="宋体" panose="02010600030101010101" pitchFamily="2" charset="-122"/>
                <a:cs typeface="宋体" panose="02010600030101010101" pitchFamily="2" charset="-122"/>
              </a:rPr>
              <a:t>l</a:t>
            </a:r>
            <a:r>
              <a:rPr sz="1200" spc="20" dirty="0">
                <a:latin typeface="宋体" panose="02010600030101010101" pitchFamily="2" charset="-122"/>
                <a:cs typeface="宋体" panose="02010600030101010101" pitchFamily="2" charset="-122"/>
              </a:rPr>
              <a:t>e</a:t>
            </a:r>
            <a:r>
              <a:rPr sz="1200" dirty="0">
                <a:latin typeface="宋体" panose="02010600030101010101" pitchFamily="2" charset="-122"/>
                <a:cs typeface="宋体" panose="02010600030101010101" pitchFamily="2" charset="-122"/>
              </a:rPr>
              <a:t>-</a:t>
            </a:r>
            <a:r>
              <a:rPr sz="1200" spc="-345" dirty="0">
                <a:latin typeface="宋体" panose="02010600030101010101" pitchFamily="2" charset="-122"/>
                <a:cs typeface="宋体" panose="02010600030101010101" pitchFamily="2" charset="-122"/>
              </a:rPr>
              <a:t>li</a:t>
            </a:r>
            <a:r>
              <a:rPr sz="1200" spc="-125" dirty="0">
                <a:latin typeface="宋体" panose="02010600030101010101" pitchFamily="2" charset="-122"/>
                <a:cs typeface="宋体" panose="02010600030101010101" pitchFamily="2" charset="-122"/>
              </a:rPr>
              <a:t>f</a:t>
            </a:r>
            <a:r>
              <a:rPr sz="1200" spc="-135" dirty="0">
                <a:latin typeface="宋体" panose="02010600030101010101" pitchFamily="2" charset="-122"/>
                <a:cs typeface="宋体" panose="02010600030101010101" pitchFamily="2" charset="-122"/>
              </a:rPr>
              <a:t>e</a:t>
            </a:r>
            <a:r>
              <a:rPr sz="1200" spc="-50" dirty="0">
                <a:latin typeface="宋体" panose="02010600030101010101" pitchFamily="2" charset="-122"/>
                <a:cs typeface="宋体" panose="02010600030101010101" pitchFamily="2" charset="-122"/>
              </a:rPr>
              <a:t>c</a:t>
            </a:r>
            <a:r>
              <a:rPr sz="1200" spc="-55" dirty="0">
                <a:latin typeface="宋体" panose="02010600030101010101" pitchFamily="2" charset="-122"/>
                <a:cs typeface="宋体" panose="02010600030101010101" pitchFamily="2" charset="-122"/>
              </a:rPr>
              <a:t>y</a:t>
            </a:r>
            <a:r>
              <a:rPr sz="1200" spc="-195" dirty="0">
                <a:latin typeface="宋体" panose="02010600030101010101" pitchFamily="2" charset="-122"/>
                <a:cs typeface="宋体" panose="02010600030101010101" pitchFamily="2" charset="-122"/>
              </a:rPr>
              <a:t>c</a:t>
            </a:r>
            <a:r>
              <a:rPr sz="1200" spc="-210" dirty="0">
                <a:latin typeface="宋体" panose="02010600030101010101" pitchFamily="2" charset="-122"/>
                <a:cs typeface="宋体" panose="02010600030101010101" pitchFamily="2" charset="-122"/>
              </a:rPr>
              <a:t>l</a:t>
            </a:r>
            <a:r>
              <a:rPr sz="1200" spc="-160" dirty="0">
                <a:latin typeface="宋体" panose="02010600030101010101" pitchFamily="2" charset="-122"/>
                <a:cs typeface="宋体" panose="02010600030101010101" pitchFamily="2" charset="-122"/>
              </a:rPr>
              <a:t>e'  </a:t>
            </a:r>
            <a:r>
              <a:rPr sz="1200" spc="-114" dirty="0">
                <a:latin typeface="宋体" panose="02010600030101010101" pitchFamily="2" charset="-122"/>
                <a:cs typeface="宋体" panose="02010600030101010101" pitchFamily="2" charset="-122"/>
              </a:rPr>
              <a:t>ports:</a:t>
            </a:r>
            <a:endParaRPr sz="1200">
              <a:latin typeface="宋体" panose="02010600030101010101" pitchFamily="2" charset="-122"/>
              <a:cs typeface="宋体" panose="02010600030101010101" pitchFamily="2" charset="-122"/>
            </a:endParaRPr>
          </a:p>
          <a:p>
            <a:pPr marL="82550">
              <a:lnSpc>
                <a:spcPct val="100000"/>
              </a:lnSpc>
            </a:pPr>
            <a:r>
              <a:rPr sz="1200" dirty="0">
                <a:latin typeface="宋体" panose="02010600030101010101" pitchFamily="2" charset="-122"/>
                <a:cs typeface="宋体" panose="02010600030101010101" pitchFamily="2" charset="-122"/>
              </a:rPr>
              <a:t>-</a:t>
            </a:r>
            <a:r>
              <a:rPr sz="1200" spc="-270" dirty="0">
                <a:latin typeface="宋体" panose="02010600030101010101" pitchFamily="2" charset="-122"/>
                <a:cs typeface="宋体" panose="02010600030101010101" pitchFamily="2" charset="-122"/>
              </a:rPr>
              <a:t> </a:t>
            </a:r>
            <a:r>
              <a:rPr sz="1200" spc="-20" dirty="0">
                <a:latin typeface="宋体" panose="02010600030101010101" pitchFamily="2" charset="-122"/>
                <a:cs typeface="宋体" panose="02010600030101010101" pitchFamily="2" charset="-122"/>
              </a:rPr>
              <a:t>9090:90</a:t>
            </a:r>
            <a:r>
              <a:rPr sz="1200" spc="-10" dirty="0">
                <a:latin typeface="宋体" panose="02010600030101010101" pitchFamily="2" charset="-122"/>
                <a:cs typeface="宋体" panose="02010600030101010101" pitchFamily="2" charset="-122"/>
              </a:rPr>
              <a:t>9</a:t>
            </a:r>
            <a:r>
              <a:rPr sz="1200" spc="30" dirty="0">
                <a:latin typeface="宋体" panose="02010600030101010101" pitchFamily="2" charset="-122"/>
                <a:cs typeface="宋体" panose="02010600030101010101" pitchFamily="2" charset="-122"/>
              </a:rPr>
              <a:t>0</a:t>
            </a:r>
            <a:endParaRPr sz="1200">
              <a:latin typeface="宋体" panose="02010600030101010101" pitchFamily="2" charset="-122"/>
              <a:cs typeface="宋体" panose="02010600030101010101" pitchFamily="2" charset="-122"/>
            </a:endParaRPr>
          </a:p>
          <a:p>
            <a:pPr>
              <a:lnSpc>
                <a:spcPct val="100000"/>
              </a:lnSpc>
            </a:pPr>
            <a:r>
              <a:rPr sz="1200" spc="-90" dirty="0">
                <a:latin typeface="宋体" panose="02010600030101010101" pitchFamily="2" charset="-122"/>
                <a:cs typeface="宋体" panose="02010600030101010101" pitchFamily="2" charset="-122"/>
              </a:rPr>
              <a:t>r</a:t>
            </a:r>
            <a:r>
              <a:rPr sz="1200" spc="-85" dirty="0">
                <a:latin typeface="宋体" panose="02010600030101010101" pitchFamily="2" charset="-122"/>
                <a:cs typeface="宋体" panose="02010600030101010101" pitchFamily="2" charset="-122"/>
              </a:rPr>
              <a:t>e</a:t>
            </a:r>
            <a:r>
              <a:rPr sz="1200" spc="-185" dirty="0">
                <a:latin typeface="宋体" panose="02010600030101010101" pitchFamily="2" charset="-122"/>
                <a:cs typeface="宋体" panose="02010600030101010101" pitchFamily="2" charset="-122"/>
              </a:rPr>
              <a:t>start</a:t>
            </a:r>
            <a:r>
              <a:rPr sz="1200" spc="-180" dirty="0">
                <a:latin typeface="宋体" panose="02010600030101010101" pitchFamily="2" charset="-122"/>
                <a:cs typeface="宋体" panose="02010600030101010101" pitchFamily="2" charset="-122"/>
              </a:rPr>
              <a:t>:</a:t>
            </a:r>
            <a:r>
              <a:rPr sz="1200" spc="-265" dirty="0">
                <a:latin typeface="宋体" panose="02010600030101010101" pitchFamily="2" charset="-122"/>
                <a:cs typeface="宋体" panose="02010600030101010101" pitchFamily="2" charset="-122"/>
              </a:rPr>
              <a:t> </a:t>
            </a:r>
            <a:r>
              <a:rPr sz="1200" spc="-40" dirty="0">
                <a:latin typeface="宋体" panose="02010600030101010101" pitchFamily="2" charset="-122"/>
                <a:cs typeface="宋体" panose="02010600030101010101" pitchFamily="2" charset="-122"/>
              </a:rPr>
              <a:t>always</a:t>
            </a:r>
            <a:endParaRPr sz="1200">
              <a:latin typeface="宋体" panose="02010600030101010101" pitchFamily="2" charset="-122"/>
              <a:cs typeface="宋体" panose="02010600030101010101" pitchFamily="2" charset="-122"/>
            </a:endParaRPr>
          </a:p>
        </p:txBody>
      </p:sp>
      <p:grpSp>
        <p:nvGrpSpPr>
          <p:cNvPr id="11" name="object 11"/>
          <p:cNvGrpSpPr/>
          <p:nvPr/>
        </p:nvGrpSpPr>
        <p:grpSpPr>
          <a:xfrm>
            <a:off x="4230370" y="3709695"/>
            <a:ext cx="3388995" cy="602615"/>
            <a:chOff x="4230370" y="3709695"/>
            <a:chExt cx="3388995" cy="602615"/>
          </a:xfrm>
        </p:grpSpPr>
        <p:pic>
          <p:nvPicPr>
            <p:cNvPr id="12" name="object 12"/>
            <p:cNvPicPr/>
            <p:nvPr/>
          </p:nvPicPr>
          <p:blipFill>
            <a:blip r:embed="rId7" cstate="print"/>
            <a:stretch>
              <a:fillRect/>
            </a:stretch>
          </p:blipFill>
          <p:spPr>
            <a:xfrm>
              <a:off x="4230370" y="3709695"/>
              <a:ext cx="3388867" cy="602462"/>
            </a:xfrm>
            <a:prstGeom prst="rect">
              <a:avLst/>
            </a:prstGeom>
          </p:spPr>
        </p:pic>
        <p:pic>
          <p:nvPicPr>
            <p:cNvPr id="13" name="object 13"/>
            <p:cNvPicPr/>
            <p:nvPr/>
          </p:nvPicPr>
          <p:blipFill>
            <a:blip r:embed="rId8" cstate="print"/>
            <a:stretch>
              <a:fillRect/>
            </a:stretch>
          </p:blipFill>
          <p:spPr>
            <a:xfrm>
              <a:off x="4318000" y="3817594"/>
              <a:ext cx="3217417" cy="432333"/>
            </a:xfrm>
            <a:prstGeom prst="rect">
              <a:avLst/>
            </a:prstGeom>
          </p:spPr>
        </p:pic>
        <p:pic>
          <p:nvPicPr>
            <p:cNvPr id="14" name="object 14"/>
            <p:cNvPicPr/>
            <p:nvPr/>
          </p:nvPicPr>
          <p:blipFill>
            <a:blip r:embed="rId9" cstate="print"/>
            <a:stretch>
              <a:fillRect/>
            </a:stretch>
          </p:blipFill>
          <p:spPr>
            <a:xfrm>
              <a:off x="4288535" y="3749040"/>
              <a:ext cx="3276854" cy="490220"/>
            </a:xfrm>
            <a:prstGeom prst="rect">
              <a:avLst/>
            </a:prstGeom>
          </p:spPr>
        </p:pic>
      </p:grpSp>
      <p:sp>
        <p:nvSpPr>
          <p:cNvPr id="15" name="object 15"/>
          <p:cNvSpPr txBox="1"/>
          <p:nvPr/>
        </p:nvSpPr>
        <p:spPr>
          <a:xfrm>
            <a:off x="4468495" y="3880484"/>
            <a:ext cx="2934970" cy="208279"/>
          </a:xfrm>
          <a:prstGeom prst="rect">
            <a:avLst/>
          </a:prstGeom>
        </p:spPr>
        <p:txBody>
          <a:bodyPr vert="horz" wrap="square" lIns="0" tIns="12700" rIns="0" bIns="0" rtlCol="0">
            <a:spAutoFit/>
          </a:bodyPr>
          <a:lstStyle/>
          <a:p>
            <a:pPr>
              <a:lnSpc>
                <a:spcPct val="100000"/>
              </a:lnSpc>
              <a:spcBef>
                <a:spcPts val="100"/>
              </a:spcBef>
            </a:pPr>
            <a:r>
              <a:rPr sz="1200" dirty="0">
                <a:latin typeface="宋体" panose="02010600030101010101" pitchFamily="2" charset="-122"/>
                <a:cs typeface="宋体" panose="02010600030101010101" pitchFamily="2" charset="-122"/>
              </a:rPr>
              <a:t>通过</a:t>
            </a:r>
            <a:r>
              <a:rPr sz="1200" spc="-95" dirty="0">
                <a:latin typeface="宋体" panose="02010600030101010101" pitchFamily="2" charset="-122"/>
                <a:cs typeface="宋体" panose="02010600030101010101" pitchFamily="2" charset="-122"/>
              </a:rPr>
              <a:t>vol</a:t>
            </a:r>
            <a:r>
              <a:rPr sz="1200" spc="160" dirty="0">
                <a:latin typeface="宋体" panose="02010600030101010101" pitchFamily="2" charset="-122"/>
                <a:cs typeface="宋体" panose="02010600030101010101" pitchFamily="2" charset="-122"/>
              </a:rPr>
              <a:t>ume，从节点上加载定制的配置文件</a:t>
            </a:r>
            <a:endParaRPr sz="1200">
              <a:latin typeface="宋体" panose="02010600030101010101" pitchFamily="2" charset="-122"/>
              <a:cs typeface="宋体" panose="02010600030101010101" pitchFamily="2" charset="-122"/>
            </a:endParaRPr>
          </a:p>
        </p:txBody>
      </p:sp>
      <p:sp>
        <p:nvSpPr>
          <p:cNvPr id="19" name="object 2"/>
          <p:cNvSpPr/>
          <p:nvPr>
            <p:custDataLst>
              <p:tags r:id="rId1"/>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10"/>
          <a:stretch>
            <a:fillRect/>
          </a:stretch>
        </p:blipFill>
        <p:spPr>
          <a:xfrm>
            <a:off x="8537699" y="209863"/>
            <a:ext cx="2565911" cy="618240"/>
          </a:xfrm>
          <a:prstGeom prst="rect">
            <a:avLst/>
          </a:prstGeom>
        </p:spPr>
      </p:pic>
      <p:pic>
        <p:nvPicPr>
          <p:cNvPr id="16" name="object 4"/>
          <p:cNvPicPr/>
          <p:nvPr>
            <p:custDataLst>
              <p:tags r:id="rId3"/>
            </p:custDataLst>
          </p:nvPr>
        </p:nvPicPr>
        <p:blipFill>
          <a:blip r:embed="rId11" cstate="print"/>
          <a:stretch>
            <a:fillRect/>
          </a:stretch>
        </p:blipFill>
        <p:spPr>
          <a:xfrm>
            <a:off x="0" y="6436359"/>
            <a:ext cx="12190729" cy="4216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4638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部署的各组件</a:t>
            </a:r>
            <a:endParaRPr sz="3200">
              <a:latin typeface="宋体" panose="02010600030101010101" pitchFamily="2" charset="-122"/>
              <a:cs typeface="宋体" panose="02010600030101010101" pitchFamily="2" charset="-122"/>
            </a:endParaRPr>
          </a:p>
        </p:txBody>
      </p:sp>
      <p:grpSp>
        <p:nvGrpSpPr>
          <p:cNvPr id="3" name="object 3"/>
          <p:cNvGrpSpPr/>
          <p:nvPr/>
        </p:nvGrpSpPr>
        <p:grpSpPr>
          <a:xfrm>
            <a:off x="6379210" y="2802890"/>
            <a:ext cx="1522095" cy="780415"/>
            <a:chOff x="6379210" y="2802890"/>
            <a:chExt cx="1522095" cy="780415"/>
          </a:xfrm>
        </p:grpSpPr>
        <p:pic>
          <p:nvPicPr>
            <p:cNvPr id="4" name="object 4"/>
            <p:cNvPicPr/>
            <p:nvPr/>
          </p:nvPicPr>
          <p:blipFill>
            <a:blip r:embed="rId5" cstate="print"/>
            <a:stretch>
              <a:fillRect/>
            </a:stretch>
          </p:blipFill>
          <p:spPr>
            <a:xfrm>
              <a:off x="6379210" y="2802890"/>
              <a:ext cx="1521967" cy="762507"/>
            </a:xfrm>
            <a:prstGeom prst="rect">
              <a:avLst/>
            </a:prstGeom>
          </p:spPr>
        </p:pic>
        <p:pic>
          <p:nvPicPr>
            <p:cNvPr id="5" name="object 5"/>
            <p:cNvPicPr/>
            <p:nvPr/>
          </p:nvPicPr>
          <p:blipFill>
            <a:blip r:embed="rId6" cstate="print"/>
            <a:stretch>
              <a:fillRect/>
            </a:stretch>
          </p:blipFill>
          <p:spPr>
            <a:xfrm>
              <a:off x="6477000" y="2842234"/>
              <a:ext cx="1325117" cy="740943"/>
            </a:xfrm>
            <a:prstGeom prst="rect">
              <a:avLst/>
            </a:prstGeom>
          </p:spPr>
        </p:pic>
        <p:pic>
          <p:nvPicPr>
            <p:cNvPr id="6" name="object 6"/>
            <p:cNvPicPr/>
            <p:nvPr/>
          </p:nvPicPr>
          <p:blipFill>
            <a:blip r:embed="rId7" cstate="print"/>
            <a:stretch>
              <a:fillRect/>
            </a:stretch>
          </p:blipFill>
          <p:spPr>
            <a:xfrm>
              <a:off x="6437630" y="2842259"/>
              <a:ext cx="1409700" cy="650239"/>
            </a:xfrm>
            <a:prstGeom prst="rect">
              <a:avLst/>
            </a:prstGeom>
          </p:spPr>
        </p:pic>
      </p:grpSp>
      <p:sp>
        <p:nvSpPr>
          <p:cNvPr id="7" name="object 7"/>
          <p:cNvSpPr txBox="1"/>
          <p:nvPr/>
        </p:nvSpPr>
        <p:spPr>
          <a:xfrm>
            <a:off x="6437629" y="2842260"/>
            <a:ext cx="1409700" cy="650240"/>
          </a:xfrm>
          <a:prstGeom prst="rect">
            <a:avLst/>
          </a:prstGeom>
        </p:spPr>
        <p:txBody>
          <a:bodyPr vert="horz" wrap="square" lIns="0" tIns="84455" rIns="0" bIns="0" rtlCol="0">
            <a:spAutoFit/>
          </a:bodyPr>
          <a:lstStyle/>
          <a:p>
            <a:pPr algn="ctr">
              <a:lnSpc>
                <a:spcPct val="100000"/>
              </a:lnSpc>
              <a:spcBef>
                <a:spcPts val="665"/>
              </a:spcBef>
            </a:pPr>
            <a:r>
              <a:rPr sz="1500" spc="20" dirty="0">
                <a:latin typeface="宋体" panose="02010600030101010101" pitchFamily="2" charset="-122"/>
                <a:cs typeface="宋体" panose="02010600030101010101" pitchFamily="2" charset="-122"/>
              </a:rPr>
              <a:t>Prometheus</a:t>
            </a:r>
            <a:endParaRPr sz="1500">
              <a:latin typeface="宋体" panose="02010600030101010101" pitchFamily="2" charset="-122"/>
              <a:cs typeface="宋体" panose="02010600030101010101" pitchFamily="2" charset="-122"/>
            </a:endParaRPr>
          </a:p>
          <a:p>
            <a:pPr algn="ctr">
              <a:lnSpc>
                <a:spcPct val="100000"/>
              </a:lnSpc>
            </a:pPr>
            <a:r>
              <a:rPr sz="1500" spc="-85" dirty="0">
                <a:latin typeface="宋体" panose="02010600030101010101" pitchFamily="2" charset="-122"/>
                <a:cs typeface="宋体" panose="02010600030101010101" pitchFamily="2" charset="-122"/>
              </a:rPr>
              <a:t>Server</a:t>
            </a:r>
            <a:endParaRPr sz="1500">
              <a:latin typeface="宋体" panose="02010600030101010101" pitchFamily="2" charset="-122"/>
              <a:cs typeface="宋体" panose="02010600030101010101" pitchFamily="2" charset="-122"/>
            </a:endParaRPr>
          </a:p>
        </p:txBody>
      </p:sp>
      <p:grpSp>
        <p:nvGrpSpPr>
          <p:cNvPr id="8" name="object 8"/>
          <p:cNvGrpSpPr/>
          <p:nvPr/>
        </p:nvGrpSpPr>
        <p:grpSpPr>
          <a:xfrm>
            <a:off x="8012430" y="4165600"/>
            <a:ext cx="1524635" cy="780415"/>
            <a:chOff x="8012430" y="4165600"/>
            <a:chExt cx="1524635" cy="780415"/>
          </a:xfrm>
        </p:grpSpPr>
        <p:pic>
          <p:nvPicPr>
            <p:cNvPr id="9" name="object 9"/>
            <p:cNvPicPr/>
            <p:nvPr/>
          </p:nvPicPr>
          <p:blipFill>
            <a:blip r:embed="rId8" cstate="print"/>
            <a:stretch>
              <a:fillRect/>
            </a:stretch>
          </p:blipFill>
          <p:spPr>
            <a:xfrm>
              <a:off x="8012430" y="4165600"/>
              <a:ext cx="1524507" cy="762507"/>
            </a:xfrm>
            <a:prstGeom prst="rect">
              <a:avLst/>
            </a:prstGeom>
          </p:spPr>
        </p:pic>
        <p:pic>
          <p:nvPicPr>
            <p:cNvPr id="10" name="object 10"/>
            <p:cNvPicPr/>
            <p:nvPr/>
          </p:nvPicPr>
          <p:blipFill>
            <a:blip r:embed="rId9" cstate="print"/>
            <a:stretch>
              <a:fillRect/>
            </a:stretch>
          </p:blipFill>
          <p:spPr>
            <a:xfrm>
              <a:off x="8241030" y="4204944"/>
              <a:ext cx="1067295" cy="740943"/>
            </a:xfrm>
            <a:prstGeom prst="rect">
              <a:avLst/>
            </a:prstGeom>
          </p:spPr>
        </p:pic>
      </p:grpSp>
      <p:sp>
        <p:nvSpPr>
          <p:cNvPr id="11" name="object 11"/>
          <p:cNvSpPr txBox="1"/>
          <p:nvPr/>
        </p:nvSpPr>
        <p:spPr>
          <a:xfrm>
            <a:off x="8070850" y="4204970"/>
            <a:ext cx="1412240" cy="650240"/>
          </a:xfrm>
          <a:prstGeom prst="rect">
            <a:avLst/>
          </a:prstGeom>
          <a:solidFill>
            <a:srgbClr val="45B19B"/>
          </a:solidFill>
        </p:spPr>
        <p:txBody>
          <a:bodyPr vert="horz" wrap="square" lIns="0" tIns="84455" rIns="0" bIns="0" rtlCol="0">
            <a:spAutoFit/>
          </a:bodyPr>
          <a:lstStyle/>
          <a:p>
            <a:pPr marL="362585" marR="333375" indent="-19050">
              <a:lnSpc>
                <a:spcPct val="100000"/>
              </a:lnSpc>
              <a:spcBef>
                <a:spcPts val="665"/>
              </a:spcBef>
            </a:pPr>
            <a:r>
              <a:rPr sz="1500" spc="-85" dirty="0">
                <a:latin typeface="宋体" panose="02010600030101010101" pitchFamily="2" charset="-122"/>
                <a:cs typeface="宋体" panose="02010600030101010101" pitchFamily="2" charset="-122"/>
              </a:rPr>
              <a:t>blac</a:t>
            </a:r>
            <a:r>
              <a:rPr sz="1500" spc="-80" dirty="0">
                <a:latin typeface="宋体" panose="02010600030101010101" pitchFamily="2" charset="-122"/>
                <a:cs typeface="宋体" panose="02010600030101010101" pitchFamily="2" charset="-122"/>
              </a:rPr>
              <a:t>k</a:t>
            </a:r>
            <a:r>
              <a:rPr sz="1500" spc="40" dirty="0">
                <a:latin typeface="宋体" panose="02010600030101010101" pitchFamily="2" charset="-122"/>
                <a:cs typeface="宋体" panose="02010600030101010101" pitchFamily="2" charset="-122"/>
              </a:rPr>
              <a:t>box  </a:t>
            </a:r>
            <a:r>
              <a:rPr sz="1500" spc="-75" dirty="0">
                <a:latin typeface="宋体" panose="02010600030101010101" pitchFamily="2" charset="-122"/>
                <a:cs typeface="宋体" panose="02010600030101010101" pitchFamily="2" charset="-122"/>
              </a:rPr>
              <a:t>exporter</a:t>
            </a:r>
            <a:endParaRPr sz="1500">
              <a:latin typeface="宋体" panose="02010600030101010101" pitchFamily="2" charset="-122"/>
              <a:cs typeface="宋体" panose="02010600030101010101" pitchFamily="2" charset="-122"/>
            </a:endParaRPr>
          </a:p>
        </p:txBody>
      </p:sp>
      <p:grpSp>
        <p:nvGrpSpPr>
          <p:cNvPr id="12" name="object 12"/>
          <p:cNvGrpSpPr/>
          <p:nvPr/>
        </p:nvGrpSpPr>
        <p:grpSpPr>
          <a:xfrm>
            <a:off x="5994400" y="4165600"/>
            <a:ext cx="1524635" cy="780415"/>
            <a:chOff x="5994400" y="4165600"/>
            <a:chExt cx="1524635" cy="780415"/>
          </a:xfrm>
        </p:grpSpPr>
        <p:pic>
          <p:nvPicPr>
            <p:cNvPr id="13" name="object 13"/>
            <p:cNvPicPr/>
            <p:nvPr/>
          </p:nvPicPr>
          <p:blipFill>
            <a:blip r:embed="rId8" cstate="print"/>
            <a:stretch>
              <a:fillRect/>
            </a:stretch>
          </p:blipFill>
          <p:spPr>
            <a:xfrm>
              <a:off x="5994400" y="4165600"/>
              <a:ext cx="1524507" cy="762507"/>
            </a:xfrm>
            <a:prstGeom prst="rect">
              <a:avLst/>
            </a:prstGeom>
          </p:spPr>
        </p:pic>
        <p:pic>
          <p:nvPicPr>
            <p:cNvPr id="14" name="object 14"/>
            <p:cNvPicPr/>
            <p:nvPr/>
          </p:nvPicPr>
          <p:blipFill>
            <a:blip r:embed="rId10" cstate="print"/>
            <a:stretch>
              <a:fillRect/>
            </a:stretch>
          </p:blipFill>
          <p:spPr>
            <a:xfrm>
              <a:off x="6242050" y="4204944"/>
              <a:ext cx="1029207" cy="740943"/>
            </a:xfrm>
            <a:prstGeom prst="rect">
              <a:avLst/>
            </a:prstGeom>
          </p:spPr>
        </p:pic>
        <p:pic>
          <p:nvPicPr>
            <p:cNvPr id="15" name="object 15"/>
            <p:cNvPicPr/>
            <p:nvPr/>
          </p:nvPicPr>
          <p:blipFill>
            <a:blip r:embed="rId11" cstate="print"/>
            <a:stretch>
              <a:fillRect/>
            </a:stretch>
          </p:blipFill>
          <p:spPr>
            <a:xfrm>
              <a:off x="6052819" y="4204969"/>
              <a:ext cx="1412240" cy="650239"/>
            </a:xfrm>
            <a:prstGeom prst="rect">
              <a:avLst/>
            </a:prstGeom>
          </p:spPr>
        </p:pic>
      </p:grpSp>
      <p:sp>
        <p:nvSpPr>
          <p:cNvPr id="16" name="object 16"/>
          <p:cNvSpPr txBox="1"/>
          <p:nvPr/>
        </p:nvSpPr>
        <p:spPr>
          <a:xfrm>
            <a:off x="6052820" y="4204970"/>
            <a:ext cx="1412240" cy="650240"/>
          </a:xfrm>
          <a:prstGeom prst="rect">
            <a:avLst/>
          </a:prstGeom>
        </p:spPr>
        <p:txBody>
          <a:bodyPr vert="horz" wrap="square" lIns="0" tIns="84455" rIns="0" bIns="0" rtlCol="0">
            <a:spAutoFit/>
          </a:bodyPr>
          <a:lstStyle/>
          <a:p>
            <a:pPr marL="362585" marR="353060" indent="120650">
              <a:lnSpc>
                <a:spcPct val="100000"/>
              </a:lnSpc>
              <a:spcBef>
                <a:spcPts val="665"/>
              </a:spcBef>
            </a:pPr>
            <a:r>
              <a:rPr sz="1500" spc="-50" dirty="0">
                <a:latin typeface="宋体" panose="02010600030101010101" pitchFamily="2" charset="-122"/>
                <a:cs typeface="宋体" panose="02010600030101010101" pitchFamily="2" charset="-122"/>
              </a:rPr>
              <a:t>nginx </a:t>
            </a:r>
            <a:r>
              <a:rPr sz="1500" spc="-45" dirty="0">
                <a:latin typeface="宋体" panose="02010600030101010101" pitchFamily="2" charset="-122"/>
                <a:cs typeface="宋体" panose="02010600030101010101" pitchFamily="2" charset="-122"/>
              </a:rPr>
              <a:t> </a:t>
            </a:r>
            <a:r>
              <a:rPr sz="1500" spc="-75" dirty="0">
                <a:latin typeface="宋体" panose="02010600030101010101" pitchFamily="2" charset="-122"/>
                <a:cs typeface="宋体" panose="02010600030101010101" pitchFamily="2" charset="-122"/>
              </a:rPr>
              <a:t>exporter</a:t>
            </a:r>
            <a:endParaRPr sz="1500">
              <a:latin typeface="宋体" panose="02010600030101010101" pitchFamily="2" charset="-122"/>
              <a:cs typeface="宋体" panose="02010600030101010101" pitchFamily="2" charset="-122"/>
            </a:endParaRPr>
          </a:p>
        </p:txBody>
      </p:sp>
      <p:grpSp>
        <p:nvGrpSpPr>
          <p:cNvPr id="17" name="object 17"/>
          <p:cNvGrpSpPr/>
          <p:nvPr/>
        </p:nvGrpSpPr>
        <p:grpSpPr>
          <a:xfrm>
            <a:off x="5994400" y="5317490"/>
            <a:ext cx="1524635" cy="762635"/>
            <a:chOff x="5994400" y="5317490"/>
            <a:chExt cx="1524635" cy="762635"/>
          </a:xfrm>
        </p:grpSpPr>
        <p:pic>
          <p:nvPicPr>
            <p:cNvPr id="18" name="object 18"/>
            <p:cNvPicPr/>
            <p:nvPr/>
          </p:nvPicPr>
          <p:blipFill>
            <a:blip r:embed="rId8" cstate="print"/>
            <a:stretch>
              <a:fillRect/>
            </a:stretch>
          </p:blipFill>
          <p:spPr>
            <a:xfrm>
              <a:off x="5994400" y="5317490"/>
              <a:ext cx="1524507" cy="762507"/>
            </a:xfrm>
            <a:prstGeom prst="rect">
              <a:avLst/>
            </a:prstGeom>
          </p:spPr>
        </p:pic>
        <p:pic>
          <p:nvPicPr>
            <p:cNvPr id="19" name="object 19"/>
            <p:cNvPicPr/>
            <p:nvPr/>
          </p:nvPicPr>
          <p:blipFill>
            <a:blip r:embed="rId12" cstate="print"/>
            <a:stretch>
              <a:fillRect/>
            </a:stretch>
          </p:blipFill>
          <p:spPr>
            <a:xfrm>
              <a:off x="6362700" y="5471160"/>
              <a:ext cx="787920" cy="512356"/>
            </a:xfrm>
            <a:prstGeom prst="rect">
              <a:avLst/>
            </a:prstGeom>
          </p:spPr>
        </p:pic>
        <p:pic>
          <p:nvPicPr>
            <p:cNvPr id="20" name="object 20"/>
            <p:cNvPicPr/>
            <p:nvPr/>
          </p:nvPicPr>
          <p:blipFill>
            <a:blip r:embed="rId13" cstate="print"/>
            <a:stretch>
              <a:fillRect/>
            </a:stretch>
          </p:blipFill>
          <p:spPr>
            <a:xfrm>
              <a:off x="6052819" y="5356859"/>
              <a:ext cx="1412240" cy="650240"/>
            </a:xfrm>
            <a:prstGeom prst="rect">
              <a:avLst/>
            </a:prstGeom>
          </p:spPr>
        </p:pic>
      </p:grpSp>
      <p:sp>
        <p:nvSpPr>
          <p:cNvPr id="21" name="object 21"/>
          <p:cNvSpPr txBox="1"/>
          <p:nvPr/>
        </p:nvSpPr>
        <p:spPr>
          <a:xfrm>
            <a:off x="6052820" y="5356859"/>
            <a:ext cx="1412240" cy="650240"/>
          </a:xfrm>
          <a:prstGeom prst="rect">
            <a:avLst/>
          </a:prstGeom>
        </p:spPr>
        <p:txBody>
          <a:bodyPr vert="horz" wrap="square" lIns="0" tIns="1270" rIns="0" bIns="0" rtlCol="0">
            <a:spAutoFit/>
          </a:bodyPr>
          <a:lstStyle/>
          <a:p>
            <a:pPr>
              <a:lnSpc>
                <a:spcPct val="100000"/>
              </a:lnSpc>
              <a:spcBef>
                <a:spcPts val="10"/>
              </a:spcBef>
            </a:pPr>
            <a:endParaRPr sz="1350">
              <a:latin typeface="Times New Roman" panose="02020603050405020304"/>
              <a:cs typeface="Times New Roman" panose="02020603050405020304"/>
            </a:endParaRPr>
          </a:p>
          <a:p>
            <a:pPr marL="1905" algn="ctr">
              <a:lnSpc>
                <a:spcPct val="100000"/>
              </a:lnSpc>
            </a:pPr>
            <a:r>
              <a:rPr sz="1500" spc="-50" dirty="0">
                <a:latin typeface="宋体" panose="02010600030101010101" pitchFamily="2" charset="-122"/>
                <a:cs typeface="宋体" panose="02010600030101010101" pitchFamily="2" charset="-122"/>
              </a:rPr>
              <a:t>nginx</a:t>
            </a:r>
            <a:endParaRPr sz="1500">
              <a:latin typeface="宋体" panose="02010600030101010101" pitchFamily="2" charset="-122"/>
              <a:cs typeface="宋体" panose="02010600030101010101" pitchFamily="2" charset="-122"/>
            </a:endParaRPr>
          </a:p>
        </p:txBody>
      </p:sp>
      <p:grpSp>
        <p:nvGrpSpPr>
          <p:cNvPr id="22" name="object 22"/>
          <p:cNvGrpSpPr/>
          <p:nvPr/>
        </p:nvGrpSpPr>
        <p:grpSpPr>
          <a:xfrm>
            <a:off x="4047489" y="4165600"/>
            <a:ext cx="1524635" cy="780415"/>
            <a:chOff x="4047489" y="4165600"/>
            <a:chExt cx="1524635" cy="780415"/>
          </a:xfrm>
        </p:grpSpPr>
        <p:pic>
          <p:nvPicPr>
            <p:cNvPr id="23" name="object 23"/>
            <p:cNvPicPr/>
            <p:nvPr/>
          </p:nvPicPr>
          <p:blipFill>
            <a:blip r:embed="rId8" cstate="print"/>
            <a:stretch>
              <a:fillRect/>
            </a:stretch>
          </p:blipFill>
          <p:spPr>
            <a:xfrm>
              <a:off x="4047489" y="4165600"/>
              <a:ext cx="1524507" cy="762507"/>
            </a:xfrm>
            <a:prstGeom prst="rect">
              <a:avLst/>
            </a:prstGeom>
          </p:spPr>
        </p:pic>
        <p:pic>
          <p:nvPicPr>
            <p:cNvPr id="24" name="object 24"/>
            <p:cNvPicPr/>
            <p:nvPr/>
          </p:nvPicPr>
          <p:blipFill>
            <a:blip r:embed="rId14" cstate="print"/>
            <a:stretch>
              <a:fillRect/>
            </a:stretch>
          </p:blipFill>
          <p:spPr>
            <a:xfrm>
              <a:off x="4295139" y="4204944"/>
              <a:ext cx="1029207" cy="740943"/>
            </a:xfrm>
            <a:prstGeom prst="rect">
              <a:avLst/>
            </a:prstGeom>
          </p:spPr>
        </p:pic>
        <p:pic>
          <p:nvPicPr>
            <p:cNvPr id="25" name="object 25"/>
            <p:cNvPicPr/>
            <p:nvPr/>
          </p:nvPicPr>
          <p:blipFill>
            <a:blip r:embed="rId15" cstate="print"/>
            <a:stretch>
              <a:fillRect/>
            </a:stretch>
          </p:blipFill>
          <p:spPr>
            <a:xfrm>
              <a:off x="4105909" y="4204969"/>
              <a:ext cx="1412239" cy="650239"/>
            </a:xfrm>
            <a:prstGeom prst="rect">
              <a:avLst/>
            </a:prstGeom>
          </p:spPr>
        </p:pic>
      </p:grpSp>
      <p:sp>
        <p:nvSpPr>
          <p:cNvPr id="26" name="object 26"/>
          <p:cNvSpPr txBox="1"/>
          <p:nvPr/>
        </p:nvSpPr>
        <p:spPr>
          <a:xfrm>
            <a:off x="4105909" y="4204970"/>
            <a:ext cx="1412240" cy="650240"/>
          </a:xfrm>
          <a:prstGeom prst="rect">
            <a:avLst/>
          </a:prstGeom>
        </p:spPr>
        <p:txBody>
          <a:bodyPr vert="horz" wrap="square" lIns="0" tIns="84455" rIns="0" bIns="0" rtlCol="0">
            <a:spAutoFit/>
          </a:bodyPr>
          <a:lstStyle/>
          <a:p>
            <a:pPr marL="362585" marR="353060" indent="48895">
              <a:lnSpc>
                <a:spcPct val="100000"/>
              </a:lnSpc>
              <a:spcBef>
                <a:spcPts val="665"/>
              </a:spcBef>
            </a:pPr>
            <a:r>
              <a:rPr sz="1500" spc="15" dirty="0">
                <a:latin typeface="宋体" panose="02010600030101010101" pitchFamily="2" charset="-122"/>
                <a:cs typeface="宋体" panose="02010600030101010101" pitchFamily="2" charset="-122"/>
              </a:rPr>
              <a:t>mysqld </a:t>
            </a:r>
            <a:r>
              <a:rPr sz="1500" spc="-735" dirty="0">
                <a:latin typeface="宋体" panose="02010600030101010101" pitchFamily="2" charset="-122"/>
                <a:cs typeface="宋体" panose="02010600030101010101" pitchFamily="2" charset="-122"/>
              </a:rPr>
              <a:t> </a:t>
            </a:r>
            <a:r>
              <a:rPr sz="1500" spc="-75" dirty="0">
                <a:latin typeface="宋体" panose="02010600030101010101" pitchFamily="2" charset="-122"/>
                <a:cs typeface="宋体" panose="02010600030101010101" pitchFamily="2" charset="-122"/>
              </a:rPr>
              <a:t>exporter</a:t>
            </a:r>
            <a:endParaRPr sz="1500">
              <a:latin typeface="宋体" panose="02010600030101010101" pitchFamily="2" charset="-122"/>
              <a:cs typeface="宋体" panose="02010600030101010101" pitchFamily="2" charset="-122"/>
            </a:endParaRPr>
          </a:p>
        </p:txBody>
      </p:sp>
      <p:grpSp>
        <p:nvGrpSpPr>
          <p:cNvPr id="27" name="object 27"/>
          <p:cNvGrpSpPr/>
          <p:nvPr/>
        </p:nvGrpSpPr>
        <p:grpSpPr>
          <a:xfrm>
            <a:off x="4047489" y="5317490"/>
            <a:ext cx="1524635" cy="762635"/>
            <a:chOff x="4047489" y="5317490"/>
            <a:chExt cx="1524635" cy="762635"/>
          </a:xfrm>
        </p:grpSpPr>
        <p:pic>
          <p:nvPicPr>
            <p:cNvPr id="28" name="object 28"/>
            <p:cNvPicPr/>
            <p:nvPr/>
          </p:nvPicPr>
          <p:blipFill>
            <a:blip r:embed="rId8" cstate="print"/>
            <a:stretch>
              <a:fillRect/>
            </a:stretch>
          </p:blipFill>
          <p:spPr>
            <a:xfrm>
              <a:off x="4047489" y="5317490"/>
              <a:ext cx="1524507" cy="762507"/>
            </a:xfrm>
            <a:prstGeom prst="rect">
              <a:avLst/>
            </a:prstGeom>
          </p:spPr>
        </p:pic>
        <p:pic>
          <p:nvPicPr>
            <p:cNvPr id="29" name="object 29"/>
            <p:cNvPicPr/>
            <p:nvPr/>
          </p:nvPicPr>
          <p:blipFill>
            <a:blip r:embed="rId16" cstate="print"/>
            <a:stretch>
              <a:fillRect/>
            </a:stretch>
          </p:blipFill>
          <p:spPr>
            <a:xfrm>
              <a:off x="4344669" y="5471160"/>
              <a:ext cx="928877" cy="512356"/>
            </a:xfrm>
            <a:prstGeom prst="rect">
              <a:avLst/>
            </a:prstGeom>
          </p:spPr>
        </p:pic>
        <p:pic>
          <p:nvPicPr>
            <p:cNvPr id="30" name="object 30"/>
            <p:cNvPicPr/>
            <p:nvPr/>
          </p:nvPicPr>
          <p:blipFill>
            <a:blip r:embed="rId17" cstate="print"/>
            <a:stretch>
              <a:fillRect/>
            </a:stretch>
          </p:blipFill>
          <p:spPr>
            <a:xfrm>
              <a:off x="4105909" y="5356859"/>
              <a:ext cx="1412239" cy="650240"/>
            </a:xfrm>
            <a:prstGeom prst="rect">
              <a:avLst/>
            </a:prstGeom>
          </p:spPr>
        </p:pic>
      </p:grpSp>
      <p:sp>
        <p:nvSpPr>
          <p:cNvPr id="31" name="object 31"/>
          <p:cNvSpPr txBox="1"/>
          <p:nvPr/>
        </p:nvSpPr>
        <p:spPr>
          <a:xfrm>
            <a:off x="4105909" y="5356859"/>
            <a:ext cx="1412240" cy="650240"/>
          </a:xfrm>
          <a:prstGeom prst="rect">
            <a:avLst/>
          </a:prstGeom>
        </p:spPr>
        <p:txBody>
          <a:bodyPr vert="horz" wrap="square" lIns="0" tIns="1270" rIns="0" bIns="0" rtlCol="0">
            <a:spAutoFit/>
          </a:bodyPr>
          <a:lstStyle/>
          <a:p>
            <a:pPr>
              <a:lnSpc>
                <a:spcPct val="100000"/>
              </a:lnSpc>
              <a:spcBef>
                <a:spcPts val="10"/>
              </a:spcBef>
            </a:pPr>
            <a:endParaRPr sz="1350">
              <a:latin typeface="Times New Roman" panose="02020603050405020304"/>
              <a:cs typeface="Times New Roman" panose="02020603050405020304"/>
            </a:endParaRPr>
          </a:p>
          <a:p>
            <a:pPr marL="412115">
              <a:lnSpc>
                <a:spcPct val="100000"/>
              </a:lnSpc>
            </a:pPr>
            <a:r>
              <a:rPr sz="1500" spc="15" dirty="0">
                <a:latin typeface="宋体" panose="02010600030101010101" pitchFamily="2" charset="-122"/>
                <a:cs typeface="宋体" panose="02010600030101010101" pitchFamily="2" charset="-122"/>
              </a:rPr>
              <a:t>mysqld</a:t>
            </a:r>
            <a:endParaRPr sz="1500">
              <a:latin typeface="宋体" panose="02010600030101010101" pitchFamily="2" charset="-122"/>
              <a:cs typeface="宋体" panose="02010600030101010101" pitchFamily="2" charset="-122"/>
            </a:endParaRPr>
          </a:p>
        </p:txBody>
      </p:sp>
      <p:grpSp>
        <p:nvGrpSpPr>
          <p:cNvPr id="32" name="object 32"/>
          <p:cNvGrpSpPr/>
          <p:nvPr/>
        </p:nvGrpSpPr>
        <p:grpSpPr>
          <a:xfrm>
            <a:off x="4047489" y="2797810"/>
            <a:ext cx="1524635" cy="762635"/>
            <a:chOff x="4047489" y="2797810"/>
            <a:chExt cx="1524635" cy="762635"/>
          </a:xfrm>
        </p:grpSpPr>
        <p:pic>
          <p:nvPicPr>
            <p:cNvPr id="33" name="object 33"/>
            <p:cNvPicPr/>
            <p:nvPr/>
          </p:nvPicPr>
          <p:blipFill>
            <a:blip r:embed="rId8" cstate="print"/>
            <a:stretch>
              <a:fillRect/>
            </a:stretch>
          </p:blipFill>
          <p:spPr>
            <a:xfrm>
              <a:off x="4047489" y="2797810"/>
              <a:ext cx="1524507" cy="762507"/>
            </a:xfrm>
            <a:prstGeom prst="rect">
              <a:avLst/>
            </a:prstGeom>
          </p:spPr>
        </p:pic>
        <p:pic>
          <p:nvPicPr>
            <p:cNvPr id="34" name="object 34"/>
            <p:cNvPicPr/>
            <p:nvPr/>
          </p:nvPicPr>
          <p:blipFill>
            <a:blip r:embed="rId18" cstate="print"/>
            <a:stretch>
              <a:fillRect/>
            </a:stretch>
          </p:blipFill>
          <p:spPr>
            <a:xfrm>
              <a:off x="4352289" y="2951441"/>
              <a:ext cx="913663" cy="512356"/>
            </a:xfrm>
            <a:prstGeom prst="rect">
              <a:avLst/>
            </a:prstGeom>
          </p:spPr>
        </p:pic>
        <p:pic>
          <p:nvPicPr>
            <p:cNvPr id="35" name="object 35"/>
            <p:cNvPicPr/>
            <p:nvPr/>
          </p:nvPicPr>
          <p:blipFill>
            <a:blip r:embed="rId17" cstate="print"/>
            <a:stretch>
              <a:fillRect/>
            </a:stretch>
          </p:blipFill>
          <p:spPr>
            <a:xfrm>
              <a:off x="4105909" y="2837180"/>
              <a:ext cx="1412239" cy="650239"/>
            </a:xfrm>
            <a:prstGeom prst="rect">
              <a:avLst/>
            </a:prstGeom>
          </p:spPr>
        </p:pic>
      </p:grpSp>
      <p:sp>
        <p:nvSpPr>
          <p:cNvPr id="36" name="object 36"/>
          <p:cNvSpPr txBox="1"/>
          <p:nvPr/>
        </p:nvSpPr>
        <p:spPr>
          <a:xfrm>
            <a:off x="4105909" y="2837179"/>
            <a:ext cx="1412240" cy="650240"/>
          </a:xfrm>
          <a:prstGeom prst="rect">
            <a:avLst/>
          </a:prstGeom>
        </p:spPr>
        <p:txBody>
          <a:bodyPr vert="horz" wrap="square" lIns="0" tIns="1270" rIns="0" bIns="0" rtlCol="0">
            <a:spAutoFit/>
          </a:bodyPr>
          <a:lstStyle/>
          <a:p>
            <a:pPr>
              <a:lnSpc>
                <a:spcPct val="100000"/>
              </a:lnSpc>
              <a:spcBef>
                <a:spcPts val="10"/>
              </a:spcBef>
            </a:pPr>
            <a:endParaRPr sz="1350">
              <a:latin typeface="Times New Roman" panose="02020603050405020304"/>
              <a:cs typeface="Times New Roman" panose="02020603050405020304"/>
            </a:endParaRPr>
          </a:p>
          <a:p>
            <a:pPr marL="419735">
              <a:lnSpc>
                <a:spcPct val="100000"/>
              </a:lnSpc>
            </a:pPr>
            <a:r>
              <a:rPr sz="1500" spc="-5" dirty="0">
                <a:latin typeface="宋体" panose="02010600030101010101" pitchFamily="2" charset="-122"/>
                <a:cs typeface="宋体" panose="02010600030101010101" pitchFamily="2" charset="-122"/>
              </a:rPr>
              <a:t>tomcat</a:t>
            </a:r>
            <a:endParaRPr sz="1500">
              <a:latin typeface="宋体" panose="02010600030101010101" pitchFamily="2" charset="-122"/>
              <a:cs typeface="宋体" panose="02010600030101010101" pitchFamily="2" charset="-122"/>
            </a:endParaRPr>
          </a:p>
        </p:txBody>
      </p:sp>
      <p:grpSp>
        <p:nvGrpSpPr>
          <p:cNvPr id="37" name="object 37"/>
          <p:cNvGrpSpPr/>
          <p:nvPr/>
        </p:nvGrpSpPr>
        <p:grpSpPr>
          <a:xfrm>
            <a:off x="4774565" y="1512570"/>
            <a:ext cx="4003040" cy="3844290"/>
            <a:chOff x="4774565" y="1512570"/>
            <a:chExt cx="4003040" cy="3844290"/>
          </a:xfrm>
        </p:grpSpPr>
        <p:sp>
          <p:nvSpPr>
            <p:cNvPr id="38" name="object 38"/>
            <p:cNvSpPr/>
            <p:nvPr/>
          </p:nvSpPr>
          <p:spPr>
            <a:xfrm>
              <a:off x="4774565" y="3125342"/>
              <a:ext cx="4003040" cy="2231390"/>
            </a:xfrm>
            <a:custGeom>
              <a:avLst/>
              <a:gdLst/>
              <a:ahLst/>
              <a:cxnLst/>
              <a:rect l="l" t="t" r="r" b="b"/>
              <a:pathLst>
                <a:path w="4003040" h="2231390">
                  <a:moveTo>
                    <a:pt x="76200" y="2155190"/>
                  </a:moveTo>
                  <a:lnTo>
                    <a:pt x="47625" y="2155190"/>
                  </a:lnTo>
                  <a:lnTo>
                    <a:pt x="47625" y="1730502"/>
                  </a:lnTo>
                  <a:lnTo>
                    <a:pt x="28575" y="1730502"/>
                  </a:lnTo>
                  <a:lnTo>
                    <a:pt x="28575" y="2155190"/>
                  </a:lnTo>
                  <a:lnTo>
                    <a:pt x="0" y="2155190"/>
                  </a:lnTo>
                  <a:lnTo>
                    <a:pt x="38100" y="2231390"/>
                  </a:lnTo>
                  <a:lnTo>
                    <a:pt x="69850" y="2167890"/>
                  </a:lnTo>
                  <a:lnTo>
                    <a:pt x="76200" y="2155190"/>
                  </a:lnTo>
                  <a:close/>
                </a:path>
                <a:path w="4003040" h="2231390">
                  <a:moveTo>
                    <a:pt x="1663192" y="33782"/>
                  </a:moveTo>
                  <a:lnTo>
                    <a:pt x="820483" y="28536"/>
                  </a:lnTo>
                  <a:lnTo>
                    <a:pt x="820674" y="0"/>
                  </a:lnTo>
                  <a:lnTo>
                    <a:pt x="744220" y="37592"/>
                  </a:lnTo>
                  <a:lnTo>
                    <a:pt x="820166" y="76200"/>
                  </a:lnTo>
                  <a:lnTo>
                    <a:pt x="820356" y="47586"/>
                  </a:lnTo>
                  <a:lnTo>
                    <a:pt x="1663065" y="52832"/>
                  </a:lnTo>
                  <a:lnTo>
                    <a:pt x="1663192" y="33782"/>
                  </a:lnTo>
                  <a:close/>
                </a:path>
                <a:path w="4003040" h="2231390">
                  <a:moveTo>
                    <a:pt x="2023110" y="2155190"/>
                  </a:moveTo>
                  <a:lnTo>
                    <a:pt x="1994535" y="2155190"/>
                  </a:lnTo>
                  <a:lnTo>
                    <a:pt x="1994535" y="1730502"/>
                  </a:lnTo>
                  <a:lnTo>
                    <a:pt x="1975485" y="1730502"/>
                  </a:lnTo>
                  <a:lnTo>
                    <a:pt x="1975485" y="2155190"/>
                  </a:lnTo>
                  <a:lnTo>
                    <a:pt x="1946910" y="2155190"/>
                  </a:lnTo>
                  <a:lnTo>
                    <a:pt x="1985010" y="2231390"/>
                  </a:lnTo>
                  <a:lnTo>
                    <a:pt x="2016760" y="2167890"/>
                  </a:lnTo>
                  <a:lnTo>
                    <a:pt x="2023110" y="2155190"/>
                  </a:lnTo>
                  <a:close/>
                </a:path>
                <a:path w="4003040" h="2231390">
                  <a:moveTo>
                    <a:pt x="4002913" y="1079754"/>
                  </a:moveTo>
                  <a:lnTo>
                    <a:pt x="3988981" y="1063117"/>
                  </a:lnTo>
                  <a:lnTo>
                    <a:pt x="3948176" y="1014349"/>
                  </a:lnTo>
                  <a:lnTo>
                    <a:pt x="3936746" y="1040638"/>
                  </a:lnTo>
                  <a:lnTo>
                    <a:pt x="2372360" y="359029"/>
                  </a:lnTo>
                  <a:lnTo>
                    <a:pt x="2368499" y="367919"/>
                  </a:lnTo>
                  <a:lnTo>
                    <a:pt x="2365629" y="358648"/>
                  </a:lnTo>
                  <a:lnTo>
                    <a:pt x="108127" y="1048372"/>
                  </a:lnTo>
                  <a:lnTo>
                    <a:pt x="99822" y="1021080"/>
                  </a:lnTo>
                  <a:lnTo>
                    <a:pt x="38100" y="1079754"/>
                  </a:lnTo>
                  <a:lnTo>
                    <a:pt x="122047" y="1093978"/>
                  </a:lnTo>
                  <a:lnTo>
                    <a:pt x="114833" y="1070356"/>
                  </a:lnTo>
                  <a:lnTo>
                    <a:pt x="113715" y="1066660"/>
                  </a:lnTo>
                  <a:lnTo>
                    <a:pt x="2348839" y="383781"/>
                  </a:lnTo>
                  <a:lnTo>
                    <a:pt x="2012746" y="1008126"/>
                  </a:lnTo>
                  <a:lnTo>
                    <a:pt x="1987550" y="994537"/>
                  </a:lnTo>
                  <a:lnTo>
                    <a:pt x="1985010" y="1079754"/>
                  </a:lnTo>
                  <a:lnTo>
                    <a:pt x="2054733" y="1030732"/>
                  </a:lnTo>
                  <a:lnTo>
                    <a:pt x="2050249" y="1028319"/>
                  </a:lnTo>
                  <a:lnTo>
                    <a:pt x="2029498" y="1017143"/>
                  </a:lnTo>
                  <a:lnTo>
                    <a:pt x="2372576" y="379971"/>
                  </a:lnTo>
                  <a:lnTo>
                    <a:pt x="3929176" y="1058062"/>
                  </a:lnTo>
                  <a:lnTo>
                    <a:pt x="3917823" y="1084199"/>
                  </a:lnTo>
                  <a:lnTo>
                    <a:pt x="4002913" y="1079754"/>
                  </a:lnTo>
                  <a:close/>
                </a:path>
              </a:pathLst>
            </a:custGeom>
            <a:solidFill>
              <a:srgbClr val="4471C4"/>
            </a:solidFill>
          </p:spPr>
          <p:txBody>
            <a:bodyPr wrap="square" lIns="0" tIns="0" rIns="0" bIns="0" rtlCol="0"/>
            <a:lstStyle/>
            <a:p>
              <a:endParaRPr/>
            </a:p>
          </p:txBody>
        </p:sp>
        <p:pic>
          <p:nvPicPr>
            <p:cNvPr id="39" name="object 39"/>
            <p:cNvPicPr/>
            <p:nvPr/>
          </p:nvPicPr>
          <p:blipFill>
            <a:blip r:embed="rId5" cstate="print"/>
            <a:stretch>
              <a:fillRect/>
            </a:stretch>
          </p:blipFill>
          <p:spPr>
            <a:xfrm>
              <a:off x="6379210" y="1512570"/>
              <a:ext cx="1521967" cy="762507"/>
            </a:xfrm>
            <a:prstGeom prst="rect">
              <a:avLst/>
            </a:prstGeom>
          </p:spPr>
        </p:pic>
        <p:pic>
          <p:nvPicPr>
            <p:cNvPr id="40" name="object 40"/>
            <p:cNvPicPr/>
            <p:nvPr/>
          </p:nvPicPr>
          <p:blipFill>
            <a:blip r:embed="rId19" cstate="print"/>
            <a:stretch>
              <a:fillRect/>
            </a:stretch>
          </p:blipFill>
          <p:spPr>
            <a:xfrm>
              <a:off x="6648450" y="1551914"/>
              <a:ext cx="982217" cy="740943"/>
            </a:xfrm>
            <a:prstGeom prst="rect">
              <a:avLst/>
            </a:prstGeom>
          </p:spPr>
        </p:pic>
      </p:grpSp>
      <p:sp>
        <p:nvSpPr>
          <p:cNvPr id="41" name="object 41"/>
          <p:cNvSpPr txBox="1"/>
          <p:nvPr/>
        </p:nvSpPr>
        <p:spPr>
          <a:xfrm>
            <a:off x="6437629" y="1551939"/>
            <a:ext cx="1409700" cy="650240"/>
          </a:xfrm>
          <a:prstGeom prst="rect">
            <a:avLst/>
          </a:prstGeom>
          <a:solidFill>
            <a:srgbClr val="FDF5D5"/>
          </a:solidFill>
        </p:spPr>
        <p:txBody>
          <a:bodyPr vert="horz" wrap="square" lIns="0" tIns="83820" rIns="0" bIns="0" rtlCol="0">
            <a:spAutoFit/>
          </a:bodyPr>
          <a:lstStyle/>
          <a:p>
            <a:pPr marL="448945" marR="376555" indent="-64770">
              <a:lnSpc>
                <a:spcPct val="100000"/>
              </a:lnSpc>
              <a:spcBef>
                <a:spcPts val="660"/>
              </a:spcBef>
            </a:pPr>
            <a:r>
              <a:rPr sz="1500" spc="265" dirty="0">
                <a:latin typeface="宋体" panose="02010600030101010101" pitchFamily="2" charset="-122"/>
                <a:cs typeface="宋体" panose="02010600030101010101" pitchFamily="2" charset="-122"/>
              </a:rPr>
              <a:t>G</a:t>
            </a:r>
            <a:r>
              <a:rPr sz="1500" spc="-80" dirty="0">
                <a:latin typeface="宋体" panose="02010600030101010101" pitchFamily="2" charset="-122"/>
                <a:cs typeface="宋体" panose="02010600030101010101" pitchFamily="2" charset="-122"/>
              </a:rPr>
              <a:t>rafana  </a:t>
            </a:r>
            <a:r>
              <a:rPr sz="1500" spc="-85" dirty="0">
                <a:latin typeface="宋体" panose="02010600030101010101" pitchFamily="2" charset="-122"/>
                <a:cs typeface="宋体" panose="02010600030101010101" pitchFamily="2" charset="-122"/>
              </a:rPr>
              <a:t>Server</a:t>
            </a:r>
            <a:endParaRPr sz="1500">
              <a:latin typeface="宋体" panose="02010600030101010101" pitchFamily="2" charset="-122"/>
              <a:cs typeface="宋体" panose="02010600030101010101" pitchFamily="2" charset="-122"/>
            </a:endParaRPr>
          </a:p>
        </p:txBody>
      </p:sp>
      <p:grpSp>
        <p:nvGrpSpPr>
          <p:cNvPr id="42" name="object 42"/>
          <p:cNvGrpSpPr/>
          <p:nvPr/>
        </p:nvGrpSpPr>
        <p:grpSpPr>
          <a:xfrm>
            <a:off x="2311400" y="3903979"/>
            <a:ext cx="1329055" cy="781685"/>
            <a:chOff x="2311400" y="3903979"/>
            <a:chExt cx="1329055" cy="781685"/>
          </a:xfrm>
        </p:grpSpPr>
        <p:pic>
          <p:nvPicPr>
            <p:cNvPr id="43" name="object 43"/>
            <p:cNvPicPr/>
            <p:nvPr/>
          </p:nvPicPr>
          <p:blipFill>
            <a:blip r:embed="rId20" cstate="print"/>
            <a:stretch>
              <a:fillRect/>
            </a:stretch>
          </p:blipFill>
          <p:spPr>
            <a:xfrm>
              <a:off x="2311400" y="3903979"/>
              <a:ext cx="1328927" cy="763777"/>
            </a:xfrm>
            <a:prstGeom prst="rect">
              <a:avLst/>
            </a:prstGeom>
          </p:spPr>
        </p:pic>
        <p:pic>
          <p:nvPicPr>
            <p:cNvPr id="44" name="object 44"/>
            <p:cNvPicPr/>
            <p:nvPr/>
          </p:nvPicPr>
          <p:blipFill>
            <a:blip r:embed="rId21" cstate="print"/>
            <a:stretch>
              <a:fillRect/>
            </a:stretch>
          </p:blipFill>
          <p:spPr>
            <a:xfrm>
              <a:off x="2461260" y="3944594"/>
              <a:ext cx="1029207" cy="740943"/>
            </a:xfrm>
            <a:prstGeom prst="rect">
              <a:avLst/>
            </a:prstGeom>
          </p:spPr>
        </p:pic>
        <p:sp>
          <p:nvSpPr>
            <p:cNvPr id="45" name="object 45"/>
            <p:cNvSpPr/>
            <p:nvPr/>
          </p:nvSpPr>
          <p:spPr>
            <a:xfrm>
              <a:off x="2369819" y="3943350"/>
              <a:ext cx="1216660" cy="651510"/>
            </a:xfrm>
            <a:custGeom>
              <a:avLst/>
              <a:gdLst/>
              <a:ahLst/>
              <a:cxnLst/>
              <a:rect l="l" t="t" r="r" b="b"/>
              <a:pathLst>
                <a:path w="1216660" h="651510">
                  <a:moveTo>
                    <a:pt x="1216659" y="0"/>
                  </a:moveTo>
                  <a:lnTo>
                    <a:pt x="0" y="0"/>
                  </a:lnTo>
                  <a:lnTo>
                    <a:pt x="0" y="651510"/>
                  </a:lnTo>
                  <a:lnTo>
                    <a:pt x="1216659" y="651510"/>
                  </a:lnTo>
                  <a:lnTo>
                    <a:pt x="1216659" y="0"/>
                  </a:lnTo>
                  <a:close/>
                </a:path>
              </a:pathLst>
            </a:custGeom>
            <a:solidFill>
              <a:srgbClr val="92D050"/>
            </a:solidFill>
          </p:spPr>
          <p:txBody>
            <a:bodyPr wrap="square" lIns="0" tIns="0" rIns="0" bIns="0" rtlCol="0"/>
            <a:lstStyle/>
            <a:p>
              <a:endParaRPr/>
            </a:p>
          </p:txBody>
        </p:sp>
      </p:grpSp>
      <p:sp>
        <p:nvSpPr>
          <p:cNvPr id="46" name="object 46"/>
          <p:cNvSpPr txBox="1"/>
          <p:nvPr/>
        </p:nvSpPr>
        <p:spPr>
          <a:xfrm>
            <a:off x="2634360" y="4064366"/>
            <a:ext cx="688340" cy="427990"/>
          </a:xfrm>
          <a:prstGeom prst="rect">
            <a:avLst/>
          </a:prstGeom>
        </p:spPr>
        <p:txBody>
          <a:bodyPr vert="horz" wrap="square" lIns="0" tIns="0" rIns="0" bIns="0" rtlCol="0">
            <a:spAutoFit/>
          </a:bodyPr>
          <a:lstStyle/>
          <a:p>
            <a:pPr algn="ctr">
              <a:lnSpc>
                <a:spcPts val="1515"/>
              </a:lnSpc>
            </a:pPr>
            <a:r>
              <a:rPr sz="1500" spc="75" dirty="0">
                <a:latin typeface="宋体" panose="02010600030101010101" pitchFamily="2" charset="-122"/>
                <a:cs typeface="宋体" panose="02010600030101010101" pitchFamily="2" charset="-122"/>
              </a:rPr>
              <a:t>node</a:t>
            </a:r>
            <a:endParaRPr sz="1500">
              <a:latin typeface="宋体" panose="02010600030101010101" pitchFamily="2" charset="-122"/>
              <a:cs typeface="宋体" panose="02010600030101010101" pitchFamily="2" charset="-122"/>
            </a:endParaRPr>
          </a:p>
          <a:p>
            <a:pPr algn="ctr">
              <a:lnSpc>
                <a:spcPct val="100000"/>
              </a:lnSpc>
            </a:pPr>
            <a:r>
              <a:rPr sz="1500" spc="-75" dirty="0">
                <a:latin typeface="宋体" panose="02010600030101010101" pitchFamily="2" charset="-122"/>
                <a:cs typeface="宋体" panose="02010600030101010101" pitchFamily="2" charset="-122"/>
              </a:rPr>
              <a:t>exporter</a:t>
            </a:r>
            <a:endParaRPr sz="1500">
              <a:latin typeface="宋体" panose="02010600030101010101" pitchFamily="2" charset="-122"/>
              <a:cs typeface="宋体" panose="02010600030101010101" pitchFamily="2" charset="-122"/>
            </a:endParaRPr>
          </a:p>
        </p:txBody>
      </p:sp>
      <p:grpSp>
        <p:nvGrpSpPr>
          <p:cNvPr id="47" name="object 47"/>
          <p:cNvGrpSpPr/>
          <p:nvPr/>
        </p:nvGrpSpPr>
        <p:grpSpPr>
          <a:xfrm>
            <a:off x="2395220" y="3997959"/>
            <a:ext cx="1329055" cy="780415"/>
            <a:chOff x="2395220" y="3997959"/>
            <a:chExt cx="1329055" cy="780415"/>
          </a:xfrm>
        </p:grpSpPr>
        <p:pic>
          <p:nvPicPr>
            <p:cNvPr id="48" name="object 48"/>
            <p:cNvPicPr/>
            <p:nvPr/>
          </p:nvPicPr>
          <p:blipFill>
            <a:blip r:embed="rId22" cstate="print"/>
            <a:stretch>
              <a:fillRect/>
            </a:stretch>
          </p:blipFill>
          <p:spPr>
            <a:xfrm>
              <a:off x="2395220" y="3997959"/>
              <a:ext cx="1328927" cy="762507"/>
            </a:xfrm>
            <a:prstGeom prst="rect">
              <a:avLst/>
            </a:prstGeom>
          </p:spPr>
        </p:pic>
        <p:pic>
          <p:nvPicPr>
            <p:cNvPr id="49" name="object 49"/>
            <p:cNvPicPr/>
            <p:nvPr/>
          </p:nvPicPr>
          <p:blipFill>
            <a:blip r:embed="rId23" cstate="print"/>
            <a:stretch>
              <a:fillRect/>
            </a:stretch>
          </p:blipFill>
          <p:spPr>
            <a:xfrm>
              <a:off x="2545079" y="4037304"/>
              <a:ext cx="1029207" cy="740943"/>
            </a:xfrm>
            <a:prstGeom prst="rect">
              <a:avLst/>
            </a:prstGeom>
          </p:spPr>
        </p:pic>
        <p:sp>
          <p:nvSpPr>
            <p:cNvPr id="50" name="object 50"/>
            <p:cNvSpPr/>
            <p:nvPr/>
          </p:nvSpPr>
          <p:spPr>
            <a:xfrm>
              <a:off x="2453639" y="4037329"/>
              <a:ext cx="1216660" cy="650240"/>
            </a:xfrm>
            <a:custGeom>
              <a:avLst/>
              <a:gdLst/>
              <a:ahLst/>
              <a:cxnLst/>
              <a:rect l="l" t="t" r="r" b="b"/>
              <a:pathLst>
                <a:path w="1216660" h="650239">
                  <a:moveTo>
                    <a:pt x="1216660" y="0"/>
                  </a:moveTo>
                  <a:lnTo>
                    <a:pt x="0" y="0"/>
                  </a:lnTo>
                  <a:lnTo>
                    <a:pt x="0" y="650240"/>
                  </a:lnTo>
                  <a:lnTo>
                    <a:pt x="1216660" y="650240"/>
                  </a:lnTo>
                  <a:lnTo>
                    <a:pt x="1216660" y="0"/>
                  </a:lnTo>
                  <a:close/>
                </a:path>
              </a:pathLst>
            </a:custGeom>
            <a:solidFill>
              <a:srgbClr val="92D050"/>
            </a:solidFill>
          </p:spPr>
          <p:txBody>
            <a:bodyPr wrap="square" lIns="0" tIns="0" rIns="0" bIns="0" rtlCol="0"/>
            <a:lstStyle/>
            <a:p>
              <a:endParaRPr/>
            </a:p>
          </p:txBody>
        </p:sp>
      </p:grpSp>
      <p:sp>
        <p:nvSpPr>
          <p:cNvPr id="51" name="object 51"/>
          <p:cNvSpPr txBox="1"/>
          <p:nvPr/>
        </p:nvSpPr>
        <p:spPr>
          <a:xfrm>
            <a:off x="2718435" y="4157968"/>
            <a:ext cx="688340" cy="427355"/>
          </a:xfrm>
          <a:prstGeom prst="rect">
            <a:avLst/>
          </a:prstGeom>
        </p:spPr>
        <p:txBody>
          <a:bodyPr vert="horz" wrap="square" lIns="0" tIns="0" rIns="0" bIns="0" rtlCol="0">
            <a:spAutoFit/>
          </a:bodyPr>
          <a:lstStyle/>
          <a:p>
            <a:pPr algn="ctr">
              <a:lnSpc>
                <a:spcPts val="1515"/>
              </a:lnSpc>
            </a:pPr>
            <a:r>
              <a:rPr sz="1500" spc="75" dirty="0">
                <a:latin typeface="宋体" panose="02010600030101010101" pitchFamily="2" charset="-122"/>
                <a:cs typeface="宋体" panose="02010600030101010101" pitchFamily="2" charset="-122"/>
              </a:rPr>
              <a:t>node</a:t>
            </a:r>
            <a:endParaRPr sz="1500">
              <a:latin typeface="宋体" panose="02010600030101010101" pitchFamily="2" charset="-122"/>
              <a:cs typeface="宋体" panose="02010600030101010101" pitchFamily="2" charset="-122"/>
            </a:endParaRPr>
          </a:p>
          <a:p>
            <a:pPr algn="ctr">
              <a:lnSpc>
                <a:spcPct val="100000"/>
              </a:lnSpc>
            </a:pPr>
            <a:r>
              <a:rPr sz="1500" spc="15" dirty="0">
                <a:latin typeface="宋体" panose="02010600030101010101" pitchFamily="2" charset="-122"/>
                <a:cs typeface="宋体" panose="02010600030101010101" pitchFamily="2" charset="-122"/>
              </a:rPr>
              <a:t>ex</a:t>
            </a:r>
            <a:r>
              <a:rPr sz="1500" spc="5" dirty="0">
                <a:latin typeface="宋体" panose="02010600030101010101" pitchFamily="2" charset="-122"/>
                <a:cs typeface="宋体" panose="02010600030101010101" pitchFamily="2" charset="-122"/>
              </a:rPr>
              <a:t>p</a:t>
            </a:r>
            <a:r>
              <a:rPr sz="1500" spc="-130" dirty="0">
                <a:latin typeface="宋体" panose="02010600030101010101" pitchFamily="2" charset="-122"/>
                <a:cs typeface="宋体" panose="02010600030101010101" pitchFamily="2" charset="-122"/>
              </a:rPr>
              <a:t>orter</a:t>
            </a:r>
            <a:endParaRPr sz="1500">
              <a:latin typeface="宋体" panose="02010600030101010101" pitchFamily="2" charset="-122"/>
              <a:cs typeface="宋体" panose="02010600030101010101" pitchFamily="2" charset="-122"/>
            </a:endParaRPr>
          </a:p>
        </p:txBody>
      </p:sp>
      <p:grpSp>
        <p:nvGrpSpPr>
          <p:cNvPr id="52" name="object 52"/>
          <p:cNvGrpSpPr/>
          <p:nvPr/>
        </p:nvGrpSpPr>
        <p:grpSpPr>
          <a:xfrm>
            <a:off x="2476500" y="4090670"/>
            <a:ext cx="1329055" cy="780415"/>
            <a:chOff x="2476500" y="4090670"/>
            <a:chExt cx="1329055" cy="780415"/>
          </a:xfrm>
        </p:grpSpPr>
        <p:pic>
          <p:nvPicPr>
            <p:cNvPr id="53" name="object 53"/>
            <p:cNvPicPr/>
            <p:nvPr/>
          </p:nvPicPr>
          <p:blipFill>
            <a:blip r:embed="rId20" cstate="print"/>
            <a:stretch>
              <a:fillRect/>
            </a:stretch>
          </p:blipFill>
          <p:spPr>
            <a:xfrm>
              <a:off x="2476500" y="4090670"/>
              <a:ext cx="1328927" cy="763777"/>
            </a:xfrm>
            <a:prstGeom prst="rect">
              <a:avLst/>
            </a:prstGeom>
          </p:spPr>
        </p:pic>
        <p:pic>
          <p:nvPicPr>
            <p:cNvPr id="54" name="object 54"/>
            <p:cNvPicPr/>
            <p:nvPr/>
          </p:nvPicPr>
          <p:blipFill>
            <a:blip r:embed="rId24" cstate="print"/>
            <a:stretch>
              <a:fillRect/>
            </a:stretch>
          </p:blipFill>
          <p:spPr>
            <a:xfrm>
              <a:off x="2626360" y="4130014"/>
              <a:ext cx="1029207" cy="740943"/>
            </a:xfrm>
            <a:prstGeom prst="rect">
              <a:avLst/>
            </a:prstGeom>
          </p:spPr>
        </p:pic>
        <p:sp>
          <p:nvSpPr>
            <p:cNvPr id="55" name="object 55"/>
            <p:cNvSpPr/>
            <p:nvPr/>
          </p:nvSpPr>
          <p:spPr>
            <a:xfrm>
              <a:off x="2534919" y="4130040"/>
              <a:ext cx="1216660" cy="651510"/>
            </a:xfrm>
            <a:custGeom>
              <a:avLst/>
              <a:gdLst/>
              <a:ahLst/>
              <a:cxnLst/>
              <a:rect l="l" t="t" r="r" b="b"/>
              <a:pathLst>
                <a:path w="1216660" h="651510">
                  <a:moveTo>
                    <a:pt x="1216659" y="0"/>
                  </a:moveTo>
                  <a:lnTo>
                    <a:pt x="0" y="0"/>
                  </a:lnTo>
                  <a:lnTo>
                    <a:pt x="0" y="651510"/>
                  </a:lnTo>
                  <a:lnTo>
                    <a:pt x="1216659" y="651510"/>
                  </a:lnTo>
                  <a:lnTo>
                    <a:pt x="1216659" y="0"/>
                  </a:lnTo>
                  <a:close/>
                </a:path>
              </a:pathLst>
            </a:custGeom>
            <a:solidFill>
              <a:srgbClr val="92D050"/>
            </a:solidFill>
          </p:spPr>
          <p:txBody>
            <a:bodyPr wrap="square" lIns="0" tIns="0" rIns="0" bIns="0" rtlCol="0"/>
            <a:lstStyle/>
            <a:p>
              <a:endParaRPr/>
            </a:p>
          </p:txBody>
        </p:sp>
      </p:grpSp>
      <p:sp>
        <p:nvSpPr>
          <p:cNvPr id="56" name="object 56"/>
          <p:cNvSpPr txBox="1"/>
          <p:nvPr/>
        </p:nvSpPr>
        <p:spPr>
          <a:xfrm>
            <a:off x="2453639" y="4037329"/>
            <a:ext cx="1132840" cy="557530"/>
          </a:xfrm>
          <a:prstGeom prst="rect">
            <a:avLst/>
          </a:prstGeom>
        </p:spPr>
        <p:txBody>
          <a:bodyPr vert="horz" wrap="square" lIns="0" tIns="165100" rIns="0" bIns="0" rtlCol="0">
            <a:spAutoFit/>
          </a:bodyPr>
          <a:lstStyle/>
          <a:p>
            <a:pPr marL="346075" marR="89535" indent="133350">
              <a:lnSpc>
                <a:spcPct val="100000"/>
              </a:lnSpc>
              <a:spcBef>
                <a:spcPts val="1300"/>
              </a:spcBef>
            </a:pPr>
            <a:r>
              <a:rPr sz="1500" spc="75" dirty="0">
                <a:latin typeface="宋体" panose="02010600030101010101" pitchFamily="2" charset="-122"/>
                <a:cs typeface="宋体" panose="02010600030101010101" pitchFamily="2" charset="-122"/>
              </a:rPr>
              <a:t>node </a:t>
            </a:r>
            <a:r>
              <a:rPr sz="1500" spc="80" dirty="0">
                <a:latin typeface="宋体" panose="02010600030101010101" pitchFamily="2" charset="-122"/>
                <a:cs typeface="宋体" panose="02010600030101010101" pitchFamily="2" charset="-122"/>
              </a:rPr>
              <a:t> </a:t>
            </a:r>
            <a:r>
              <a:rPr sz="1500" spc="35" dirty="0">
                <a:latin typeface="宋体" panose="02010600030101010101" pitchFamily="2" charset="-122"/>
                <a:cs typeface="宋体" panose="02010600030101010101" pitchFamily="2" charset="-122"/>
              </a:rPr>
              <a:t>exp</a:t>
            </a:r>
            <a:r>
              <a:rPr sz="1500" spc="40" dirty="0">
                <a:latin typeface="宋体" panose="02010600030101010101" pitchFamily="2" charset="-122"/>
                <a:cs typeface="宋体" panose="02010600030101010101" pitchFamily="2" charset="-122"/>
              </a:rPr>
              <a:t>o</a:t>
            </a:r>
            <a:r>
              <a:rPr sz="1500" spc="-260" dirty="0">
                <a:latin typeface="宋体" panose="02010600030101010101" pitchFamily="2" charset="-122"/>
                <a:cs typeface="宋体" panose="02010600030101010101" pitchFamily="2" charset="-122"/>
              </a:rPr>
              <a:t>rt</a:t>
            </a:r>
            <a:r>
              <a:rPr sz="1500" spc="-114" dirty="0">
                <a:latin typeface="宋体" panose="02010600030101010101" pitchFamily="2" charset="-122"/>
                <a:cs typeface="宋体" panose="02010600030101010101" pitchFamily="2" charset="-122"/>
              </a:rPr>
              <a:t>er</a:t>
            </a:r>
            <a:endParaRPr sz="1500">
              <a:latin typeface="宋体" panose="02010600030101010101" pitchFamily="2" charset="-122"/>
              <a:cs typeface="宋体" panose="02010600030101010101" pitchFamily="2" charset="-122"/>
            </a:endParaRPr>
          </a:p>
        </p:txBody>
      </p:sp>
      <p:grpSp>
        <p:nvGrpSpPr>
          <p:cNvPr id="57" name="object 57"/>
          <p:cNvGrpSpPr/>
          <p:nvPr/>
        </p:nvGrpSpPr>
        <p:grpSpPr>
          <a:xfrm>
            <a:off x="2978785" y="2202814"/>
            <a:ext cx="4202430" cy="1771014"/>
            <a:chOff x="2978785" y="2202814"/>
            <a:chExt cx="4202430" cy="1771014"/>
          </a:xfrm>
        </p:grpSpPr>
        <p:sp>
          <p:nvSpPr>
            <p:cNvPr id="58" name="object 58"/>
            <p:cNvSpPr/>
            <p:nvPr/>
          </p:nvSpPr>
          <p:spPr>
            <a:xfrm>
              <a:off x="2978785" y="3483609"/>
              <a:ext cx="4165600" cy="490220"/>
            </a:xfrm>
            <a:custGeom>
              <a:avLst/>
              <a:gdLst/>
              <a:ahLst/>
              <a:cxnLst/>
              <a:rect l="l" t="t" r="r" b="b"/>
              <a:pathLst>
                <a:path w="4165600" h="490220">
                  <a:moveTo>
                    <a:pt x="71627" y="414400"/>
                  </a:moveTo>
                  <a:lnTo>
                    <a:pt x="0" y="460501"/>
                  </a:lnTo>
                  <a:lnTo>
                    <a:pt x="79882" y="490219"/>
                  </a:lnTo>
                  <a:lnTo>
                    <a:pt x="76937" y="463169"/>
                  </a:lnTo>
                  <a:lnTo>
                    <a:pt x="64134" y="463169"/>
                  </a:lnTo>
                  <a:lnTo>
                    <a:pt x="62102" y="444245"/>
                  </a:lnTo>
                  <a:lnTo>
                    <a:pt x="74728" y="442878"/>
                  </a:lnTo>
                  <a:lnTo>
                    <a:pt x="71627" y="414400"/>
                  </a:lnTo>
                  <a:close/>
                </a:path>
                <a:path w="4165600" h="490220">
                  <a:moveTo>
                    <a:pt x="74728" y="442878"/>
                  </a:moveTo>
                  <a:lnTo>
                    <a:pt x="62102" y="444245"/>
                  </a:lnTo>
                  <a:lnTo>
                    <a:pt x="64134" y="463169"/>
                  </a:lnTo>
                  <a:lnTo>
                    <a:pt x="76788" y="461798"/>
                  </a:lnTo>
                  <a:lnTo>
                    <a:pt x="74728" y="442878"/>
                  </a:lnTo>
                  <a:close/>
                </a:path>
                <a:path w="4165600" h="490220">
                  <a:moveTo>
                    <a:pt x="76788" y="461798"/>
                  </a:moveTo>
                  <a:lnTo>
                    <a:pt x="64134" y="463169"/>
                  </a:lnTo>
                  <a:lnTo>
                    <a:pt x="76937" y="463169"/>
                  </a:lnTo>
                  <a:lnTo>
                    <a:pt x="76788" y="461798"/>
                  </a:lnTo>
                  <a:close/>
                </a:path>
                <a:path w="4165600" h="490220">
                  <a:moveTo>
                    <a:pt x="4163187" y="0"/>
                  </a:moveTo>
                  <a:lnTo>
                    <a:pt x="74728" y="442878"/>
                  </a:lnTo>
                  <a:lnTo>
                    <a:pt x="76788" y="461798"/>
                  </a:lnTo>
                  <a:lnTo>
                    <a:pt x="4165345" y="19050"/>
                  </a:lnTo>
                  <a:lnTo>
                    <a:pt x="4163187" y="0"/>
                  </a:lnTo>
                  <a:close/>
                </a:path>
              </a:pathLst>
            </a:custGeom>
            <a:solidFill>
              <a:srgbClr val="4471C4"/>
            </a:solidFill>
          </p:spPr>
          <p:txBody>
            <a:bodyPr wrap="square" lIns="0" tIns="0" rIns="0" bIns="0" rtlCol="0"/>
            <a:lstStyle/>
            <a:p>
              <a:endParaRPr/>
            </a:p>
          </p:txBody>
        </p:sp>
        <p:sp>
          <p:nvSpPr>
            <p:cNvPr id="59" name="object 59"/>
            <p:cNvSpPr/>
            <p:nvPr/>
          </p:nvSpPr>
          <p:spPr>
            <a:xfrm>
              <a:off x="7105014" y="2202814"/>
              <a:ext cx="76200" cy="640080"/>
            </a:xfrm>
            <a:custGeom>
              <a:avLst/>
              <a:gdLst/>
              <a:ahLst/>
              <a:cxnLst/>
              <a:rect l="l" t="t" r="r" b="b"/>
              <a:pathLst>
                <a:path w="76200" h="640080">
                  <a:moveTo>
                    <a:pt x="28575" y="563752"/>
                  </a:moveTo>
                  <a:lnTo>
                    <a:pt x="0" y="563752"/>
                  </a:lnTo>
                  <a:lnTo>
                    <a:pt x="38100" y="639952"/>
                  </a:lnTo>
                  <a:lnTo>
                    <a:pt x="69850" y="576452"/>
                  </a:lnTo>
                  <a:lnTo>
                    <a:pt x="28575" y="576452"/>
                  </a:lnTo>
                  <a:lnTo>
                    <a:pt x="28575" y="563752"/>
                  </a:lnTo>
                  <a:close/>
                </a:path>
                <a:path w="76200" h="640080">
                  <a:moveTo>
                    <a:pt x="47625" y="0"/>
                  </a:moveTo>
                  <a:lnTo>
                    <a:pt x="28575" y="0"/>
                  </a:lnTo>
                  <a:lnTo>
                    <a:pt x="28575" y="576452"/>
                  </a:lnTo>
                  <a:lnTo>
                    <a:pt x="47625" y="576452"/>
                  </a:lnTo>
                  <a:lnTo>
                    <a:pt x="47625" y="0"/>
                  </a:lnTo>
                  <a:close/>
                </a:path>
                <a:path w="76200" h="640080">
                  <a:moveTo>
                    <a:pt x="76200" y="563752"/>
                  </a:moveTo>
                  <a:lnTo>
                    <a:pt x="47625" y="563752"/>
                  </a:lnTo>
                  <a:lnTo>
                    <a:pt x="47625" y="576452"/>
                  </a:lnTo>
                  <a:lnTo>
                    <a:pt x="69850" y="576452"/>
                  </a:lnTo>
                  <a:lnTo>
                    <a:pt x="76200" y="563752"/>
                  </a:lnTo>
                  <a:close/>
                </a:path>
              </a:pathLst>
            </a:custGeom>
            <a:solidFill>
              <a:srgbClr val="6FAC46"/>
            </a:solidFill>
          </p:spPr>
          <p:txBody>
            <a:bodyPr wrap="square" lIns="0" tIns="0" rIns="0" bIns="0" rtlCol="0"/>
            <a:lstStyle/>
            <a:p>
              <a:endParaRPr/>
            </a:p>
          </p:txBody>
        </p:sp>
      </p:grpSp>
      <p:sp>
        <p:nvSpPr>
          <p:cNvPr id="60" name="object 60"/>
          <p:cNvSpPr/>
          <p:nvPr/>
        </p:nvSpPr>
        <p:spPr>
          <a:xfrm>
            <a:off x="779144" y="5893434"/>
            <a:ext cx="334645" cy="76200"/>
          </a:xfrm>
          <a:custGeom>
            <a:avLst/>
            <a:gdLst/>
            <a:ahLst/>
            <a:cxnLst/>
            <a:rect l="l" t="t" r="r" b="b"/>
            <a:pathLst>
              <a:path w="334644" h="76200">
                <a:moveTo>
                  <a:pt x="258165" y="0"/>
                </a:moveTo>
                <a:lnTo>
                  <a:pt x="258165" y="76199"/>
                </a:lnTo>
                <a:lnTo>
                  <a:pt x="315315" y="47624"/>
                </a:lnTo>
                <a:lnTo>
                  <a:pt x="270865" y="47624"/>
                </a:lnTo>
                <a:lnTo>
                  <a:pt x="270865" y="28574"/>
                </a:lnTo>
                <a:lnTo>
                  <a:pt x="315315" y="28574"/>
                </a:lnTo>
                <a:lnTo>
                  <a:pt x="258165" y="0"/>
                </a:lnTo>
                <a:close/>
              </a:path>
              <a:path w="334644" h="76200">
                <a:moveTo>
                  <a:pt x="258165" y="28574"/>
                </a:moveTo>
                <a:lnTo>
                  <a:pt x="0" y="28574"/>
                </a:lnTo>
                <a:lnTo>
                  <a:pt x="0" y="47624"/>
                </a:lnTo>
                <a:lnTo>
                  <a:pt x="258165" y="47624"/>
                </a:lnTo>
                <a:lnTo>
                  <a:pt x="258165" y="28574"/>
                </a:lnTo>
                <a:close/>
              </a:path>
              <a:path w="334644" h="76200">
                <a:moveTo>
                  <a:pt x="315315" y="28574"/>
                </a:moveTo>
                <a:lnTo>
                  <a:pt x="270865" y="28574"/>
                </a:lnTo>
                <a:lnTo>
                  <a:pt x="270865" y="47624"/>
                </a:lnTo>
                <a:lnTo>
                  <a:pt x="315315" y="47624"/>
                </a:lnTo>
                <a:lnTo>
                  <a:pt x="334365" y="38099"/>
                </a:lnTo>
                <a:lnTo>
                  <a:pt x="315315" y="28574"/>
                </a:lnTo>
                <a:close/>
              </a:path>
            </a:pathLst>
          </a:custGeom>
          <a:solidFill>
            <a:srgbClr val="4471C4"/>
          </a:solidFill>
        </p:spPr>
        <p:txBody>
          <a:bodyPr wrap="square" lIns="0" tIns="0" rIns="0" bIns="0" rtlCol="0"/>
          <a:lstStyle/>
          <a:p>
            <a:endParaRPr/>
          </a:p>
        </p:txBody>
      </p:sp>
      <p:sp>
        <p:nvSpPr>
          <p:cNvPr id="61" name="object 61"/>
          <p:cNvSpPr/>
          <p:nvPr/>
        </p:nvSpPr>
        <p:spPr>
          <a:xfrm>
            <a:off x="779144" y="6198234"/>
            <a:ext cx="334645" cy="76200"/>
          </a:xfrm>
          <a:custGeom>
            <a:avLst/>
            <a:gdLst/>
            <a:ahLst/>
            <a:cxnLst/>
            <a:rect l="l" t="t" r="r" b="b"/>
            <a:pathLst>
              <a:path w="334644" h="76200">
                <a:moveTo>
                  <a:pt x="258165" y="0"/>
                </a:moveTo>
                <a:lnTo>
                  <a:pt x="258165" y="76199"/>
                </a:lnTo>
                <a:lnTo>
                  <a:pt x="315315" y="47624"/>
                </a:lnTo>
                <a:lnTo>
                  <a:pt x="270865" y="47624"/>
                </a:lnTo>
                <a:lnTo>
                  <a:pt x="270865" y="28574"/>
                </a:lnTo>
                <a:lnTo>
                  <a:pt x="315315" y="28574"/>
                </a:lnTo>
                <a:lnTo>
                  <a:pt x="258165" y="0"/>
                </a:lnTo>
                <a:close/>
              </a:path>
              <a:path w="334644" h="76200">
                <a:moveTo>
                  <a:pt x="258165" y="28574"/>
                </a:moveTo>
                <a:lnTo>
                  <a:pt x="0" y="28574"/>
                </a:lnTo>
                <a:lnTo>
                  <a:pt x="0" y="47624"/>
                </a:lnTo>
                <a:lnTo>
                  <a:pt x="258165" y="47624"/>
                </a:lnTo>
                <a:lnTo>
                  <a:pt x="258165" y="28574"/>
                </a:lnTo>
                <a:close/>
              </a:path>
              <a:path w="334644" h="76200">
                <a:moveTo>
                  <a:pt x="315315" y="28574"/>
                </a:moveTo>
                <a:lnTo>
                  <a:pt x="270865" y="28574"/>
                </a:lnTo>
                <a:lnTo>
                  <a:pt x="270865" y="47624"/>
                </a:lnTo>
                <a:lnTo>
                  <a:pt x="315315" y="47624"/>
                </a:lnTo>
                <a:lnTo>
                  <a:pt x="334365" y="38099"/>
                </a:lnTo>
                <a:lnTo>
                  <a:pt x="315315" y="28574"/>
                </a:lnTo>
                <a:close/>
              </a:path>
            </a:pathLst>
          </a:custGeom>
          <a:solidFill>
            <a:srgbClr val="6FAC46"/>
          </a:solidFill>
        </p:spPr>
        <p:txBody>
          <a:bodyPr wrap="square" lIns="0" tIns="0" rIns="0" bIns="0" rtlCol="0"/>
          <a:lstStyle/>
          <a:p>
            <a:endParaRPr/>
          </a:p>
        </p:txBody>
      </p:sp>
      <p:sp>
        <p:nvSpPr>
          <p:cNvPr id="62" name="object 62"/>
          <p:cNvSpPr txBox="1"/>
          <p:nvPr/>
        </p:nvSpPr>
        <p:spPr>
          <a:xfrm>
            <a:off x="1152525" y="5713412"/>
            <a:ext cx="736600" cy="625475"/>
          </a:xfrm>
          <a:prstGeom prst="rect">
            <a:avLst/>
          </a:prstGeom>
        </p:spPr>
        <p:txBody>
          <a:bodyPr vert="horz" wrap="square" lIns="0" tIns="12700" rIns="0" bIns="0" rtlCol="0">
            <a:spAutoFit/>
          </a:bodyPr>
          <a:lstStyle/>
          <a:p>
            <a:pPr marL="12700" marR="5080">
              <a:lnSpc>
                <a:spcPct val="141000"/>
              </a:lnSpc>
              <a:spcBef>
                <a:spcPts val="100"/>
              </a:spcBef>
            </a:pPr>
            <a:r>
              <a:rPr sz="1400" dirty="0">
                <a:latin typeface="宋体" panose="02010600030101010101" pitchFamily="2" charset="-122"/>
                <a:cs typeface="宋体" panose="02010600030101010101" pitchFamily="2" charset="-122"/>
              </a:rPr>
              <a:t>指标抓取 指标查询</a:t>
            </a:r>
            <a:endParaRPr sz="1400">
              <a:latin typeface="宋体" panose="02010600030101010101" pitchFamily="2" charset="-122"/>
              <a:cs typeface="宋体" panose="02010600030101010101" pitchFamily="2" charset="-122"/>
            </a:endParaRPr>
          </a:p>
        </p:txBody>
      </p:sp>
      <p:sp>
        <p:nvSpPr>
          <p:cNvPr id="63" name="object 63"/>
          <p:cNvSpPr txBox="1"/>
          <p:nvPr/>
        </p:nvSpPr>
        <p:spPr>
          <a:xfrm>
            <a:off x="2830829" y="3655695"/>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1</a:t>
            </a:r>
            <a:r>
              <a:rPr sz="1200" spc="30" dirty="0">
                <a:latin typeface="宋体" panose="02010600030101010101" pitchFamily="2" charset="-122"/>
                <a:cs typeface="宋体" panose="02010600030101010101" pitchFamily="2" charset="-122"/>
              </a:rPr>
              <a:t>0</a:t>
            </a:r>
            <a:r>
              <a:rPr sz="1200" spc="25" dirty="0">
                <a:latin typeface="宋体" panose="02010600030101010101" pitchFamily="2" charset="-122"/>
                <a:cs typeface="宋体" panose="02010600030101010101" pitchFamily="2" charset="-122"/>
              </a:rPr>
              <a:t>0</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64" name="object 64"/>
          <p:cNvSpPr txBox="1"/>
          <p:nvPr/>
        </p:nvSpPr>
        <p:spPr>
          <a:xfrm>
            <a:off x="5041646" y="3878833"/>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1</a:t>
            </a:r>
            <a:r>
              <a:rPr sz="1200" spc="30" dirty="0">
                <a:latin typeface="宋体" panose="02010600030101010101" pitchFamily="2" charset="-122"/>
                <a:cs typeface="宋体" panose="02010600030101010101" pitchFamily="2" charset="-122"/>
              </a:rPr>
              <a:t>0</a:t>
            </a:r>
            <a:r>
              <a:rPr sz="1200" spc="25" dirty="0">
                <a:latin typeface="宋体" panose="02010600030101010101" pitchFamily="2" charset="-122"/>
                <a:cs typeface="宋体" panose="02010600030101010101" pitchFamily="2" charset="-122"/>
              </a:rPr>
              <a:t>4</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65" name="object 65"/>
          <p:cNvSpPr txBox="1"/>
          <p:nvPr/>
        </p:nvSpPr>
        <p:spPr>
          <a:xfrm>
            <a:off x="6435344" y="3876929"/>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1</a:t>
            </a:r>
            <a:r>
              <a:rPr sz="1200" spc="30" dirty="0">
                <a:latin typeface="宋体" panose="02010600030101010101" pitchFamily="2" charset="-122"/>
                <a:cs typeface="宋体" panose="02010600030101010101" pitchFamily="2" charset="-122"/>
              </a:rPr>
              <a:t>1</a:t>
            </a:r>
            <a:r>
              <a:rPr sz="1200" spc="25" dirty="0">
                <a:latin typeface="宋体" panose="02010600030101010101" pitchFamily="2" charset="-122"/>
                <a:cs typeface="宋体" panose="02010600030101010101" pitchFamily="2" charset="-122"/>
              </a:rPr>
              <a:t>3</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66" name="object 66"/>
          <p:cNvSpPr txBox="1"/>
          <p:nvPr/>
        </p:nvSpPr>
        <p:spPr>
          <a:xfrm>
            <a:off x="7563231" y="3877691"/>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1</a:t>
            </a:r>
            <a:r>
              <a:rPr sz="1200" spc="30" dirty="0">
                <a:latin typeface="宋体" panose="02010600030101010101" pitchFamily="2" charset="-122"/>
                <a:cs typeface="宋体" panose="02010600030101010101" pitchFamily="2" charset="-122"/>
              </a:rPr>
              <a:t>1</a:t>
            </a:r>
            <a:r>
              <a:rPr sz="1200" spc="25" dirty="0">
                <a:latin typeface="宋体" panose="02010600030101010101" pitchFamily="2" charset="-122"/>
                <a:cs typeface="宋体" panose="02010600030101010101" pitchFamily="2" charset="-122"/>
              </a:rPr>
              <a:t>5</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67" name="object 67"/>
          <p:cNvSpPr txBox="1"/>
          <p:nvPr/>
        </p:nvSpPr>
        <p:spPr>
          <a:xfrm>
            <a:off x="5618226" y="2902584"/>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8</a:t>
            </a:r>
            <a:r>
              <a:rPr sz="1200" spc="25" dirty="0">
                <a:latin typeface="宋体" panose="02010600030101010101" pitchFamily="2" charset="-122"/>
                <a:cs typeface="宋体" panose="02010600030101010101" pitchFamily="2" charset="-122"/>
              </a:rPr>
              <a:t>0</a:t>
            </a:r>
            <a:r>
              <a:rPr sz="1200" spc="30" dirty="0">
                <a:latin typeface="宋体" panose="02010600030101010101" pitchFamily="2" charset="-122"/>
                <a:cs typeface="宋体" panose="02010600030101010101" pitchFamily="2" charset="-122"/>
              </a:rPr>
              <a:t>8</a:t>
            </a:r>
            <a:r>
              <a:rPr sz="1200" spc="25" dirty="0">
                <a:latin typeface="宋体" panose="02010600030101010101" pitchFamily="2" charset="-122"/>
                <a:cs typeface="宋体" panose="02010600030101010101" pitchFamily="2" charset="-122"/>
              </a:rPr>
              <a:t>0</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68" name="object 68"/>
          <p:cNvSpPr txBox="1"/>
          <p:nvPr/>
        </p:nvSpPr>
        <p:spPr>
          <a:xfrm>
            <a:off x="6457315" y="2407665"/>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0</a:t>
            </a: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0</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69" name="object 69"/>
          <p:cNvSpPr txBox="1"/>
          <p:nvPr/>
        </p:nvSpPr>
        <p:spPr>
          <a:xfrm>
            <a:off x="6375653" y="1201165"/>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3</a:t>
            </a:r>
            <a:r>
              <a:rPr sz="1200" spc="25" dirty="0">
                <a:latin typeface="宋体" panose="02010600030101010101" pitchFamily="2" charset="-122"/>
                <a:cs typeface="宋体" panose="02010600030101010101" pitchFamily="2" charset="-122"/>
              </a:rPr>
              <a:t>0</a:t>
            </a:r>
            <a:r>
              <a:rPr sz="1200" spc="30" dirty="0">
                <a:latin typeface="宋体" panose="02010600030101010101" pitchFamily="2" charset="-122"/>
                <a:cs typeface="宋体" panose="02010600030101010101" pitchFamily="2" charset="-122"/>
              </a:rPr>
              <a:t>0</a:t>
            </a:r>
            <a:r>
              <a:rPr sz="1200" spc="25" dirty="0">
                <a:latin typeface="宋体" panose="02010600030101010101" pitchFamily="2" charset="-122"/>
                <a:cs typeface="宋体" panose="02010600030101010101" pitchFamily="2" charset="-122"/>
              </a:rPr>
              <a:t>0</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70" name="object 70"/>
          <p:cNvSpPr/>
          <p:nvPr/>
        </p:nvSpPr>
        <p:spPr>
          <a:xfrm>
            <a:off x="7083425" y="1184275"/>
            <a:ext cx="76200" cy="367665"/>
          </a:xfrm>
          <a:custGeom>
            <a:avLst/>
            <a:gdLst/>
            <a:ahLst/>
            <a:cxnLst/>
            <a:rect l="l" t="t" r="r" b="b"/>
            <a:pathLst>
              <a:path w="76200" h="367665">
                <a:moveTo>
                  <a:pt x="28575" y="291464"/>
                </a:moveTo>
                <a:lnTo>
                  <a:pt x="0" y="291464"/>
                </a:lnTo>
                <a:lnTo>
                  <a:pt x="38100" y="367664"/>
                </a:lnTo>
                <a:lnTo>
                  <a:pt x="69850" y="304164"/>
                </a:lnTo>
                <a:lnTo>
                  <a:pt x="28575" y="304164"/>
                </a:lnTo>
                <a:lnTo>
                  <a:pt x="28575" y="291464"/>
                </a:lnTo>
                <a:close/>
              </a:path>
              <a:path w="76200" h="367665">
                <a:moveTo>
                  <a:pt x="47625" y="0"/>
                </a:moveTo>
                <a:lnTo>
                  <a:pt x="28575" y="0"/>
                </a:lnTo>
                <a:lnTo>
                  <a:pt x="28575" y="304164"/>
                </a:lnTo>
                <a:lnTo>
                  <a:pt x="47625" y="304164"/>
                </a:lnTo>
                <a:lnTo>
                  <a:pt x="47625" y="0"/>
                </a:lnTo>
                <a:close/>
              </a:path>
              <a:path w="76200" h="367665">
                <a:moveTo>
                  <a:pt x="76200" y="291464"/>
                </a:moveTo>
                <a:lnTo>
                  <a:pt x="47625" y="291464"/>
                </a:lnTo>
                <a:lnTo>
                  <a:pt x="47625" y="304164"/>
                </a:lnTo>
                <a:lnTo>
                  <a:pt x="69850" y="304164"/>
                </a:lnTo>
                <a:lnTo>
                  <a:pt x="76200" y="291464"/>
                </a:lnTo>
                <a:close/>
              </a:path>
            </a:pathLst>
          </a:custGeom>
          <a:solidFill>
            <a:srgbClr val="A4A4A4"/>
          </a:solidFill>
        </p:spPr>
        <p:txBody>
          <a:bodyPr wrap="square" lIns="0" tIns="0" rIns="0" bIns="0" rtlCol="0"/>
          <a:lstStyle/>
          <a:p>
            <a:endParaRPr/>
          </a:p>
        </p:txBody>
      </p:sp>
      <p:sp>
        <p:nvSpPr>
          <p:cNvPr id="74" name="object 2"/>
          <p:cNvSpPr/>
          <p:nvPr>
            <p:custDataLst>
              <p:tags r:id="rId1"/>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75" name="图片 74"/>
          <p:cNvPicPr>
            <a:picLocks noChangeAspect="1"/>
          </p:cNvPicPr>
          <p:nvPr>
            <p:custDataLst>
              <p:tags r:id="rId2"/>
            </p:custDataLst>
          </p:nvPr>
        </p:nvPicPr>
        <p:blipFill>
          <a:blip r:embed="rId25"/>
          <a:stretch>
            <a:fillRect/>
          </a:stretch>
        </p:blipFill>
        <p:spPr>
          <a:xfrm>
            <a:off x="8537699" y="209863"/>
            <a:ext cx="2565911" cy="618240"/>
          </a:xfrm>
          <a:prstGeom prst="rect">
            <a:avLst/>
          </a:prstGeom>
        </p:spPr>
      </p:pic>
      <p:pic>
        <p:nvPicPr>
          <p:cNvPr id="71" name="object 4"/>
          <p:cNvPicPr/>
          <p:nvPr>
            <p:custDataLst>
              <p:tags r:id="rId3"/>
            </p:custDataLst>
          </p:nvPr>
        </p:nvPicPr>
        <p:blipFill>
          <a:blip r:embed="rId26" cstate="print"/>
          <a:stretch>
            <a:fillRect/>
          </a:stretch>
        </p:blipFill>
        <p:spPr>
          <a:xfrm>
            <a:off x="0" y="6436359"/>
            <a:ext cx="12190729" cy="4216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16510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客户端库</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471275" cy="3071495"/>
          </a:xfrm>
          <a:prstGeom prst="rect">
            <a:avLst/>
          </a:prstGeom>
        </p:spPr>
        <p:txBody>
          <a:bodyPr vert="horz" wrap="square" lIns="0" tIns="46990" rIns="0" bIns="0" rtlCol="0">
            <a:spAutoFit/>
          </a:bodyPr>
          <a:lstStyle/>
          <a:p>
            <a:pPr marL="241300" marR="45720" indent="-228600" algn="just">
              <a:lnSpc>
                <a:spcPts val="2160"/>
              </a:lnSpc>
              <a:spcBef>
                <a:spcPts val="370"/>
              </a:spcBef>
              <a:buClr>
                <a:srgbClr val="4770C4"/>
              </a:buClr>
              <a:buSzPct val="95000"/>
              <a:buFont typeface="Wingdings" panose="05000000000000000000"/>
              <a:buChar char=""/>
              <a:tabLst>
                <a:tab pos="241300" algn="l"/>
              </a:tabLst>
            </a:pPr>
            <a:r>
              <a:rPr sz="2000" dirty="0">
                <a:latin typeface="宋体" panose="02010600030101010101" pitchFamily="2" charset="-122"/>
                <a:cs typeface="宋体" panose="02010600030101010101" pitchFamily="2" charset="-122"/>
              </a:rPr>
              <a:t>应用程序自己并不会直接生成指标数据，这依赖于开发人员将相关的客户端库添加至应用程序中构建 出的测量系统（</a:t>
            </a:r>
            <a:r>
              <a:rPr sz="2000" spc="-160" dirty="0">
                <a:latin typeface="宋体" panose="02010600030101010101" pitchFamily="2" charset="-122"/>
                <a:cs typeface="宋体" panose="02010600030101010101" pitchFamily="2" charset="-122"/>
              </a:rPr>
              <a:t>instrumen</a:t>
            </a:r>
            <a:r>
              <a:rPr sz="2000" spc="-170" dirty="0">
                <a:latin typeface="宋体" panose="02010600030101010101" pitchFamily="2" charset="-122"/>
                <a:cs typeface="宋体" panose="02010600030101010101" pitchFamily="2" charset="-122"/>
              </a:rPr>
              <a:t>t</a:t>
            </a:r>
            <a:r>
              <a:rPr sz="2000" spc="-225" dirty="0">
                <a:latin typeface="宋体" panose="02010600030101010101" pitchFamily="2" charset="-122"/>
                <a:cs typeface="宋体" panose="02010600030101010101" pitchFamily="2" charset="-122"/>
              </a:rPr>
              <a:t>ation</a:t>
            </a:r>
            <a:r>
              <a:rPr sz="2000" spc="-470" dirty="0">
                <a:latin typeface="宋体" panose="02010600030101010101" pitchFamily="2" charset="-122"/>
                <a:cs typeface="宋体" panose="02010600030101010101" pitchFamily="2" charset="-122"/>
              </a:rPr>
              <a:t> </a:t>
            </a:r>
            <a:r>
              <a:rPr sz="2000" spc="-285" dirty="0">
                <a:latin typeface="宋体" panose="02010600030101010101" pitchFamily="2" charset="-122"/>
                <a:cs typeface="宋体" panose="02010600030101010101" pitchFamily="2" charset="-122"/>
              </a:rPr>
              <a:t>sys</a:t>
            </a:r>
            <a:r>
              <a:rPr sz="2000" spc="-295" dirty="0">
                <a:latin typeface="宋体" panose="02010600030101010101" pitchFamily="2" charset="-122"/>
                <a:cs typeface="宋体" panose="02010600030101010101" pitchFamily="2" charset="-122"/>
              </a:rPr>
              <a:t>t</a:t>
            </a:r>
            <a:r>
              <a:rPr sz="2000" spc="185" dirty="0">
                <a:latin typeface="宋体" panose="02010600030101010101" pitchFamily="2" charset="-122"/>
                <a:cs typeface="宋体" panose="02010600030101010101" pitchFamily="2" charset="-122"/>
              </a:rPr>
              <a:t>e</a:t>
            </a:r>
            <a:r>
              <a:rPr sz="2000" spc="180" dirty="0">
                <a:latin typeface="宋体" panose="02010600030101010101" pitchFamily="2" charset="-122"/>
                <a:cs typeface="宋体" panose="02010600030101010101" pitchFamily="2" charset="-122"/>
              </a:rPr>
              <a:t>m</a:t>
            </a:r>
            <a:r>
              <a:rPr sz="2000" dirty="0">
                <a:latin typeface="宋体" panose="02010600030101010101" pitchFamily="2" charset="-122"/>
                <a:cs typeface="宋体" panose="02010600030101010101" pitchFamily="2" charset="-122"/>
              </a:rPr>
              <a:t>）来完成。</a:t>
            </a:r>
            <a:endParaRPr sz="2000">
              <a:latin typeface="宋体" panose="02010600030101010101" pitchFamily="2" charset="-122"/>
              <a:cs typeface="宋体" panose="02010600030101010101" pitchFamily="2" charset="-122"/>
            </a:endParaRPr>
          </a:p>
          <a:p>
            <a:pPr marL="698500" marR="114935" lvl="1" indent="-228600" algn="just">
              <a:lnSpc>
                <a:spcPct val="90000"/>
              </a:lnSpc>
              <a:spcBef>
                <a:spcPts val="485"/>
              </a:spcBef>
              <a:buClr>
                <a:srgbClr val="45B19B"/>
              </a:buClr>
              <a:buFont typeface="Wingdings" panose="05000000000000000000"/>
              <a:buChar char=""/>
              <a:tabLst>
                <a:tab pos="755650" algn="l"/>
              </a:tabLst>
            </a:pPr>
            <a:r>
              <a:rPr dirty="0"/>
              <a:t>	</a:t>
            </a:r>
            <a:r>
              <a:rPr sz="1800" spc="-60" dirty="0">
                <a:latin typeface="宋体" panose="02010600030101010101" pitchFamily="2" charset="-122"/>
                <a:cs typeface="宋体" panose="02010600030101010101" pitchFamily="2" charset="-122"/>
              </a:rPr>
              <a:t>Prometheus</a:t>
            </a:r>
            <a:r>
              <a:rPr sz="1800" spc="-5" dirty="0">
                <a:latin typeface="宋体" panose="02010600030101010101" pitchFamily="2" charset="-122"/>
                <a:cs typeface="宋体" panose="02010600030101010101" pitchFamily="2" charset="-122"/>
              </a:rPr>
              <a:t>为包括</a:t>
            </a:r>
            <a:r>
              <a:rPr sz="1800" spc="250" dirty="0">
                <a:latin typeface="宋体" panose="02010600030101010101" pitchFamily="2" charset="-122"/>
                <a:cs typeface="宋体" panose="02010600030101010101" pitchFamily="2" charset="-122"/>
              </a:rPr>
              <a:t>Go</a:t>
            </a:r>
            <a:r>
              <a:rPr sz="1800" spc="-5" dirty="0">
                <a:latin typeface="宋体" panose="02010600030101010101" pitchFamily="2" charset="-122"/>
                <a:cs typeface="宋体" panose="02010600030101010101" pitchFamily="2" charset="-122"/>
              </a:rPr>
              <a:t>、</a:t>
            </a:r>
            <a:r>
              <a:rPr sz="1800" spc="-65" dirty="0">
                <a:latin typeface="宋体" panose="02010600030101010101" pitchFamily="2" charset="-122"/>
                <a:cs typeface="宋体" panose="02010600030101010101" pitchFamily="2" charset="-122"/>
              </a:rPr>
              <a:t>Python</a:t>
            </a:r>
            <a:r>
              <a:rPr sz="1800" spc="-5" dirty="0">
                <a:latin typeface="宋体" panose="02010600030101010101" pitchFamily="2" charset="-122"/>
                <a:cs typeface="宋体" panose="02010600030101010101" pitchFamily="2" charset="-122"/>
              </a:rPr>
              <a:t>、</a:t>
            </a:r>
            <a:r>
              <a:rPr sz="1800" spc="-145" dirty="0">
                <a:latin typeface="宋体" panose="02010600030101010101" pitchFamily="2" charset="-122"/>
                <a:cs typeface="宋体" panose="02010600030101010101" pitchFamily="2" charset="-122"/>
              </a:rPr>
              <a:t>Java（</a:t>
            </a:r>
            <a:r>
              <a:rPr sz="1800" spc="-5" dirty="0">
                <a:latin typeface="宋体" panose="02010600030101010101" pitchFamily="2" charset="-122"/>
                <a:cs typeface="宋体" panose="02010600030101010101" pitchFamily="2" charset="-122"/>
              </a:rPr>
              <a:t>或</a:t>
            </a:r>
            <a:r>
              <a:rPr sz="1800" spc="-175" dirty="0">
                <a:latin typeface="宋体" panose="02010600030101010101" pitchFamily="2" charset="-122"/>
                <a:cs typeface="宋体" panose="02010600030101010101" pitchFamily="2" charset="-122"/>
              </a:rPr>
              <a:t>Scala）</a:t>
            </a:r>
            <a:r>
              <a:rPr sz="1800" spc="-5" dirty="0">
                <a:latin typeface="宋体" panose="02010600030101010101" pitchFamily="2" charset="-122"/>
                <a:cs typeface="宋体" panose="02010600030101010101" pitchFamily="2" charset="-122"/>
              </a:rPr>
              <a:t>和</a:t>
            </a:r>
            <a:r>
              <a:rPr sz="1800" spc="15" dirty="0">
                <a:latin typeface="宋体" panose="02010600030101010101" pitchFamily="2" charset="-122"/>
                <a:cs typeface="宋体" panose="02010600030101010101" pitchFamily="2" charset="-122"/>
              </a:rPr>
              <a:t>Ruby</a:t>
            </a:r>
            <a:r>
              <a:rPr sz="1800" spc="-5" dirty="0">
                <a:latin typeface="宋体" panose="02010600030101010101" pitchFamily="2" charset="-122"/>
                <a:cs typeface="宋体" panose="02010600030101010101" pitchFamily="2" charset="-122"/>
              </a:rPr>
              <a:t>等主流的编程语言提供了各自适用的客户端库，另外 </a:t>
            </a:r>
            <a:r>
              <a:rPr sz="1800" dirty="0">
                <a:latin typeface="宋体" panose="02010600030101010101" pitchFamily="2" charset="-122"/>
                <a:cs typeface="宋体" panose="02010600030101010101" pitchFamily="2" charset="-122"/>
              </a:rPr>
              <a:t>还有适用</a:t>
            </a:r>
            <a:r>
              <a:rPr sz="1800" spc="-5" dirty="0">
                <a:latin typeface="宋体" panose="02010600030101010101" pitchFamily="2" charset="-122"/>
                <a:cs typeface="宋体" panose="02010600030101010101" pitchFamily="2" charset="-122"/>
              </a:rPr>
              <a:t>于</a:t>
            </a:r>
            <a:r>
              <a:rPr sz="1800" spc="-45" dirty="0">
                <a:latin typeface="宋体" panose="02010600030101010101" pitchFamily="2" charset="-122"/>
                <a:cs typeface="宋体" panose="02010600030101010101" pitchFamily="2" charset="-122"/>
              </a:rPr>
              <a:t>Bash</a:t>
            </a:r>
            <a:r>
              <a:rPr sz="1800" dirty="0">
                <a:latin typeface="宋体" panose="02010600030101010101" pitchFamily="2" charset="-122"/>
                <a:cs typeface="宋体" panose="02010600030101010101" pitchFamily="2" charset="-122"/>
              </a:rPr>
              <a:t>、</a:t>
            </a:r>
            <a:r>
              <a:rPr sz="1800" spc="235" dirty="0">
                <a:latin typeface="宋体" panose="02010600030101010101" pitchFamily="2" charset="-122"/>
                <a:cs typeface="宋体" panose="02010600030101010101" pitchFamily="2" charset="-122"/>
              </a:rPr>
              <a:t>C</a:t>
            </a:r>
            <a:r>
              <a:rPr sz="1800" dirty="0">
                <a:latin typeface="宋体" panose="02010600030101010101" pitchFamily="2" charset="-122"/>
                <a:cs typeface="宋体" panose="02010600030101010101" pitchFamily="2" charset="-122"/>
              </a:rPr>
              <a:t>、</a:t>
            </a:r>
            <a:r>
              <a:rPr sz="1800" spc="275" dirty="0">
                <a:latin typeface="宋体" panose="02010600030101010101" pitchFamily="2" charset="-122"/>
                <a:cs typeface="宋体" panose="02010600030101010101" pitchFamily="2" charset="-122"/>
              </a:rPr>
              <a:t>C++</a:t>
            </a:r>
            <a:r>
              <a:rPr sz="1800" dirty="0">
                <a:latin typeface="宋体" panose="02010600030101010101" pitchFamily="2" charset="-122"/>
                <a:cs typeface="宋体" panose="02010600030101010101" pitchFamily="2" charset="-122"/>
              </a:rPr>
              <a:t>、</a:t>
            </a:r>
            <a:r>
              <a:rPr sz="1800" spc="265" dirty="0">
                <a:latin typeface="宋体" panose="02010600030101010101" pitchFamily="2" charset="-122"/>
                <a:cs typeface="宋体" panose="02010600030101010101" pitchFamily="2" charset="-122"/>
              </a:rPr>
              <a:t>C#</a:t>
            </a:r>
            <a:r>
              <a:rPr sz="1800" dirty="0">
                <a:latin typeface="宋体" panose="02010600030101010101" pitchFamily="2" charset="-122"/>
                <a:cs typeface="宋体" panose="02010600030101010101" pitchFamily="2" charset="-122"/>
              </a:rPr>
              <a:t>、</a:t>
            </a:r>
            <a:r>
              <a:rPr sz="1800" spc="-130" dirty="0">
                <a:latin typeface="宋体" panose="02010600030101010101" pitchFamily="2" charset="-122"/>
                <a:cs typeface="宋体" panose="02010600030101010101" pitchFamily="2" charset="-122"/>
              </a:rPr>
              <a:t>Node.js</a:t>
            </a:r>
            <a:r>
              <a:rPr sz="1800" dirty="0">
                <a:latin typeface="宋体" panose="02010600030101010101" pitchFamily="2" charset="-122"/>
                <a:cs typeface="宋体" panose="02010600030101010101" pitchFamily="2" charset="-122"/>
              </a:rPr>
              <a:t>、</a:t>
            </a:r>
            <a:r>
              <a:rPr sz="1800" spc="-165" dirty="0">
                <a:latin typeface="宋体" panose="02010600030101010101" pitchFamily="2" charset="-122"/>
                <a:cs typeface="宋体" panose="02010600030101010101" pitchFamily="2" charset="-122"/>
              </a:rPr>
              <a:t>Haskell</a:t>
            </a:r>
            <a:r>
              <a:rPr sz="1800" dirty="0">
                <a:latin typeface="宋体" panose="02010600030101010101" pitchFamily="2" charset="-122"/>
                <a:cs typeface="宋体" panose="02010600030101010101" pitchFamily="2" charset="-122"/>
              </a:rPr>
              <a:t>、</a:t>
            </a:r>
            <a:r>
              <a:rPr sz="1800" spc="-130" dirty="0">
                <a:latin typeface="宋体" panose="02010600030101010101" pitchFamily="2" charset="-122"/>
                <a:cs typeface="宋体" panose="02010600030101010101" pitchFamily="2" charset="-122"/>
              </a:rPr>
              <a:t>Erlang</a:t>
            </a:r>
            <a:r>
              <a:rPr sz="1800" dirty="0">
                <a:latin typeface="宋体" panose="02010600030101010101" pitchFamily="2" charset="-122"/>
                <a:cs typeface="宋体" panose="02010600030101010101" pitchFamily="2" charset="-122"/>
              </a:rPr>
              <a:t>、</a:t>
            </a:r>
            <a:r>
              <a:rPr sz="1800" spc="-210" dirty="0">
                <a:latin typeface="宋体" panose="02010600030101010101" pitchFamily="2" charset="-122"/>
                <a:cs typeface="宋体" panose="02010600030101010101" pitchFamily="2" charset="-122"/>
              </a:rPr>
              <a:t>Perl</a:t>
            </a:r>
            <a:r>
              <a:rPr sz="1800" dirty="0">
                <a:latin typeface="宋体" panose="02010600030101010101" pitchFamily="2" charset="-122"/>
                <a:cs typeface="宋体" panose="02010600030101010101" pitchFamily="2" charset="-122"/>
              </a:rPr>
              <a:t>、</a:t>
            </a:r>
            <a:r>
              <a:rPr sz="1800" spc="225" dirty="0">
                <a:latin typeface="宋体" panose="02010600030101010101" pitchFamily="2" charset="-122"/>
                <a:cs typeface="宋体" panose="02010600030101010101" pitchFamily="2" charset="-122"/>
              </a:rPr>
              <a:t>PHP</a:t>
            </a:r>
            <a:r>
              <a:rPr sz="1800" dirty="0">
                <a:latin typeface="宋体" panose="02010600030101010101" pitchFamily="2" charset="-122"/>
                <a:cs typeface="宋体" panose="02010600030101010101" pitchFamily="2" charset="-122"/>
              </a:rPr>
              <a:t>和</a:t>
            </a:r>
            <a:r>
              <a:rPr sz="1800" spc="-105" dirty="0">
                <a:latin typeface="宋体" panose="02010600030101010101" pitchFamily="2" charset="-122"/>
                <a:cs typeface="宋体" panose="02010600030101010101" pitchFamily="2" charset="-122"/>
              </a:rPr>
              <a:t>Rust</a:t>
            </a:r>
            <a:r>
              <a:rPr sz="1800" dirty="0">
                <a:latin typeface="宋体" panose="02010600030101010101" pitchFamily="2" charset="-122"/>
                <a:cs typeface="宋体" panose="02010600030101010101" pitchFamily="2" charset="-122"/>
              </a:rPr>
              <a:t>等多种编程语言的第三方库可 用；</a:t>
            </a:r>
            <a:endParaRPr sz="1800">
              <a:latin typeface="宋体" panose="02010600030101010101" pitchFamily="2" charset="-122"/>
              <a:cs typeface="宋体" panose="02010600030101010101" pitchFamily="2" charset="-122"/>
            </a:endParaRPr>
          </a:p>
          <a:p>
            <a:pPr marL="755650" lvl="1" indent="-285750" algn="just">
              <a:lnSpc>
                <a:spcPct val="100000"/>
              </a:lnSpc>
              <a:spcBef>
                <a:spcPts val="28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通常，三两行代码即能将客户端库整合进应用程序中实现直接测量</a:t>
            </a:r>
            <a:r>
              <a:rPr sz="1800" spc="5" dirty="0">
                <a:latin typeface="宋体" panose="02010600030101010101" pitchFamily="2" charset="-122"/>
                <a:cs typeface="宋体" panose="02010600030101010101" pitchFamily="2" charset="-122"/>
              </a:rPr>
              <a:t>（</a:t>
            </a:r>
            <a:r>
              <a:rPr sz="1800" spc="-245" dirty="0">
                <a:latin typeface="宋体" panose="02010600030101010101" pitchFamily="2" charset="-122"/>
                <a:cs typeface="宋体" panose="02010600030101010101" pitchFamily="2" charset="-122"/>
              </a:rPr>
              <a:t>direct</a:t>
            </a:r>
            <a:r>
              <a:rPr sz="1800" spc="-450" dirty="0">
                <a:latin typeface="宋体" panose="02010600030101010101" pitchFamily="2" charset="-122"/>
                <a:cs typeface="宋体" panose="02010600030101010101" pitchFamily="2" charset="-122"/>
              </a:rPr>
              <a:t> </a:t>
            </a:r>
            <a:r>
              <a:rPr sz="1800" spc="-275" dirty="0">
                <a:latin typeface="宋体" panose="02010600030101010101" pitchFamily="2" charset="-122"/>
                <a:cs typeface="宋体" panose="02010600030101010101" pitchFamily="2" charset="-122"/>
              </a:rPr>
              <a:t>ins</a:t>
            </a:r>
            <a:r>
              <a:rPr sz="1800" spc="-270" dirty="0">
                <a:latin typeface="宋体" panose="02010600030101010101" pitchFamily="2" charset="-122"/>
                <a:cs typeface="宋体" panose="02010600030101010101" pitchFamily="2" charset="-122"/>
              </a:rPr>
              <a:t>t</a:t>
            </a:r>
            <a:r>
              <a:rPr sz="1800" spc="-60" dirty="0">
                <a:latin typeface="宋体" panose="02010600030101010101" pitchFamily="2" charset="-122"/>
                <a:cs typeface="宋体" panose="02010600030101010101" pitchFamily="2" charset="-122"/>
              </a:rPr>
              <a:t>rumen</a:t>
            </a:r>
            <a:r>
              <a:rPr sz="1800" spc="-55" dirty="0">
                <a:latin typeface="宋体" panose="02010600030101010101" pitchFamily="2" charset="-122"/>
                <a:cs typeface="宋体" panose="02010600030101010101" pitchFamily="2" charset="-122"/>
              </a:rPr>
              <a:t>t</a:t>
            </a:r>
            <a:r>
              <a:rPr sz="1800" spc="-200" dirty="0">
                <a:latin typeface="宋体" panose="02010600030101010101" pitchFamily="2" charset="-122"/>
                <a:cs typeface="宋体" panose="02010600030101010101" pitchFamily="2" charset="-122"/>
              </a:rPr>
              <a:t>atio</a:t>
            </a:r>
            <a:r>
              <a:rPr sz="1800" spc="-204" dirty="0">
                <a:latin typeface="宋体" panose="02010600030101010101" pitchFamily="2" charset="-122"/>
                <a:cs typeface="宋体" panose="02010600030101010101" pitchFamily="2" charset="-122"/>
              </a:rPr>
              <a:t>n</a:t>
            </a:r>
            <a:r>
              <a:rPr sz="1800" dirty="0">
                <a:latin typeface="宋体" panose="02010600030101010101" pitchFamily="2" charset="-122"/>
                <a:cs typeface="宋体" panose="02010600030101010101" pitchFamily="2" charset="-122"/>
              </a:rPr>
              <a:t>）机制；</a:t>
            </a:r>
            <a:endParaRPr sz="1800">
              <a:latin typeface="宋体" panose="02010600030101010101" pitchFamily="2" charset="-122"/>
              <a:cs typeface="宋体" panose="02010600030101010101" pitchFamily="2" charset="-122"/>
            </a:endParaRPr>
          </a:p>
          <a:p>
            <a:pPr marL="241300" marR="236220" indent="-228600" algn="just">
              <a:lnSpc>
                <a:spcPts val="2160"/>
              </a:lnSpc>
              <a:spcBef>
                <a:spcPts val="1020"/>
              </a:spcBef>
              <a:buClr>
                <a:srgbClr val="4770C4"/>
              </a:buClr>
              <a:buSzPct val="95000"/>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客户端库主要负责处理所有的细节类问题，例如线程安全和记账，以及生成文本格式的指标以数据 响应</a:t>
            </a:r>
            <a:r>
              <a:rPr sz="2000" spc="275" dirty="0">
                <a:latin typeface="宋体" panose="02010600030101010101" pitchFamily="2" charset="-122"/>
                <a:cs typeface="宋体" panose="02010600030101010101" pitchFamily="2" charset="-122"/>
              </a:rPr>
              <a:t>HTTP</a:t>
            </a:r>
            <a:r>
              <a:rPr sz="2000" dirty="0">
                <a:latin typeface="宋体" panose="02010600030101010101" pitchFamily="2" charset="-122"/>
                <a:cs typeface="宋体" panose="02010600030101010101" pitchFamily="2" charset="-122"/>
              </a:rPr>
              <a:t>请求等；</a:t>
            </a:r>
            <a:endParaRPr sz="2000">
              <a:latin typeface="宋体" panose="02010600030101010101" pitchFamily="2" charset="-122"/>
              <a:cs typeface="宋体" panose="02010600030101010101" pitchFamily="2" charset="-122"/>
            </a:endParaRPr>
          </a:p>
          <a:p>
            <a:pPr marL="304800" indent="-292100">
              <a:lnSpc>
                <a:spcPts val="2280"/>
              </a:lnSpc>
              <a:spcBef>
                <a:spcPts val="730"/>
              </a:spcBef>
              <a:buClr>
                <a:srgbClr val="4770C4"/>
              </a:buClr>
              <a:buSzPct val="95000"/>
              <a:buFont typeface="Wingdings" panose="05000000000000000000"/>
              <a:buChar char=""/>
              <a:tabLst>
                <a:tab pos="304800" algn="l"/>
              </a:tabLst>
            </a:pPr>
            <a:r>
              <a:rPr sz="2000" spc="-5" dirty="0">
                <a:latin typeface="宋体" panose="02010600030101010101" pitchFamily="2" charset="-122"/>
                <a:cs typeface="宋体" panose="02010600030101010101" pitchFamily="2" charset="-122"/>
              </a:rPr>
              <a:t>客户端库通常还会额外提供一些指标，例</a:t>
            </a:r>
            <a:r>
              <a:rPr sz="2000" dirty="0">
                <a:latin typeface="宋体" panose="02010600030101010101" pitchFamily="2" charset="-122"/>
                <a:cs typeface="宋体" panose="02010600030101010101" pitchFamily="2" charset="-122"/>
              </a:rPr>
              <a:t>如</a:t>
            </a:r>
            <a:r>
              <a:rPr sz="2000" spc="270" dirty="0">
                <a:latin typeface="宋体" panose="02010600030101010101" pitchFamily="2" charset="-122"/>
                <a:cs typeface="宋体" panose="02010600030101010101" pitchFamily="2" charset="-122"/>
              </a:rPr>
              <a:t>CPU</a:t>
            </a:r>
            <a:r>
              <a:rPr sz="2000" spc="-5" dirty="0">
                <a:latin typeface="宋体" panose="02010600030101010101" pitchFamily="2" charset="-122"/>
                <a:cs typeface="宋体" panose="02010600030101010101" pitchFamily="2" charset="-122"/>
              </a:rPr>
              <a:t>使用率和垃圾回收统计信息等，具体的实现则取决于</a:t>
            </a:r>
            <a:endParaRPr sz="2000">
              <a:latin typeface="宋体" panose="02010600030101010101" pitchFamily="2" charset="-122"/>
              <a:cs typeface="宋体" panose="02010600030101010101" pitchFamily="2" charset="-122"/>
            </a:endParaRPr>
          </a:p>
          <a:p>
            <a:pPr marL="241300">
              <a:lnSpc>
                <a:spcPts val="2280"/>
              </a:lnSpc>
            </a:pPr>
            <a:r>
              <a:rPr sz="2000" dirty="0">
                <a:latin typeface="宋体" panose="02010600030101010101" pitchFamily="2" charset="-122"/>
                <a:cs typeface="宋体" panose="02010600030101010101" pitchFamily="2" charset="-122"/>
              </a:rPr>
              <a:t>库和相关的运行时环境；</a:t>
            </a:r>
            <a:endParaRPr sz="2000">
              <a:latin typeface="宋体" panose="02010600030101010101" pitchFamily="2" charset="-122"/>
              <a:cs typeface="宋体" panose="02010600030101010101" pitchFamily="2" charset="-122"/>
            </a:endParaRPr>
          </a:p>
        </p:txBody>
      </p:sp>
      <p:sp>
        <p:nvSpPr>
          <p:cNvPr id="19" name="object 2"/>
          <p:cNvSpPr/>
          <p:nvPr>
            <p:custDataLst>
              <p:tags r:id="rId1"/>
            </p:custDataLst>
          </p:nvPr>
        </p:nvSpPr>
        <p:spPr>
          <a:xfrm flipV="1">
            <a:off x="285115" y="823595"/>
            <a:ext cx="11554460"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5"/>
          <a:stretch>
            <a:fillRect/>
          </a:stretch>
        </p:blipFill>
        <p:spPr>
          <a:xfrm>
            <a:off x="8537699" y="209863"/>
            <a:ext cx="2565911" cy="618240"/>
          </a:xfrm>
          <a:prstGeom prst="rect">
            <a:avLst/>
          </a:prstGeom>
        </p:spPr>
      </p:pic>
      <p:pic>
        <p:nvPicPr>
          <p:cNvPr id="4" name="object 4"/>
          <p:cNvPicPr/>
          <p:nvPr>
            <p:custDataLst>
              <p:tags r:id="rId3"/>
            </p:custDataLst>
          </p:nvPr>
        </p:nvPicPr>
        <p:blipFill>
          <a:blip r:embed="rId6" cstate="print"/>
          <a:stretch>
            <a:fillRect/>
          </a:stretch>
        </p:blipFill>
        <p:spPr>
          <a:xfrm>
            <a:off x="0" y="6436359"/>
            <a:ext cx="12190729" cy="42164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113915" cy="513080"/>
          </a:xfrm>
          <a:prstGeom prst="rect">
            <a:avLst/>
          </a:prstGeom>
        </p:spPr>
        <p:txBody>
          <a:bodyPr vert="horz" wrap="square" lIns="0" tIns="12700" rIns="0" bIns="0" rtlCol="0">
            <a:spAutoFit/>
          </a:bodyPr>
          <a:lstStyle/>
          <a:p>
            <a:pPr marL="12700">
              <a:lnSpc>
                <a:spcPct val="100000"/>
              </a:lnSpc>
              <a:spcBef>
                <a:spcPts val="100"/>
              </a:spcBef>
            </a:pPr>
            <a:r>
              <a:rPr sz="3200" b="0" spc="-270" dirty="0">
                <a:solidFill>
                  <a:srgbClr val="000000"/>
                </a:solidFill>
                <a:latin typeface="宋体" panose="02010600030101010101" pitchFamily="2" charset="-122"/>
                <a:cs typeface="宋体" panose="02010600030101010101" pitchFamily="2" charset="-122"/>
              </a:rPr>
              <a:t>Expor</a:t>
            </a:r>
            <a:r>
              <a:rPr sz="3200" b="0" spc="-280" dirty="0">
                <a:solidFill>
                  <a:srgbClr val="000000"/>
                </a:solidFill>
                <a:latin typeface="宋体" panose="02010600030101010101" pitchFamily="2" charset="-122"/>
                <a:cs typeface="宋体" panose="02010600030101010101" pitchFamily="2" charset="-122"/>
              </a:rPr>
              <a:t>t</a:t>
            </a:r>
            <a:r>
              <a:rPr sz="3200" b="0" spc="-580" dirty="0">
                <a:solidFill>
                  <a:srgbClr val="000000"/>
                </a:solidFill>
                <a:latin typeface="宋体" panose="02010600030101010101" pitchFamily="2" charset="-122"/>
                <a:cs typeface="宋体" panose="02010600030101010101" pitchFamily="2" charset="-122"/>
              </a:rPr>
              <a:t>er</a:t>
            </a:r>
            <a:r>
              <a:rPr sz="3200" b="0" dirty="0">
                <a:solidFill>
                  <a:srgbClr val="000000"/>
                </a:solidFill>
                <a:latin typeface="宋体" panose="02010600030101010101" pitchFamily="2" charset="-122"/>
                <a:cs typeface="宋体" panose="02010600030101010101" pitchFamily="2" charset="-122"/>
              </a:rPr>
              <a:t>基础</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11465560" cy="3864610"/>
          </a:xfrm>
          <a:prstGeom prst="rect">
            <a:avLst/>
          </a:prstGeom>
        </p:spPr>
        <p:txBody>
          <a:bodyPr vert="horz" wrap="square" lIns="0" tIns="54610" rIns="0" bIns="0" rtlCol="0">
            <a:spAutoFit/>
          </a:bodyPr>
          <a:lstStyle/>
          <a:p>
            <a:pPr marL="292100" marR="993775" indent="-292100" algn="r">
              <a:lnSpc>
                <a:spcPct val="100000"/>
              </a:lnSpc>
              <a:spcBef>
                <a:spcPts val="430"/>
              </a:spcBef>
              <a:buClr>
                <a:srgbClr val="4770C4"/>
              </a:buClr>
              <a:buFont typeface="Wingdings" panose="05000000000000000000"/>
              <a:buChar char=""/>
              <a:tabLst>
                <a:tab pos="292100" algn="l"/>
              </a:tabLst>
            </a:pPr>
            <a:r>
              <a:rPr sz="2000" dirty="0">
                <a:latin typeface="宋体" panose="02010600030101010101" pitchFamily="2" charset="-122"/>
                <a:cs typeface="宋体" panose="02010600030101010101" pitchFamily="2" charset="-122"/>
              </a:rPr>
              <a:t>对于那些非由用户可直接控制的应用代码来说，为其添加客户端库以进行直接测量很难实现</a:t>
            </a:r>
            <a:endParaRPr sz="2000">
              <a:latin typeface="宋体" panose="02010600030101010101" pitchFamily="2" charset="-122"/>
              <a:cs typeface="宋体" panose="02010600030101010101" pitchFamily="2" charset="-122"/>
            </a:endParaRPr>
          </a:p>
          <a:p>
            <a:pPr marL="285750" marR="972820" lvl="1" indent="-285750" algn="r">
              <a:lnSpc>
                <a:spcPts val="2050"/>
              </a:lnSpc>
              <a:spcBef>
                <a:spcPts val="300"/>
              </a:spcBef>
              <a:buClr>
                <a:srgbClr val="45B19B"/>
              </a:buClr>
              <a:buFont typeface="Wingdings" panose="05000000000000000000"/>
              <a:buChar char=""/>
              <a:tabLst>
                <a:tab pos="285750" algn="l"/>
              </a:tabLst>
            </a:pPr>
            <a:r>
              <a:rPr sz="1800" dirty="0">
                <a:latin typeface="宋体" panose="02010600030101010101" pitchFamily="2" charset="-122"/>
                <a:cs typeface="宋体" panose="02010600030101010101" pitchFamily="2" charset="-122"/>
              </a:rPr>
              <a:t>操作系统内核就是一个典型的示例，它显然不大可能易于实现添加自定义代码通</a:t>
            </a:r>
            <a:r>
              <a:rPr sz="1800" spc="5" dirty="0">
                <a:latin typeface="宋体" panose="02010600030101010101" pitchFamily="2" charset="-122"/>
                <a:cs typeface="宋体" panose="02010600030101010101" pitchFamily="2" charset="-122"/>
              </a:rPr>
              <a:t>过</a:t>
            </a:r>
            <a:r>
              <a:rPr sz="1800" spc="290" dirty="0">
                <a:latin typeface="宋体" panose="02010600030101010101" pitchFamily="2" charset="-122"/>
                <a:cs typeface="宋体" panose="02010600030101010101" pitchFamily="2" charset="-122"/>
              </a:rPr>
              <a:t>HT</a:t>
            </a:r>
            <a:r>
              <a:rPr sz="1800" spc="295" dirty="0">
                <a:latin typeface="宋体" panose="02010600030101010101" pitchFamily="2" charset="-122"/>
                <a:cs typeface="宋体" panose="02010600030101010101" pitchFamily="2" charset="-122"/>
              </a:rPr>
              <a:t>T</a:t>
            </a:r>
            <a:r>
              <a:rPr sz="1800" spc="105" dirty="0">
                <a:latin typeface="宋体" panose="02010600030101010101" pitchFamily="2" charset="-122"/>
                <a:cs typeface="宋体" panose="02010600030101010101" pitchFamily="2" charset="-122"/>
              </a:rPr>
              <a:t>P</a:t>
            </a:r>
            <a:r>
              <a:rPr sz="1800" dirty="0">
                <a:latin typeface="宋体" panose="02010600030101010101" pitchFamily="2" charset="-122"/>
                <a:cs typeface="宋体" panose="02010600030101010101" pitchFamily="2" charset="-122"/>
              </a:rPr>
              <a:t>协议输出</a:t>
            </a:r>
            <a:endParaRPr sz="1800">
              <a:latin typeface="宋体" panose="02010600030101010101" pitchFamily="2" charset="-122"/>
              <a:cs typeface="宋体" panose="02010600030101010101" pitchFamily="2" charset="-122"/>
            </a:endParaRPr>
          </a:p>
          <a:p>
            <a:pPr marL="698500">
              <a:lnSpc>
                <a:spcPts val="2050"/>
              </a:lnSpc>
            </a:pPr>
            <a:r>
              <a:rPr sz="1800" spc="-60" dirty="0">
                <a:latin typeface="宋体" panose="02010600030101010101" pitchFamily="2" charset="-122"/>
                <a:cs typeface="宋体" panose="02010600030101010101" pitchFamily="2" charset="-122"/>
              </a:rPr>
              <a:t>Prometheus</a:t>
            </a:r>
            <a:r>
              <a:rPr sz="1800" spc="-5" dirty="0">
                <a:latin typeface="宋体" panose="02010600030101010101" pitchFamily="2" charset="-122"/>
                <a:cs typeface="宋体" panose="02010600030101010101" pitchFamily="2" charset="-122"/>
              </a:rPr>
              <a:t>格式的指标</a:t>
            </a:r>
            <a:endParaRPr sz="1800">
              <a:latin typeface="宋体" panose="02010600030101010101" pitchFamily="2" charset="-122"/>
              <a:cs typeface="宋体" panose="02010600030101010101" pitchFamily="2" charset="-122"/>
            </a:endParaRPr>
          </a:p>
          <a:p>
            <a:pPr marL="755650" lvl="1" indent="-285750">
              <a:lnSpc>
                <a:spcPts val="2050"/>
              </a:lnSpc>
              <a:spcBef>
                <a:spcPts val="295"/>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但这一类的程序一般都会通常某种接口输出其内在的指标，只不过这些指标可能有着特殊的格式，例如</a:t>
            </a:r>
            <a:endParaRPr sz="1800">
              <a:latin typeface="宋体" panose="02010600030101010101" pitchFamily="2" charset="-122"/>
              <a:cs typeface="宋体" panose="02010600030101010101" pitchFamily="2" charset="-122"/>
            </a:endParaRPr>
          </a:p>
          <a:p>
            <a:pPr marL="698500">
              <a:lnSpc>
                <a:spcPts val="2050"/>
              </a:lnSpc>
            </a:pPr>
            <a:r>
              <a:rPr sz="1800" spc="-90" dirty="0">
                <a:latin typeface="宋体" panose="02010600030101010101" pitchFamily="2" charset="-122"/>
                <a:cs typeface="宋体" panose="02010600030101010101" pitchFamily="2" charset="-122"/>
              </a:rPr>
              <a:t>Linu</a:t>
            </a:r>
            <a:r>
              <a:rPr sz="1800" cap="small" spc="85" dirty="0">
                <a:latin typeface="宋体" panose="02010600030101010101" pitchFamily="2" charset="-122"/>
                <a:cs typeface="宋体" panose="02010600030101010101" pitchFamily="2" charset="-122"/>
              </a:rPr>
              <a:t>x</a:t>
            </a:r>
            <a:r>
              <a:rPr sz="1800" dirty="0">
                <a:latin typeface="宋体" panose="02010600030101010101" pitchFamily="2" charset="-122"/>
                <a:cs typeface="宋体" panose="02010600030101010101" pitchFamily="2" charset="-122"/>
              </a:rPr>
              <a:t>内核的特有指标格式，或者</a:t>
            </a:r>
            <a:r>
              <a:rPr sz="1800" spc="290" dirty="0">
                <a:latin typeface="宋体" panose="02010600030101010101" pitchFamily="2" charset="-122"/>
                <a:cs typeface="宋体" panose="02010600030101010101" pitchFamily="2" charset="-122"/>
              </a:rPr>
              <a:t>SNM</a:t>
            </a:r>
            <a:r>
              <a:rPr sz="1800" spc="285" dirty="0">
                <a:latin typeface="宋体" panose="02010600030101010101" pitchFamily="2" charset="-122"/>
                <a:cs typeface="宋体" panose="02010600030101010101" pitchFamily="2" charset="-122"/>
              </a:rPr>
              <a:t>P</a:t>
            </a:r>
            <a:r>
              <a:rPr sz="1800" dirty="0">
                <a:latin typeface="宋体" panose="02010600030101010101" pitchFamily="2" charset="-122"/>
                <a:cs typeface="宋体" panose="02010600030101010101" pitchFamily="2" charset="-122"/>
              </a:rPr>
              <a:t>指标格式等</a:t>
            </a:r>
            <a:endParaRPr sz="1800">
              <a:latin typeface="宋体" panose="02010600030101010101" pitchFamily="2" charset="-122"/>
              <a:cs typeface="宋体" panose="02010600030101010101" pitchFamily="2" charset="-122"/>
            </a:endParaRPr>
          </a:p>
          <a:p>
            <a:pPr marL="698500" marR="68580" lvl="1" indent="-228600">
              <a:lnSpc>
                <a:spcPts val="1950"/>
              </a:lnSpc>
              <a:spcBef>
                <a:spcPts val="520"/>
              </a:spcBef>
              <a:buClr>
                <a:srgbClr val="45B19B"/>
              </a:buClr>
              <a:buFont typeface="Wingdings" panose="05000000000000000000"/>
              <a:buChar char=""/>
              <a:tabLst>
                <a:tab pos="755650" algn="l"/>
              </a:tabLst>
            </a:pPr>
            <a:r>
              <a:rPr dirty="0"/>
              <a:t>	</a:t>
            </a:r>
            <a:r>
              <a:rPr sz="1800" dirty="0">
                <a:latin typeface="宋体" panose="02010600030101010101" pitchFamily="2" charset="-122"/>
                <a:cs typeface="宋体" panose="02010600030101010101" pitchFamily="2" charset="-122"/>
              </a:rPr>
              <a:t>这些指标需要对它进行适当的解析和处理以转换为合用的目标格式</a:t>
            </a:r>
            <a:r>
              <a:rPr sz="1800" spc="5" dirty="0">
                <a:latin typeface="宋体" panose="02010600030101010101" pitchFamily="2" charset="-122"/>
                <a:cs typeface="宋体" panose="02010600030101010101" pitchFamily="2" charset="-122"/>
              </a:rPr>
              <a:t>，</a:t>
            </a:r>
            <a:r>
              <a:rPr sz="1800" spc="280" dirty="0">
                <a:latin typeface="宋体" panose="02010600030101010101" pitchFamily="2" charset="-122"/>
                <a:cs typeface="宋体" panose="02010600030101010101" pitchFamily="2" charset="-122"/>
              </a:rPr>
              <a:t>E</a:t>
            </a:r>
            <a:r>
              <a:rPr sz="1800" cap="small" spc="95" dirty="0">
                <a:latin typeface="宋体" panose="02010600030101010101" pitchFamily="2" charset="-122"/>
                <a:cs typeface="宋体" panose="02010600030101010101" pitchFamily="2" charset="-122"/>
              </a:rPr>
              <a:t>x</a:t>
            </a:r>
            <a:r>
              <a:rPr sz="1800" spc="-185" dirty="0">
                <a:latin typeface="宋体" panose="02010600030101010101" pitchFamily="2" charset="-122"/>
                <a:cs typeface="宋体" panose="02010600030101010101" pitchFamily="2" charset="-122"/>
              </a:rPr>
              <a:t>porter</a:t>
            </a:r>
            <a:r>
              <a:rPr sz="1800" dirty="0">
                <a:latin typeface="宋体" panose="02010600030101010101" pitchFamily="2" charset="-122"/>
                <a:cs typeface="宋体" panose="02010600030101010101" pitchFamily="2" charset="-122"/>
              </a:rPr>
              <a:t>（指标暴露器）是完成此类转 换功能的应用程序</a:t>
            </a:r>
            <a:endParaRPr sz="1800">
              <a:latin typeface="宋体" panose="02010600030101010101" pitchFamily="2" charset="-122"/>
              <a:cs typeface="宋体" panose="02010600030101010101" pitchFamily="2" charset="-122"/>
            </a:endParaRPr>
          </a:p>
          <a:p>
            <a:pPr marL="241300" marR="5080" indent="-228600" algn="just">
              <a:lnSpc>
                <a:spcPts val="2160"/>
              </a:lnSpc>
              <a:spcBef>
                <a:spcPts val="980"/>
              </a:spcBef>
              <a:buClr>
                <a:srgbClr val="4770C4"/>
              </a:buClr>
              <a:buFont typeface="Wingdings" panose="05000000000000000000"/>
              <a:buChar char=""/>
              <a:tabLst>
                <a:tab pos="304800" algn="l"/>
              </a:tabLst>
            </a:pPr>
            <a:r>
              <a:rPr sz="2000" spc="310" dirty="0">
                <a:latin typeface="宋体" panose="02010600030101010101" pitchFamily="2" charset="-122"/>
                <a:cs typeface="宋体" panose="02010600030101010101" pitchFamily="2" charset="-122"/>
              </a:rPr>
              <a:t>E</a:t>
            </a:r>
            <a:r>
              <a:rPr sz="2000" cap="small" spc="114" dirty="0">
                <a:latin typeface="宋体" panose="02010600030101010101" pitchFamily="2" charset="-122"/>
                <a:cs typeface="宋体" panose="02010600030101010101" pitchFamily="2" charset="-122"/>
              </a:rPr>
              <a:t>x</a:t>
            </a:r>
            <a:r>
              <a:rPr sz="2000" spc="-100" dirty="0">
                <a:latin typeface="宋体" panose="02010600030101010101" pitchFamily="2" charset="-122"/>
                <a:cs typeface="宋体" panose="02010600030101010101" pitchFamily="2" charset="-122"/>
              </a:rPr>
              <a:t>por</a:t>
            </a:r>
            <a:r>
              <a:rPr sz="2000" spc="-295" dirty="0">
                <a:latin typeface="宋体" panose="02010600030101010101" pitchFamily="2" charset="-122"/>
                <a:cs typeface="宋体" panose="02010600030101010101" pitchFamily="2" charset="-122"/>
              </a:rPr>
              <a:t>t</a:t>
            </a:r>
            <a:r>
              <a:rPr sz="2000" spc="-305" dirty="0">
                <a:latin typeface="宋体" panose="02010600030101010101" pitchFamily="2" charset="-122"/>
                <a:cs typeface="宋体" panose="02010600030101010101" pitchFamily="2" charset="-122"/>
              </a:rPr>
              <a:t>e</a:t>
            </a:r>
            <a:r>
              <a:rPr sz="2000" spc="-330" dirty="0">
                <a:latin typeface="宋体" panose="02010600030101010101" pitchFamily="2" charset="-122"/>
                <a:cs typeface="宋体" panose="02010600030101010101" pitchFamily="2" charset="-122"/>
              </a:rPr>
              <a:t>r</a:t>
            </a:r>
            <a:r>
              <a:rPr sz="2000" dirty="0">
                <a:latin typeface="宋体" panose="02010600030101010101" pitchFamily="2" charset="-122"/>
                <a:cs typeface="宋体" panose="02010600030101010101" pitchFamily="2" charset="-122"/>
              </a:rPr>
              <a:t>独立运行于要获取其测量指标的应用程序之外，负责接收来自</a:t>
            </a:r>
            <a:r>
              <a:rPr sz="2000" spc="5" dirty="0">
                <a:latin typeface="宋体" panose="02010600030101010101" pitchFamily="2" charset="-122"/>
                <a:cs typeface="宋体" panose="02010600030101010101" pitchFamily="2" charset="-122"/>
              </a:rPr>
              <a:t>于</a:t>
            </a: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spc="-495" dirty="0">
                <a:latin typeface="宋体" panose="02010600030101010101" pitchFamily="2" charset="-122"/>
                <a:cs typeface="宋体" panose="02010600030101010101" pitchFamily="2" charset="-122"/>
              </a:rPr>
              <a:t> </a:t>
            </a:r>
            <a:r>
              <a:rPr sz="2000" spc="-185" dirty="0">
                <a:latin typeface="宋体" panose="02010600030101010101" pitchFamily="2" charset="-122"/>
                <a:cs typeface="宋体" panose="02010600030101010101" pitchFamily="2" charset="-122"/>
              </a:rPr>
              <a:t>Serve</a:t>
            </a:r>
            <a:r>
              <a:rPr sz="2000" spc="-180" dirty="0">
                <a:latin typeface="宋体" panose="02010600030101010101" pitchFamily="2" charset="-122"/>
                <a:cs typeface="宋体" panose="02010600030101010101" pitchFamily="2" charset="-122"/>
              </a:rPr>
              <a:t>r</a:t>
            </a:r>
            <a:r>
              <a:rPr sz="2000" dirty="0">
                <a:latin typeface="宋体" panose="02010600030101010101" pitchFamily="2" charset="-122"/>
                <a:cs typeface="宋体" panose="02010600030101010101" pitchFamily="2" charset="-122"/>
              </a:rPr>
              <a:t>的指标获取 </a:t>
            </a:r>
            <a:r>
              <a:rPr sz="2000" spc="-5" dirty="0">
                <a:latin typeface="宋体" panose="02010600030101010101" pitchFamily="2" charset="-122"/>
                <a:cs typeface="宋体" panose="02010600030101010101" pitchFamily="2" charset="-122"/>
              </a:rPr>
              <a:t>请求，它通过目标应用程序（真正的目标）内置的指标接口获取指标数据，并将这些指标数据转换为 </a:t>
            </a:r>
            <a:r>
              <a:rPr sz="2000" dirty="0">
                <a:latin typeface="宋体" panose="02010600030101010101" pitchFamily="2" charset="-122"/>
                <a:cs typeface="宋体" panose="02010600030101010101" pitchFamily="2" charset="-122"/>
              </a:rPr>
              <a:t>合用的目标格式后响应给</a:t>
            </a:r>
            <a:r>
              <a:rPr sz="2000" spc="-70" dirty="0">
                <a:latin typeface="宋体" panose="02010600030101010101" pitchFamily="2" charset="-122"/>
                <a:cs typeface="宋体" panose="02010600030101010101" pitchFamily="2" charset="-122"/>
              </a:rPr>
              <a:t>Prometheus</a:t>
            </a:r>
            <a:endParaRPr sz="2000">
              <a:latin typeface="宋体" panose="02010600030101010101" pitchFamily="2" charset="-122"/>
              <a:cs typeface="宋体" panose="02010600030101010101" pitchFamily="2" charset="-122"/>
            </a:endParaRPr>
          </a:p>
          <a:p>
            <a:pPr marL="698500" marR="396875" lvl="1" indent="-228600" algn="just">
              <a:lnSpc>
                <a:spcPts val="1950"/>
              </a:lnSpc>
              <a:spcBef>
                <a:spcPts val="510"/>
              </a:spcBef>
              <a:buClr>
                <a:srgbClr val="45B19B"/>
              </a:buClr>
              <a:buFont typeface="Wingdings" panose="05000000000000000000"/>
              <a:buChar char=""/>
              <a:tabLst>
                <a:tab pos="755650" algn="l"/>
              </a:tabLst>
            </a:pPr>
            <a:r>
              <a:rPr dirty="0"/>
              <a:t>	</a:t>
            </a:r>
            <a:r>
              <a:rPr sz="1800" spc="280" dirty="0">
                <a:latin typeface="宋体" panose="02010600030101010101" pitchFamily="2" charset="-122"/>
                <a:cs typeface="宋体" panose="02010600030101010101" pitchFamily="2" charset="-122"/>
              </a:rPr>
              <a:t>E</a:t>
            </a:r>
            <a:r>
              <a:rPr sz="1800" cap="small" spc="95" dirty="0">
                <a:latin typeface="宋体" panose="02010600030101010101" pitchFamily="2" charset="-122"/>
                <a:cs typeface="宋体" panose="02010600030101010101" pitchFamily="2" charset="-122"/>
              </a:rPr>
              <a:t>x</a:t>
            </a:r>
            <a:r>
              <a:rPr sz="1800" spc="-185" dirty="0">
                <a:latin typeface="宋体" panose="02010600030101010101" pitchFamily="2" charset="-122"/>
                <a:cs typeface="宋体" panose="02010600030101010101" pitchFamily="2" charset="-122"/>
              </a:rPr>
              <a:t>porter</a:t>
            </a:r>
            <a:r>
              <a:rPr sz="1800" dirty="0">
                <a:latin typeface="宋体" panose="02010600030101010101" pitchFamily="2" charset="-122"/>
                <a:cs typeface="宋体" panose="02010600030101010101" pitchFamily="2" charset="-122"/>
              </a:rPr>
              <a:t>更像是“一对一”的代理，它作为</a:t>
            </a:r>
            <a:r>
              <a:rPr sz="1800" spc="-40" dirty="0">
                <a:latin typeface="宋体" panose="02010600030101010101" pitchFamily="2" charset="-122"/>
                <a:cs typeface="宋体" panose="02010600030101010101" pitchFamily="2" charset="-122"/>
              </a:rPr>
              <a:t>Promethe</a:t>
            </a:r>
            <a:r>
              <a:rPr sz="1800" spc="-50" dirty="0">
                <a:latin typeface="宋体" panose="02010600030101010101" pitchFamily="2" charset="-122"/>
                <a:cs typeface="宋体" panose="02010600030101010101" pitchFamily="2" charset="-122"/>
              </a:rPr>
              <a:t>u</a:t>
            </a:r>
            <a:r>
              <a:rPr sz="1800" spc="-245" dirty="0">
                <a:latin typeface="宋体" panose="02010600030101010101" pitchFamily="2" charset="-122"/>
                <a:cs typeface="宋体" panose="02010600030101010101" pitchFamily="2" charset="-122"/>
              </a:rPr>
              <a:t>s</a:t>
            </a:r>
            <a:r>
              <a:rPr sz="1800" spc="-470" dirty="0">
                <a:latin typeface="宋体" panose="02010600030101010101" pitchFamily="2" charset="-122"/>
                <a:cs typeface="宋体" panose="02010600030101010101" pitchFamily="2" charset="-122"/>
              </a:rPr>
              <a:t> </a:t>
            </a:r>
            <a:r>
              <a:rPr sz="1800" spc="-140" dirty="0">
                <a:latin typeface="宋体" panose="02010600030101010101" pitchFamily="2" charset="-122"/>
                <a:cs typeface="宋体" panose="02010600030101010101" pitchFamily="2" charset="-122"/>
              </a:rPr>
              <a:t>Ser</a:t>
            </a:r>
            <a:r>
              <a:rPr sz="1800" spc="-150" dirty="0">
                <a:latin typeface="宋体" panose="02010600030101010101" pitchFamily="2" charset="-122"/>
                <a:cs typeface="宋体" panose="02010600030101010101" pitchFamily="2" charset="-122"/>
              </a:rPr>
              <a:t>v</a:t>
            </a:r>
            <a:r>
              <a:rPr sz="1800" spc="-225" dirty="0">
                <a:latin typeface="宋体" panose="02010600030101010101" pitchFamily="2" charset="-122"/>
                <a:cs typeface="宋体" panose="02010600030101010101" pitchFamily="2" charset="-122"/>
              </a:rPr>
              <a:t>er</a:t>
            </a:r>
            <a:r>
              <a:rPr sz="1800" dirty="0">
                <a:latin typeface="宋体" panose="02010600030101010101" pitchFamily="2" charset="-122"/>
                <a:cs typeface="宋体" panose="02010600030101010101" pitchFamily="2" charset="-122"/>
              </a:rPr>
              <a:t>的</a:t>
            </a:r>
            <a:r>
              <a:rPr sz="1800" spc="-235" dirty="0">
                <a:latin typeface="宋体" panose="02010600030101010101" pitchFamily="2" charset="-122"/>
                <a:cs typeface="宋体" panose="02010600030101010101" pitchFamily="2" charset="-122"/>
              </a:rPr>
              <a:t>tar</a:t>
            </a:r>
            <a:r>
              <a:rPr sz="1800" spc="-229" dirty="0">
                <a:latin typeface="宋体" panose="02010600030101010101" pitchFamily="2" charset="-122"/>
                <a:cs typeface="宋体" panose="02010600030101010101" pitchFamily="2" charset="-122"/>
              </a:rPr>
              <a:t>g</a:t>
            </a:r>
            <a:r>
              <a:rPr sz="1800" spc="-265" dirty="0">
                <a:latin typeface="宋体" panose="02010600030101010101" pitchFamily="2" charset="-122"/>
                <a:cs typeface="宋体" panose="02010600030101010101" pitchFamily="2" charset="-122"/>
              </a:rPr>
              <a:t>e</a:t>
            </a:r>
            <a:r>
              <a:rPr sz="1800" spc="-260" dirty="0">
                <a:latin typeface="宋体" panose="02010600030101010101" pitchFamily="2" charset="-122"/>
                <a:cs typeface="宋体" panose="02010600030101010101" pitchFamily="2" charset="-122"/>
              </a:rPr>
              <a:t>t</a:t>
            </a:r>
            <a:r>
              <a:rPr sz="1800" dirty="0">
                <a:latin typeface="宋体" panose="02010600030101010101" pitchFamily="2" charset="-122"/>
                <a:cs typeface="宋体" panose="02010600030101010101" pitchFamily="2" charset="-122"/>
              </a:rPr>
              <a:t>存在，工作于应用程序的指标接口和  </a:t>
            </a:r>
            <a:r>
              <a:rPr sz="1800" spc="-60" dirty="0">
                <a:latin typeface="宋体" panose="02010600030101010101" pitchFamily="2" charset="-122"/>
                <a:cs typeface="宋体" panose="02010600030101010101" pitchFamily="2" charset="-122"/>
              </a:rPr>
              <a:t>Prometheus</a:t>
            </a:r>
            <a:r>
              <a:rPr sz="1800" dirty="0">
                <a:latin typeface="宋体" panose="02010600030101010101" pitchFamily="2" charset="-122"/>
                <a:cs typeface="宋体" panose="02010600030101010101" pitchFamily="2" charset="-122"/>
              </a:rPr>
              <a:t>的文本指标格式之间转换数据格式</a:t>
            </a:r>
            <a:endParaRPr sz="1800">
              <a:latin typeface="宋体" panose="02010600030101010101" pitchFamily="2" charset="-122"/>
              <a:cs typeface="宋体" panose="02010600030101010101" pitchFamily="2" charset="-122"/>
            </a:endParaRPr>
          </a:p>
          <a:p>
            <a:pPr marL="755650" lvl="1" indent="-285750" algn="just">
              <a:lnSpc>
                <a:spcPct val="100000"/>
              </a:lnSpc>
              <a:spcBef>
                <a:spcPts val="25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但</a:t>
            </a:r>
            <a:r>
              <a:rPr sz="1800" spc="-90" dirty="0">
                <a:latin typeface="宋体" panose="02010600030101010101" pitchFamily="2" charset="-122"/>
                <a:cs typeface="宋体" panose="02010600030101010101" pitchFamily="2" charset="-122"/>
              </a:rPr>
              <a:t>E</a:t>
            </a:r>
            <a:r>
              <a:rPr sz="1800" cap="small" spc="-90" dirty="0">
                <a:latin typeface="宋体" panose="02010600030101010101" pitchFamily="2" charset="-122"/>
                <a:cs typeface="宋体" panose="02010600030101010101" pitchFamily="2" charset="-122"/>
              </a:rPr>
              <a:t>x</a:t>
            </a:r>
            <a:r>
              <a:rPr sz="1800" spc="-90" dirty="0">
                <a:latin typeface="宋体" panose="02010600030101010101" pitchFamily="2" charset="-122"/>
                <a:cs typeface="宋体" panose="02010600030101010101" pitchFamily="2" charset="-122"/>
              </a:rPr>
              <a:t>porter</a:t>
            </a:r>
            <a:r>
              <a:rPr sz="1800" dirty="0">
                <a:latin typeface="宋体" panose="02010600030101010101" pitchFamily="2" charset="-122"/>
                <a:cs typeface="宋体" panose="02010600030101010101" pitchFamily="2" charset="-122"/>
              </a:rPr>
              <a:t>不存储也不缓存任何数据</a:t>
            </a:r>
            <a:endParaRPr sz="1800">
              <a:latin typeface="宋体" panose="02010600030101010101" pitchFamily="2" charset="-122"/>
              <a:cs typeface="宋体" panose="02010600030101010101" pitchFamily="2" charset="-122"/>
            </a:endParaRPr>
          </a:p>
        </p:txBody>
      </p:sp>
      <p:sp>
        <p:nvSpPr>
          <p:cNvPr id="19" name="object 2"/>
          <p:cNvSpPr/>
          <p:nvPr>
            <p:custDataLst>
              <p:tags r:id="rId1"/>
            </p:custDataLst>
          </p:nvPr>
        </p:nvSpPr>
        <p:spPr>
          <a:xfrm flipV="1">
            <a:off x="285115" y="781685"/>
            <a:ext cx="11548745"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5"/>
          <a:stretch>
            <a:fillRect/>
          </a:stretch>
        </p:blipFill>
        <p:spPr>
          <a:xfrm>
            <a:off x="8537699" y="209863"/>
            <a:ext cx="2565911" cy="618240"/>
          </a:xfrm>
          <a:prstGeom prst="rect">
            <a:avLst/>
          </a:prstGeom>
        </p:spPr>
      </p:pic>
      <p:pic>
        <p:nvPicPr>
          <p:cNvPr id="4" name="object 4"/>
          <p:cNvPicPr/>
          <p:nvPr>
            <p:custDataLst>
              <p:tags r:id="rId3"/>
            </p:custDataLst>
          </p:nvPr>
        </p:nvPicPr>
        <p:blipFill>
          <a:blip r:embed="rId6" cstate="print"/>
          <a:stretch>
            <a:fillRect/>
          </a:stretch>
        </p:blipFill>
        <p:spPr>
          <a:xfrm>
            <a:off x="0" y="6436359"/>
            <a:ext cx="12190729" cy="42164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sp>
        <p:nvSpPr>
          <p:cNvPr id="3" name="object 3"/>
          <p:cNvSpPr txBox="1">
            <a:spLocks noGrp="1"/>
          </p:cNvSpPr>
          <p:nvPr>
            <p:ph type="title"/>
          </p:nvPr>
        </p:nvSpPr>
        <p:spPr>
          <a:xfrm>
            <a:off x="350202" y="161925"/>
            <a:ext cx="5560695"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部署</a:t>
            </a:r>
            <a:r>
              <a:rPr sz="3200" b="0" spc="-100" dirty="0">
                <a:solidFill>
                  <a:srgbClr val="000000"/>
                </a:solidFill>
                <a:latin typeface="宋体" panose="02010600030101010101" pitchFamily="2" charset="-122"/>
                <a:cs typeface="宋体" panose="02010600030101010101" pitchFamily="2" charset="-122"/>
              </a:rPr>
              <a:t>Node</a:t>
            </a:r>
            <a:r>
              <a:rPr sz="3200" b="0" spc="-810" dirty="0">
                <a:solidFill>
                  <a:srgbClr val="000000"/>
                </a:solidFill>
                <a:latin typeface="宋体" panose="02010600030101010101" pitchFamily="2" charset="-122"/>
                <a:cs typeface="宋体" panose="02010600030101010101" pitchFamily="2" charset="-122"/>
              </a:rPr>
              <a:t> </a:t>
            </a:r>
            <a:r>
              <a:rPr sz="3200" b="0" spc="370" dirty="0">
                <a:solidFill>
                  <a:srgbClr val="000000"/>
                </a:solidFill>
                <a:latin typeface="宋体" panose="02010600030101010101" pitchFamily="2" charset="-122"/>
                <a:cs typeface="宋体" panose="02010600030101010101" pitchFamily="2" charset="-122"/>
              </a:rPr>
              <a:t>E</a:t>
            </a:r>
            <a:r>
              <a:rPr sz="3200" b="0" spc="-400" dirty="0">
                <a:solidFill>
                  <a:srgbClr val="000000"/>
                </a:solidFill>
                <a:latin typeface="宋体" panose="02010600030101010101" pitchFamily="2" charset="-122"/>
                <a:cs typeface="宋体" panose="02010600030101010101" pitchFamily="2" charset="-122"/>
              </a:rPr>
              <a:t>xpor</a:t>
            </a:r>
            <a:r>
              <a:rPr sz="3200" b="0" spc="-415" dirty="0">
                <a:solidFill>
                  <a:srgbClr val="000000"/>
                </a:solidFill>
                <a:latin typeface="宋体" panose="02010600030101010101" pitchFamily="2" charset="-122"/>
                <a:cs typeface="宋体" panose="02010600030101010101" pitchFamily="2" charset="-122"/>
              </a:rPr>
              <a:t>t</a:t>
            </a:r>
            <a:r>
              <a:rPr sz="3200" b="0" dirty="0">
                <a:solidFill>
                  <a:srgbClr val="000000"/>
                </a:solidFill>
                <a:latin typeface="宋体" panose="02010600030101010101" pitchFamily="2" charset="-122"/>
                <a:cs typeface="宋体" panose="02010600030101010101" pitchFamily="2" charset="-122"/>
              </a:rPr>
              <a:t>监控系统级指标</a:t>
            </a:r>
            <a:endParaRPr sz="3200">
              <a:latin typeface="宋体" panose="02010600030101010101" pitchFamily="2" charset="-122"/>
              <a:cs typeface="宋体" panose="02010600030101010101" pitchFamily="2" charset="-122"/>
            </a:endParaRPr>
          </a:p>
        </p:txBody>
      </p:sp>
      <p:grpSp>
        <p:nvGrpSpPr>
          <p:cNvPr id="4" name="object 4"/>
          <p:cNvGrpSpPr/>
          <p:nvPr/>
        </p:nvGrpSpPr>
        <p:grpSpPr>
          <a:xfrm>
            <a:off x="1764029" y="675652"/>
            <a:ext cx="8643620" cy="5941060"/>
            <a:chOff x="1764029" y="675652"/>
            <a:chExt cx="8643620" cy="5941060"/>
          </a:xfrm>
        </p:grpSpPr>
        <p:pic>
          <p:nvPicPr>
            <p:cNvPr id="5" name="object 5"/>
            <p:cNvPicPr/>
            <p:nvPr/>
          </p:nvPicPr>
          <p:blipFill>
            <a:blip r:embed="rId4" cstate="print"/>
            <a:stretch>
              <a:fillRect/>
            </a:stretch>
          </p:blipFill>
          <p:spPr>
            <a:xfrm>
              <a:off x="1764029" y="675652"/>
              <a:ext cx="8643366" cy="5940805"/>
            </a:xfrm>
            <a:prstGeom prst="rect">
              <a:avLst/>
            </a:prstGeom>
          </p:spPr>
        </p:pic>
        <p:pic>
          <p:nvPicPr>
            <p:cNvPr id="6" name="object 6"/>
            <p:cNvPicPr/>
            <p:nvPr/>
          </p:nvPicPr>
          <p:blipFill>
            <a:blip r:embed="rId5" cstate="print"/>
            <a:stretch>
              <a:fillRect/>
            </a:stretch>
          </p:blipFill>
          <p:spPr>
            <a:xfrm>
              <a:off x="2108200" y="1023620"/>
              <a:ext cx="7975600" cy="5269229"/>
            </a:xfrm>
            <a:prstGeom prst="rect">
              <a:avLst/>
            </a:prstGeom>
          </p:spPr>
        </p:pic>
        <p:sp>
          <p:nvSpPr>
            <p:cNvPr id="7" name="object 7"/>
            <p:cNvSpPr/>
            <p:nvPr/>
          </p:nvSpPr>
          <p:spPr>
            <a:xfrm>
              <a:off x="2063750" y="977011"/>
              <a:ext cx="8064500" cy="5360670"/>
            </a:xfrm>
            <a:custGeom>
              <a:avLst/>
              <a:gdLst/>
              <a:ahLst/>
              <a:cxnLst/>
              <a:rect l="l" t="t" r="r" b="b"/>
              <a:pathLst>
                <a:path w="8064500" h="5360670">
                  <a:moveTo>
                    <a:pt x="967105" y="0"/>
                  </a:moveTo>
                  <a:lnTo>
                    <a:pt x="967105" y="2159"/>
                  </a:lnTo>
                  <a:lnTo>
                    <a:pt x="8064500" y="2159"/>
                  </a:lnTo>
                  <a:lnTo>
                    <a:pt x="8064500" y="4438777"/>
                  </a:lnTo>
                  <a:lnTo>
                    <a:pt x="8059928" y="4531868"/>
                  </a:lnTo>
                  <a:lnTo>
                    <a:pt x="8045831" y="4623536"/>
                  </a:lnTo>
                  <a:lnTo>
                    <a:pt x="8023225" y="4711966"/>
                  </a:lnTo>
                  <a:lnTo>
                    <a:pt x="7991983" y="4797094"/>
                  </a:lnTo>
                  <a:lnTo>
                    <a:pt x="7953248" y="4877562"/>
                  </a:lnTo>
                  <a:lnTo>
                    <a:pt x="7906893" y="4953850"/>
                  </a:lnTo>
                  <a:lnTo>
                    <a:pt x="7853933" y="5024767"/>
                  </a:lnTo>
                  <a:lnTo>
                    <a:pt x="7794371" y="5090210"/>
                  </a:lnTo>
                  <a:lnTo>
                    <a:pt x="7728839" y="5149811"/>
                  </a:lnTo>
                  <a:lnTo>
                    <a:pt x="7657973" y="5202758"/>
                  </a:lnTo>
                  <a:lnTo>
                    <a:pt x="7582154" y="5249062"/>
                  </a:lnTo>
                  <a:lnTo>
                    <a:pt x="7501255" y="5287835"/>
                  </a:lnTo>
                  <a:lnTo>
                    <a:pt x="7416546" y="5319128"/>
                  </a:lnTo>
                  <a:lnTo>
                    <a:pt x="7328027" y="5341658"/>
                  </a:lnTo>
                  <a:lnTo>
                    <a:pt x="7236333" y="5355831"/>
                  </a:lnTo>
                  <a:lnTo>
                    <a:pt x="7143242" y="5360365"/>
                  </a:lnTo>
                  <a:lnTo>
                    <a:pt x="0" y="5360365"/>
                  </a:lnTo>
                  <a:lnTo>
                    <a:pt x="0" y="923798"/>
                  </a:lnTo>
                  <a:lnTo>
                    <a:pt x="4572" y="830706"/>
                  </a:lnTo>
                  <a:lnTo>
                    <a:pt x="18668" y="738886"/>
                  </a:lnTo>
                  <a:lnTo>
                    <a:pt x="41656" y="650493"/>
                  </a:lnTo>
                  <a:lnTo>
                    <a:pt x="72517" y="565912"/>
                  </a:lnTo>
                  <a:lnTo>
                    <a:pt x="111251" y="485013"/>
                  </a:lnTo>
                  <a:lnTo>
                    <a:pt x="157606" y="409066"/>
                  </a:lnTo>
                  <a:lnTo>
                    <a:pt x="210566" y="337819"/>
                  </a:lnTo>
                  <a:lnTo>
                    <a:pt x="270129" y="272288"/>
                  </a:lnTo>
                  <a:lnTo>
                    <a:pt x="335661" y="212725"/>
                  </a:lnTo>
                  <a:lnTo>
                    <a:pt x="406907" y="159765"/>
                  </a:lnTo>
                  <a:lnTo>
                    <a:pt x="482854" y="113411"/>
                  </a:lnTo>
                  <a:lnTo>
                    <a:pt x="563752" y="74675"/>
                  </a:lnTo>
                  <a:lnTo>
                    <a:pt x="648335" y="43814"/>
                  </a:lnTo>
                  <a:lnTo>
                    <a:pt x="736726" y="20827"/>
                  </a:lnTo>
                  <a:lnTo>
                    <a:pt x="828548" y="6730"/>
                  </a:lnTo>
                  <a:lnTo>
                    <a:pt x="967105" y="0"/>
                  </a:lnTo>
                  <a:close/>
                </a:path>
              </a:pathLst>
            </a:custGeom>
            <a:ln w="88899">
              <a:solidFill>
                <a:srgbClr val="FFFFFF"/>
              </a:solidFill>
            </a:ln>
          </p:spPr>
          <p:txBody>
            <a:bodyPr wrap="square" lIns="0" tIns="0" rIns="0" bIns="0" rtlCol="0"/>
            <a:lstStyle/>
            <a:p>
              <a:endParaRPr/>
            </a:p>
          </p:txBody>
        </p:sp>
      </p:grpSp>
      <p:pic>
        <p:nvPicPr>
          <p:cNvPr id="20" name="图片 19"/>
          <p:cNvPicPr>
            <a:picLocks noChangeAspect="1"/>
          </p:cNvPicPr>
          <p:nvPr>
            <p:custDataLst>
              <p:tags r:id="rId1"/>
            </p:custDataLst>
          </p:nvPr>
        </p:nvPicPr>
        <p:blipFill>
          <a:blip r:embed="rId6"/>
          <a:stretch>
            <a:fillRect/>
          </a:stretch>
        </p:blipFill>
        <p:spPr>
          <a:xfrm>
            <a:off x="8537699" y="209863"/>
            <a:ext cx="2565911" cy="618240"/>
          </a:xfrm>
          <a:prstGeom prst="rect">
            <a:avLst/>
          </a:prstGeom>
        </p:spPr>
      </p:pic>
      <p:pic>
        <p:nvPicPr>
          <p:cNvPr id="8" name="object 4"/>
          <p:cNvPicPr/>
          <p:nvPr>
            <p:custDataLst>
              <p:tags r:id="rId2"/>
            </p:custDataLst>
          </p:nvPr>
        </p:nvPicPr>
        <p:blipFill>
          <a:blip r:embed="rId7" cstate="print"/>
          <a:stretch>
            <a:fillRect/>
          </a:stretch>
        </p:blipFill>
        <p:spPr>
          <a:xfrm>
            <a:off x="0" y="6436359"/>
            <a:ext cx="12190729" cy="42164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743325" cy="513080"/>
          </a:xfrm>
          <a:prstGeom prst="rect">
            <a:avLst/>
          </a:prstGeom>
        </p:spPr>
        <p:txBody>
          <a:bodyPr vert="horz" wrap="square" lIns="0" tIns="12700" rIns="0" bIns="0" rtlCol="0">
            <a:spAutoFit/>
          </a:bodyPr>
          <a:lstStyle/>
          <a:p>
            <a:pPr marL="12700">
              <a:lnSpc>
                <a:spcPct val="100000"/>
              </a:lnSpc>
              <a:spcBef>
                <a:spcPts val="100"/>
              </a:spcBef>
            </a:pPr>
            <a:r>
              <a:rPr sz="3200" b="0" spc="-270" dirty="0">
                <a:solidFill>
                  <a:srgbClr val="000000"/>
                </a:solidFill>
                <a:latin typeface="宋体" panose="02010600030101010101" pitchFamily="2" charset="-122"/>
                <a:cs typeface="宋体" panose="02010600030101010101" pitchFamily="2" charset="-122"/>
              </a:rPr>
              <a:t>Expor</a:t>
            </a:r>
            <a:r>
              <a:rPr sz="3200" b="0" spc="-280" dirty="0">
                <a:solidFill>
                  <a:srgbClr val="000000"/>
                </a:solidFill>
                <a:latin typeface="宋体" panose="02010600030101010101" pitchFamily="2" charset="-122"/>
                <a:cs typeface="宋体" panose="02010600030101010101" pitchFamily="2" charset="-122"/>
              </a:rPr>
              <a:t>t</a:t>
            </a:r>
            <a:r>
              <a:rPr sz="3200" b="0" spc="-580" dirty="0">
                <a:solidFill>
                  <a:srgbClr val="000000"/>
                </a:solidFill>
                <a:latin typeface="宋体" panose="02010600030101010101" pitchFamily="2" charset="-122"/>
                <a:cs typeface="宋体" panose="02010600030101010101" pitchFamily="2" charset="-122"/>
              </a:rPr>
              <a:t>er</a:t>
            </a:r>
            <a:r>
              <a:rPr sz="3200" b="0" spc="-800" dirty="0">
                <a:solidFill>
                  <a:srgbClr val="000000"/>
                </a:solidFill>
                <a:latin typeface="宋体" panose="02010600030101010101" pitchFamily="2" charset="-122"/>
                <a:cs typeface="宋体" panose="02010600030101010101" pitchFamily="2" charset="-122"/>
              </a:rPr>
              <a:t> </a:t>
            </a:r>
            <a:r>
              <a:rPr sz="3200" b="0" spc="-195" dirty="0">
                <a:solidFill>
                  <a:srgbClr val="000000"/>
                </a:solidFill>
                <a:latin typeface="宋体" panose="02010600030101010101" pitchFamily="2" charset="-122"/>
                <a:cs typeface="宋体" panose="02010600030101010101" pitchFamily="2" charset="-122"/>
              </a:rPr>
              <a:t>Unit</a:t>
            </a:r>
            <a:r>
              <a:rPr sz="3200" b="0" dirty="0">
                <a:solidFill>
                  <a:srgbClr val="000000"/>
                </a:solidFill>
                <a:latin typeface="宋体" panose="02010600030101010101" pitchFamily="2" charset="-122"/>
                <a:cs typeface="宋体" panose="02010600030101010101" pitchFamily="2" charset="-122"/>
              </a:rPr>
              <a:t>文件示例</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2922270" cy="330200"/>
          </a:xfrm>
          <a:prstGeom prst="rect">
            <a:avLst/>
          </a:prstGeom>
        </p:spPr>
        <p:txBody>
          <a:bodyPr vert="horz" wrap="square" lIns="0" tIns="12700" rIns="0" bIns="0" rtlCol="0">
            <a:spAutoFit/>
          </a:bodyPr>
          <a:lstStyle/>
          <a:p>
            <a:pPr marL="304800" indent="-292100">
              <a:lnSpc>
                <a:spcPct val="100000"/>
              </a:lnSpc>
              <a:spcBef>
                <a:spcPts val="100"/>
              </a:spcBef>
              <a:buClr>
                <a:srgbClr val="4770C4"/>
              </a:buClr>
              <a:buFont typeface="Wingdings" panose="05000000000000000000"/>
              <a:buChar char=""/>
              <a:tabLst>
                <a:tab pos="304800" algn="l"/>
              </a:tabLst>
            </a:pPr>
            <a:r>
              <a:rPr sz="2000" spc="-100" dirty="0">
                <a:latin typeface="宋体" panose="02010600030101010101" pitchFamily="2" charset="-122"/>
                <a:cs typeface="宋体" panose="02010600030101010101" pitchFamily="2" charset="-122"/>
              </a:rPr>
              <a:t>E</a:t>
            </a:r>
            <a:r>
              <a:rPr sz="2000" cap="small" spc="-100" dirty="0">
                <a:latin typeface="宋体" panose="02010600030101010101" pitchFamily="2" charset="-122"/>
                <a:cs typeface="宋体" panose="02010600030101010101" pitchFamily="2" charset="-122"/>
              </a:rPr>
              <a:t>x</a:t>
            </a:r>
            <a:r>
              <a:rPr sz="2000" spc="-100" dirty="0">
                <a:latin typeface="宋体" panose="02010600030101010101" pitchFamily="2" charset="-122"/>
                <a:cs typeface="宋体" panose="02010600030101010101" pitchFamily="2" charset="-122"/>
              </a:rPr>
              <a:t>porter</a:t>
            </a:r>
            <a:r>
              <a:rPr sz="2000" dirty="0">
                <a:latin typeface="宋体" panose="02010600030101010101" pitchFamily="2" charset="-122"/>
                <a:cs typeface="宋体" panose="02010600030101010101" pitchFamily="2" charset="-122"/>
              </a:rPr>
              <a:t>的</a:t>
            </a:r>
            <a:r>
              <a:rPr sz="2000" spc="-135" dirty="0">
                <a:latin typeface="宋体" panose="02010600030101010101" pitchFamily="2" charset="-122"/>
                <a:cs typeface="宋体" panose="02010600030101010101" pitchFamily="2" charset="-122"/>
              </a:rPr>
              <a:t>Unit</a:t>
            </a:r>
            <a:r>
              <a:rPr sz="2000" dirty="0">
                <a:latin typeface="宋体" panose="02010600030101010101" pitchFamily="2" charset="-122"/>
                <a:cs typeface="宋体" panose="02010600030101010101" pitchFamily="2" charset="-122"/>
              </a:rPr>
              <a:t>文件示例</a:t>
            </a:r>
            <a:endParaRPr sz="20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1004570" y="1330960"/>
            <a:ext cx="4731511" cy="3795522"/>
          </a:xfrm>
          <a:prstGeom prst="rect">
            <a:avLst/>
          </a:prstGeom>
        </p:spPr>
      </p:pic>
      <p:sp>
        <p:nvSpPr>
          <p:cNvPr id="5" name="object 5"/>
          <p:cNvSpPr txBox="1"/>
          <p:nvPr/>
        </p:nvSpPr>
        <p:spPr>
          <a:xfrm>
            <a:off x="1115060" y="1431289"/>
            <a:ext cx="4517390" cy="3601720"/>
          </a:xfrm>
          <a:prstGeom prst="rect">
            <a:avLst/>
          </a:prstGeom>
          <a:solidFill>
            <a:srgbClr val="D7EFEB"/>
          </a:solidFill>
        </p:spPr>
        <p:txBody>
          <a:bodyPr vert="horz" wrap="square" lIns="0" tIns="36194" rIns="0" bIns="0" rtlCol="0">
            <a:spAutoFit/>
          </a:bodyPr>
          <a:lstStyle/>
          <a:p>
            <a:pPr marL="90805" marR="2623820">
              <a:lnSpc>
                <a:spcPct val="100000"/>
              </a:lnSpc>
              <a:spcBef>
                <a:spcPts val="285"/>
              </a:spcBef>
            </a:pPr>
            <a:r>
              <a:rPr sz="1200" spc="-135" dirty="0">
                <a:latin typeface="宋体" panose="02010600030101010101" pitchFamily="2" charset="-122"/>
                <a:cs typeface="宋体" panose="02010600030101010101" pitchFamily="2" charset="-122"/>
              </a:rPr>
              <a:t>[Unit] </a:t>
            </a:r>
            <a:r>
              <a:rPr sz="1200" spc="-130" dirty="0">
                <a:latin typeface="宋体" panose="02010600030101010101" pitchFamily="2" charset="-122"/>
                <a:cs typeface="宋体" panose="02010600030101010101" pitchFamily="2" charset="-122"/>
              </a:rPr>
              <a:t> </a:t>
            </a:r>
            <a:r>
              <a:rPr sz="1200" spc="-40" dirty="0">
                <a:latin typeface="宋体" panose="02010600030101010101" pitchFamily="2" charset="-122"/>
                <a:cs typeface="宋体" panose="02010600030101010101" pitchFamily="2" charset="-122"/>
              </a:rPr>
              <a:t>Description=node_exporter</a:t>
            </a:r>
            <a:endParaRPr sz="1200">
              <a:latin typeface="宋体" panose="02010600030101010101" pitchFamily="2" charset="-122"/>
              <a:cs typeface="宋体" panose="02010600030101010101" pitchFamily="2" charset="-122"/>
            </a:endParaRPr>
          </a:p>
          <a:p>
            <a:pPr marL="90805" marR="1821815">
              <a:lnSpc>
                <a:spcPct val="100000"/>
              </a:lnSpc>
            </a:pPr>
            <a:r>
              <a:rPr sz="1200" spc="-40" dirty="0">
                <a:latin typeface="宋体" panose="02010600030101010101" pitchFamily="2" charset="-122"/>
                <a:cs typeface="宋体" panose="02010600030101010101" pitchFamily="2" charset="-122"/>
              </a:rPr>
              <a:t>Documentation=https://prometheus.io/ </a:t>
            </a:r>
            <a:r>
              <a:rPr sz="1200" spc="-585" dirty="0">
                <a:latin typeface="宋体" panose="02010600030101010101" pitchFamily="2" charset="-122"/>
                <a:cs typeface="宋体" panose="02010600030101010101" pitchFamily="2" charset="-122"/>
              </a:rPr>
              <a:t> </a:t>
            </a:r>
            <a:r>
              <a:rPr sz="1200" spc="-65" dirty="0">
                <a:latin typeface="宋体" panose="02010600030101010101" pitchFamily="2" charset="-122"/>
                <a:cs typeface="宋体" panose="02010600030101010101" pitchFamily="2" charset="-122"/>
              </a:rPr>
              <a:t>After=network.target</a:t>
            </a:r>
            <a:endParaRPr sz="1200">
              <a:latin typeface="宋体" panose="02010600030101010101" pitchFamily="2" charset="-122"/>
              <a:cs typeface="宋体" panose="02010600030101010101" pitchFamily="2" charset="-122"/>
            </a:endParaRPr>
          </a:p>
          <a:p>
            <a:pPr marL="90805" marR="3231515">
              <a:lnSpc>
                <a:spcPct val="100000"/>
              </a:lnSpc>
            </a:pPr>
            <a:r>
              <a:rPr sz="1200" spc="-120" dirty="0">
                <a:latin typeface="宋体" panose="02010600030101010101" pitchFamily="2" charset="-122"/>
                <a:cs typeface="宋体" panose="02010600030101010101" pitchFamily="2" charset="-122"/>
              </a:rPr>
              <a:t>[Service] </a:t>
            </a:r>
            <a:r>
              <a:rPr sz="1200" spc="-114"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Type=simple </a:t>
            </a:r>
            <a:r>
              <a:rPr sz="1200" spc="5" dirty="0">
                <a:latin typeface="宋体" panose="02010600030101010101" pitchFamily="2" charset="-122"/>
                <a:cs typeface="宋体" panose="02010600030101010101" pitchFamily="2" charset="-122"/>
              </a:rPr>
              <a:t> </a:t>
            </a:r>
            <a:r>
              <a:rPr sz="1200" spc="30" dirty="0">
                <a:latin typeface="宋体" panose="02010600030101010101" pitchFamily="2" charset="-122"/>
                <a:cs typeface="宋体" panose="02010600030101010101" pitchFamily="2" charset="-122"/>
              </a:rPr>
              <a:t>Us</a:t>
            </a:r>
            <a:r>
              <a:rPr sz="1200" spc="35" dirty="0">
                <a:latin typeface="宋体" panose="02010600030101010101" pitchFamily="2" charset="-122"/>
                <a:cs typeface="宋体" panose="02010600030101010101" pitchFamily="2" charset="-122"/>
              </a:rPr>
              <a:t>e</a:t>
            </a:r>
            <a:r>
              <a:rPr sz="1200" dirty="0">
                <a:latin typeface="宋体" panose="02010600030101010101" pitchFamily="2" charset="-122"/>
                <a:cs typeface="宋体" panose="02010600030101010101" pitchFamily="2" charset="-122"/>
              </a:rPr>
              <a:t>r</a:t>
            </a:r>
            <a:r>
              <a:rPr sz="1200" spc="5" dirty="0">
                <a:latin typeface="宋体" panose="02010600030101010101" pitchFamily="2" charset="-122"/>
                <a:cs typeface="宋体" panose="02010600030101010101" pitchFamily="2" charset="-122"/>
              </a:rPr>
              <a:t>=</a:t>
            </a:r>
            <a:r>
              <a:rPr sz="1200" spc="-55" dirty="0">
                <a:latin typeface="宋体" panose="02010600030101010101" pitchFamily="2" charset="-122"/>
                <a:cs typeface="宋体" panose="02010600030101010101" pitchFamily="2" charset="-122"/>
              </a:rPr>
              <a:t>pr</a:t>
            </a:r>
            <a:r>
              <a:rPr sz="1200" spc="165" dirty="0">
                <a:latin typeface="宋体" panose="02010600030101010101" pitchFamily="2" charset="-122"/>
                <a:cs typeface="宋体" panose="02010600030101010101" pitchFamily="2" charset="-122"/>
              </a:rPr>
              <a:t>om</a:t>
            </a:r>
            <a:r>
              <a:rPr sz="1200" spc="170" dirty="0">
                <a:latin typeface="宋体" panose="02010600030101010101" pitchFamily="2" charset="-122"/>
                <a:cs typeface="宋体" panose="02010600030101010101" pitchFamily="2" charset="-122"/>
              </a:rPr>
              <a:t>e</a:t>
            </a:r>
            <a:r>
              <a:rPr sz="1200" spc="-40" dirty="0">
                <a:latin typeface="宋体" panose="02010600030101010101" pitchFamily="2" charset="-122"/>
                <a:cs typeface="宋体" panose="02010600030101010101" pitchFamily="2" charset="-122"/>
              </a:rPr>
              <a:t>theus</a:t>
            </a:r>
            <a:endParaRPr sz="1200">
              <a:latin typeface="宋体" panose="02010600030101010101" pitchFamily="2" charset="-122"/>
              <a:cs typeface="宋体" panose="02010600030101010101" pitchFamily="2" charset="-122"/>
            </a:endParaRPr>
          </a:p>
          <a:p>
            <a:pPr marL="90805">
              <a:lnSpc>
                <a:spcPct val="100000"/>
              </a:lnSpc>
            </a:pPr>
            <a:r>
              <a:rPr sz="1200" spc="-70" dirty="0">
                <a:latin typeface="宋体" panose="02010600030101010101" pitchFamily="2" charset="-122"/>
                <a:cs typeface="宋体" panose="02010600030101010101" pitchFamily="2" charset="-122"/>
              </a:rPr>
              <a:t>ExecStart=/usr/local/bin/node_exporter</a:t>
            </a:r>
            <a:r>
              <a:rPr sz="1200" spc="-295" dirty="0">
                <a:latin typeface="宋体" panose="02010600030101010101" pitchFamily="2" charset="-122"/>
                <a:cs typeface="宋体" panose="02010600030101010101" pitchFamily="2" charset="-122"/>
              </a:rPr>
              <a:t> </a:t>
            </a:r>
            <a:r>
              <a:rPr sz="1200" spc="-155" dirty="0">
                <a:latin typeface="宋体" panose="02010600030101010101" pitchFamily="2" charset="-122"/>
                <a:cs typeface="宋体" panose="02010600030101010101" pitchFamily="2" charset="-122"/>
              </a:rPr>
              <a:t>\</a:t>
            </a:r>
            <a:endParaRPr sz="1200">
              <a:latin typeface="宋体" panose="02010600030101010101" pitchFamily="2" charset="-122"/>
              <a:cs typeface="宋体" panose="02010600030101010101" pitchFamily="2" charset="-122"/>
            </a:endParaRPr>
          </a:p>
          <a:p>
            <a:pPr marL="503555">
              <a:lnSpc>
                <a:spcPct val="100000"/>
              </a:lnSpc>
            </a:pPr>
            <a:r>
              <a:rPr sz="1200" dirty="0">
                <a:latin typeface="宋体" panose="02010600030101010101" pitchFamily="2" charset="-122"/>
                <a:cs typeface="宋体" panose="02010600030101010101" pitchFamily="2" charset="-122"/>
              </a:rPr>
              <a:t>--</a:t>
            </a:r>
            <a:r>
              <a:rPr sz="1200" spc="110" dirty="0">
                <a:latin typeface="宋体" panose="02010600030101010101" pitchFamily="2" charset="-122"/>
                <a:cs typeface="宋体" panose="02010600030101010101" pitchFamily="2" charset="-122"/>
              </a:rPr>
              <a:t>web</a:t>
            </a:r>
            <a:r>
              <a:rPr sz="1200" spc="-204" dirty="0">
                <a:latin typeface="宋体" panose="02010600030101010101" pitchFamily="2" charset="-122"/>
                <a:cs typeface="宋体" panose="02010600030101010101" pitchFamily="2" charset="-122"/>
              </a:rPr>
              <a:t>.</a:t>
            </a:r>
            <a:r>
              <a:rPr sz="1200" spc="-210" dirty="0">
                <a:latin typeface="宋体" panose="02010600030101010101" pitchFamily="2" charset="-122"/>
                <a:cs typeface="宋体" panose="02010600030101010101" pitchFamily="2" charset="-122"/>
              </a:rPr>
              <a:t>c</a:t>
            </a:r>
            <a:r>
              <a:rPr sz="1200" spc="-75" dirty="0">
                <a:latin typeface="宋体" panose="02010600030101010101" pitchFamily="2" charset="-122"/>
                <a:cs typeface="宋体" panose="02010600030101010101" pitchFamily="2" charset="-122"/>
              </a:rPr>
              <a:t>onfi</a:t>
            </a:r>
            <a:r>
              <a:rPr sz="1200" spc="-70" dirty="0">
                <a:latin typeface="宋体" panose="02010600030101010101" pitchFamily="2" charset="-122"/>
                <a:cs typeface="宋体" panose="02010600030101010101" pitchFamily="2" charset="-122"/>
              </a:rPr>
              <a:t>g</a:t>
            </a:r>
            <a:r>
              <a:rPr sz="1200" spc="220" dirty="0">
                <a:latin typeface="宋体" panose="02010600030101010101" pitchFamily="2" charset="-122"/>
                <a:cs typeface="宋体" panose="02010600030101010101" pitchFamily="2" charset="-122"/>
              </a:rPr>
              <a:t>=w</a:t>
            </a:r>
            <a:r>
              <a:rPr sz="1200" spc="50" dirty="0">
                <a:latin typeface="宋体" panose="02010600030101010101" pitchFamily="2" charset="-122"/>
                <a:cs typeface="宋体" panose="02010600030101010101" pitchFamily="2" charset="-122"/>
              </a:rPr>
              <a:t>eb</a:t>
            </a:r>
            <a:r>
              <a:rPr sz="1200" dirty="0">
                <a:latin typeface="宋体" panose="02010600030101010101" pitchFamily="2" charset="-122"/>
                <a:cs typeface="宋体" panose="02010600030101010101" pitchFamily="2" charset="-122"/>
              </a:rPr>
              <a:t>-</a:t>
            </a:r>
            <a:r>
              <a:rPr sz="1200" spc="-75" dirty="0">
                <a:latin typeface="宋体" panose="02010600030101010101" pitchFamily="2" charset="-122"/>
                <a:cs typeface="宋体" panose="02010600030101010101" pitchFamily="2" charset="-122"/>
              </a:rPr>
              <a:t>confi</a:t>
            </a:r>
            <a:r>
              <a:rPr sz="1200" spc="-80" dirty="0">
                <a:latin typeface="宋体" panose="02010600030101010101" pitchFamily="2" charset="-122"/>
                <a:cs typeface="宋体" panose="02010600030101010101" pitchFamily="2" charset="-122"/>
              </a:rPr>
              <a:t>g</a:t>
            </a:r>
            <a:r>
              <a:rPr sz="1200" spc="-195" dirty="0">
                <a:latin typeface="宋体" panose="02010600030101010101" pitchFamily="2" charset="-122"/>
                <a:cs typeface="宋体" panose="02010600030101010101" pitchFamily="2" charset="-122"/>
              </a:rPr>
              <a:t>.</a:t>
            </a:r>
            <a:r>
              <a:rPr sz="1200" spc="-200" dirty="0">
                <a:latin typeface="宋体" panose="02010600030101010101" pitchFamily="2" charset="-122"/>
                <a:cs typeface="宋体" panose="02010600030101010101" pitchFamily="2" charset="-122"/>
              </a:rPr>
              <a:t>y</a:t>
            </a:r>
            <a:r>
              <a:rPr sz="1200" spc="30" dirty="0">
                <a:latin typeface="宋体" panose="02010600030101010101" pitchFamily="2" charset="-122"/>
                <a:cs typeface="宋体" panose="02010600030101010101" pitchFamily="2" charset="-122"/>
              </a:rPr>
              <a:t>m</a:t>
            </a:r>
            <a:r>
              <a:rPr sz="1200" spc="35" dirty="0">
                <a:latin typeface="宋体" panose="02010600030101010101" pitchFamily="2" charset="-122"/>
                <a:cs typeface="宋体" panose="02010600030101010101" pitchFamily="2" charset="-122"/>
              </a:rPr>
              <a:t>l</a:t>
            </a:r>
            <a:r>
              <a:rPr sz="1200" spc="-300" dirty="0">
                <a:latin typeface="宋体" panose="02010600030101010101" pitchFamily="2" charset="-122"/>
                <a:cs typeface="宋体" panose="02010600030101010101" pitchFamily="2" charset="-122"/>
              </a:rPr>
              <a:t> </a:t>
            </a:r>
            <a:r>
              <a:rPr sz="1200" spc="-155" dirty="0">
                <a:latin typeface="宋体" panose="02010600030101010101" pitchFamily="2" charset="-122"/>
                <a:cs typeface="宋体" panose="02010600030101010101" pitchFamily="2" charset="-122"/>
              </a:rPr>
              <a:t>\</a:t>
            </a:r>
            <a:endParaRPr sz="1200">
              <a:latin typeface="宋体" panose="02010600030101010101" pitchFamily="2" charset="-122"/>
              <a:cs typeface="宋体" panose="02010600030101010101" pitchFamily="2" charset="-122"/>
            </a:endParaRPr>
          </a:p>
          <a:p>
            <a:pPr marL="503555">
              <a:lnSpc>
                <a:spcPct val="100000"/>
              </a:lnSpc>
            </a:pPr>
            <a:r>
              <a:rPr sz="1200" dirty="0">
                <a:latin typeface="宋体" panose="02010600030101010101" pitchFamily="2" charset="-122"/>
                <a:cs typeface="宋体" panose="02010600030101010101" pitchFamily="2" charset="-122"/>
              </a:rPr>
              <a:t>--</a:t>
            </a:r>
            <a:r>
              <a:rPr sz="1200" spc="-125" dirty="0">
                <a:latin typeface="宋体" panose="02010600030101010101" pitchFamily="2" charset="-122"/>
                <a:cs typeface="宋体" panose="02010600030101010101" pitchFamily="2" charset="-122"/>
              </a:rPr>
              <a:t>colle</a:t>
            </a:r>
            <a:r>
              <a:rPr sz="1200" spc="-140" dirty="0">
                <a:latin typeface="宋体" panose="02010600030101010101" pitchFamily="2" charset="-122"/>
                <a:cs typeface="宋体" panose="02010600030101010101" pitchFamily="2" charset="-122"/>
              </a:rPr>
              <a:t>c</a:t>
            </a:r>
            <a:r>
              <a:rPr sz="1200" spc="-145" dirty="0">
                <a:latin typeface="宋体" panose="02010600030101010101" pitchFamily="2" charset="-122"/>
                <a:cs typeface="宋体" panose="02010600030101010101" pitchFamily="2" charset="-122"/>
              </a:rPr>
              <a:t>t</a:t>
            </a:r>
            <a:r>
              <a:rPr sz="1200" spc="-60" dirty="0">
                <a:latin typeface="宋体" panose="02010600030101010101" pitchFamily="2" charset="-122"/>
                <a:cs typeface="宋体" panose="02010600030101010101" pitchFamily="2" charset="-122"/>
              </a:rPr>
              <a:t>o</a:t>
            </a:r>
            <a:r>
              <a:rPr sz="1200" spc="-55" dirty="0">
                <a:latin typeface="宋体" panose="02010600030101010101" pitchFamily="2" charset="-122"/>
                <a:cs typeface="宋体" panose="02010600030101010101" pitchFamily="2" charset="-122"/>
              </a:rPr>
              <a:t>r</a:t>
            </a:r>
            <a:r>
              <a:rPr sz="1200" spc="-170" dirty="0">
                <a:latin typeface="宋体" panose="02010600030101010101" pitchFamily="2" charset="-122"/>
                <a:cs typeface="宋体" panose="02010600030101010101" pitchFamily="2" charset="-122"/>
              </a:rPr>
              <a:t>.n</a:t>
            </a:r>
            <a:r>
              <a:rPr sz="1200" spc="-175" dirty="0">
                <a:latin typeface="宋体" panose="02010600030101010101" pitchFamily="2" charset="-122"/>
                <a:cs typeface="宋体" panose="02010600030101010101" pitchFamily="2" charset="-122"/>
              </a:rPr>
              <a:t>t</a:t>
            </a:r>
            <a:r>
              <a:rPr sz="1200" spc="85" dirty="0">
                <a:latin typeface="宋体" panose="02010600030101010101" pitchFamily="2" charset="-122"/>
                <a:cs typeface="宋体" panose="02010600030101010101" pitchFamily="2" charset="-122"/>
              </a:rPr>
              <a:t>p</a:t>
            </a:r>
            <a:r>
              <a:rPr sz="1200" spc="-285" dirty="0">
                <a:latin typeface="宋体" panose="02010600030101010101" pitchFamily="2" charset="-122"/>
                <a:cs typeface="宋体" panose="02010600030101010101" pitchFamily="2" charset="-122"/>
              </a:rPr>
              <a:t> </a:t>
            </a:r>
            <a:r>
              <a:rPr sz="1200" spc="-155" dirty="0">
                <a:latin typeface="宋体" panose="02010600030101010101" pitchFamily="2" charset="-122"/>
                <a:cs typeface="宋体" panose="02010600030101010101" pitchFamily="2" charset="-122"/>
              </a:rPr>
              <a:t>\</a:t>
            </a:r>
            <a:endParaRPr sz="1200">
              <a:latin typeface="宋体" panose="02010600030101010101" pitchFamily="2" charset="-122"/>
              <a:cs typeface="宋体" panose="02010600030101010101" pitchFamily="2" charset="-122"/>
            </a:endParaRPr>
          </a:p>
          <a:p>
            <a:pPr marL="503555">
              <a:lnSpc>
                <a:spcPct val="100000"/>
              </a:lnSpc>
            </a:pPr>
            <a:r>
              <a:rPr sz="1200" spc="-80" dirty="0">
                <a:latin typeface="宋体" panose="02010600030101010101" pitchFamily="2" charset="-122"/>
                <a:cs typeface="宋体" panose="02010600030101010101" pitchFamily="2" charset="-122"/>
              </a:rPr>
              <a:t>--collector.mountstats</a:t>
            </a:r>
            <a:r>
              <a:rPr sz="1200" spc="-265" dirty="0">
                <a:latin typeface="宋体" panose="02010600030101010101" pitchFamily="2" charset="-122"/>
                <a:cs typeface="宋体" panose="02010600030101010101" pitchFamily="2" charset="-122"/>
              </a:rPr>
              <a:t> </a:t>
            </a:r>
            <a:r>
              <a:rPr sz="1200" spc="-155" dirty="0">
                <a:latin typeface="宋体" panose="02010600030101010101" pitchFamily="2" charset="-122"/>
                <a:cs typeface="宋体" panose="02010600030101010101" pitchFamily="2" charset="-122"/>
              </a:rPr>
              <a:t>\</a:t>
            </a:r>
            <a:endParaRPr sz="1200">
              <a:latin typeface="宋体" panose="02010600030101010101" pitchFamily="2" charset="-122"/>
              <a:cs typeface="宋体" panose="02010600030101010101" pitchFamily="2" charset="-122"/>
            </a:endParaRPr>
          </a:p>
          <a:p>
            <a:pPr marL="503555">
              <a:lnSpc>
                <a:spcPts val="1440"/>
              </a:lnSpc>
            </a:pPr>
            <a:r>
              <a:rPr sz="1200" dirty="0">
                <a:latin typeface="宋体" panose="02010600030101010101" pitchFamily="2" charset="-122"/>
                <a:cs typeface="宋体" panose="02010600030101010101" pitchFamily="2" charset="-122"/>
              </a:rPr>
              <a:t>--</a:t>
            </a:r>
            <a:r>
              <a:rPr sz="1200" spc="-125" dirty="0">
                <a:latin typeface="宋体" panose="02010600030101010101" pitchFamily="2" charset="-122"/>
                <a:cs typeface="宋体" panose="02010600030101010101" pitchFamily="2" charset="-122"/>
              </a:rPr>
              <a:t>colle</a:t>
            </a:r>
            <a:r>
              <a:rPr sz="1200" spc="-140" dirty="0">
                <a:latin typeface="宋体" panose="02010600030101010101" pitchFamily="2" charset="-122"/>
                <a:cs typeface="宋体" panose="02010600030101010101" pitchFamily="2" charset="-122"/>
              </a:rPr>
              <a:t>c</a:t>
            </a:r>
            <a:r>
              <a:rPr sz="1200" spc="-145" dirty="0">
                <a:latin typeface="宋体" panose="02010600030101010101" pitchFamily="2" charset="-122"/>
                <a:cs typeface="宋体" panose="02010600030101010101" pitchFamily="2" charset="-122"/>
              </a:rPr>
              <a:t>t</a:t>
            </a:r>
            <a:r>
              <a:rPr sz="1200" spc="-60" dirty="0">
                <a:latin typeface="宋体" panose="02010600030101010101" pitchFamily="2" charset="-122"/>
                <a:cs typeface="宋体" panose="02010600030101010101" pitchFamily="2" charset="-122"/>
              </a:rPr>
              <a:t>o</a:t>
            </a:r>
            <a:r>
              <a:rPr sz="1200" spc="-55" dirty="0">
                <a:latin typeface="宋体" panose="02010600030101010101" pitchFamily="2" charset="-122"/>
                <a:cs typeface="宋体" panose="02010600030101010101" pitchFamily="2" charset="-122"/>
              </a:rPr>
              <a:t>r</a:t>
            </a:r>
            <a:r>
              <a:rPr sz="1200" spc="-65" dirty="0">
                <a:latin typeface="宋体" panose="02010600030101010101" pitchFamily="2" charset="-122"/>
                <a:cs typeface="宋体" panose="02010600030101010101" pitchFamily="2" charset="-122"/>
              </a:rPr>
              <a:t>.syste</a:t>
            </a:r>
            <a:r>
              <a:rPr sz="1200" spc="-60" dirty="0">
                <a:latin typeface="宋体" panose="02010600030101010101" pitchFamily="2" charset="-122"/>
                <a:cs typeface="宋体" panose="02010600030101010101" pitchFamily="2" charset="-122"/>
              </a:rPr>
              <a:t>m</a:t>
            </a:r>
            <a:r>
              <a:rPr sz="1200" spc="85" dirty="0">
                <a:latin typeface="宋体" panose="02010600030101010101" pitchFamily="2" charset="-122"/>
                <a:cs typeface="宋体" panose="02010600030101010101" pitchFamily="2" charset="-122"/>
              </a:rPr>
              <a:t>d</a:t>
            </a:r>
            <a:r>
              <a:rPr sz="1200" spc="-295" dirty="0">
                <a:latin typeface="宋体" panose="02010600030101010101" pitchFamily="2" charset="-122"/>
                <a:cs typeface="宋体" panose="02010600030101010101" pitchFamily="2" charset="-122"/>
              </a:rPr>
              <a:t> </a:t>
            </a:r>
            <a:r>
              <a:rPr sz="1200" spc="-155" dirty="0">
                <a:latin typeface="宋体" panose="02010600030101010101" pitchFamily="2" charset="-122"/>
                <a:cs typeface="宋体" panose="02010600030101010101" pitchFamily="2" charset="-122"/>
              </a:rPr>
              <a:t>\</a:t>
            </a:r>
            <a:endParaRPr sz="1200">
              <a:latin typeface="宋体" panose="02010600030101010101" pitchFamily="2" charset="-122"/>
              <a:cs typeface="宋体" panose="02010600030101010101" pitchFamily="2" charset="-122"/>
            </a:endParaRPr>
          </a:p>
          <a:p>
            <a:pPr marL="503555">
              <a:lnSpc>
                <a:spcPct val="100000"/>
              </a:lnSpc>
            </a:pPr>
            <a:r>
              <a:rPr sz="1200" dirty="0">
                <a:latin typeface="宋体" panose="02010600030101010101" pitchFamily="2" charset="-122"/>
                <a:cs typeface="宋体" panose="02010600030101010101" pitchFamily="2" charset="-122"/>
              </a:rPr>
              <a:t>--</a:t>
            </a:r>
            <a:r>
              <a:rPr sz="1200" spc="-125" dirty="0">
                <a:latin typeface="宋体" panose="02010600030101010101" pitchFamily="2" charset="-122"/>
                <a:cs typeface="宋体" panose="02010600030101010101" pitchFamily="2" charset="-122"/>
              </a:rPr>
              <a:t>colle</a:t>
            </a:r>
            <a:r>
              <a:rPr sz="1200" spc="-140" dirty="0">
                <a:latin typeface="宋体" panose="02010600030101010101" pitchFamily="2" charset="-122"/>
                <a:cs typeface="宋体" panose="02010600030101010101" pitchFamily="2" charset="-122"/>
              </a:rPr>
              <a:t>c</a:t>
            </a:r>
            <a:r>
              <a:rPr sz="1200" spc="-145" dirty="0">
                <a:latin typeface="宋体" panose="02010600030101010101" pitchFamily="2" charset="-122"/>
                <a:cs typeface="宋体" panose="02010600030101010101" pitchFamily="2" charset="-122"/>
              </a:rPr>
              <a:t>t</a:t>
            </a:r>
            <a:r>
              <a:rPr sz="1200" spc="-60" dirty="0">
                <a:latin typeface="宋体" panose="02010600030101010101" pitchFamily="2" charset="-122"/>
                <a:cs typeface="宋体" panose="02010600030101010101" pitchFamily="2" charset="-122"/>
              </a:rPr>
              <a:t>o</a:t>
            </a:r>
            <a:r>
              <a:rPr sz="1200" spc="-55" dirty="0">
                <a:latin typeface="宋体" panose="02010600030101010101" pitchFamily="2" charset="-122"/>
                <a:cs typeface="宋体" panose="02010600030101010101" pitchFamily="2" charset="-122"/>
              </a:rPr>
              <a:t>r</a:t>
            </a:r>
            <a:r>
              <a:rPr sz="1200" spc="-114" dirty="0">
                <a:latin typeface="宋体" panose="02010600030101010101" pitchFamily="2" charset="-122"/>
                <a:cs typeface="宋体" panose="02010600030101010101" pitchFamily="2" charset="-122"/>
              </a:rPr>
              <a:t>.ethtoo</a:t>
            </a:r>
            <a:r>
              <a:rPr sz="1200" spc="-110" dirty="0">
                <a:latin typeface="宋体" panose="02010600030101010101" pitchFamily="2" charset="-122"/>
                <a:cs typeface="宋体" panose="02010600030101010101" pitchFamily="2" charset="-122"/>
              </a:rPr>
              <a:t>l</a:t>
            </a:r>
            <a:r>
              <a:rPr sz="1200" spc="-295" dirty="0">
                <a:latin typeface="宋体" panose="02010600030101010101" pitchFamily="2" charset="-122"/>
                <a:cs typeface="宋体" panose="02010600030101010101" pitchFamily="2" charset="-122"/>
              </a:rPr>
              <a:t> </a:t>
            </a:r>
            <a:r>
              <a:rPr sz="1200" spc="-155" dirty="0">
                <a:latin typeface="宋体" panose="02010600030101010101" pitchFamily="2" charset="-122"/>
                <a:cs typeface="宋体" panose="02010600030101010101" pitchFamily="2" charset="-122"/>
              </a:rPr>
              <a:t>\</a:t>
            </a:r>
            <a:endParaRPr sz="1200">
              <a:latin typeface="宋体" panose="02010600030101010101" pitchFamily="2" charset="-122"/>
              <a:cs typeface="宋体" panose="02010600030101010101" pitchFamily="2" charset="-122"/>
            </a:endParaRPr>
          </a:p>
          <a:p>
            <a:pPr marL="90805" marR="1952625" indent="412115">
              <a:lnSpc>
                <a:spcPct val="100000"/>
              </a:lnSpc>
            </a:pPr>
            <a:r>
              <a:rPr sz="1200" spc="-114" dirty="0">
                <a:latin typeface="宋体" panose="02010600030101010101" pitchFamily="2" charset="-122"/>
                <a:cs typeface="宋体" panose="02010600030101010101" pitchFamily="2" charset="-122"/>
              </a:rPr>
              <a:t>--collector.tcpstat </a:t>
            </a:r>
            <a:r>
              <a:rPr sz="1200" spc="-110" dirty="0">
                <a:latin typeface="宋体" panose="02010600030101010101" pitchFamily="2" charset="-122"/>
                <a:cs typeface="宋体" panose="02010600030101010101" pitchFamily="2" charset="-122"/>
              </a:rPr>
              <a:t> </a:t>
            </a:r>
            <a:r>
              <a:rPr sz="1200" spc="-5" dirty="0">
                <a:latin typeface="宋体" panose="02010600030101010101" pitchFamily="2" charset="-122"/>
                <a:cs typeface="宋体" panose="02010600030101010101" pitchFamily="2" charset="-122"/>
              </a:rPr>
              <a:t>E</a:t>
            </a:r>
            <a:r>
              <a:rPr sz="1200" spc="-35" dirty="0">
                <a:latin typeface="宋体" panose="02010600030101010101" pitchFamily="2" charset="-122"/>
                <a:cs typeface="宋体" panose="02010600030101010101" pitchFamily="2" charset="-122"/>
              </a:rPr>
              <a:t>x</a:t>
            </a:r>
            <a:r>
              <a:rPr sz="1200" spc="-30" dirty="0">
                <a:latin typeface="宋体" panose="02010600030101010101" pitchFamily="2" charset="-122"/>
                <a:cs typeface="宋体" panose="02010600030101010101" pitchFamily="2" charset="-122"/>
              </a:rPr>
              <a:t>e</a:t>
            </a:r>
            <a:r>
              <a:rPr sz="1200" spc="15" dirty="0">
                <a:latin typeface="宋体" panose="02010600030101010101" pitchFamily="2" charset="-122"/>
                <a:cs typeface="宋体" panose="02010600030101010101" pitchFamily="2" charset="-122"/>
              </a:rPr>
              <a:t>c</a:t>
            </a:r>
            <a:r>
              <a:rPr sz="1200" spc="5" dirty="0">
                <a:latin typeface="宋体" panose="02010600030101010101" pitchFamily="2" charset="-122"/>
                <a:cs typeface="宋体" panose="02010600030101010101" pitchFamily="2" charset="-122"/>
              </a:rPr>
              <a:t>R</a:t>
            </a:r>
            <a:r>
              <a:rPr sz="1200" spc="-160" dirty="0">
                <a:latin typeface="宋体" panose="02010600030101010101" pitchFamily="2" charset="-122"/>
                <a:cs typeface="宋体" panose="02010600030101010101" pitchFamily="2" charset="-122"/>
              </a:rPr>
              <a:t>el</a:t>
            </a:r>
            <a:r>
              <a:rPr sz="1200" spc="50" dirty="0">
                <a:latin typeface="宋体" panose="02010600030101010101" pitchFamily="2" charset="-122"/>
                <a:cs typeface="宋体" panose="02010600030101010101" pitchFamily="2" charset="-122"/>
              </a:rPr>
              <a:t>oad</a:t>
            </a:r>
            <a:r>
              <a:rPr sz="1200" spc="25" dirty="0">
                <a:latin typeface="宋体" panose="02010600030101010101" pitchFamily="2" charset="-122"/>
                <a:cs typeface="宋体" panose="02010600030101010101" pitchFamily="2" charset="-122"/>
              </a:rPr>
              <a:t>=</a:t>
            </a:r>
            <a:r>
              <a:rPr sz="1200" spc="20" dirty="0">
                <a:latin typeface="宋体" panose="02010600030101010101" pitchFamily="2" charset="-122"/>
                <a:cs typeface="宋体" panose="02010600030101010101" pitchFamily="2" charset="-122"/>
              </a:rPr>
              <a:t>/</a:t>
            </a:r>
            <a:r>
              <a:rPr sz="1200" spc="-125" dirty="0">
                <a:latin typeface="宋体" panose="02010600030101010101" pitchFamily="2" charset="-122"/>
                <a:cs typeface="宋体" panose="02010600030101010101" pitchFamily="2" charset="-122"/>
              </a:rPr>
              <a:t>b</a:t>
            </a:r>
            <a:r>
              <a:rPr sz="1200" spc="-135" dirty="0">
                <a:latin typeface="宋体" panose="02010600030101010101" pitchFamily="2" charset="-122"/>
                <a:cs typeface="宋体" panose="02010600030101010101" pitchFamily="2" charset="-122"/>
              </a:rPr>
              <a:t>i</a:t>
            </a:r>
            <a:r>
              <a:rPr sz="1200" spc="-50" dirty="0">
                <a:latin typeface="宋体" panose="02010600030101010101" pitchFamily="2" charset="-122"/>
                <a:cs typeface="宋体" panose="02010600030101010101" pitchFamily="2" charset="-122"/>
              </a:rPr>
              <a:t>n/</a:t>
            </a:r>
            <a:r>
              <a:rPr sz="1200" spc="-55" dirty="0">
                <a:latin typeface="宋体" panose="02010600030101010101" pitchFamily="2" charset="-122"/>
                <a:cs typeface="宋体" panose="02010600030101010101" pitchFamily="2" charset="-122"/>
              </a:rPr>
              <a:t>k</a:t>
            </a:r>
            <a:r>
              <a:rPr sz="1200" spc="-335" dirty="0">
                <a:latin typeface="宋体" panose="02010600030101010101" pitchFamily="2" charset="-122"/>
                <a:cs typeface="宋体" panose="02010600030101010101" pitchFamily="2" charset="-122"/>
              </a:rPr>
              <a:t>i</a:t>
            </a:r>
            <a:r>
              <a:rPr sz="1200" spc="-345" dirty="0">
                <a:latin typeface="宋体" panose="02010600030101010101" pitchFamily="2" charset="-122"/>
                <a:cs typeface="宋体" panose="02010600030101010101" pitchFamily="2" charset="-122"/>
              </a:rPr>
              <a:t>l</a:t>
            </a:r>
            <a:r>
              <a:rPr sz="1200" spc="-335" dirty="0">
                <a:latin typeface="宋体" panose="02010600030101010101" pitchFamily="2" charset="-122"/>
                <a:cs typeface="宋体" panose="02010600030101010101" pitchFamily="2" charset="-122"/>
              </a:rPr>
              <a:t>l</a:t>
            </a:r>
            <a:r>
              <a:rPr sz="1200" spc="-310"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a:t>
            </a:r>
            <a:r>
              <a:rPr sz="1200" spc="160" dirty="0">
                <a:latin typeface="宋体" panose="02010600030101010101" pitchFamily="2" charset="-122"/>
                <a:cs typeface="宋体" panose="02010600030101010101" pitchFamily="2" charset="-122"/>
              </a:rPr>
              <a:t>HU</a:t>
            </a:r>
            <a:r>
              <a:rPr sz="1200" spc="165" dirty="0">
                <a:latin typeface="宋体" panose="02010600030101010101" pitchFamily="2" charset="-122"/>
                <a:cs typeface="宋体" panose="02010600030101010101" pitchFamily="2" charset="-122"/>
              </a:rPr>
              <a:t>P</a:t>
            </a:r>
            <a:r>
              <a:rPr sz="1200" spc="-270" dirty="0">
                <a:latin typeface="宋体" panose="02010600030101010101" pitchFamily="2" charset="-122"/>
                <a:cs typeface="宋体" panose="02010600030101010101" pitchFamily="2" charset="-122"/>
              </a:rPr>
              <a:t> </a:t>
            </a:r>
            <a:r>
              <a:rPr sz="1200" spc="120" dirty="0">
                <a:latin typeface="宋体" panose="02010600030101010101" pitchFamily="2" charset="-122"/>
                <a:cs typeface="宋体" panose="02010600030101010101" pitchFamily="2" charset="-122"/>
              </a:rPr>
              <a:t>$MAI</a:t>
            </a:r>
            <a:r>
              <a:rPr sz="1200" spc="114" dirty="0">
                <a:latin typeface="宋体" panose="02010600030101010101" pitchFamily="2" charset="-122"/>
                <a:cs typeface="宋体" panose="02010600030101010101" pitchFamily="2" charset="-122"/>
              </a:rPr>
              <a:t>N</a:t>
            </a:r>
            <a:r>
              <a:rPr sz="1200" spc="-10" dirty="0">
                <a:latin typeface="宋体" panose="02010600030101010101" pitchFamily="2" charset="-122"/>
                <a:cs typeface="宋体" panose="02010600030101010101" pitchFamily="2" charset="-122"/>
              </a:rPr>
              <a:t>PID  </a:t>
            </a:r>
            <a:r>
              <a:rPr sz="1200" spc="5" dirty="0">
                <a:latin typeface="宋体" panose="02010600030101010101" pitchFamily="2" charset="-122"/>
                <a:cs typeface="宋体" panose="02010600030101010101" pitchFamily="2" charset="-122"/>
              </a:rPr>
              <a:t>TimeoutStopSec=20s</a:t>
            </a:r>
            <a:endParaRPr sz="1200">
              <a:latin typeface="宋体" panose="02010600030101010101" pitchFamily="2" charset="-122"/>
              <a:cs typeface="宋体" panose="02010600030101010101" pitchFamily="2" charset="-122"/>
            </a:endParaRPr>
          </a:p>
          <a:p>
            <a:pPr marL="90805" marR="3436620">
              <a:lnSpc>
                <a:spcPct val="100000"/>
              </a:lnSpc>
            </a:pPr>
            <a:r>
              <a:rPr sz="1200" spc="-70" dirty="0">
                <a:latin typeface="宋体" panose="02010600030101010101" pitchFamily="2" charset="-122"/>
                <a:cs typeface="宋体" panose="02010600030101010101" pitchFamily="2" charset="-122"/>
              </a:rPr>
              <a:t>Restar</a:t>
            </a:r>
            <a:r>
              <a:rPr sz="1200" spc="-25" dirty="0">
                <a:latin typeface="宋体" panose="02010600030101010101" pitchFamily="2" charset="-122"/>
                <a:cs typeface="宋体" panose="02010600030101010101" pitchFamily="2" charset="-122"/>
              </a:rPr>
              <a:t>t=alwa</a:t>
            </a:r>
            <a:r>
              <a:rPr sz="1200" spc="-30" dirty="0">
                <a:latin typeface="宋体" panose="02010600030101010101" pitchFamily="2" charset="-122"/>
                <a:cs typeface="宋体" panose="02010600030101010101" pitchFamily="2" charset="-122"/>
              </a:rPr>
              <a:t>y</a:t>
            </a:r>
            <a:r>
              <a:rPr sz="1200" spc="-114" dirty="0">
                <a:latin typeface="宋体" panose="02010600030101010101" pitchFamily="2" charset="-122"/>
                <a:cs typeface="宋体" panose="02010600030101010101" pitchFamily="2" charset="-122"/>
              </a:rPr>
              <a:t>s  </a:t>
            </a:r>
            <a:r>
              <a:rPr sz="1200" spc="-195" dirty="0">
                <a:latin typeface="宋体" panose="02010600030101010101" pitchFamily="2" charset="-122"/>
                <a:cs typeface="宋体" panose="02010600030101010101" pitchFamily="2" charset="-122"/>
              </a:rPr>
              <a:t>[Install]</a:t>
            </a:r>
            <a:endParaRPr sz="1200">
              <a:latin typeface="宋体" panose="02010600030101010101" pitchFamily="2" charset="-122"/>
              <a:cs typeface="宋体" panose="02010600030101010101" pitchFamily="2" charset="-122"/>
            </a:endParaRPr>
          </a:p>
          <a:p>
            <a:pPr marL="90805">
              <a:lnSpc>
                <a:spcPct val="100000"/>
              </a:lnSpc>
            </a:pPr>
            <a:r>
              <a:rPr sz="1200" spc="-35" dirty="0">
                <a:latin typeface="宋体" panose="02010600030101010101" pitchFamily="2" charset="-122"/>
                <a:cs typeface="宋体" panose="02010600030101010101" pitchFamily="2" charset="-122"/>
              </a:rPr>
              <a:t>WantedBy=multi-user.target</a:t>
            </a:r>
            <a:endParaRPr sz="1200">
              <a:latin typeface="宋体" panose="02010600030101010101" pitchFamily="2" charset="-122"/>
              <a:cs typeface="宋体" panose="02010600030101010101" pitchFamily="2" charset="-122"/>
            </a:endParaRPr>
          </a:p>
        </p:txBody>
      </p:sp>
      <p:grpSp>
        <p:nvGrpSpPr>
          <p:cNvPr id="6" name="object 6"/>
          <p:cNvGrpSpPr/>
          <p:nvPr/>
        </p:nvGrpSpPr>
        <p:grpSpPr>
          <a:xfrm>
            <a:off x="5773420" y="2444724"/>
            <a:ext cx="3665854" cy="650875"/>
            <a:chOff x="5773420" y="2444724"/>
            <a:chExt cx="3665854" cy="650875"/>
          </a:xfrm>
        </p:grpSpPr>
        <p:pic>
          <p:nvPicPr>
            <p:cNvPr id="7" name="object 7"/>
            <p:cNvPicPr/>
            <p:nvPr/>
          </p:nvPicPr>
          <p:blipFill>
            <a:blip r:embed="rId6" cstate="print"/>
            <a:stretch>
              <a:fillRect/>
            </a:stretch>
          </p:blipFill>
          <p:spPr>
            <a:xfrm>
              <a:off x="5773420" y="2444724"/>
              <a:ext cx="3665727" cy="650773"/>
            </a:xfrm>
            <a:prstGeom prst="rect">
              <a:avLst/>
            </a:prstGeom>
          </p:spPr>
        </p:pic>
        <p:pic>
          <p:nvPicPr>
            <p:cNvPr id="8" name="object 8"/>
            <p:cNvPicPr/>
            <p:nvPr/>
          </p:nvPicPr>
          <p:blipFill>
            <a:blip r:embed="rId7" cstate="print"/>
            <a:stretch>
              <a:fillRect/>
            </a:stretch>
          </p:blipFill>
          <p:spPr>
            <a:xfrm>
              <a:off x="5855970" y="2576804"/>
              <a:ext cx="3539998" cy="432333"/>
            </a:xfrm>
            <a:prstGeom prst="rect">
              <a:avLst/>
            </a:prstGeom>
          </p:spPr>
        </p:pic>
        <p:pic>
          <p:nvPicPr>
            <p:cNvPr id="9" name="object 9"/>
            <p:cNvPicPr/>
            <p:nvPr/>
          </p:nvPicPr>
          <p:blipFill>
            <a:blip r:embed="rId8" cstate="print"/>
            <a:stretch>
              <a:fillRect/>
            </a:stretch>
          </p:blipFill>
          <p:spPr>
            <a:xfrm>
              <a:off x="5832347" y="2484119"/>
              <a:ext cx="3552952" cy="538479"/>
            </a:xfrm>
            <a:prstGeom prst="rect">
              <a:avLst/>
            </a:prstGeom>
          </p:spPr>
        </p:pic>
      </p:grpSp>
      <p:sp>
        <p:nvSpPr>
          <p:cNvPr id="10" name="object 10"/>
          <p:cNvSpPr txBox="1"/>
          <p:nvPr/>
        </p:nvSpPr>
        <p:spPr>
          <a:xfrm>
            <a:off x="5993384" y="2639440"/>
            <a:ext cx="327025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宋体" panose="02010600030101010101" pitchFamily="2" charset="-122"/>
                <a:cs typeface="宋体" panose="02010600030101010101" pitchFamily="2" charset="-122"/>
              </a:rPr>
              <a:t>选项-</a:t>
            </a:r>
            <a:r>
              <a:rPr sz="1200" spc="-5" dirty="0">
                <a:latin typeface="宋体" panose="02010600030101010101" pitchFamily="2" charset="-122"/>
                <a:cs typeface="宋体" panose="02010600030101010101" pitchFamily="2" charset="-122"/>
              </a:rPr>
              <a:t>-</a:t>
            </a:r>
            <a:r>
              <a:rPr sz="1200" spc="-125" dirty="0">
                <a:latin typeface="宋体" panose="02010600030101010101" pitchFamily="2" charset="-122"/>
                <a:cs typeface="宋体" panose="02010600030101010101" pitchFamily="2" charset="-122"/>
              </a:rPr>
              <a:t>colle</a:t>
            </a:r>
            <a:r>
              <a:rPr sz="1200" spc="-140" dirty="0">
                <a:latin typeface="宋体" panose="02010600030101010101" pitchFamily="2" charset="-122"/>
                <a:cs typeface="宋体" panose="02010600030101010101" pitchFamily="2" charset="-122"/>
              </a:rPr>
              <a:t>c</a:t>
            </a:r>
            <a:r>
              <a:rPr sz="1200" spc="-145" dirty="0">
                <a:latin typeface="宋体" panose="02010600030101010101" pitchFamily="2" charset="-122"/>
                <a:cs typeface="宋体" panose="02010600030101010101" pitchFamily="2" charset="-122"/>
              </a:rPr>
              <a:t>t</a:t>
            </a:r>
            <a:r>
              <a:rPr sz="1200" spc="-60" dirty="0">
                <a:latin typeface="宋体" panose="02010600030101010101" pitchFamily="2" charset="-122"/>
                <a:cs typeface="宋体" panose="02010600030101010101" pitchFamily="2" charset="-122"/>
              </a:rPr>
              <a:t>o</a:t>
            </a:r>
            <a:r>
              <a:rPr sz="1200" spc="-55" dirty="0">
                <a:latin typeface="宋体" panose="02010600030101010101" pitchFamily="2" charset="-122"/>
                <a:cs typeface="宋体" panose="02010600030101010101" pitchFamily="2" charset="-122"/>
              </a:rPr>
              <a:t>r</a:t>
            </a:r>
            <a:r>
              <a:rPr sz="1200" spc="-25" dirty="0">
                <a:latin typeface="宋体" panose="02010600030101010101" pitchFamily="2" charset="-122"/>
                <a:cs typeface="宋体" panose="02010600030101010101" pitchFamily="2" charset="-122"/>
              </a:rPr>
              <a:t>.&lt;n</a:t>
            </a:r>
            <a:r>
              <a:rPr sz="1200" spc="-30" dirty="0">
                <a:latin typeface="宋体" panose="02010600030101010101" pitchFamily="2" charset="-122"/>
                <a:cs typeface="宋体" panose="02010600030101010101" pitchFamily="2" charset="-122"/>
              </a:rPr>
              <a:t>a</a:t>
            </a:r>
            <a:r>
              <a:rPr sz="1200" spc="204" dirty="0">
                <a:latin typeface="宋体" panose="02010600030101010101" pitchFamily="2" charset="-122"/>
                <a:cs typeface="宋体" panose="02010600030101010101" pitchFamily="2" charset="-122"/>
              </a:rPr>
              <a:t>m</a:t>
            </a:r>
            <a:r>
              <a:rPr sz="1200" spc="210" dirty="0">
                <a:latin typeface="宋体" panose="02010600030101010101" pitchFamily="2" charset="-122"/>
                <a:cs typeface="宋体" panose="02010600030101010101" pitchFamily="2" charset="-122"/>
              </a:rPr>
              <a:t>e</a:t>
            </a:r>
            <a:r>
              <a:rPr sz="1200" spc="204" dirty="0">
                <a:latin typeface="宋体" panose="02010600030101010101" pitchFamily="2" charset="-122"/>
                <a:cs typeface="宋体" panose="02010600030101010101" pitchFamily="2" charset="-122"/>
              </a:rPr>
              <a:t>&gt;</a:t>
            </a:r>
            <a:r>
              <a:rPr sz="1200" dirty="0">
                <a:latin typeface="宋体" panose="02010600030101010101" pitchFamily="2" charset="-122"/>
                <a:cs typeface="宋体" panose="02010600030101010101" pitchFamily="2" charset="-122"/>
              </a:rPr>
              <a:t>用于指定启用的</a:t>
            </a:r>
            <a:r>
              <a:rPr sz="1200" spc="-160" dirty="0">
                <a:latin typeface="宋体" panose="02010600030101010101" pitchFamily="2" charset="-122"/>
                <a:cs typeface="宋体" panose="02010600030101010101" pitchFamily="2" charset="-122"/>
              </a:rPr>
              <a:t>col</a:t>
            </a:r>
            <a:r>
              <a:rPr sz="1200" spc="-170" dirty="0">
                <a:latin typeface="宋体" panose="02010600030101010101" pitchFamily="2" charset="-122"/>
                <a:cs typeface="宋体" panose="02010600030101010101" pitchFamily="2" charset="-122"/>
              </a:rPr>
              <a:t>l</a:t>
            </a:r>
            <a:r>
              <a:rPr sz="1200" spc="5" dirty="0">
                <a:latin typeface="宋体" panose="02010600030101010101" pitchFamily="2" charset="-122"/>
                <a:cs typeface="宋体" panose="02010600030101010101" pitchFamily="2" charset="-122"/>
              </a:rPr>
              <a:t>e</a:t>
            </a:r>
            <a:r>
              <a:rPr sz="1200" spc="-140" dirty="0">
                <a:latin typeface="宋体" panose="02010600030101010101" pitchFamily="2" charset="-122"/>
                <a:cs typeface="宋体" panose="02010600030101010101" pitchFamily="2" charset="-122"/>
              </a:rPr>
              <a:t>c</a:t>
            </a:r>
            <a:r>
              <a:rPr sz="1200" spc="-145" dirty="0">
                <a:latin typeface="宋体" panose="02010600030101010101" pitchFamily="2" charset="-122"/>
                <a:cs typeface="宋体" panose="02010600030101010101" pitchFamily="2" charset="-122"/>
              </a:rPr>
              <a:t>t</a:t>
            </a:r>
            <a:r>
              <a:rPr sz="1200" spc="-60" dirty="0">
                <a:latin typeface="宋体" panose="02010600030101010101" pitchFamily="2" charset="-122"/>
                <a:cs typeface="宋体" panose="02010600030101010101" pitchFamily="2" charset="-122"/>
              </a:rPr>
              <a:t>or</a:t>
            </a:r>
            <a:endParaRPr sz="1200">
              <a:latin typeface="宋体" panose="02010600030101010101" pitchFamily="2" charset="-122"/>
              <a:cs typeface="宋体" panose="02010600030101010101" pitchFamily="2" charset="-122"/>
            </a:endParaRPr>
          </a:p>
        </p:txBody>
      </p:sp>
      <p:grpSp>
        <p:nvGrpSpPr>
          <p:cNvPr id="11" name="object 11"/>
          <p:cNvGrpSpPr/>
          <p:nvPr/>
        </p:nvGrpSpPr>
        <p:grpSpPr>
          <a:xfrm>
            <a:off x="5760720" y="3227070"/>
            <a:ext cx="3678554" cy="753745"/>
            <a:chOff x="5760720" y="3227070"/>
            <a:chExt cx="3678554" cy="753745"/>
          </a:xfrm>
        </p:grpSpPr>
        <p:pic>
          <p:nvPicPr>
            <p:cNvPr id="12" name="object 12"/>
            <p:cNvPicPr/>
            <p:nvPr/>
          </p:nvPicPr>
          <p:blipFill>
            <a:blip r:embed="rId9" cstate="print"/>
            <a:stretch>
              <a:fillRect/>
            </a:stretch>
          </p:blipFill>
          <p:spPr>
            <a:xfrm>
              <a:off x="5760720" y="3227070"/>
              <a:ext cx="3678427" cy="753617"/>
            </a:xfrm>
            <a:prstGeom prst="rect">
              <a:avLst/>
            </a:prstGeom>
          </p:spPr>
        </p:pic>
        <p:pic>
          <p:nvPicPr>
            <p:cNvPr id="13" name="object 13"/>
            <p:cNvPicPr/>
            <p:nvPr/>
          </p:nvPicPr>
          <p:blipFill>
            <a:blip r:embed="rId10" cstate="print"/>
            <a:stretch>
              <a:fillRect/>
            </a:stretch>
          </p:blipFill>
          <p:spPr>
            <a:xfrm>
              <a:off x="5855970" y="3318497"/>
              <a:ext cx="3084067" cy="615200"/>
            </a:xfrm>
            <a:prstGeom prst="rect">
              <a:avLst/>
            </a:prstGeom>
          </p:spPr>
        </p:pic>
        <p:pic>
          <p:nvPicPr>
            <p:cNvPr id="14" name="object 14"/>
            <p:cNvPicPr/>
            <p:nvPr/>
          </p:nvPicPr>
          <p:blipFill>
            <a:blip r:embed="rId11" cstate="print"/>
            <a:stretch>
              <a:fillRect/>
            </a:stretch>
          </p:blipFill>
          <p:spPr>
            <a:xfrm>
              <a:off x="5818759" y="3266440"/>
              <a:ext cx="3566541" cy="641350"/>
            </a:xfrm>
            <a:prstGeom prst="rect">
              <a:avLst/>
            </a:prstGeom>
          </p:spPr>
        </p:pic>
      </p:grpSp>
      <p:sp>
        <p:nvSpPr>
          <p:cNvPr id="15" name="object 15"/>
          <p:cNvSpPr txBox="1"/>
          <p:nvPr/>
        </p:nvSpPr>
        <p:spPr>
          <a:xfrm>
            <a:off x="5993130" y="3382010"/>
            <a:ext cx="3392170" cy="381635"/>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宋体" panose="02010600030101010101" pitchFamily="2" charset="-122"/>
                <a:cs typeface="宋体" panose="02010600030101010101" pitchFamily="2" charset="-122"/>
              </a:rPr>
              <a:t>默认即启用的</a:t>
            </a:r>
            <a:r>
              <a:rPr sz="1200" spc="-125" dirty="0">
                <a:latin typeface="宋体" panose="02010600030101010101" pitchFamily="2" charset="-122"/>
                <a:cs typeface="宋体" panose="02010600030101010101" pitchFamily="2" charset="-122"/>
              </a:rPr>
              <a:t>colle</a:t>
            </a:r>
            <a:r>
              <a:rPr sz="1200" spc="-140" dirty="0">
                <a:latin typeface="宋体" panose="02010600030101010101" pitchFamily="2" charset="-122"/>
                <a:cs typeface="宋体" panose="02010600030101010101" pitchFamily="2" charset="-122"/>
              </a:rPr>
              <a:t>c</a:t>
            </a:r>
            <a:r>
              <a:rPr sz="1200" spc="-145" dirty="0">
                <a:latin typeface="宋体" panose="02010600030101010101" pitchFamily="2" charset="-122"/>
                <a:cs typeface="宋体" panose="02010600030101010101" pitchFamily="2" charset="-122"/>
              </a:rPr>
              <a:t>t</a:t>
            </a:r>
            <a:r>
              <a:rPr sz="1200" spc="-60" dirty="0">
                <a:latin typeface="宋体" panose="02010600030101010101" pitchFamily="2" charset="-122"/>
                <a:cs typeface="宋体" panose="02010600030101010101" pitchFamily="2" charset="-122"/>
              </a:rPr>
              <a:t>o</a:t>
            </a:r>
            <a:r>
              <a:rPr sz="1200" spc="-50" dirty="0">
                <a:latin typeface="宋体" panose="02010600030101010101" pitchFamily="2" charset="-122"/>
                <a:cs typeface="宋体" panose="02010600030101010101" pitchFamily="2" charset="-122"/>
              </a:rPr>
              <a:t>r</a:t>
            </a:r>
            <a:r>
              <a:rPr sz="1200" dirty="0">
                <a:latin typeface="宋体" panose="02010600030101010101" pitchFamily="2" charset="-122"/>
                <a:cs typeface="宋体" panose="02010600030101010101" pitchFamily="2" charset="-122"/>
              </a:rPr>
              <a:t>，可使用选项--</a:t>
            </a:r>
            <a:r>
              <a:rPr sz="1200" spc="65" dirty="0">
                <a:latin typeface="宋体" panose="02010600030101010101" pitchFamily="2" charset="-122"/>
                <a:cs typeface="宋体" panose="02010600030101010101" pitchFamily="2" charset="-122"/>
              </a:rPr>
              <a:t>n</a:t>
            </a:r>
            <a:r>
              <a:rPr sz="1200" spc="70" dirty="0">
                <a:latin typeface="宋体" panose="02010600030101010101" pitchFamily="2" charset="-122"/>
                <a:cs typeface="宋体" panose="02010600030101010101" pitchFamily="2" charset="-122"/>
              </a:rPr>
              <a:t>o</a:t>
            </a:r>
            <a:r>
              <a:rPr sz="1200" dirty="0">
                <a:latin typeface="宋体" panose="02010600030101010101" pitchFamily="2" charset="-122"/>
                <a:cs typeface="宋体" panose="02010600030101010101" pitchFamily="2" charset="-122"/>
              </a:rPr>
              <a:t>-</a:t>
            </a:r>
            <a:r>
              <a:rPr sz="1200" spc="-30" dirty="0">
                <a:latin typeface="宋体" panose="02010600030101010101" pitchFamily="2" charset="-122"/>
                <a:cs typeface="宋体" panose="02010600030101010101" pitchFamily="2" charset="-122"/>
              </a:rPr>
              <a:t>collector.&lt;name&gt;</a:t>
            </a:r>
            <a:r>
              <a:rPr sz="1200" dirty="0">
                <a:latin typeface="宋体" panose="02010600030101010101" pitchFamily="2" charset="-122"/>
                <a:cs typeface="宋体" panose="02010600030101010101" pitchFamily="2" charset="-122"/>
              </a:rPr>
              <a:t>禁用</a:t>
            </a:r>
            <a:endParaRPr sz="1200">
              <a:latin typeface="宋体" panose="02010600030101010101" pitchFamily="2" charset="-122"/>
              <a:cs typeface="宋体" panose="02010600030101010101" pitchFamily="2" charset="-122"/>
            </a:endParaRPr>
          </a:p>
        </p:txBody>
      </p:sp>
      <p:sp>
        <p:nvSpPr>
          <p:cNvPr id="19" name="object 2"/>
          <p:cNvSpPr/>
          <p:nvPr>
            <p:custDataLst>
              <p:tags r:id="rId1"/>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12"/>
          <a:stretch>
            <a:fillRect/>
          </a:stretch>
        </p:blipFill>
        <p:spPr>
          <a:xfrm>
            <a:off x="8537699" y="209863"/>
            <a:ext cx="2565911" cy="618240"/>
          </a:xfrm>
          <a:prstGeom prst="rect">
            <a:avLst/>
          </a:prstGeom>
        </p:spPr>
      </p:pic>
      <p:pic>
        <p:nvPicPr>
          <p:cNvPr id="16" name="object 4"/>
          <p:cNvPicPr/>
          <p:nvPr>
            <p:custDataLst>
              <p:tags r:id="rId3"/>
            </p:custDataLst>
          </p:nvPr>
        </p:nvPicPr>
        <p:blipFill>
          <a:blip r:embed="rId13" cstate="print"/>
          <a:stretch>
            <a:fillRect/>
          </a:stretch>
        </p:blipFill>
        <p:spPr>
          <a:xfrm>
            <a:off x="0" y="6436359"/>
            <a:ext cx="12190729" cy="42164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382645" cy="513080"/>
          </a:xfrm>
          <a:prstGeom prst="rect">
            <a:avLst/>
          </a:prstGeom>
        </p:spPr>
        <p:txBody>
          <a:bodyPr vert="horz" wrap="square" lIns="0" tIns="12700" rIns="0" bIns="0" rtlCol="0">
            <a:spAutoFit/>
          </a:bodyPr>
          <a:lstStyle/>
          <a:p>
            <a:pPr marL="12700">
              <a:lnSpc>
                <a:spcPct val="100000"/>
              </a:lnSpc>
              <a:spcBef>
                <a:spcPts val="100"/>
              </a:spcBef>
            </a:pPr>
            <a:r>
              <a:rPr sz="3200" b="0" spc="-100" dirty="0">
                <a:solidFill>
                  <a:srgbClr val="000000"/>
                </a:solidFill>
                <a:latin typeface="宋体" panose="02010600030101010101" pitchFamily="2" charset="-122"/>
                <a:cs typeface="宋体" panose="02010600030101010101" pitchFamily="2" charset="-122"/>
              </a:rPr>
              <a:t>Node</a:t>
            </a:r>
            <a:r>
              <a:rPr sz="3200" b="0" spc="-819" dirty="0">
                <a:solidFill>
                  <a:srgbClr val="000000"/>
                </a:solidFill>
                <a:latin typeface="宋体" panose="02010600030101010101" pitchFamily="2" charset="-122"/>
                <a:cs typeface="宋体" panose="02010600030101010101" pitchFamily="2" charset="-122"/>
              </a:rPr>
              <a:t> </a:t>
            </a:r>
            <a:r>
              <a:rPr sz="3200" b="0" spc="370" dirty="0">
                <a:solidFill>
                  <a:srgbClr val="000000"/>
                </a:solidFill>
                <a:latin typeface="宋体" panose="02010600030101010101" pitchFamily="2" charset="-122"/>
                <a:cs typeface="宋体" panose="02010600030101010101" pitchFamily="2" charset="-122"/>
              </a:rPr>
              <a:t>E</a:t>
            </a:r>
            <a:r>
              <a:rPr sz="3200" b="0" spc="-450" dirty="0">
                <a:solidFill>
                  <a:srgbClr val="000000"/>
                </a:solidFill>
                <a:latin typeface="宋体" panose="02010600030101010101" pitchFamily="2" charset="-122"/>
                <a:cs typeface="宋体" panose="02010600030101010101" pitchFamily="2" charset="-122"/>
              </a:rPr>
              <a:t>xporte</a:t>
            </a:r>
            <a:r>
              <a:rPr sz="3200" b="0" spc="-455" dirty="0">
                <a:solidFill>
                  <a:srgbClr val="000000"/>
                </a:solidFill>
                <a:latin typeface="宋体" panose="02010600030101010101" pitchFamily="2" charset="-122"/>
                <a:cs typeface="宋体" panose="02010600030101010101" pitchFamily="2" charset="-122"/>
              </a:rPr>
              <a:t>r</a:t>
            </a:r>
            <a:r>
              <a:rPr sz="3200" b="0" dirty="0">
                <a:solidFill>
                  <a:srgbClr val="000000"/>
                </a:solidFill>
                <a:latin typeface="宋体" panose="02010600030101010101" pitchFamily="2" charset="-122"/>
                <a:cs typeface="宋体" panose="02010600030101010101" pitchFamily="2" charset="-122"/>
              </a:rPr>
              <a:t>的指标</a:t>
            </a:r>
            <a:endParaRPr sz="3200">
              <a:latin typeface="宋体" panose="02010600030101010101" pitchFamily="2" charset="-122"/>
              <a:cs typeface="宋体" panose="02010600030101010101" pitchFamily="2" charset="-122"/>
            </a:endParaRPr>
          </a:p>
        </p:txBody>
      </p:sp>
      <p:sp>
        <p:nvSpPr>
          <p:cNvPr id="6" name="object 6"/>
          <p:cNvSpPr txBox="1"/>
          <p:nvPr/>
        </p:nvSpPr>
        <p:spPr>
          <a:xfrm>
            <a:off x="10763631" y="6687850"/>
            <a:ext cx="1304925" cy="163195"/>
          </a:xfrm>
          <a:prstGeom prst="rect">
            <a:avLst/>
          </a:prstGeom>
        </p:spPr>
        <p:txBody>
          <a:bodyPr vert="horz" wrap="square" lIns="0" tIns="10795" rIns="0" bIns="0" rtlCol="0">
            <a:spAutoFit/>
          </a:bodyPr>
          <a:lstStyle/>
          <a:p>
            <a:pPr marL="12700">
              <a:lnSpc>
                <a:spcPct val="100000"/>
              </a:lnSpc>
              <a:spcBef>
                <a:spcPts val="85"/>
              </a:spcBef>
            </a:pPr>
            <a:r>
              <a:rPr sz="900" spc="5" dirty="0">
                <a:solidFill>
                  <a:srgbClr val="FFFFFF"/>
                </a:solidFill>
                <a:latin typeface="Cambria" panose="02040503050406030204"/>
                <a:cs typeface="Cambria" panose="02040503050406030204"/>
                <a:hlinkClick r:id="rId5"/>
              </a:rPr>
              <a:t>http://www.magedu.com</a:t>
            </a:r>
            <a:endParaRPr sz="900">
              <a:latin typeface="Cambria" panose="02040503050406030204"/>
              <a:cs typeface="Cambria" panose="02040503050406030204"/>
            </a:endParaRPr>
          </a:p>
        </p:txBody>
      </p:sp>
      <p:sp>
        <p:nvSpPr>
          <p:cNvPr id="3" name="object 3"/>
          <p:cNvSpPr txBox="1"/>
          <p:nvPr/>
        </p:nvSpPr>
        <p:spPr>
          <a:xfrm>
            <a:off x="368617" y="857715"/>
            <a:ext cx="9335770" cy="3971290"/>
          </a:xfrm>
          <a:prstGeom prst="rect">
            <a:avLst/>
          </a:prstGeom>
        </p:spPr>
        <p:txBody>
          <a:bodyPr vert="horz" wrap="square" lIns="0" tIns="54610" rIns="0" bIns="0" rtlCol="0">
            <a:spAutoFit/>
          </a:bodyPr>
          <a:lstStyle/>
          <a:p>
            <a:pPr marL="241300" indent="-228600">
              <a:lnSpc>
                <a:spcPct val="100000"/>
              </a:lnSpc>
              <a:spcBef>
                <a:spcPts val="430"/>
              </a:spcBef>
              <a:buClr>
                <a:srgbClr val="4770C4"/>
              </a:buClr>
              <a:buSzPct val="95000"/>
              <a:buFont typeface="Wingdings" panose="05000000000000000000"/>
              <a:buChar char=""/>
              <a:tabLst>
                <a:tab pos="241300" algn="l"/>
              </a:tabLst>
            </a:pPr>
            <a:r>
              <a:rPr sz="2000" dirty="0">
                <a:latin typeface="宋体" panose="02010600030101010101" pitchFamily="2" charset="-122"/>
                <a:cs typeface="宋体" panose="02010600030101010101" pitchFamily="2" charset="-122"/>
              </a:rPr>
              <a:t>启用或禁</a:t>
            </a:r>
            <a:r>
              <a:rPr sz="2000" spc="-5" dirty="0">
                <a:latin typeface="宋体" panose="02010600030101010101" pitchFamily="2" charset="-122"/>
                <a:cs typeface="宋体" panose="02010600030101010101" pitchFamily="2" charset="-122"/>
              </a:rPr>
              <a:t>用</a:t>
            </a:r>
            <a:r>
              <a:rPr sz="2000" spc="95" dirty="0">
                <a:latin typeface="宋体" panose="02010600030101010101" pitchFamily="2" charset="-122"/>
                <a:cs typeface="宋体" panose="02010600030101010101" pitchFamily="2" charset="-122"/>
              </a:rPr>
              <a:t>Node</a:t>
            </a:r>
            <a:r>
              <a:rPr sz="2000" spc="-500" dirty="0">
                <a:latin typeface="宋体" panose="02010600030101010101" pitchFamily="2" charset="-122"/>
                <a:cs typeface="宋体" panose="02010600030101010101" pitchFamily="2" charset="-122"/>
              </a:rPr>
              <a:t> </a:t>
            </a:r>
            <a:r>
              <a:rPr sz="2000" spc="310" dirty="0">
                <a:latin typeface="宋体" panose="02010600030101010101" pitchFamily="2" charset="-122"/>
                <a:cs typeface="宋体" panose="02010600030101010101" pitchFamily="2" charset="-122"/>
              </a:rPr>
              <a:t>E</a:t>
            </a:r>
            <a:r>
              <a:rPr sz="2000" cap="small" spc="114" dirty="0">
                <a:latin typeface="宋体" panose="02010600030101010101" pitchFamily="2" charset="-122"/>
                <a:cs typeface="宋体" panose="02010600030101010101" pitchFamily="2" charset="-122"/>
              </a:rPr>
              <a:t>x</a:t>
            </a:r>
            <a:r>
              <a:rPr sz="2000" spc="-100" dirty="0">
                <a:latin typeface="宋体" panose="02010600030101010101" pitchFamily="2" charset="-122"/>
                <a:cs typeface="宋体" panose="02010600030101010101" pitchFamily="2" charset="-122"/>
              </a:rPr>
              <a:t>por</a:t>
            </a:r>
            <a:r>
              <a:rPr sz="2000" spc="-295" dirty="0">
                <a:latin typeface="宋体" panose="02010600030101010101" pitchFamily="2" charset="-122"/>
                <a:cs typeface="宋体" panose="02010600030101010101" pitchFamily="2" charset="-122"/>
              </a:rPr>
              <a:t>t</a:t>
            </a:r>
            <a:r>
              <a:rPr sz="2000" spc="-305" dirty="0">
                <a:latin typeface="宋体" panose="02010600030101010101" pitchFamily="2" charset="-122"/>
                <a:cs typeface="宋体" panose="02010600030101010101" pitchFamily="2" charset="-122"/>
              </a:rPr>
              <a:t>e</a:t>
            </a:r>
            <a:r>
              <a:rPr sz="2000" spc="-325" dirty="0">
                <a:latin typeface="宋体" panose="02010600030101010101" pitchFamily="2" charset="-122"/>
                <a:cs typeface="宋体" panose="02010600030101010101" pitchFamily="2" charset="-122"/>
              </a:rPr>
              <a:t>r</a:t>
            </a:r>
            <a:r>
              <a:rPr sz="2000" dirty="0">
                <a:latin typeface="宋体" panose="02010600030101010101" pitchFamily="2" charset="-122"/>
                <a:cs typeface="宋体" panose="02010600030101010101" pitchFamily="2" charset="-122"/>
              </a:rPr>
              <a:t>内生支持的指标</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spc="-195" dirty="0">
                <a:latin typeface="宋体" panose="02010600030101010101" pitchFamily="2" charset="-122"/>
                <a:cs typeface="宋体" panose="02010600030101010101" pitchFamily="2" charset="-122"/>
              </a:rPr>
              <a:t>Collectors</a:t>
            </a:r>
            <a:r>
              <a:rPr sz="1800" spc="-459" dirty="0">
                <a:latin typeface="宋体" panose="02010600030101010101" pitchFamily="2" charset="-122"/>
                <a:cs typeface="宋体" panose="02010600030101010101" pitchFamily="2" charset="-122"/>
              </a:rPr>
              <a:t> </a:t>
            </a:r>
            <a:r>
              <a:rPr sz="1800" spc="-210" dirty="0">
                <a:latin typeface="宋体" panose="02010600030101010101" pitchFamily="2" charset="-122"/>
                <a:cs typeface="宋体" panose="02010600030101010101" pitchFamily="2" charset="-122"/>
              </a:rPr>
              <a:t>are</a:t>
            </a:r>
            <a:r>
              <a:rPr sz="1800" spc="-459" dirty="0">
                <a:latin typeface="宋体" panose="02010600030101010101" pitchFamily="2" charset="-122"/>
                <a:cs typeface="宋体" panose="02010600030101010101" pitchFamily="2" charset="-122"/>
              </a:rPr>
              <a:t> </a:t>
            </a:r>
            <a:r>
              <a:rPr sz="1800" spc="-135" dirty="0">
                <a:latin typeface="宋体" panose="02010600030101010101" pitchFamily="2" charset="-122"/>
                <a:cs typeface="宋体" panose="02010600030101010101" pitchFamily="2" charset="-122"/>
              </a:rPr>
              <a:t>enabled</a:t>
            </a:r>
            <a:r>
              <a:rPr sz="1800" spc="-470" dirty="0">
                <a:latin typeface="宋体" panose="02010600030101010101" pitchFamily="2" charset="-122"/>
                <a:cs typeface="宋体" panose="02010600030101010101" pitchFamily="2" charset="-122"/>
              </a:rPr>
              <a:t> </a:t>
            </a:r>
            <a:r>
              <a:rPr sz="1800" spc="-70" dirty="0">
                <a:latin typeface="宋体" panose="02010600030101010101" pitchFamily="2" charset="-122"/>
                <a:cs typeface="宋体" panose="02010600030101010101" pitchFamily="2" charset="-122"/>
              </a:rPr>
              <a:t>by</a:t>
            </a:r>
            <a:r>
              <a:rPr sz="1800" spc="-445" dirty="0">
                <a:latin typeface="宋体" panose="02010600030101010101" pitchFamily="2" charset="-122"/>
                <a:cs typeface="宋体" panose="02010600030101010101" pitchFamily="2" charset="-122"/>
              </a:rPr>
              <a:t> </a:t>
            </a:r>
            <a:r>
              <a:rPr sz="1800" spc="-155" dirty="0">
                <a:latin typeface="宋体" panose="02010600030101010101" pitchFamily="2" charset="-122"/>
                <a:cs typeface="宋体" panose="02010600030101010101" pitchFamily="2" charset="-122"/>
              </a:rPr>
              <a:t>providing</a:t>
            </a:r>
            <a:r>
              <a:rPr sz="1800" spc="-455" dirty="0">
                <a:latin typeface="宋体" panose="02010600030101010101" pitchFamily="2" charset="-122"/>
                <a:cs typeface="宋体" panose="02010600030101010101" pitchFamily="2" charset="-122"/>
              </a:rPr>
              <a:t> </a:t>
            </a:r>
            <a:r>
              <a:rPr sz="1800" spc="-170" dirty="0">
                <a:latin typeface="宋体" panose="02010600030101010101" pitchFamily="2" charset="-122"/>
                <a:cs typeface="宋体" panose="02010600030101010101" pitchFamily="2" charset="-122"/>
              </a:rPr>
              <a:t>a</a:t>
            </a:r>
            <a:r>
              <a:rPr sz="1800" spc="-440" dirty="0">
                <a:latin typeface="宋体" panose="02010600030101010101" pitchFamily="2" charset="-122"/>
                <a:cs typeface="宋体" panose="02010600030101010101" pitchFamily="2" charset="-122"/>
              </a:rPr>
              <a:t> </a:t>
            </a:r>
            <a:r>
              <a:rPr sz="1800" b="1" spc="-220" dirty="0">
                <a:solidFill>
                  <a:srgbClr val="E18B9D"/>
                </a:solidFill>
                <a:latin typeface="Microsoft YaHei UI" panose="020B0503020204020204" charset="-122"/>
                <a:cs typeface="Microsoft YaHei UI" panose="020B0503020204020204" charset="-122"/>
              </a:rPr>
              <a:t>--collector.&lt;name&gt;</a:t>
            </a:r>
            <a:r>
              <a:rPr sz="1800" b="1" spc="-110" dirty="0">
                <a:solidFill>
                  <a:srgbClr val="E18B9D"/>
                </a:solidFill>
                <a:latin typeface="Microsoft YaHei UI" panose="020B0503020204020204" charset="-122"/>
                <a:cs typeface="Microsoft YaHei UI" panose="020B0503020204020204" charset="-122"/>
              </a:rPr>
              <a:t> </a:t>
            </a:r>
            <a:r>
              <a:rPr sz="1800" spc="-315" dirty="0">
                <a:latin typeface="宋体" panose="02010600030101010101" pitchFamily="2" charset="-122"/>
                <a:cs typeface="宋体" panose="02010600030101010101" pitchFamily="2" charset="-122"/>
              </a:rPr>
              <a:t>flag.</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195" dirty="0">
                <a:latin typeface="宋体" panose="02010600030101010101" pitchFamily="2" charset="-122"/>
                <a:cs typeface="宋体" panose="02010600030101010101" pitchFamily="2" charset="-122"/>
              </a:rPr>
              <a:t>Collectors</a:t>
            </a:r>
            <a:r>
              <a:rPr sz="1800" spc="-450" dirty="0">
                <a:latin typeface="宋体" panose="02010600030101010101" pitchFamily="2" charset="-122"/>
                <a:cs typeface="宋体" panose="02010600030101010101" pitchFamily="2" charset="-122"/>
              </a:rPr>
              <a:t> </a:t>
            </a:r>
            <a:r>
              <a:rPr sz="1800" spc="-225" dirty="0">
                <a:latin typeface="宋体" panose="02010600030101010101" pitchFamily="2" charset="-122"/>
                <a:cs typeface="宋体" panose="02010600030101010101" pitchFamily="2" charset="-122"/>
              </a:rPr>
              <a:t>that</a:t>
            </a:r>
            <a:r>
              <a:rPr sz="1800" spc="-470" dirty="0">
                <a:latin typeface="宋体" panose="02010600030101010101" pitchFamily="2" charset="-122"/>
                <a:cs typeface="宋体" panose="02010600030101010101" pitchFamily="2" charset="-122"/>
              </a:rPr>
              <a:t> </a:t>
            </a:r>
            <a:r>
              <a:rPr sz="1800" spc="-210" dirty="0">
                <a:latin typeface="宋体" panose="02010600030101010101" pitchFamily="2" charset="-122"/>
                <a:cs typeface="宋体" panose="02010600030101010101" pitchFamily="2" charset="-122"/>
              </a:rPr>
              <a:t>are</a:t>
            </a:r>
            <a:r>
              <a:rPr sz="1800" spc="-434" dirty="0">
                <a:latin typeface="宋体" panose="02010600030101010101" pitchFamily="2" charset="-122"/>
                <a:cs typeface="宋体" panose="02010600030101010101" pitchFamily="2" charset="-122"/>
              </a:rPr>
              <a:t> </a:t>
            </a:r>
            <a:r>
              <a:rPr sz="1800" spc="-135" dirty="0">
                <a:latin typeface="宋体" panose="02010600030101010101" pitchFamily="2" charset="-122"/>
                <a:cs typeface="宋体" panose="02010600030101010101" pitchFamily="2" charset="-122"/>
              </a:rPr>
              <a:t>enabled</a:t>
            </a:r>
            <a:r>
              <a:rPr sz="1800" spc="-465" dirty="0">
                <a:latin typeface="宋体" panose="02010600030101010101" pitchFamily="2" charset="-122"/>
                <a:cs typeface="宋体" panose="02010600030101010101" pitchFamily="2" charset="-122"/>
              </a:rPr>
              <a:t> </a:t>
            </a:r>
            <a:r>
              <a:rPr sz="1800" spc="-65" dirty="0">
                <a:latin typeface="宋体" panose="02010600030101010101" pitchFamily="2" charset="-122"/>
                <a:cs typeface="宋体" panose="02010600030101010101" pitchFamily="2" charset="-122"/>
              </a:rPr>
              <a:t>by</a:t>
            </a:r>
            <a:r>
              <a:rPr sz="1800" spc="-455" dirty="0">
                <a:latin typeface="宋体" panose="02010600030101010101" pitchFamily="2" charset="-122"/>
                <a:cs typeface="宋体" panose="02010600030101010101" pitchFamily="2" charset="-122"/>
              </a:rPr>
              <a:t> </a:t>
            </a:r>
            <a:r>
              <a:rPr sz="1800" spc="-220" dirty="0">
                <a:latin typeface="宋体" panose="02010600030101010101" pitchFamily="2" charset="-122"/>
                <a:cs typeface="宋体" panose="02010600030101010101" pitchFamily="2" charset="-122"/>
              </a:rPr>
              <a:t>default</a:t>
            </a:r>
            <a:r>
              <a:rPr sz="1800" spc="-425" dirty="0">
                <a:latin typeface="宋体" panose="02010600030101010101" pitchFamily="2" charset="-122"/>
                <a:cs typeface="宋体" panose="02010600030101010101" pitchFamily="2" charset="-122"/>
              </a:rPr>
              <a:t> </a:t>
            </a:r>
            <a:r>
              <a:rPr sz="1800" spc="-100" dirty="0">
                <a:latin typeface="宋体" panose="02010600030101010101" pitchFamily="2" charset="-122"/>
                <a:cs typeface="宋体" panose="02010600030101010101" pitchFamily="2" charset="-122"/>
              </a:rPr>
              <a:t>can</a:t>
            </a:r>
            <a:r>
              <a:rPr sz="1800" spc="-455" dirty="0">
                <a:latin typeface="宋体" panose="02010600030101010101" pitchFamily="2" charset="-122"/>
                <a:cs typeface="宋体" panose="02010600030101010101" pitchFamily="2" charset="-122"/>
              </a:rPr>
              <a:t> </a:t>
            </a:r>
            <a:r>
              <a:rPr sz="1800" spc="-65" dirty="0">
                <a:latin typeface="宋体" panose="02010600030101010101" pitchFamily="2" charset="-122"/>
                <a:cs typeface="宋体" panose="02010600030101010101" pitchFamily="2" charset="-122"/>
              </a:rPr>
              <a:t>be</a:t>
            </a:r>
            <a:r>
              <a:rPr sz="1800" spc="-455" dirty="0">
                <a:latin typeface="宋体" panose="02010600030101010101" pitchFamily="2" charset="-122"/>
                <a:cs typeface="宋体" panose="02010600030101010101" pitchFamily="2" charset="-122"/>
              </a:rPr>
              <a:t> </a:t>
            </a:r>
            <a:r>
              <a:rPr sz="1800" spc="-195" dirty="0">
                <a:latin typeface="宋体" panose="02010600030101010101" pitchFamily="2" charset="-122"/>
                <a:cs typeface="宋体" panose="02010600030101010101" pitchFamily="2" charset="-122"/>
              </a:rPr>
              <a:t>disabled</a:t>
            </a:r>
            <a:r>
              <a:rPr sz="1800" spc="-434" dirty="0">
                <a:latin typeface="宋体" panose="02010600030101010101" pitchFamily="2" charset="-122"/>
                <a:cs typeface="宋体" panose="02010600030101010101" pitchFamily="2" charset="-122"/>
              </a:rPr>
              <a:t> </a:t>
            </a:r>
            <a:r>
              <a:rPr sz="1800" spc="-65" dirty="0">
                <a:latin typeface="宋体" panose="02010600030101010101" pitchFamily="2" charset="-122"/>
                <a:cs typeface="宋体" panose="02010600030101010101" pitchFamily="2" charset="-122"/>
              </a:rPr>
              <a:t>by</a:t>
            </a:r>
            <a:r>
              <a:rPr sz="1800" spc="-455" dirty="0">
                <a:latin typeface="宋体" panose="02010600030101010101" pitchFamily="2" charset="-122"/>
                <a:cs typeface="宋体" panose="02010600030101010101" pitchFamily="2" charset="-122"/>
              </a:rPr>
              <a:t> </a:t>
            </a:r>
            <a:r>
              <a:rPr sz="1800" spc="-155" dirty="0">
                <a:latin typeface="宋体" panose="02010600030101010101" pitchFamily="2" charset="-122"/>
                <a:cs typeface="宋体" panose="02010600030101010101" pitchFamily="2" charset="-122"/>
              </a:rPr>
              <a:t>providing</a:t>
            </a:r>
            <a:r>
              <a:rPr sz="1800" spc="-455" dirty="0">
                <a:latin typeface="宋体" panose="02010600030101010101" pitchFamily="2" charset="-122"/>
                <a:cs typeface="宋体" panose="02010600030101010101" pitchFamily="2" charset="-122"/>
              </a:rPr>
              <a:t> </a:t>
            </a:r>
            <a:r>
              <a:rPr sz="1800" spc="-170" dirty="0">
                <a:latin typeface="宋体" panose="02010600030101010101" pitchFamily="2" charset="-122"/>
                <a:cs typeface="宋体" panose="02010600030101010101" pitchFamily="2" charset="-122"/>
              </a:rPr>
              <a:t>a</a:t>
            </a:r>
            <a:r>
              <a:rPr sz="1800" spc="-434" dirty="0">
                <a:latin typeface="宋体" panose="02010600030101010101" pitchFamily="2" charset="-122"/>
                <a:cs typeface="宋体" panose="02010600030101010101" pitchFamily="2" charset="-122"/>
              </a:rPr>
              <a:t> </a:t>
            </a:r>
            <a:r>
              <a:rPr sz="1800" b="1" spc="-225" dirty="0">
                <a:solidFill>
                  <a:srgbClr val="E18B9D"/>
                </a:solidFill>
                <a:latin typeface="Microsoft YaHei UI" panose="020B0503020204020204" charset="-122"/>
                <a:cs typeface="Microsoft YaHei UI" panose="020B0503020204020204" charset="-122"/>
              </a:rPr>
              <a:t>--no-collector.&lt;name&gt;</a:t>
            </a:r>
            <a:r>
              <a:rPr sz="1800" b="1" spc="-105" dirty="0">
                <a:solidFill>
                  <a:srgbClr val="E18B9D"/>
                </a:solidFill>
                <a:latin typeface="Microsoft YaHei UI" panose="020B0503020204020204" charset="-122"/>
                <a:cs typeface="Microsoft YaHei UI" panose="020B0503020204020204" charset="-122"/>
              </a:rPr>
              <a:t> </a:t>
            </a:r>
            <a:r>
              <a:rPr sz="1800" spc="-320" dirty="0">
                <a:latin typeface="宋体" panose="02010600030101010101" pitchFamily="2" charset="-122"/>
                <a:cs typeface="宋体" panose="02010600030101010101" pitchFamily="2" charset="-122"/>
              </a:rPr>
              <a:t>flag.</a:t>
            </a:r>
            <a:endParaRPr sz="1800">
              <a:latin typeface="宋体" panose="02010600030101010101" pitchFamily="2" charset="-122"/>
              <a:cs typeface="宋体" panose="02010600030101010101" pitchFamily="2" charset="-122"/>
            </a:endParaRPr>
          </a:p>
          <a:p>
            <a:pPr marL="304800" indent="-292100">
              <a:lnSpc>
                <a:spcPct val="100000"/>
              </a:lnSpc>
              <a:spcBef>
                <a:spcPts val="755"/>
              </a:spcBef>
              <a:buClr>
                <a:srgbClr val="4770C4"/>
              </a:buClr>
              <a:buSzPct val="95000"/>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常用指标</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spc="-110" dirty="0">
                <a:latin typeface="宋体" panose="02010600030101010101" pitchFamily="2" charset="-122"/>
                <a:cs typeface="宋体" panose="02010600030101010101" pitchFamily="2" charset="-122"/>
              </a:rPr>
              <a:t>node_cpu_seconds_total</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20" dirty="0">
                <a:latin typeface="宋体" panose="02010600030101010101" pitchFamily="2" charset="-122"/>
                <a:cs typeface="宋体" panose="02010600030101010101" pitchFamily="2" charset="-122"/>
              </a:rPr>
              <a:t>node_memory_MemTotal_bytes</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80" dirty="0">
                <a:latin typeface="宋体" panose="02010600030101010101" pitchFamily="2" charset="-122"/>
                <a:cs typeface="宋体" panose="02010600030101010101" pitchFamily="2" charset="-122"/>
              </a:rPr>
              <a:t>node_filesystem_size_bytes{mount_point=PATH}</a:t>
            </a:r>
            <a:endParaRPr sz="1800">
              <a:latin typeface="宋体" panose="02010600030101010101" pitchFamily="2" charset="-122"/>
              <a:cs typeface="宋体" panose="02010600030101010101" pitchFamily="2" charset="-122"/>
            </a:endParaRPr>
          </a:p>
          <a:p>
            <a:pPr marL="755650" lvl="1" indent="-285750">
              <a:lnSpc>
                <a:spcPct val="100000"/>
              </a:lnSpc>
              <a:spcBef>
                <a:spcPts val="290"/>
              </a:spcBef>
              <a:buClr>
                <a:srgbClr val="45B19B"/>
              </a:buClr>
              <a:buFont typeface="Wingdings" panose="05000000000000000000"/>
              <a:buChar char=""/>
              <a:tabLst>
                <a:tab pos="755650" algn="l"/>
              </a:tabLst>
            </a:pPr>
            <a:r>
              <a:rPr sz="1800" spc="-90" dirty="0">
                <a:latin typeface="宋体" panose="02010600030101010101" pitchFamily="2" charset="-122"/>
                <a:cs typeface="宋体" panose="02010600030101010101" pitchFamily="2" charset="-122"/>
              </a:rPr>
              <a:t>node_system_unit_state{name=}</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65" dirty="0">
                <a:latin typeface="宋体" panose="02010600030101010101" pitchFamily="2" charset="-122"/>
                <a:cs typeface="宋体" panose="02010600030101010101" pitchFamily="2" charset="-122"/>
              </a:rPr>
              <a:t>node_vmstat_pswpin：</a:t>
            </a:r>
            <a:r>
              <a:rPr sz="1800" dirty="0">
                <a:latin typeface="宋体" panose="02010600030101010101" pitchFamily="2" charset="-122"/>
                <a:cs typeface="宋体" panose="02010600030101010101" pitchFamily="2" charset="-122"/>
              </a:rPr>
              <a:t>系统每秒从磁盘读到内存的字节数；</a:t>
            </a:r>
            <a:endParaRPr sz="1800">
              <a:latin typeface="宋体" panose="02010600030101010101" pitchFamily="2" charset="-122"/>
              <a:cs typeface="宋体" panose="02010600030101010101" pitchFamily="2" charset="-122"/>
            </a:endParaRPr>
          </a:p>
          <a:p>
            <a:pPr marL="755650" lvl="1" indent="-285750">
              <a:lnSpc>
                <a:spcPct val="100000"/>
              </a:lnSpc>
              <a:spcBef>
                <a:spcPts val="290"/>
              </a:spcBef>
              <a:buClr>
                <a:srgbClr val="45B19B"/>
              </a:buClr>
              <a:buFont typeface="Wingdings" panose="05000000000000000000"/>
              <a:buChar char=""/>
              <a:tabLst>
                <a:tab pos="755650" algn="l"/>
              </a:tabLst>
            </a:pPr>
            <a:r>
              <a:rPr sz="1800" spc="-60" dirty="0">
                <a:latin typeface="宋体" panose="02010600030101010101" pitchFamily="2" charset="-122"/>
                <a:cs typeface="宋体" panose="02010600030101010101" pitchFamily="2" charset="-122"/>
              </a:rPr>
              <a:t>node_vmstat_pswpout：</a:t>
            </a:r>
            <a:r>
              <a:rPr sz="1800" dirty="0">
                <a:latin typeface="宋体" panose="02010600030101010101" pitchFamily="2" charset="-122"/>
                <a:cs typeface="宋体" panose="02010600030101010101" pitchFamily="2" charset="-122"/>
              </a:rPr>
              <a:t>系统每秒钟从内存写到磁盘的字节数；</a:t>
            </a:r>
            <a:endParaRPr sz="1800">
              <a:latin typeface="宋体" panose="02010600030101010101" pitchFamily="2" charset="-122"/>
              <a:cs typeface="宋体" panose="02010600030101010101" pitchFamily="2" charset="-122"/>
            </a:endParaRPr>
          </a:p>
          <a:p>
            <a:pPr marL="241300" indent="-228600">
              <a:lnSpc>
                <a:spcPct val="100000"/>
              </a:lnSpc>
              <a:spcBef>
                <a:spcPts val="740"/>
              </a:spcBef>
              <a:buClr>
                <a:srgbClr val="4770C4"/>
              </a:buClr>
              <a:buSzPct val="95000"/>
              <a:buFont typeface="Wingdings" panose="05000000000000000000"/>
              <a:buChar char=""/>
              <a:tabLst>
                <a:tab pos="241300" algn="l"/>
              </a:tabLst>
            </a:pPr>
            <a:r>
              <a:rPr sz="2000" dirty="0">
                <a:latin typeface="宋体" panose="02010600030101010101" pitchFamily="2" charset="-122"/>
                <a:cs typeface="宋体" panose="02010600030101010101" pitchFamily="2" charset="-122"/>
              </a:rPr>
              <a:t>相关文档</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spc="-105" dirty="0">
                <a:latin typeface="宋体" panose="02010600030101010101" pitchFamily="2" charset="-122"/>
                <a:cs typeface="宋体" panose="02010600030101010101" pitchFamily="2" charset="-122"/>
              </a:rPr>
              <a:t>https://github.com/prometheus/node_e</a:t>
            </a:r>
            <a:r>
              <a:rPr sz="1800" cap="small" spc="-105" dirty="0">
                <a:latin typeface="宋体" panose="02010600030101010101" pitchFamily="2" charset="-122"/>
                <a:cs typeface="宋体" panose="02010600030101010101" pitchFamily="2" charset="-122"/>
              </a:rPr>
              <a:t>x</a:t>
            </a:r>
            <a:r>
              <a:rPr sz="1800" spc="-105" dirty="0">
                <a:latin typeface="宋体" panose="02010600030101010101" pitchFamily="2" charset="-122"/>
                <a:cs typeface="宋体" panose="02010600030101010101" pitchFamily="2" charset="-122"/>
              </a:rPr>
              <a:t>porter</a:t>
            </a:r>
            <a:endParaRPr sz="1800">
              <a:latin typeface="宋体" panose="02010600030101010101" pitchFamily="2" charset="-122"/>
              <a:cs typeface="宋体" panose="02010600030101010101" pitchFamily="2" charset="-122"/>
            </a:endParaRPr>
          </a:p>
        </p:txBody>
      </p:sp>
      <p:sp>
        <p:nvSpPr>
          <p:cNvPr id="19" name="object 2"/>
          <p:cNvSpPr/>
          <p:nvPr>
            <p:custDataLst>
              <p:tags r:id="rId1"/>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6"/>
          <a:stretch>
            <a:fillRect/>
          </a:stretch>
        </p:blipFill>
        <p:spPr>
          <a:xfrm>
            <a:off x="8537699" y="209863"/>
            <a:ext cx="2565911" cy="618240"/>
          </a:xfrm>
          <a:prstGeom prst="rect">
            <a:avLst/>
          </a:prstGeom>
        </p:spPr>
      </p:pic>
      <p:pic>
        <p:nvPicPr>
          <p:cNvPr id="4" name="object 4"/>
          <p:cNvPicPr/>
          <p:nvPr>
            <p:custDataLst>
              <p:tags r:id="rId3"/>
            </p:custDataLst>
          </p:nvPr>
        </p:nvPicPr>
        <p:blipFill>
          <a:blip r:embed="rId7" cstate="print"/>
          <a:stretch>
            <a:fillRect/>
          </a:stretch>
        </p:blipFill>
        <p:spPr>
          <a:xfrm>
            <a:off x="0" y="6436359"/>
            <a:ext cx="12190729" cy="4216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82981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适用于主机监控的</a:t>
            </a:r>
            <a:r>
              <a:rPr sz="3200" b="0" spc="340" dirty="0">
                <a:solidFill>
                  <a:srgbClr val="000000"/>
                </a:solidFill>
                <a:latin typeface="宋体" panose="02010600030101010101" pitchFamily="2" charset="-122"/>
                <a:cs typeface="宋体" panose="02010600030101010101" pitchFamily="2" charset="-122"/>
              </a:rPr>
              <a:t>US</a:t>
            </a:r>
            <a:r>
              <a:rPr sz="3200" b="0" spc="335" dirty="0">
                <a:solidFill>
                  <a:srgbClr val="000000"/>
                </a:solidFill>
                <a:latin typeface="宋体" panose="02010600030101010101" pitchFamily="2" charset="-122"/>
                <a:cs typeface="宋体" panose="02010600030101010101" pitchFamily="2" charset="-122"/>
              </a:rPr>
              <a:t>E</a:t>
            </a:r>
            <a:r>
              <a:rPr sz="3200" b="0" dirty="0">
                <a:solidFill>
                  <a:srgbClr val="000000"/>
                </a:solidFill>
                <a:latin typeface="宋体" panose="02010600030101010101" pitchFamily="2" charset="-122"/>
                <a:cs typeface="宋体" panose="02010600030101010101" pitchFamily="2" charset="-122"/>
              </a:rPr>
              <a:t>方法</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428730" cy="4370070"/>
          </a:xfrm>
          <a:prstGeom prst="rect">
            <a:avLst/>
          </a:prstGeom>
        </p:spPr>
        <p:txBody>
          <a:bodyPr vert="horz" wrap="square" lIns="0" tIns="46990" rIns="0" bIns="0" rtlCol="0">
            <a:spAutoFit/>
          </a:bodyPr>
          <a:lstStyle/>
          <a:p>
            <a:pPr marL="241300" marR="5080" indent="-228600">
              <a:lnSpc>
                <a:spcPts val="2160"/>
              </a:lnSpc>
              <a:spcBef>
                <a:spcPts val="370"/>
              </a:spcBef>
              <a:buClr>
                <a:srgbClr val="4770C4"/>
              </a:buClr>
              <a:buFont typeface="Wingdings" panose="05000000000000000000"/>
              <a:buChar char=""/>
              <a:tabLst>
                <a:tab pos="304800" algn="l"/>
              </a:tabLst>
            </a:pPr>
            <a:r>
              <a:rPr sz="2000" spc="225" dirty="0">
                <a:latin typeface="宋体" panose="02010600030101010101" pitchFamily="2" charset="-122"/>
                <a:cs typeface="宋体" panose="02010600030101010101" pitchFamily="2" charset="-122"/>
              </a:rPr>
              <a:t>USE</a:t>
            </a:r>
            <a:r>
              <a:rPr sz="2000" dirty="0">
                <a:latin typeface="宋体" panose="02010600030101010101" pitchFamily="2" charset="-122"/>
                <a:cs typeface="宋体" panose="02010600030101010101" pitchFamily="2" charset="-122"/>
              </a:rPr>
              <a:t>是使用率</a:t>
            </a:r>
            <a:r>
              <a:rPr sz="2000" spc="-225" dirty="0">
                <a:latin typeface="宋体" panose="02010600030101010101" pitchFamily="2" charset="-122"/>
                <a:cs typeface="宋体" panose="02010600030101010101" pitchFamily="2" charset="-122"/>
              </a:rPr>
              <a:t>（Utilization）</a:t>
            </a:r>
            <a:r>
              <a:rPr sz="2000" dirty="0">
                <a:latin typeface="宋体" panose="02010600030101010101" pitchFamily="2" charset="-122"/>
                <a:cs typeface="宋体" panose="02010600030101010101" pitchFamily="2" charset="-122"/>
              </a:rPr>
              <a:t>、饱和度</a:t>
            </a:r>
            <a:r>
              <a:rPr sz="2000" spc="-180" dirty="0">
                <a:latin typeface="宋体" panose="02010600030101010101" pitchFamily="2" charset="-122"/>
                <a:cs typeface="宋体" panose="02010600030101010101" pitchFamily="2" charset="-122"/>
              </a:rPr>
              <a:t>（Saturation）</a:t>
            </a:r>
            <a:r>
              <a:rPr sz="2000" dirty="0">
                <a:latin typeface="宋体" panose="02010600030101010101" pitchFamily="2" charset="-122"/>
                <a:cs typeface="宋体" panose="02010600030101010101" pitchFamily="2" charset="-122"/>
              </a:rPr>
              <a:t>和错误</a:t>
            </a:r>
            <a:r>
              <a:rPr sz="2000" spc="-95" dirty="0">
                <a:latin typeface="宋体" panose="02010600030101010101" pitchFamily="2" charset="-122"/>
                <a:cs typeface="宋体" panose="02010600030101010101" pitchFamily="2" charset="-122"/>
              </a:rPr>
              <a:t>（Error）</a:t>
            </a:r>
            <a:r>
              <a:rPr sz="2000" dirty="0">
                <a:latin typeface="宋体" panose="02010600030101010101" pitchFamily="2" charset="-122"/>
                <a:cs typeface="宋体" panose="02010600030101010101" pitchFamily="2" charset="-122"/>
              </a:rPr>
              <a:t>的缩写，</a:t>
            </a:r>
            <a:r>
              <a:rPr sz="2000" spc="-10" dirty="0">
                <a:latin typeface="宋体" panose="02010600030101010101" pitchFamily="2" charset="-122"/>
                <a:cs typeface="宋体" panose="02010600030101010101" pitchFamily="2" charset="-122"/>
              </a:rPr>
              <a:t>由</a:t>
            </a:r>
            <a:r>
              <a:rPr sz="2000" spc="-200" dirty="0">
                <a:latin typeface="宋体" panose="02010600030101010101" pitchFamily="2" charset="-122"/>
                <a:cs typeface="宋体" panose="02010600030101010101" pitchFamily="2" charset="-122"/>
              </a:rPr>
              <a:t>Netfli</a:t>
            </a:r>
            <a:r>
              <a:rPr sz="2000" cap="small" spc="-200" dirty="0">
                <a:latin typeface="宋体" panose="02010600030101010101" pitchFamily="2" charset="-122"/>
                <a:cs typeface="宋体" panose="02010600030101010101" pitchFamily="2" charset="-122"/>
              </a:rPr>
              <a:t>x</a:t>
            </a:r>
            <a:r>
              <a:rPr sz="2000" dirty="0">
                <a:latin typeface="宋体" panose="02010600030101010101" pitchFamily="2" charset="-122"/>
                <a:cs typeface="宋体" panose="02010600030101010101" pitchFamily="2" charset="-122"/>
              </a:rPr>
              <a:t>的内核和性能工 程师</a:t>
            </a:r>
            <a:r>
              <a:rPr sz="2000" spc="-60" dirty="0">
                <a:latin typeface="宋体" panose="02010600030101010101" pitchFamily="2" charset="-122"/>
                <a:cs typeface="宋体" panose="02010600030101010101" pitchFamily="2" charset="-122"/>
              </a:rPr>
              <a:t>Brendan</a:t>
            </a:r>
            <a:r>
              <a:rPr sz="2000" spc="-500" dirty="0">
                <a:latin typeface="宋体" panose="02010600030101010101" pitchFamily="2" charset="-122"/>
                <a:cs typeface="宋体" panose="02010600030101010101" pitchFamily="2" charset="-122"/>
              </a:rPr>
              <a:t> </a:t>
            </a:r>
            <a:r>
              <a:rPr sz="2000" spc="-35" dirty="0">
                <a:latin typeface="宋体" panose="02010600030101010101" pitchFamily="2" charset="-122"/>
                <a:cs typeface="宋体" panose="02010600030101010101" pitchFamily="2" charset="-122"/>
              </a:rPr>
              <a:t>Gregg</a:t>
            </a:r>
            <a:r>
              <a:rPr sz="2000" dirty="0">
                <a:latin typeface="宋体" panose="02010600030101010101" pitchFamily="2" charset="-122"/>
                <a:cs typeface="宋体" panose="02010600030101010101" pitchFamily="2" charset="-122"/>
              </a:rPr>
              <a:t>开发；</a:t>
            </a:r>
            <a:endParaRPr sz="2000">
              <a:latin typeface="宋体" panose="02010600030101010101" pitchFamily="2" charset="-122"/>
              <a:cs typeface="宋体" panose="02010600030101010101" pitchFamily="2" charset="-122"/>
            </a:endParaRPr>
          </a:p>
          <a:p>
            <a:pPr marL="755650" lvl="1" indent="-285750">
              <a:lnSpc>
                <a:spcPct val="100000"/>
              </a:lnSpc>
              <a:spcBef>
                <a:spcPts val="270"/>
              </a:spcBef>
              <a:buClr>
                <a:srgbClr val="45B19B"/>
              </a:buClr>
              <a:buFont typeface="Wingdings" panose="05000000000000000000"/>
              <a:buChar char=""/>
              <a:tabLst>
                <a:tab pos="755650" algn="l"/>
              </a:tabLst>
            </a:pPr>
            <a:r>
              <a:rPr sz="1800" spc="200" dirty="0">
                <a:latin typeface="宋体" panose="02010600030101010101" pitchFamily="2" charset="-122"/>
                <a:cs typeface="宋体" panose="02010600030101010101" pitchFamily="2" charset="-122"/>
              </a:rPr>
              <a:t>USE</a:t>
            </a:r>
            <a:r>
              <a:rPr sz="1800" spc="-5" dirty="0">
                <a:latin typeface="宋体" panose="02010600030101010101" pitchFamily="2" charset="-122"/>
                <a:cs typeface="宋体" panose="02010600030101010101" pitchFamily="2" charset="-122"/>
              </a:rPr>
              <a:t>方法可以概括为：针对每个资源，检查使用率、饱和度和错误；</a:t>
            </a:r>
            <a:endParaRPr sz="1800">
              <a:latin typeface="宋体" panose="02010600030101010101" pitchFamily="2" charset="-122"/>
              <a:cs typeface="宋体" panose="02010600030101010101" pitchFamily="2" charset="-122"/>
            </a:endParaRPr>
          </a:p>
          <a:p>
            <a:pPr marL="1205865" lvl="2" indent="-280035">
              <a:lnSpc>
                <a:spcPct val="100000"/>
              </a:lnSpc>
              <a:spcBef>
                <a:spcPts val="32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资源：系统的一个组件，在</a:t>
            </a:r>
            <a:r>
              <a:rPr sz="1600" spc="180" dirty="0">
                <a:latin typeface="宋体" panose="02010600030101010101" pitchFamily="2" charset="-122"/>
                <a:cs typeface="宋体" panose="02010600030101010101" pitchFamily="2" charset="-122"/>
              </a:rPr>
              <a:t>USE</a:t>
            </a:r>
            <a:r>
              <a:rPr sz="1600" dirty="0">
                <a:latin typeface="宋体" panose="02010600030101010101" pitchFamily="2" charset="-122"/>
                <a:cs typeface="宋体" panose="02010600030101010101" pitchFamily="2" charset="-122"/>
              </a:rPr>
              <a:t>中，它指的是一个传统意义上的物理服务器组件，</a:t>
            </a:r>
            <a:r>
              <a:rPr sz="1600" spc="5" dirty="0">
                <a:latin typeface="宋体" panose="02010600030101010101" pitchFamily="2" charset="-122"/>
                <a:cs typeface="宋体" panose="02010600030101010101" pitchFamily="2" charset="-122"/>
              </a:rPr>
              <a:t>如</a:t>
            </a:r>
            <a:r>
              <a:rPr sz="1600" spc="215" dirty="0">
                <a:latin typeface="宋体" panose="02010600030101010101" pitchFamily="2" charset="-122"/>
                <a:cs typeface="宋体" panose="02010600030101010101" pitchFamily="2" charset="-122"/>
              </a:rPr>
              <a:t>CPU</a:t>
            </a:r>
            <a:r>
              <a:rPr sz="1600" dirty="0">
                <a:latin typeface="宋体" panose="02010600030101010101" pitchFamily="2" charset="-122"/>
                <a:cs typeface="宋体" panose="02010600030101010101" pitchFamily="2" charset="-122"/>
              </a:rPr>
              <a:t>、内存和磁盘等；</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使用率：资源忙于工作的平均时间，它通常用随时间变化的百分比进行表示；</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饱和度：资源排队工作的指标，无法再处理额外的工作；通常用队列长度表示；</a:t>
            </a:r>
            <a:endParaRPr sz="1600">
              <a:latin typeface="宋体" panose="02010600030101010101" pitchFamily="2" charset="-122"/>
              <a:cs typeface="宋体" panose="02010600030101010101" pitchFamily="2" charset="-122"/>
            </a:endParaRPr>
          </a:p>
          <a:p>
            <a:pPr marL="1205865" lvl="2" indent="-280035">
              <a:lnSpc>
                <a:spcPct val="100000"/>
              </a:lnSpc>
              <a:spcBef>
                <a:spcPts val="30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错误：资源错误事件的计数；</a:t>
            </a:r>
            <a:endParaRPr sz="1600">
              <a:latin typeface="宋体" panose="02010600030101010101" pitchFamily="2" charset="-122"/>
              <a:cs typeface="宋体" panose="02010600030101010101" pitchFamily="2" charset="-122"/>
            </a:endParaRPr>
          </a:p>
          <a:p>
            <a:pPr marL="755650" lvl="1" indent="-285750">
              <a:lnSpc>
                <a:spcPct val="100000"/>
              </a:lnSpc>
              <a:spcBef>
                <a:spcPts val="27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对</a:t>
            </a:r>
            <a:r>
              <a:rPr sz="1800" spc="235" dirty="0">
                <a:latin typeface="宋体" panose="02010600030101010101" pitchFamily="2" charset="-122"/>
                <a:cs typeface="宋体" panose="02010600030101010101" pitchFamily="2" charset="-122"/>
              </a:rPr>
              <a:t>CPU</a:t>
            </a:r>
            <a:r>
              <a:rPr sz="1800" dirty="0">
                <a:latin typeface="宋体" panose="02010600030101010101" pitchFamily="2" charset="-122"/>
                <a:cs typeface="宋体" panose="02010600030101010101" pitchFamily="2" charset="-122"/>
              </a:rPr>
              <a:t>来说</a:t>
            </a:r>
            <a:r>
              <a:rPr sz="1800" spc="150" dirty="0">
                <a:latin typeface="宋体" panose="02010600030101010101" pitchFamily="2" charset="-122"/>
                <a:cs typeface="宋体" panose="02010600030101010101" pitchFamily="2" charset="-122"/>
              </a:rPr>
              <a:t>，USE</a:t>
            </a:r>
            <a:r>
              <a:rPr sz="1800" dirty="0">
                <a:latin typeface="宋体" panose="02010600030101010101" pitchFamily="2" charset="-122"/>
                <a:cs typeface="宋体" panose="02010600030101010101" pitchFamily="2" charset="-122"/>
              </a:rPr>
              <a:t>通常意味着如下概念</a:t>
            </a:r>
            <a:endParaRPr sz="1800">
              <a:latin typeface="宋体" panose="02010600030101010101" pitchFamily="2" charset="-122"/>
              <a:cs typeface="宋体" panose="02010600030101010101" pitchFamily="2" charset="-122"/>
            </a:endParaRPr>
          </a:p>
          <a:p>
            <a:pPr marL="1205865" lvl="2" indent="-280035">
              <a:lnSpc>
                <a:spcPct val="100000"/>
              </a:lnSpc>
              <a:spcBef>
                <a:spcPts val="330"/>
              </a:spcBef>
              <a:buClr>
                <a:srgbClr val="F3C108"/>
              </a:buClr>
              <a:buFont typeface="Wingdings" panose="05000000000000000000"/>
              <a:buChar char=""/>
              <a:tabLst>
                <a:tab pos="1206500" algn="l"/>
              </a:tabLst>
            </a:pPr>
            <a:r>
              <a:rPr sz="1600" spc="215" dirty="0">
                <a:latin typeface="宋体" panose="02010600030101010101" pitchFamily="2" charset="-122"/>
                <a:cs typeface="宋体" panose="02010600030101010101" pitchFamily="2" charset="-122"/>
              </a:rPr>
              <a:t>CPU</a:t>
            </a:r>
            <a:r>
              <a:rPr sz="1600" spc="-5" dirty="0">
                <a:latin typeface="宋体" panose="02010600030101010101" pitchFamily="2" charset="-122"/>
                <a:cs typeface="宋体" panose="02010600030101010101" pitchFamily="2" charset="-122"/>
              </a:rPr>
              <a:t>使用率随时间的百分比；</a:t>
            </a:r>
            <a:endParaRPr sz="1600">
              <a:latin typeface="宋体" panose="02010600030101010101" pitchFamily="2" charset="-122"/>
              <a:cs typeface="宋体" panose="02010600030101010101" pitchFamily="2" charset="-122"/>
            </a:endParaRPr>
          </a:p>
          <a:p>
            <a:pPr marL="1205865" lvl="2" indent="-280035">
              <a:lnSpc>
                <a:spcPct val="100000"/>
              </a:lnSpc>
              <a:spcBef>
                <a:spcPts val="305"/>
              </a:spcBef>
              <a:buClr>
                <a:srgbClr val="F3C108"/>
              </a:buClr>
              <a:buFont typeface="Wingdings" panose="05000000000000000000"/>
              <a:buChar char=""/>
              <a:tabLst>
                <a:tab pos="1206500" algn="l"/>
              </a:tabLst>
            </a:pPr>
            <a:r>
              <a:rPr sz="1600" spc="215" dirty="0">
                <a:latin typeface="宋体" panose="02010600030101010101" pitchFamily="2" charset="-122"/>
                <a:cs typeface="宋体" panose="02010600030101010101" pitchFamily="2" charset="-122"/>
              </a:rPr>
              <a:t>CPU</a:t>
            </a:r>
            <a:r>
              <a:rPr sz="1600" dirty="0">
                <a:latin typeface="宋体" panose="02010600030101010101" pitchFamily="2" charset="-122"/>
                <a:cs typeface="宋体" panose="02010600030101010101" pitchFamily="2" charset="-122"/>
              </a:rPr>
              <a:t>饱和度，等待</a:t>
            </a:r>
            <a:r>
              <a:rPr sz="1600" spc="215" dirty="0">
                <a:latin typeface="宋体" panose="02010600030101010101" pitchFamily="2" charset="-122"/>
                <a:cs typeface="宋体" panose="02010600030101010101" pitchFamily="2" charset="-122"/>
              </a:rPr>
              <a:t>CPU</a:t>
            </a:r>
            <a:r>
              <a:rPr sz="1600" dirty="0">
                <a:latin typeface="宋体" panose="02010600030101010101" pitchFamily="2" charset="-122"/>
                <a:cs typeface="宋体" panose="02010600030101010101" pitchFamily="2" charset="-122"/>
              </a:rPr>
              <a:t>的进程数；</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错误，通常对</a:t>
            </a:r>
            <a:r>
              <a:rPr sz="1600" spc="215" dirty="0">
                <a:latin typeface="宋体" panose="02010600030101010101" pitchFamily="2" charset="-122"/>
                <a:cs typeface="宋体" panose="02010600030101010101" pitchFamily="2" charset="-122"/>
              </a:rPr>
              <a:t>CPU</a:t>
            </a:r>
            <a:r>
              <a:rPr sz="1600" dirty="0">
                <a:latin typeface="宋体" panose="02010600030101010101" pitchFamily="2" charset="-122"/>
                <a:cs typeface="宋体" panose="02010600030101010101" pitchFamily="2" charset="-122"/>
              </a:rPr>
              <a:t>不太有影响；</a:t>
            </a:r>
            <a:endParaRPr sz="1600">
              <a:latin typeface="宋体" panose="02010600030101010101" pitchFamily="2" charset="-122"/>
              <a:cs typeface="宋体" panose="02010600030101010101" pitchFamily="2" charset="-122"/>
            </a:endParaRPr>
          </a:p>
          <a:p>
            <a:pPr marL="755650" lvl="1" indent="-285750">
              <a:lnSpc>
                <a:spcPct val="100000"/>
              </a:lnSpc>
              <a:spcBef>
                <a:spcPts val="27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对内存来说，</a:t>
            </a:r>
            <a:r>
              <a:rPr sz="1800" spc="165" dirty="0">
                <a:latin typeface="宋体" panose="02010600030101010101" pitchFamily="2" charset="-122"/>
                <a:cs typeface="宋体" panose="02010600030101010101" pitchFamily="2" charset="-122"/>
              </a:rPr>
              <a:t>U</a:t>
            </a:r>
            <a:r>
              <a:rPr sz="1800" spc="155" dirty="0">
                <a:latin typeface="宋体" panose="02010600030101010101" pitchFamily="2" charset="-122"/>
                <a:cs typeface="宋体" panose="02010600030101010101" pitchFamily="2" charset="-122"/>
              </a:rPr>
              <a:t>S</a:t>
            </a:r>
            <a:r>
              <a:rPr sz="1800" spc="275" dirty="0">
                <a:latin typeface="宋体" panose="02010600030101010101" pitchFamily="2" charset="-122"/>
                <a:cs typeface="宋体" panose="02010600030101010101" pitchFamily="2" charset="-122"/>
              </a:rPr>
              <a:t>E</a:t>
            </a:r>
            <a:r>
              <a:rPr sz="1800" dirty="0">
                <a:latin typeface="宋体" panose="02010600030101010101" pitchFamily="2" charset="-122"/>
                <a:cs typeface="宋体" panose="02010600030101010101" pitchFamily="2" charset="-122"/>
              </a:rPr>
              <a:t>的意义相似</a:t>
            </a:r>
            <a:endParaRPr sz="1800">
              <a:latin typeface="宋体" panose="02010600030101010101" pitchFamily="2" charset="-122"/>
              <a:cs typeface="宋体" panose="02010600030101010101" pitchFamily="2" charset="-122"/>
            </a:endParaRPr>
          </a:p>
          <a:p>
            <a:pPr marL="1205865" lvl="2" indent="-280035">
              <a:lnSpc>
                <a:spcPct val="100000"/>
              </a:lnSpc>
              <a:spcBef>
                <a:spcPts val="32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内存使用率随时间的百分比；</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内存饱和度，可通过监控</a:t>
            </a:r>
            <a:r>
              <a:rPr sz="1600" spc="-25" dirty="0">
                <a:latin typeface="宋体" panose="02010600030101010101" pitchFamily="2" charset="-122"/>
                <a:cs typeface="宋体" panose="02010600030101010101" pitchFamily="2" charset="-122"/>
              </a:rPr>
              <a:t>swap</a:t>
            </a:r>
            <a:r>
              <a:rPr sz="1600" dirty="0">
                <a:latin typeface="宋体" panose="02010600030101010101" pitchFamily="2" charset="-122"/>
                <a:cs typeface="宋体" panose="02010600030101010101" pitchFamily="2" charset="-122"/>
              </a:rPr>
              <a:t>进行测量；</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错误，通常不太关键；</a:t>
            </a:r>
            <a:endParaRPr sz="1600">
              <a:latin typeface="宋体" panose="02010600030101010101" pitchFamily="2" charset="-122"/>
              <a:cs typeface="宋体" panose="02010600030101010101" pitchFamily="2" charset="-122"/>
            </a:endParaRPr>
          </a:p>
        </p:txBody>
      </p:sp>
      <p:sp>
        <p:nvSpPr>
          <p:cNvPr id="19" name="object 2"/>
          <p:cNvSpPr/>
          <p:nvPr>
            <p:custDataLst>
              <p:tags r:id="rId1"/>
            </p:custDataLst>
          </p:nvPr>
        </p:nvSpPr>
        <p:spPr>
          <a:xfrm flipV="1">
            <a:off x="285115" y="823595"/>
            <a:ext cx="11511915"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5"/>
          <a:stretch>
            <a:fillRect/>
          </a:stretch>
        </p:blipFill>
        <p:spPr>
          <a:xfrm>
            <a:off x="8537699" y="209863"/>
            <a:ext cx="2565911" cy="618240"/>
          </a:xfrm>
          <a:prstGeom prst="rect">
            <a:avLst/>
          </a:prstGeom>
        </p:spPr>
      </p:pic>
      <p:pic>
        <p:nvPicPr>
          <p:cNvPr id="4" name="object 4"/>
          <p:cNvPicPr/>
          <p:nvPr>
            <p:custDataLst>
              <p:tags r:id="rId3"/>
            </p:custDataLst>
          </p:nvPr>
        </p:nvPicPr>
        <p:blipFill>
          <a:blip r:embed="rId6" cstate="print"/>
          <a:stretch>
            <a:fillRect/>
          </a:stretch>
        </p:blipFill>
        <p:spPr>
          <a:xfrm>
            <a:off x="0" y="6436359"/>
            <a:ext cx="12190729" cy="4216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9885" y="166053"/>
            <a:ext cx="2561590" cy="504825"/>
          </a:xfrm>
          <a:prstGeom prst="rect">
            <a:avLst/>
          </a:prstGeom>
        </p:spPr>
        <p:txBody>
          <a:bodyPr vert="horz" wrap="square" lIns="0" tIns="12700" rIns="0" bIns="0" rtlCol="0">
            <a:spAutoFit/>
          </a:bodyPr>
          <a:lstStyle/>
          <a:p>
            <a:pPr marL="12700">
              <a:lnSpc>
                <a:spcPct val="100000"/>
              </a:lnSpc>
              <a:spcBef>
                <a:spcPts val="100"/>
              </a:spcBef>
            </a:pPr>
            <a:r>
              <a:rPr sz="3200" b="0" spc="320" dirty="0">
                <a:solidFill>
                  <a:srgbClr val="000000"/>
                </a:solidFill>
                <a:latin typeface="宋体" panose="02010600030101010101" pitchFamily="2" charset="-122"/>
                <a:cs typeface="宋体" panose="02010600030101010101" pitchFamily="2" charset="-122"/>
              </a:rPr>
              <a:t>CPU使用率</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4478655" cy="330200"/>
          </a:xfrm>
          <a:prstGeom prst="rect">
            <a:avLst/>
          </a:prstGeom>
        </p:spPr>
        <p:txBody>
          <a:bodyPr vert="horz" wrap="square" lIns="0" tIns="12700" rIns="0" bIns="0" rtlCol="0">
            <a:spAutoFit/>
          </a:bodyPr>
          <a:lstStyle/>
          <a:p>
            <a:pPr marL="304800" indent="-292100">
              <a:lnSpc>
                <a:spcPct val="100000"/>
              </a:lnSpc>
              <a:spcBef>
                <a:spcPts val="10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每台主</a:t>
            </a:r>
            <a:r>
              <a:rPr sz="2000" spc="-5" dirty="0">
                <a:latin typeface="宋体" panose="02010600030101010101" pitchFamily="2" charset="-122"/>
                <a:cs typeface="宋体" panose="02010600030101010101" pitchFamily="2" charset="-122"/>
              </a:rPr>
              <a:t>机</a:t>
            </a:r>
            <a:r>
              <a:rPr sz="2000" spc="270" dirty="0">
                <a:latin typeface="宋体" panose="02010600030101010101" pitchFamily="2" charset="-122"/>
                <a:cs typeface="宋体" panose="02010600030101010101" pitchFamily="2" charset="-122"/>
              </a:rPr>
              <a:t>CP</a:t>
            </a:r>
            <a:r>
              <a:rPr sz="2000" spc="275" dirty="0">
                <a:latin typeface="宋体" panose="02010600030101010101" pitchFamily="2" charset="-122"/>
                <a:cs typeface="宋体" panose="02010600030101010101" pitchFamily="2" charset="-122"/>
              </a:rPr>
              <a:t>U</a:t>
            </a:r>
            <a:r>
              <a:rPr sz="2000" dirty="0">
                <a:latin typeface="宋体" panose="02010600030101010101" pitchFamily="2" charset="-122"/>
                <a:cs typeface="宋体" panose="02010600030101010101" pitchFamily="2" charset="-122"/>
              </a:rPr>
              <a:t>在</a:t>
            </a:r>
            <a:r>
              <a:rPr sz="2000" spc="-65" dirty="0">
                <a:latin typeface="宋体" panose="02010600030101010101" pitchFamily="2" charset="-122"/>
                <a:cs typeface="宋体" panose="02010600030101010101" pitchFamily="2" charset="-122"/>
              </a:rPr>
              <a:t>5</a:t>
            </a:r>
            <a:r>
              <a:rPr sz="2000" dirty="0">
                <a:latin typeface="宋体" panose="02010600030101010101" pitchFamily="2" charset="-122"/>
                <a:cs typeface="宋体" panose="02010600030101010101" pitchFamily="2" charset="-122"/>
              </a:rPr>
              <a:t>分钟内的平均使用率</a:t>
            </a:r>
            <a:endParaRPr sz="2000">
              <a:latin typeface="宋体" panose="02010600030101010101" pitchFamily="2" charset="-122"/>
              <a:cs typeface="宋体" panose="02010600030101010101" pitchFamily="2" charset="-122"/>
            </a:endParaRPr>
          </a:p>
        </p:txBody>
      </p:sp>
      <p:grpSp>
        <p:nvGrpSpPr>
          <p:cNvPr id="4" name="object 4"/>
          <p:cNvGrpSpPr/>
          <p:nvPr/>
        </p:nvGrpSpPr>
        <p:grpSpPr>
          <a:xfrm>
            <a:off x="1816100" y="1475752"/>
            <a:ext cx="8553450" cy="4198620"/>
            <a:chOff x="1816100" y="1475752"/>
            <a:chExt cx="8553450" cy="4198620"/>
          </a:xfrm>
        </p:grpSpPr>
        <p:pic>
          <p:nvPicPr>
            <p:cNvPr id="5" name="object 5"/>
            <p:cNvPicPr/>
            <p:nvPr/>
          </p:nvPicPr>
          <p:blipFill>
            <a:blip r:embed="rId5" cstate="print"/>
            <a:stretch>
              <a:fillRect/>
            </a:stretch>
          </p:blipFill>
          <p:spPr>
            <a:xfrm>
              <a:off x="1816100" y="1475752"/>
              <a:ext cx="8552942" cy="4198112"/>
            </a:xfrm>
            <a:prstGeom prst="rect">
              <a:avLst/>
            </a:prstGeom>
          </p:spPr>
        </p:pic>
        <p:pic>
          <p:nvPicPr>
            <p:cNvPr id="6" name="object 6"/>
            <p:cNvPicPr/>
            <p:nvPr/>
          </p:nvPicPr>
          <p:blipFill>
            <a:blip r:embed="rId6" cstate="print"/>
            <a:stretch>
              <a:fillRect/>
            </a:stretch>
          </p:blipFill>
          <p:spPr>
            <a:xfrm>
              <a:off x="1963420" y="1579880"/>
              <a:ext cx="8265159" cy="3996689"/>
            </a:xfrm>
            <a:prstGeom prst="rect">
              <a:avLst/>
            </a:prstGeom>
          </p:spPr>
        </p:pic>
      </p:grpSp>
      <p:sp>
        <p:nvSpPr>
          <p:cNvPr id="19" name="object 2"/>
          <p:cNvSpPr/>
          <p:nvPr>
            <p:custDataLst>
              <p:tags r:id="rId1"/>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7"/>
          <a:stretch>
            <a:fillRect/>
          </a:stretch>
        </p:blipFill>
        <p:spPr>
          <a:xfrm>
            <a:off x="8537699" y="209863"/>
            <a:ext cx="2565911" cy="618240"/>
          </a:xfrm>
          <a:prstGeom prst="rect">
            <a:avLst/>
          </a:prstGeom>
        </p:spPr>
      </p:pic>
      <p:pic>
        <p:nvPicPr>
          <p:cNvPr id="7" name="object 4"/>
          <p:cNvPicPr/>
          <p:nvPr>
            <p:custDataLst>
              <p:tags r:id="rId3"/>
            </p:custDataLst>
          </p:nvPr>
        </p:nvPicPr>
        <p:blipFill>
          <a:blip r:embed="rId8" cstate="print"/>
          <a:stretch>
            <a:fillRect/>
          </a:stretch>
        </p:blipFill>
        <p:spPr>
          <a:xfrm>
            <a:off x="0" y="6436359"/>
            <a:ext cx="12190729" cy="421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16510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监控体系</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8289"/>
            <a:ext cx="8817610" cy="4731385"/>
          </a:xfrm>
          <a:prstGeom prst="rect">
            <a:avLst/>
          </a:prstGeom>
        </p:spPr>
        <p:txBody>
          <a:bodyPr vert="horz" wrap="square" lIns="0" tIns="55244" rIns="0" bIns="0" rtlCol="0">
            <a:spAutoFit/>
          </a:bodyPr>
          <a:lstStyle/>
          <a:p>
            <a:pPr marL="304800" indent="-292100">
              <a:lnSpc>
                <a:spcPct val="100000"/>
              </a:lnSpc>
              <a:spcBef>
                <a:spcPts val="43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监控体系（自底向上）</a:t>
            </a: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系统层监控</a:t>
            </a:r>
          </a:p>
          <a:p>
            <a:pPr marL="1206500" lvl="2" indent="-280035">
              <a:lnSpc>
                <a:spcPct val="100000"/>
              </a:lnSpc>
              <a:spcBef>
                <a:spcPts val="320"/>
              </a:spcBef>
              <a:buClr>
                <a:srgbClr val="F3C108"/>
              </a:buClr>
              <a:buFont typeface="Wingdings" panose="05000000000000000000"/>
              <a:buChar char=""/>
              <a:tabLst>
                <a:tab pos="1207135" algn="l"/>
              </a:tabLst>
            </a:pPr>
            <a:r>
              <a:rPr sz="1600" dirty="0">
                <a:latin typeface="宋体" panose="02010600030101010101" pitchFamily="2" charset="-122"/>
                <a:cs typeface="宋体" panose="02010600030101010101" pitchFamily="2" charset="-122"/>
              </a:rPr>
              <a:t>系统监控</a:t>
            </a:r>
            <a:r>
              <a:rPr sz="1600" spc="160" dirty="0">
                <a:latin typeface="宋体" panose="02010600030101010101" pitchFamily="2" charset="-122"/>
                <a:cs typeface="宋体" panose="02010600030101010101" pitchFamily="2" charset="-122"/>
              </a:rPr>
              <a:t>：CPU</a:t>
            </a:r>
            <a:r>
              <a:rPr sz="1600" dirty="0">
                <a:latin typeface="宋体" panose="02010600030101010101" pitchFamily="2" charset="-122"/>
                <a:cs typeface="宋体" panose="02010600030101010101" pitchFamily="2" charset="-122"/>
              </a:rPr>
              <a:t>、</a:t>
            </a:r>
            <a:r>
              <a:rPr sz="1600" spc="-5" dirty="0">
                <a:latin typeface="宋体" panose="02010600030101010101" pitchFamily="2" charset="-122"/>
                <a:cs typeface="宋体" panose="02010600030101010101" pitchFamily="2" charset="-122"/>
              </a:rPr>
              <a:t>Load</a:t>
            </a:r>
            <a:r>
              <a:rPr sz="1600" dirty="0">
                <a:latin typeface="宋体" panose="02010600030101010101" pitchFamily="2" charset="-122"/>
                <a:cs typeface="宋体" panose="02010600030101010101" pitchFamily="2" charset="-122"/>
              </a:rPr>
              <a:t>、</a:t>
            </a:r>
            <a:r>
              <a:rPr sz="1600" spc="70" dirty="0">
                <a:latin typeface="宋体" panose="02010600030101010101" pitchFamily="2" charset="-122"/>
                <a:cs typeface="宋体" panose="02010600030101010101" pitchFamily="2" charset="-122"/>
              </a:rPr>
              <a:t>Memory</a:t>
            </a:r>
            <a:r>
              <a:rPr sz="1600" spc="-5" dirty="0">
                <a:latin typeface="宋体" panose="02010600030101010101" pitchFamily="2" charset="-122"/>
                <a:cs typeface="宋体" panose="02010600030101010101" pitchFamily="2" charset="-122"/>
              </a:rPr>
              <a:t>、</a:t>
            </a:r>
            <a:r>
              <a:rPr sz="1600" spc="20" dirty="0">
                <a:latin typeface="宋体" panose="02010600030101010101" pitchFamily="2" charset="-122"/>
                <a:cs typeface="宋体" panose="02010600030101010101" pitchFamily="2" charset="-122"/>
              </a:rPr>
              <a:t>Swap</a:t>
            </a:r>
            <a:r>
              <a:rPr sz="1600" dirty="0">
                <a:latin typeface="宋体" panose="02010600030101010101" pitchFamily="2" charset="-122"/>
                <a:cs typeface="宋体" panose="02010600030101010101" pitchFamily="2" charset="-122"/>
              </a:rPr>
              <a:t>、</a:t>
            </a:r>
            <a:r>
              <a:rPr sz="1600" spc="-70" dirty="0">
                <a:latin typeface="宋体" panose="02010600030101010101" pitchFamily="2" charset="-122"/>
                <a:cs typeface="宋体" panose="02010600030101010101" pitchFamily="2" charset="-122"/>
              </a:rPr>
              <a:t>Disk</a:t>
            </a:r>
            <a:r>
              <a:rPr sz="1600" spc="-420" dirty="0">
                <a:latin typeface="宋体" panose="02010600030101010101" pitchFamily="2" charset="-122"/>
                <a:cs typeface="宋体" panose="02010600030101010101" pitchFamily="2" charset="-122"/>
              </a:rPr>
              <a:t> </a:t>
            </a:r>
            <a:r>
              <a:rPr sz="1600" spc="105" dirty="0">
                <a:latin typeface="宋体" panose="02010600030101010101" pitchFamily="2" charset="-122"/>
                <a:cs typeface="宋体" panose="02010600030101010101" pitchFamily="2" charset="-122"/>
              </a:rPr>
              <a:t>IO</a:t>
            </a:r>
            <a:r>
              <a:rPr sz="1600" spc="-5" dirty="0">
                <a:latin typeface="宋体" panose="02010600030101010101" pitchFamily="2" charset="-122"/>
                <a:cs typeface="宋体" panose="02010600030101010101" pitchFamily="2" charset="-122"/>
              </a:rPr>
              <a:t>、</a:t>
            </a:r>
            <a:r>
              <a:rPr sz="1600" spc="-135" dirty="0">
                <a:latin typeface="宋体" panose="02010600030101010101" pitchFamily="2" charset="-122"/>
                <a:cs typeface="宋体" panose="02010600030101010101" pitchFamily="2" charset="-122"/>
              </a:rPr>
              <a:t>Processes</a:t>
            </a:r>
            <a:r>
              <a:rPr sz="1600" dirty="0">
                <a:latin typeface="宋体" panose="02010600030101010101" pitchFamily="2" charset="-122"/>
                <a:cs typeface="宋体" panose="02010600030101010101" pitchFamily="2" charset="-122"/>
              </a:rPr>
              <a:t>、</a:t>
            </a:r>
            <a:r>
              <a:rPr sz="1600" spc="-95" dirty="0">
                <a:latin typeface="宋体" panose="02010600030101010101" pitchFamily="2" charset="-122"/>
                <a:cs typeface="宋体" panose="02010600030101010101" pitchFamily="2" charset="-122"/>
              </a:rPr>
              <a:t>Kernel</a:t>
            </a:r>
            <a:r>
              <a:rPr sz="1600" spc="-409" dirty="0">
                <a:latin typeface="宋体" panose="02010600030101010101" pitchFamily="2" charset="-122"/>
                <a:cs typeface="宋体" panose="02010600030101010101" pitchFamily="2" charset="-122"/>
              </a:rPr>
              <a:t> </a:t>
            </a:r>
            <a:r>
              <a:rPr sz="1600" spc="-114" dirty="0">
                <a:latin typeface="宋体" panose="02010600030101010101" pitchFamily="2" charset="-122"/>
                <a:cs typeface="宋体" panose="02010600030101010101" pitchFamily="2" charset="-122"/>
              </a:rPr>
              <a:t>Parameters</a:t>
            </a:r>
            <a:r>
              <a:rPr sz="1600" dirty="0">
                <a:latin typeface="宋体" panose="02010600030101010101" pitchFamily="2" charset="-122"/>
                <a:cs typeface="宋体" panose="02010600030101010101" pitchFamily="2" charset="-122"/>
              </a:rPr>
              <a:t>、……</a:t>
            </a:r>
          </a:p>
          <a:p>
            <a:pPr marL="1206500" lvl="2" indent="-280035">
              <a:lnSpc>
                <a:spcPct val="100000"/>
              </a:lnSpc>
              <a:spcBef>
                <a:spcPts val="310"/>
              </a:spcBef>
              <a:buClr>
                <a:srgbClr val="F3C108"/>
              </a:buClr>
              <a:buFont typeface="Wingdings" panose="05000000000000000000"/>
              <a:buChar char=""/>
              <a:tabLst>
                <a:tab pos="1207135" algn="l"/>
              </a:tabLst>
            </a:pPr>
            <a:r>
              <a:rPr sz="1600" dirty="0">
                <a:latin typeface="宋体" panose="02010600030101010101" pitchFamily="2" charset="-122"/>
                <a:cs typeface="宋体" panose="02010600030101010101" pitchFamily="2" charset="-122"/>
              </a:rPr>
              <a:t>网络监控：网络设备、工作负载、网络延迟、丢包率、……</a:t>
            </a:r>
          </a:p>
          <a:p>
            <a:pPr marL="755650" lvl="1" indent="-285750">
              <a:lnSpc>
                <a:spcPct val="100000"/>
              </a:lnSpc>
              <a:spcBef>
                <a:spcPts val="27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中间件及基础设施类系统监控</a:t>
            </a:r>
          </a:p>
          <a:p>
            <a:pPr marL="1206500" lvl="2" indent="-280035">
              <a:lnSpc>
                <a:spcPct val="100000"/>
              </a:lnSpc>
              <a:spcBef>
                <a:spcPts val="320"/>
              </a:spcBef>
              <a:buClr>
                <a:srgbClr val="F3C108"/>
              </a:buClr>
              <a:buFont typeface="Wingdings" panose="05000000000000000000"/>
              <a:buChar char=""/>
              <a:tabLst>
                <a:tab pos="1207135" algn="l"/>
              </a:tabLst>
            </a:pPr>
            <a:r>
              <a:rPr sz="1600" dirty="0">
                <a:latin typeface="宋体" panose="02010600030101010101" pitchFamily="2" charset="-122"/>
                <a:cs typeface="宋体" panose="02010600030101010101" pitchFamily="2" charset="-122"/>
              </a:rPr>
              <a:t>消息中间件：</a:t>
            </a:r>
            <a:r>
              <a:rPr sz="1600" spc="-50" dirty="0">
                <a:latin typeface="宋体" panose="02010600030101010101" pitchFamily="2" charset="-122"/>
                <a:cs typeface="宋体" panose="02010600030101010101" pitchFamily="2" charset="-122"/>
              </a:rPr>
              <a:t>Kafk</a:t>
            </a:r>
            <a:r>
              <a:rPr sz="1600" spc="-55" dirty="0">
                <a:latin typeface="宋体" panose="02010600030101010101" pitchFamily="2" charset="-122"/>
                <a:cs typeface="宋体" panose="02010600030101010101" pitchFamily="2" charset="-122"/>
              </a:rPr>
              <a:t>a</a:t>
            </a:r>
            <a:r>
              <a:rPr sz="1600" dirty="0">
                <a:latin typeface="宋体" panose="02010600030101010101" pitchFamily="2" charset="-122"/>
                <a:cs typeface="宋体" panose="02010600030101010101" pitchFamily="2" charset="-122"/>
              </a:rPr>
              <a:t>、</a:t>
            </a:r>
            <a:r>
              <a:rPr sz="1600" spc="25" dirty="0">
                <a:latin typeface="宋体" panose="02010600030101010101" pitchFamily="2" charset="-122"/>
                <a:cs typeface="宋体" panose="02010600030101010101" pitchFamily="2" charset="-122"/>
              </a:rPr>
              <a:t>Roc</a:t>
            </a:r>
            <a:r>
              <a:rPr sz="1600" spc="-175" dirty="0">
                <a:latin typeface="宋体" panose="02010600030101010101" pitchFamily="2" charset="-122"/>
                <a:cs typeface="宋体" panose="02010600030101010101" pitchFamily="2" charset="-122"/>
              </a:rPr>
              <a:t>ket</a:t>
            </a:r>
            <a:r>
              <a:rPr sz="1600" spc="480" dirty="0">
                <a:latin typeface="宋体" panose="02010600030101010101" pitchFamily="2" charset="-122"/>
                <a:cs typeface="宋体" panose="02010600030101010101" pitchFamily="2" charset="-122"/>
              </a:rPr>
              <a:t>MQ</a:t>
            </a:r>
            <a:r>
              <a:rPr sz="1600" spc="-5" dirty="0">
                <a:latin typeface="宋体" panose="02010600030101010101" pitchFamily="2" charset="-122"/>
                <a:cs typeface="宋体" panose="02010600030101010101" pitchFamily="2" charset="-122"/>
              </a:rPr>
              <a:t>和</a:t>
            </a:r>
            <a:r>
              <a:rPr sz="1600" spc="20" dirty="0">
                <a:latin typeface="宋体" panose="02010600030101010101" pitchFamily="2" charset="-122"/>
                <a:cs typeface="宋体" panose="02010600030101010101" pitchFamily="2" charset="-122"/>
              </a:rPr>
              <a:t>Rab</a:t>
            </a:r>
            <a:r>
              <a:rPr sz="1600" spc="25" dirty="0">
                <a:latin typeface="宋体" panose="02010600030101010101" pitchFamily="2" charset="-122"/>
                <a:cs typeface="宋体" panose="02010600030101010101" pitchFamily="2" charset="-122"/>
              </a:rPr>
              <a:t>b</a:t>
            </a:r>
            <a:r>
              <a:rPr sz="1600" spc="-445" dirty="0">
                <a:latin typeface="宋体" panose="02010600030101010101" pitchFamily="2" charset="-122"/>
                <a:cs typeface="宋体" panose="02010600030101010101" pitchFamily="2" charset="-122"/>
              </a:rPr>
              <a:t>i</a:t>
            </a:r>
            <a:r>
              <a:rPr sz="1600" spc="210" dirty="0">
                <a:latin typeface="宋体" panose="02010600030101010101" pitchFamily="2" charset="-122"/>
                <a:cs typeface="宋体" panose="02010600030101010101" pitchFamily="2" charset="-122"/>
              </a:rPr>
              <a:t>tM</a:t>
            </a:r>
            <a:r>
              <a:rPr sz="1600" spc="204" dirty="0">
                <a:latin typeface="宋体" panose="02010600030101010101" pitchFamily="2" charset="-122"/>
                <a:cs typeface="宋体" panose="02010600030101010101" pitchFamily="2" charset="-122"/>
              </a:rPr>
              <a:t>Q</a:t>
            </a:r>
            <a:r>
              <a:rPr sz="1600" dirty="0">
                <a:latin typeface="宋体" panose="02010600030101010101" pitchFamily="2" charset="-122"/>
                <a:cs typeface="宋体" panose="02010600030101010101" pitchFamily="2" charset="-122"/>
              </a:rPr>
              <a:t>等；</a:t>
            </a:r>
          </a:p>
          <a:p>
            <a:pPr marL="1206500" lvl="2" indent="-280035">
              <a:lnSpc>
                <a:spcPct val="100000"/>
              </a:lnSpc>
              <a:spcBef>
                <a:spcPts val="310"/>
              </a:spcBef>
              <a:buClr>
                <a:srgbClr val="F3C108"/>
              </a:buClr>
              <a:buFont typeface="Wingdings" panose="05000000000000000000"/>
              <a:buChar char=""/>
              <a:tabLst>
                <a:tab pos="1207135" algn="l"/>
              </a:tabLst>
            </a:pPr>
            <a:r>
              <a:rPr sz="1600" spc="165" dirty="0">
                <a:latin typeface="宋体" panose="02010600030101010101" pitchFamily="2" charset="-122"/>
                <a:cs typeface="宋体" panose="02010600030101010101" pitchFamily="2" charset="-122"/>
              </a:rPr>
              <a:t>Web</a:t>
            </a:r>
            <a:r>
              <a:rPr sz="1600" dirty="0">
                <a:latin typeface="宋体" panose="02010600030101010101" pitchFamily="2" charset="-122"/>
                <a:cs typeface="宋体" panose="02010600030101010101" pitchFamily="2" charset="-122"/>
              </a:rPr>
              <a:t>服务容器：Tomcat和</a:t>
            </a:r>
            <a:r>
              <a:rPr sz="1600" spc="-245" dirty="0">
                <a:latin typeface="宋体" panose="02010600030101010101" pitchFamily="2" charset="-122"/>
                <a:cs typeface="宋体" panose="02010600030101010101" pitchFamily="2" charset="-122"/>
              </a:rPr>
              <a:t>Jetty</a:t>
            </a:r>
            <a:r>
              <a:rPr sz="1600" dirty="0">
                <a:latin typeface="宋体" panose="02010600030101010101" pitchFamily="2" charset="-122"/>
                <a:cs typeface="宋体" panose="02010600030101010101" pitchFamily="2" charset="-122"/>
              </a:rPr>
              <a:t>等；</a:t>
            </a:r>
          </a:p>
          <a:p>
            <a:pPr marL="1206500" lvl="2" indent="-280035">
              <a:lnSpc>
                <a:spcPct val="100000"/>
              </a:lnSpc>
              <a:spcBef>
                <a:spcPts val="310"/>
              </a:spcBef>
              <a:buClr>
                <a:srgbClr val="F3C108"/>
              </a:buClr>
              <a:buFont typeface="Wingdings" panose="05000000000000000000"/>
              <a:buChar char=""/>
              <a:tabLst>
                <a:tab pos="1207135" algn="l"/>
              </a:tabLst>
            </a:pPr>
            <a:r>
              <a:rPr sz="1600" spc="-5" dirty="0" err="1">
                <a:latin typeface="宋体" panose="02010600030101010101" pitchFamily="2" charset="-122"/>
                <a:cs typeface="宋体" panose="02010600030101010101" pitchFamily="2" charset="-122"/>
              </a:rPr>
              <a:t>数据库及缓存系统</a:t>
            </a:r>
            <a:r>
              <a:rPr sz="1600" spc="150" dirty="0" err="1">
                <a:latin typeface="宋体" panose="02010600030101010101" pitchFamily="2" charset="-122"/>
                <a:cs typeface="宋体" panose="02010600030101010101" pitchFamily="2" charset="-122"/>
              </a:rPr>
              <a:t>：MySQL</a:t>
            </a:r>
            <a:r>
              <a:rPr sz="1600" dirty="0" err="1">
                <a:latin typeface="宋体" panose="02010600030101010101" pitchFamily="2" charset="-122"/>
                <a:cs typeface="宋体" panose="02010600030101010101" pitchFamily="2" charset="-122"/>
              </a:rPr>
              <a:t>、</a:t>
            </a:r>
            <a:r>
              <a:rPr sz="1600" spc="-40" dirty="0" err="1">
                <a:latin typeface="宋体" panose="02010600030101010101" pitchFamily="2" charset="-122"/>
                <a:cs typeface="宋体" panose="02010600030101010101" pitchFamily="2" charset="-122"/>
              </a:rPr>
              <a:t>PostgreSQL</a:t>
            </a:r>
            <a:r>
              <a:rPr sz="1600" spc="-5" dirty="0" err="1">
                <a:latin typeface="宋体" panose="02010600030101010101" pitchFamily="2" charset="-122"/>
                <a:cs typeface="宋体" panose="02010600030101010101" pitchFamily="2" charset="-122"/>
              </a:rPr>
              <a:t>、</a:t>
            </a:r>
            <a:r>
              <a:rPr sz="1600" spc="180" dirty="0" err="1">
                <a:latin typeface="宋体" panose="02010600030101010101" pitchFamily="2" charset="-122"/>
                <a:cs typeface="宋体" panose="02010600030101010101" pitchFamily="2" charset="-122"/>
              </a:rPr>
              <a:t>Mo</a:t>
            </a:r>
            <a:r>
              <a:rPr lang="en-US" altLang="zh-CN" sz="1600" spc="180" dirty="0" err="1">
                <a:latin typeface="宋体" panose="02010600030101010101" pitchFamily="2" charset="-122"/>
                <a:cs typeface="宋体" panose="02010600030101010101" pitchFamily="2" charset="-122"/>
              </a:rPr>
              <a:t>n</a:t>
            </a:r>
            <a:r>
              <a:rPr sz="1600" spc="180" dirty="0" err="1">
                <a:latin typeface="宋体" panose="02010600030101010101" pitchFamily="2" charset="-122"/>
                <a:cs typeface="宋体" panose="02010600030101010101" pitchFamily="2" charset="-122"/>
              </a:rPr>
              <a:t>goDB</a:t>
            </a:r>
            <a:r>
              <a:rPr sz="1600" spc="-5" dirty="0" err="1">
                <a:latin typeface="宋体" panose="02010600030101010101" pitchFamily="2" charset="-122"/>
                <a:cs typeface="宋体" panose="02010600030101010101" pitchFamily="2" charset="-122"/>
              </a:rPr>
              <a:t>、</a:t>
            </a:r>
            <a:r>
              <a:rPr sz="1600" spc="-170" dirty="0" err="1">
                <a:latin typeface="宋体" panose="02010600030101010101" pitchFamily="2" charset="-122"/>
                <a:cs typeface="宋体" panose="02010600030101010101" pitchFamily="2" charset="-122"/>
              </a:rPr>
              <a:t>ElasticSearch</a:t>
            </a:r>
            <a:r>
              <a:rPr sz="1600" spc="-5" dirty="0" err="1">
                <a:latin typeface="宋体" panose="02010600030101010101" pitchFamily="2" charset="-122"/>
                <a:cs typeface="宋体" panose="02010600030101010101" pitchFamily="2" charset="-122"/>
              </a:rPr>
              <a:t>和</a:t>
            </a:r>
            <a:r>
              <a:rPr sz="1600" spc="-125" dirty="0" err="1">
                <a:latin typeface="宋体" panose="02010600030101010101" pitchFamily="2" charset="-122"/>
                <a:cs typeface="宋体" panose="02010600030101010101" pitchFamily="2" charset="-122"/>
              </a:rPr>
              <a:t>Redis</a:t>
            </a:r>
            <a:r>
              <a:rPr sz="1600" spc="-5" dirty="0" err="1">
                <a:latin typeface="宋体" panose="02010600030101010101" pitchFamily="2" charset="-122"/>
                <a:cs typeface="宋体" panose="02010600030101010101" pitchFamily="2" charset="-122"/>
              </a:rPr>
              <a:t>等</a:t>
            </a:r>
            <a:r>
              <a:rPr sz="1600" spc="-5" dirty="0">
                <a:latin typeface="宋体" panose="02010600030101010101" pitchFamily="2" charset="-122"/>
                <a:cs typeface="宋体" panose="02010600030101010101" pitchFamily="2" charset="-122"/>
              </a:rPr>
              <a:t>；</a:t>
            </a:r>
            <a:endParaRPr sz="1600" dirty="0">
              <a:latin typeface="宋体" panose="02010600030101010101" pitchFamily="2" charset="-122"/>
              <a:cs typeface="宋体" panose="02010600030101010101" pitchFamily="2" charset="-122"/>
            </a:endParaRPr>
          </a:p>
          <a:p>
            <a:pPr marL="1206500" lvl="2" indent="-280035">
              <a:lnSpc>
                <a:spcPct val="100000"/>
              </a:lnSpc>
              <a:spcBef>
                <a:spcPts val="305"/>
              </a:spcBef>
              <a:buClr>
                <a:srgbClr val="F3C108"/>
              </a:buClr>
              <a:buFont typeface="Wingdings" panose="05000000000000000000"/>
              <a:buChar char=""/>
              <a:tabLst>
                <a:tab pos="1207135" algn="l"/>
              </a:tabLst>
            </a:pPr>
            <a:r>
              <a:rPr sz="1600" dirty="0">
                <a:latin typeface="宋体" panose="02010600030101010101" pitchFamily="2" charset="-122"/>
                <a:cs typeface="宋体" panose="02010600030101010101" pitchFamily="2" charset="-122"/>
              </a:rPr>
              <a:t>数据库连接池：</a:t>
            </a:r>
            <a:r>
              <a:rPr sz="1600" spc="-10" dirty="0">
                <a:latin typeface="宋体" panose="02010600030101010101" pitchFamily="2" charset="-122"/>
                <a:cs typeface="宋体" panose="02010600030101010101" pitchFamily="2" charset="-122"/>
              </a:rPr>
              <a:t>S</a:t>
            </a:r>
            <a:r>
              <a:rPr sz="1600" spc="-5" dirty="0">
                <a:latin typeface="宋体" panose="02010600030101010101" pitchFamily="2" charset="-122"/>
                <a:cs typeface="宋体" panose="02010600030101010101" pitchFamily="2" charset="-122"/>
              </a:rPr>
              <a:t>h</a:t>
            </a:r>
            <a:r>
              <a:rPr sz="1600" spc="-170" dirty="0">
                <a:latin typeface="宋体" panose="02010600030101010101" pitchFamily="2" charset="-122"/>
                <a:cs typeface="宋体" panose="02010600030101010101" pitchFamily="2" charset="-122"/>
              </a:rPr>
              <a:t>ardin</a:t>
            </a:r>
            <a:r>
              <a:rPr sz="1600" spc="-60" dirty="0">
                <a:latin typeface="宋体" panose="02010600030101010101" pitchFamily="2" charset="-122"/>
                <a:cs typeface="宋体" panose="02010600030101010101" pitchFamily="2" charset="-122"/>
              </a:rPr>
              <a:t>gSp</a:t>
            </a:r>
            <a:r>
              <a:rPr sz="1600" spc="-70" dirty="0">
                <a:latin typeface="宋体" panose="02010600030101010101" pitchFamily="2" charset="-122"/>
                <a:cs typeface="宋体" panose="02010600030101010101" pitchFamily="2" charset="-122"/>
              </a:rPr>
              <a:t>e</a:t>
            </a:r>
            <a:r>
              <a:rPr sz="1600" spc="-200" dirty="0">
                <a:latin typeface="宋体" panose="02010600030101010101" pitchFamily="2" charset="-122"/>
                <a:cs typeface="宋体" panose="02010600030101010101" pitchFamily="2" charset="-122"/>
              </a:rPr>
              <a:t>r</a:t>
            </a:r>
            <a:r>
              <a:rPr sz="1600" spc="-195" dirty="0">
                <a:latin typeface="宋体" panose="02010600030101010101" pitchFamily="2" charset="-122"/>
                <a:cs typeface="宋体" panose="02010600030101010101" pitchFamily="2" charset="-122"/>
              </a:rPr>
              <a:t>e</a:t>
            </a:r>
            <a:r>
              <a:rPr sz="1600" dirty="0">
                <a:latin typeface="宋体" panose="02010600030101010101" pitchFamily="2" charset="-122"/>
                <a:cs typeface="宋体" panose="02010600030101010101" pitchFamily="2" charset="-122"/>
              </a:rPr>
              <a:t>等；</a:t>
            </a:r>
          </a:p>
          <a:p>
            <a:pPr marL="1206500" lvl="2" indent="-280035">
              <a:lnSpc>
                <a:spcPct val="100000"/>
              </a:lnSpc>
              <a:spcBef>
                <a:spcPts val="310"/>
              </a:spcBef>
              <a:buClr>
                <a:srgbClr val="F3C108"/>
              </a:buClr>
              <a:buFont typeface="Wingdings" panose="05000000000000000000"/>
              <a:buChar char=""/>
              <a:tabLst>
                <a:tab pos="1207135" algn="l"/>
              </a:tabLst>
            </a:pPr>
            <a:r>
              <a:rPr sz="1600" dirty="0">
                <a:latin typeface="宋体" panose="02010600030101010101" pitchFamily="2" charset="-122"/>
                <a:cs typeface="宋体" panose="02010600030101010101" pitchFamily="2" charset="-122"/>
              </a:rPr>
              <a:t>存储系统：</a:t>
            </a:r>
            <a:r>
              <a:rPr sz="1600" spc="165" dirty="0">
                <a:latin typeface="宋体" panose="02010600030101010101" pitchFamily="2" charset="-122"/>
                <a:cs typeface="宋体" panose="02010600030101010101" pitchFamily="2" charset="-122"/>
              </a:rPr>
              <a:t>NF</a:t>
            </a:r>
            <a:r>
              <a:rPr sz="1600" spc="160" dirty="0">
                <a:latin typeface="宋体" panose="02010600030101010101" pitchFamily="2" charset="-122"/>
                <a:cs typeface="宋体" panose="02010600030101010101" pitchFamily="2" charset="-122"/>
              </a:rPr>
              <a:t>S</a:t>
            </a:r>
            <a:r>
              <a:rPr sz="1600" dirty="0">
                <a:latin typeface="宋体" panose="02010600030101010101" pitchFamily="2" charset="-122"/>
                <a:cs typeface="宋体" panose="02010600030101010101" pitchFamily="2" charset="-122"/>
              </a:rPr>
              <a:t>和</a:t>
            </a:r>
            <a:r>
              <a:rPr sz="1600" spc="40" dirty="0">
                <a:latin typeface="宋体" panose="02010600030101010101" pitchFamily="2" charset="-122"/>
                <a:cs typeface="宋体" panose="02010600030101010101" pitchFamily="2" charset="-122"/>
              </a:rPr>
              <a:t>Ce</a:t>
            </a:r>
            <a:r>
              <a:rPr sz="1600" spc="15" dirty="0">
                <a:latin typeface="宋体" panose="02010600030101010101" pitchFamily="2" charset="-122"/>
                <a:cs typeface="宋体" panose="02010600030101010101" pitchFamily="2" charset="-122"/>
              </a:rPr>
              <a:t>p</a:t>
            </a:r>
            <a:r>
              <a:rPr sz="1600" spc="25" dirty="0">
                <a:latin typeface="宋体" panose="02010600030101010101" pitchFamily="2" charset="-122"/>
                <a:cs typeface="宋体" panose="02010600030101010101" pitchFamily="2" charset="-122"/>
              </a:rPr>
              <a:t>h</a:t>
            </a:r>
            <a:r>
              <a:rPr sz="1600" dirty="0">
                <a:latin typeface="宋体" panose="02010600030101010101" pitchFamily="2" charset="-122"/>
                <a:cs typeface="宋体" panose="02010600030101010101" pitchFamily="2" charset="-122"/>
              </a:rPr>
              <a:t>等</a:t>
            </a:r>
          </a:p>
          <a:p>
            <a:pPr marL="755650" lvl="1" indent="-285750">
              <a:lnSpc>
                <a:spcPct val="100000"/>
              </a:lnSpc>
              <a:spcBef>
                <a:spcPts val="27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应用层监控</a:t>
            </a:r>
          </a:p>
          <a:p>
            <a:pPr marL="1206500" lvl="2" indent="-280035">
              <a:lnSpc>
                <a:spcPct val="100000"/>
              </a:lnSpc>
              <a:spcBef>
                <a:spcPts val="320"/>
              </a:spcBef>
              <a:buClr>
                <a:srgbClr val="F3C108"/>
              </a:buClr>
              <a:buFont typeface="Wingdings" panose="05000000000000000000"/>
              <a:buChar char=""/>
              <a:tabLst>
                <a:tab pos="1207135" algn="l"/>
              </a:tabLst>
            </a:pPr>
            <a:r>
              <a:rPr sz="1600" dirty="0">
                <a:latin typeface="宋体" panose="02010600030101010101" pitchFamily="2" charset="-122"/>
                <a:cs typeface="宋体" panose="02010600030101010101" pitchFamily="2" charset="-122"/>
              </a:rPr>
              <a:t>用于衡量应用程序代码的状态和性能</a:t>
            </a:r>
          </a:p>
          <a:p>
            <a:pPr marL="755650" lvl="1" indent="-285750">
              <a:lnSpc>
                <a:spcPct val="100000"/>
              </a:lnSpc>
              <a:spcBef>
                <a:spcPts val="27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业务层监控</a:t>
            </a:r>
          </a:p>
          <a:p>
            <a:pPr marL="1206500" lvl="2" indent="-280035">
              <a:lnSpc>
                <a:spcPct val="100000"/>
              </a:lnSpc>
              <a:spcBef>
                <a:spcPts val="330"/>
              </a:spcBef>
              <a:buClr>
                <a:srgbClr val="F3C108"/>
              </a:buClr>
              <a:buFont typeface="Wingdings" panose="05000000000000000000"/>
              <a:buChar char=""/>
              <a:tabLst>
                <a:tab pos="1207135" algn="l"/>
              </a:tabLst>
            </a:pPr>
            <a:r>
              <a:rPr sz="1600" spc="-5" dirty="0">
                <a:latin typeface="宋体" panose="02010600030101010101" pitchFamily="2" charset="-122"/>
                <a:cs typeface="宋体" panose="02010600030101010101" pitchFamily="2" charset="-122"/>
              </a:rPr>
              <a:t>用于衡量应用程序的价值，例如电子商务网站上的销售量</a:t>
            </a:r>
            <a:endParaRPr sz="1600" dirty="0">
              <a:latin typeface="宋体" panose="02010600030101010101" pitchFamily="2" charset="-122"/>
              <a:cs typeface="宋体" panose="02010600030101010101" pitchFamily="2" charset="-122"/>
            </a:endParaRPr>
          </a:p>
          <a:p>
            <a:pPr marL="1206500" lvl="2" indent="-280035">
              <a:lnSpc>
                <a:spcPct val="100000"/>
              </a:lnSpc>
              <a:spcBef>
                <a:spcPts val="300"/>
              </a:spcBef>
              <a:buClr>
                <a:srgbClr val="F3C108"/>
              </a:buClr>
              <a:buFont typeface="Wingdings" panose="05000000000000000000"/>
              <a:buChar char=""/>
              <a:tabLst>
                <a:tab pos="1207135" algn="l"/>
              </a:tabLst>
            </a:pPr>
            <a:r>
              <a:rPr sz="1600" spc="165" dirty="0">
                <a:latin typeface="宋体" panose="02010600030101010101" pitchFamily="2" charset="-122"/>
                <a:cs typeface="宋体" panose="02010600030101010101" pitchFamily="2" charset="-122"/>
              </a:rPr>
              <a:t>QPS</a:t>
            </a:r>
            <a:r>
              <a:rPr sz="1600" dirty="0">
                <a:latin typeface="宋体" panose="02010600030101010101" pitchFamily="2" charset="-122"/>
                <a:cs typeface="宋体" panose="02010600030101010101" pitchFamily="2" charset="-122"/>
              </a:rPr>
              <a:t>、</a:t>
            </a:r>
            <a:r>
              <a:rPr sz="1600" spc="340" dirty="0">
                <a:latin typeface="宋体" panose="02010600030101010101" pitchFamily="2" charset="-122"/>
                <a:cs typeface="宋体" panose="02010600030101010101" pitchFamily="2" charset="-122"/>
              </a:rPr>
              <a:t>DAU</a:t>
            </a:r>
            <a:r>
              <a:rPr sz="1600" dirty="0">
                <a:latin typeface="宋体" panose="02010600030101010101" pitchFamily="2" charset="-122"/>
                <a:cs typeface="宋体" panose="02010600030101010101" pitchFamily="2" charset="-122"/>
              </a:rPr>
              <a:t>日活、转化率；</a:t>
            </a:r>
          </a:p>
          <a:p>
            <a:pPr marL="1206500" lvl="2" indent="-280035">
              <a:lnSpc>
                <a:spcPct val="100000"/>
              </a:lnSpc>
              <a:spcBef>
                <a:spcPts val="310"/>
              </a:spcBef>
              <a:buClr>
                <a:srgbClr val="F3C108"/>
              </a:buClr>
              <a:buFont typeface="Wingdings" panose="05000000000000000000"/>
              <a:buChar char=""/>
              <a:tabLst>
                <a:tab pos="1207135" algn="l"/>
              </a:tabLst>
            </a:pPr>
            <a:r>
              <a:rPr sz="1600" dirty="0">
                <a:latin typeface="宋体" panose="02010600030101010101" pitchFamily="2" charset="-122"/>
                <a:cs typeface="宋体" panose="02010600030101010101" pitchFamily="2" charset="-122"/>
              </a:rPr>
              <a:t>业务接口：登录数、注册数、订单量、搜索量和支付量等；</a:t>
            </a:r>
          </a:p>
        </p:txBody>
      </p:sp>
      <p:pic>
        <p:nvPicPr>
          <p:cNvPr id="4" name="图片 3"/>
          <p:cNvPicPr>
            <a:picLocks noChangeAspect="1"/>
          </p:cNvPicPr>
          <p:nvPr/>
        </p:nvPicPr>
        <p:blipFill>
          <a:blip r:embed="rId3"/>
          <a:stretch>
            <a:fillRect/>
          </a:stretch>
        </p:blipFill>
        <p:spPr>
          <a:xfrm>
            <a:off x="8537699" y="209863"/>
            <a:ext cx="2565911" cy="618240"/>
          </a:xfrm>
          <a:prstGeom prst="rect">
            <a:avLst/>
          </a:prstGeom>
        </p:spPr>
      </p:pic>
      <p:pic>
        <p:nvPicPr>
          <p:cNvPr id="5" name="图片 4"/>
          <p:cNvPicPr>
            <a:picLocks noChangeAspect="1"/>
          </p:cNvPicPr>
          <p:nvPr/>
        </p:nvPicPr>
        <p:blipFill>
          <a:blip r:embed="rId4"/>
          <a:stretch>
            <a:fillRect/>
          </a:stretch>
        </p:blipFill>
        <p:spPr>
          <a:xfrm>
            <a:off x="124500" y="848289"/>
            <a:ext cx="11552381" cy="38095"/>
          </a:xfrm>
          <a:prstGeom prst="rect">
            <a:avLst/>
          </a:prstGeom>
        </p:spPr>
      </p:pic>
      <p:pic>
        <p:nvPicPr>
          <p:cNvPr id="6" name="object 4"/>
          <p:cNvPicPr/>
          <p:nvPr>
            <p:custDataLst>
              <p:tags r:id="rId1"/>
            </p:custDataLst>
          </p:nvPr>
        </p:nvPicPr>
        <p:blipFill>
          <a:blip r:embed="rId5" cstate="print"/>
          <a:stretch>
            <a:fillRect/>
          </a:stretch>
        </p:blipFill>
        <p:spPr>
          <a:xfrm>
            <a:off x="0" y="6436359"/>
            <a:ext cx="12190729" cy="42164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9885" y="166053"/>
            <a:ext cx="2941955" cy="504825"/>
          </a:xfrm>
          <a:prstGeom prst="rect">
            <a:avLst/>
          </a:prstGeom>
        </p:spPr>
        <p:txBody>
          <a:bodyPr vert="horz" wrap="square" lIns="0" tIns="12700" rIns="0" bIns="0" rtlCol="0">
            <a:spAutoFit/>
          </a:bodyPr>
          <a:lstStyle/>
          <a:p>
            <a:pPr marL="12700">
              <a:lnSpc>
                <a:spcPct val="100000"/>
              </a:lnSpc>
              <a:spcBef>
                <a:spcPts val="100"/>
              </a:spcBef>
            </a:pPr>
            <a:r>
              <a:rPr sz="3200" b="0" spc="320" dirty="0">
                <a:solidFill>
                  <a:srgbClr val="000000"/>
                </a:solidFill>
                <a:latin typeface="宋体" panose="02010600030101010101" pitchFamily="2" charset="-122"/>
                <a:cs typeface="宋体" panose="02010600030101010101" pitchFamily="2" charset="-122"/>
              </a:rPr>
              <a:t>CPU的饱和度</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90904"/>
            <a:ext cx="11426825" cy="1511935"/>
          </a:xfrm>
          <a:prstGeom prst="rect">
            <a:avLst/>
          </a:prstGeom>
        </p:spPr>
        <p:txBody>
          <a:bodyPr vert="horz" wrap="square" lIns="0" tIns="12700" rIns="0" bIns="0" rtlCol="0">
            <a:spAutoFit/>
          </a:bodyPr>
          <a:lstStyle/>
          <a:p>
            <a:pPr marL="304800" indent="-292100">
              <a:lnSpc>
                <a:spcPts val="2280"/>
              </a:lnSpc>
              <a:spcBef>
                <a:spcPts val="10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跟踪</a:t>
            </a:r>
            <a:r>
              <a:rPr sz="2000" spc="195" dirty="0">
                <a:latin typeface="宋体" panose="02010600030101010101" pitchFamily="2" charset="-122"/>
                <a:cs typeface="宋体" panose="02010600030101010101" pitchFamily="2" charset="-122"/>
              </a:rPr>
              <a:t>C</a:t>
            </a:r>
            <a:r>
              <a:rPr sz="2000" spc="200" dirty="0">
                <a:latin typeface="宋体" panose="02010600030101010101" pitchFamily="2" charset="-122"/>
                <a:cs typeface="宋体" panose="02010600030101010101" pitchFamily="2" charset="-122"/>
              </a:rPr>
              <a:t>P</a:t>
            </a:r>
            <a:r>
              <a:rPr sz="2000" spc="415" dirty="0">
                <a:latin typeface="宋体" panose="02010600030101010101" pitchFamily="2" charset="-122"/>
                <a:cs typeface="宋体" panose="02010600030101010101" pitchFamily="2" charset="-122"/>
              </a:rPr>
              <a:t>U</a:t>
            </a:r>
            <a:r>
              <a:rPr sz="2000" dirty="0">
                <a:latin typeface="宋体" panose="02010600030101010101" pitchFamily="2" charset="-122"/>
                <a:cs typeface="宋体" panose="02010600030101010101" pitchFamily="2" charset="-122"/>
              </a:rPr>
              <a:t>的平均负载就能获取到相关主机的</a:t>
            </a:r>
            <a:r>
              <a:rPr sz="2000" spc="270" dirty="0">
                <a:latin typeface="宋体" panose="02010600030101010101" pitchFamily="2" charset="-122"/>
                <a:cs typeface="宋体" panose="02010600030101010101" pitchFamily="2" charset="-122"/>
              </a:rPr>
              <a:t>CP</a:t>
            </a:r>
            <a:r>
              <a:rPr sz="2000" spc="275" dirty="0">
                <a:latin typeface="宋体" panose="02010600030101010101" pitchFamily="2" charset="-122"/>
                <a:cs typeface="宋体" panose="02010600030101010101" pitchFamily="2" charset="-122"/>
              </a:rPr>
              <a:t>U</a:t>
            </a:r>
            <a:r>
              <a:rPr sz="2000" dirty="0">
                <a:latin typeface="宋体" panose="02010600030101010101" pitchFamily="2" charset="-122"/>
                <a:cs typeface="宋体" panose="02010600030101010101" pitchFamily="2" charset="-122"/>
              </a:rPr>
              <a:t>饱和度，实际上，它是将主机上</a:t>
            </a:r>
            <a:r>
              <a:rPr sz="2000" spc="5" dirty="0">
                <a:latin typeface="宋体" panose="02010600030101010101" pitchFamily="2" charset="-122"/>
                <a:cs typeface="宋体" panose="02010600030101010101" pitchFamily="2" charset="-122"/>
              </a:rPr>
              <a:t>的</a:t>
            </a:r>
            <a:r>
              <a:rPr sz="2000" spc="270" dirty="0">
                <a:latin typeface="宋体" panose="02010600030101010101" pitchFamily="2" charset="-122"/>
                <a:cs typeface="宋体" panose="02010600030101010101" pitchFamily="2" charset="-122"/>
              </a:rPr>
              <a:t>CP</a:t>
            </a:r>
            <a:r>
              <a:rPr sz="2000" spc="275" dirty="0">
                <a:latin typeface="宋体" panose="02010600030101010101" pitchFamily="2" charset="-122"/>
                <a:cs typeface="宋体" panose="02010600030101010101" pitchFamily="2" charset="-122"/>
              </a:rPr>
              <a:t>U</a:t>
            </a:r>
            <a:r>
              <a:rPr sz="2000" dirty="0">
                <a:latin typeface="宋体" panose="02010600030101010101" pitchFamily="2" charset="-122"/>
                <a:cs typeface="宋体" panose="02010600030101010101" pitchFamily="2" charset="-122"/>
              </a:rPr>
              <a:t>数量考虑在内</a:t>
            </a:r>
            <a:endParaRPr sz="2000">
              <a:latin typeface="宋体" panose="02010600030101010101" pitchFamily="2" charset="-122"/>
              <a:cs typeface="宋体" panose="02010600030101010101" pitchFamily="2" charset="-122"/>
            </a:endParaRPr>
          </a:p>
          <a:p>
            <a:pPr marL="241300">
              <a:lnSpc>
                <a:spcPts val="2280"/>
              </a:lnSpc>
            </a:pPr>
            <a:r>
              <a:rPr sz="2000" spc="-5" dirty="0">
                <a:latin typeface="宋体" panose="02010600030101010101" pitchFamily="2" charset="-122"/>
                <a:cs typeface="宋体" panose="02010600030101010101" pitchFamily="2" charset="-122"/>
              </a:rPr>
              <a:t>的一段时间内的平均运行队列长度</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平均负载少于</a:t>
            </a:r>
            <a:r>
              <a:rPr sz="1800" spc="235" dirty="0">
                <a:latin typeface="宋体" panose="02010600030101010101" pitchFamily="2" charset="-122"/>
                <a:cs typeface="宋体" panose="02010600030101010101" pitchFamily="2" charset="-122"/>
              </a:rPr>
              <a:t>CPU</a:t>
            </a:r>
            <a:r>
              <a:rPr sz="1800" dirty="0">
                <a:latin typeface="宋体" panose="02010600030101010101" pitchFamily="2" charset="-122"/>
                <a:cs typeface="宋体" panose="02010600030101010101" pitchFamily="2" charset="-122"/>
              </a:rPr>
              <a:t>的数量是正常状况，而长时间内超过</a:t>
            </a:r>
            <a:r>
              <a:rPr sz="1800" spc="235" dirty="0">
                <a:latin typeface="宋体" panose="02010600030101010101" pitchFamily="2" charset="-122"/>
                <a:cs typeface="宋体" panose="02010600030101010101" pitchFamily="2" charset="-122"/>
              </a:rPr>
              <a:t>CPU</a:t>
            </a:r>
            <a:r>
              <a:rPr sz="1800" dirty="0">
                <a:latin typeface="宋体" panose="02010600030101010101" pitchFamily="2" charset="-122"/>
                <a:cs typeface="宋体" panose="02010600030101010101" pitchFamily="2" charset="-122"/>
              </a:rPr>
              <a:t>数量则表示</a:t>
            </a:r>
            <a:r>
              <a:rPr sz="1800" spc="235" dirty="0">
                <a:latin typeface="宋体" panose="02010600030101010101" pitchFamily="2" charset="-122"/>
                <a:cs typeface="宋体" panose="02010600030101010101" pitchFamily="2" charset="-122"/>
              </a:rPr>
              <a:t>CPU</a:t>
            </a:r>
            <a:r>
              <a:rPr sz="1800" dirty="0">
                <a:latin typeface="宋体" panose="02010600030101010101" pitchFamily="2" charset="-122"/>
                <a:cs typeface="宋体" panose="02010600030101010101" pitchFamily="2" charset="-122"/>
              </a:rPr>
              <a:t>已然饱和；</a:t>
            </a:r>
            <a:endParaRPr sz="1800">
              <a:latin typeface="宋体" panose="02010600030101010101" pitchFamily="2" charset="-122"/>
              <a:cs typeface="宋体" panose="02010600030101010101" pitchFamily="2" charset="-122"/>
            </a:endParaRPr>
          </a:p>
          <a:p>
            <a:pPr marL="812800" lvl="1" indent="-342900">
              <a:lnSpc>
                <a:spcPct val="100000"/>
              </a:lnSpc>
              <a:spcBef>
                <a:spcPts val="280"/>
              </a:spcBef>
              <a:buClr>
                <a:srgbClr val="45B19B"/>
              </a:buClr>
              <a:buFont typeface="Wingdings" panose="05000000000000000000"/>
              <a:buChar char=""/>
              <a:tabLst>
                <a:tab pos="812165" algn="l"/>
                <a:tab pos="812800" algn="l"/>
              </a:tabLst>
            </a:pPr>
            <a:r>
              <a:rPr sz="1800" spc="-80" dirty="0">
                <a:latin typeface="宋体" panose="02010600030101010101" pitchFamily="2" charset="-122"/>
                <a:cs typeface="宋体" panose="02010600030101010101" pitchFamily="2" charset="-122"/>
              </a:rPr>
              <a:t>node_load1</a:t>
            </a:r>
            <a:r>
              <a:rPr sz="1800" spc="-455" dirty="0">
                <a:latin typeface="宋体" panose="02010600030101010101" pitchFamily="2" charset="-122"/>
                <a:cs typeface="宋体" panose="02010600030101010101" pitchFamily="2" charset="-122"/>
              </a:rPr>
              <a:t> </a:t>
            </a:r>
            <a:r>
              <a:rPr sz="1800" spc="300" dirty="0">
                <a:latin typeface="宋体" panose="02010600030101010101" pitchFamily="2" charset="-122"/>
                <a:cs typeface="宋体" panose="02010600030101010101" pitchFamily="2" charset="-122"/>
              </a:rPr>
              <a:t>&gt;</a:t>
            </a:r>
            <a:r>
              <a:rPr sz="1800" spc="-434" dirty="0">
                <a:latin typeface="宋体" panose="02010600030101010101" pitchFamily="2" charset="-122"/>
                <a:cs typeface="宋体" panose="02010600030101010101" pitchFamily="2" charset="-122"/>
              </a:rPr>
              <a:t> </a:t>
            </a:r>
            <a:r>
              <a:rPr sz="1800" spc="20" dirty="0">
                <a:latin typeface="宋体" panose="02010600030101010101" pitchFamily="2" charset="-122"/>
                <a:cs typeface="宋体" panose="02010600030101010101" pitchFamily="2" charset="-122"/>
              </a:rPr>
              <a:t>on</a:t>
            </a:r>
            <a:r>
              <a:rPr sz="1800" spc="-455" dirty="0">
                <a:latin typeface="宋体" panose="02010600030101010101" pitchFamily="2" charset="-122"/>
                <a:cs typeface="宋体" panose="02010600030101010101" pitchFamily="2" charset="-122"/>
              </a:rPr>
              <a:t> </a:t>
            </a:r>
            <a:r>
              <a:rPr sz="1800" spc="-229" dirty="0">
                <a:latin typeface="宋体" panose="02010600030101010101" pitchFamily="2" charset="-122"/>
                <a:cs typeface="宋体" panose="02010600030101010101" pitchFamily="2" charset="-122"/>
              </a:rPr>
              <a:t>(instance)</a:t>
            </a:r>
            <a:r>
              <a:rPr sz="1800" dirty="0">
                <a:latin typeface="宋体" panose="02010600030101010101" pitchFamily="2" charset="-122"/>
                <a:cs typeface="宋体" panose="02010600030101010101" pitchFamily="2" charset="-122"/>
              </a:rPr>
              <a:t> </a:t>
            </a:r>
            <a:r>
              <a:rPr sz="1800" spc="-60" dirty="0">
                <a:latin typeface="宋体" panose="02010600030101010101" pitchFamily="2" charset="-122"/>
                <a:cs typeface="宋体" panose="02010600030101010101" pitchFamily="2" charset="-122"/>
              </a:rPr>
              <a:t>2</a:t>
            </a:r>
            <a:r>
              <a:rPr sz="1800" spc="-430" dirty="0">
                <a:latin typeface="宋体" panose="02010600030101010101" pitchFamily="2" charset="-122"/>
                <a:cs typeface="宋体" panose="02010600030101010101" pitchFamily="2" charset="-122"/>
              </a:rPr>
              <a:t> </a:t>
            </a:r>
            <a:r>
              <a:rPr sz="1800" spc="-135" dirty="0">
                <a:latin typeface="宋体" panose="02010600030101010101" pitchFamily="2" charset="-122"/>
                <a:cs typeface="宋体" panose="02010600030101010101" pitchFamily="2" charset="-122"/>
              </a:rPr>
              <a:t>*</a:t>
            </a:r>
            <a:r>
              <a:rPr sz="1800" spc="-450" dirty="0">
                <a:latin typeface="宋体" panose="02010600030101010101" pitchFamily="2" charset="-122"/>
                <a:cs typeface="宋体" panose="02010600030101010101" pitchFamily="2" charset="-122"/>
              </a:rPr>
              <a:t> </a:t>
            </a:r>
            <a:r>
              <a:rPr sz="1800" spc="-105" dirty="0">
                <a:latin typeface="宋体" panose="02010600030101010101" pitchFamily="2" charset="-122"/>
                <a:cs typeface="宋体" panose="02010600030101010101" pitchFamily="2" charset="-122"/>
              </a:rPr>
              <a:t>count</a:t>
            </a:r>
            <a:r>
              <a:rPr sz="1800" spc="-440" dirty="0">
                <a:latin typeface="宋体" panose="02010600030101010101" pitchFamily="2" charset="-122"/>
                <a:cs typeface="宋体" panose="02010600030101010101" pitchFamily="2" charset="-122"/>
              </a:rPr>
              <a:t> </a:t>
            </a:r>
            <a:r>
              <a:rPr sz="1800" spc="-114" dirty="0">
                <a:latin typeface="宋体" panose="02010600030101010101" pitchFamily="2" charset="-122"/>
                <a:cs typeface="宋体" panose="02010600030101010101" pitchFamily="2" charset="-122"/>
              </a:rPr>
              <a:t>(node_cpu_seconds_total{mode="idle"})</a:t>
            </a:r>
            <a:r>
              <a:rPr sz="1800" spc="-465" dirty="0">
                <a:latin typeface="宋体" panose="02010600030101010101" pitchFamily="2" charset="-122"/>
                <a:cs typeface="宋体" panose="02010600030101010101" pitchFamily="2" charset="-122"/>
              </a:rPr>
              <a:t> </a:t>
            </a:r>
            <a:r>
              <a:rPr sz="1800" spc="-70" dirty="0">
                <a:latin typeface="宋体" panose="02010600030101010101" pitchFamily="2" charset="-122"/>
                <a:cs typeface="宋体" panose="02010600030101010101" pitchFamily="2" charset="-122"/>
              </a:rPr>
              <a:t>by</a:t>
            </a:r>
            <a:r>
              <a:rPr sz="1800" spc="-450" dirty="0">
                <a:latin typeface="宋体" panose="02010600030101010101" pitchFamily="2" charset="-122"/>
                <a:cs typeface="宋体" panose="02010600030101010101" pitchFamily="2" charset="-122"/>
              </a:rPr>
              <a:t> </a:t>
            </a:r>
            <a:r>
              <a:rPr sz="1800" spc="-229" dirty="0">
                <a:latin typeface="宋体" panose="02010600030101010101" pitchFamily="2" charset="-122"/>
                <a:cs typeface="宋体" panose="02010600030101010101" pitchFamily="2" charset="-122"/>
              </a:rPr>
              <a:t>(instance)</a:t>
            </a:r>
            <a:endParaRPr sz="1800">
              <a:latin typeface="宋体" panose="02010600030101010101" pitchFamily="2" charset="-122"/>
              <a:cs typeface="宋体" panose="02010600030101010101" pitchFamily="2" charset="-122"/>
            </a:endParaRPr>
          </a:p>
          <a:p>
            <a:pPr marL="1206500" lvl="2" indent="-280035">
              <a:lnSpc>
                <a:spcPct val="100000"/>
              </a:lnSpc>
              <a:spcBef>
                <a:spcPts val="320"/>
              </a:spcBef>
              <a:buClr>
                <a:srgbClr val="F3C108"/>
              </a:buClr>
              <a:buFont typeface="Wingdings" panose="05000000000000000000"/>
              <a:buChar char=""/>
              <a:tabLst>
                <a:tab pos="1207135" algn="l"/>
              </a:tabLst>
            </a:pPr>
            <a:r>
              <a:rPr sz="1600" dirty="0">
                <a:latin typeface="宋体" panose="02010600030101010101" pitchFamily="2" charset="-122"/>
                <a:cs typeface="宋体" panose="02010600030101010101" pitchFamily="2" charset="-122"/>
              </a:rPr>
              <a:t>查询</a:t>
            </a:r>
            <a:r>
              <a:rPr sz="1600" spc="-55" dirty="0">
                <a:latin typeface="宋体" panose="02010600030101010101" pitchFamily="2" charset="-122"/>
                <a:cs typeface="宋体" panose="02010600030101010101" pitchFamily="2" charset="-122"/>
              </a:rPr>
              <a:t>1</a:t>
            </a:r>
            <a:r>
              <a:rPr sz="1600" dirty="0">
                <a:latin typeface="宋体" panose="02010600030101010101" pitchFamily="2" charset="-122"/>
                <a:cs typeface="宋体" panose="02010600030101010101" pitchFamily="2" charset="-122"/>
              </a:rPr>
              <a:t>分钟平均负载超过主机</a:t>
            </a:r>
            <a:r>
              <a:rPr sz="1600" spc="215" dirty="0">
                <a:latin typeface="宋体" panose="02010600030101010101" pitchFamily="2" charset="-122"/>
                <a:cs typeface="宋体" panose="02010600030101010101" pitchFamily="2" charset="-122"/>
              </a:rPr>
              <a:t>CPU</a:t>
            </a:r>
            <a:r>
              <a:rPr sz="1600" dirty="0">
                <a:latin typeface="宋体" panose="02010600030101010101" pitchFamily="2" charset="-122"/>
                <a:cs typeface="宋体" panose="02010600030101010101" pitchFamily="2" charset="-122"/>
              </a:rPr>
              <a:t>数量两瓿的时间序列</a:t>
            </a:r>
            <a:endParaRPr sz="1600">
              <a:latin typeface="宋体" panose="02010600030101010101" pitchFamily="2" charset="-122"/>
              <a:cs typeface="宋体" panose="02010600030101010101" pitchFamily="2" charset="-122"/>
            </a:endParaRPr>
          </a:p>
        </p:txBody>
      </p:sp>
      <p:grpSp>
        <p:nvGrpSpPr>
          <p:cNvPr id="4" name="object 4"/>
          <p:cNvGrpSpPr/>
          <p:nvPr/>
        </p:nvGrpSpPr>
        <p:grpSpPr>
          <a:xfrm>
            <a:off x="5421629" y="2444762"/>
            <a:ext cx="5588000" cy="3771900"/>
            <a:chOff x="5421629" y="2444762"/>
            <a:chExt cx="5588000" cy="3771900"/>
          </a:xfrm>
        </p:grpSpPr>
        <p:pic>
          <p:nvPicPr>
            <p:cNvPr id="5" name="object 5"/>
            <p:cNvPicPr/>
            <p:nvPr/>
          </p:nvPicPr>
          <p:blipFill>
            <a:blip r:embed="rId5" cstate="print"/>
            <a:stretch>
              <a:fillRect/>
            </a:stretch>
          </p:blipFill>
          <p:spPr>
            <a:xfrm>
              <a:off x="5421629" y="2444762"/>
              <a:ext cx="5587492" cy="3771392"/>
            </a:xfrm>
            <a:prstGeom prst="rect">
              <a:avLst/>
            </a:prstGeom>
          </p:spPr>
        </p:pic>
        <p:pic>
          <p:nvPicPr>
            <p:cNvPr id="6" name="object 6"/>
            <p:cNvPicPr/>
            <p:nvPr/>
          </p:nvPicPr>
          <p:blipFill>
            <a:blip r:embed="rId6" cstate="print"/>
            <a:stretch>
              <a:fillRect/>
            </a:stretch>
          </p:blipFill>
          <p:spPr>
            <a:xfrm>
              <a:off x="5539739" y="2545080"/>
              <a:ext cx="5358129" cy="3577589"/>
            </a:xfrm>
            <a:prstGeom prst="rect">
              <a:avLst/>
            </a:prstGeom>
          </p:spPr>
        </p:pic>
      </p:grpSp>
      <p:sp>
        <p:nvSpPr>
          <p:cNvPr id="19" name="object 2"/>
          <p:cNvSpPr/>
          <p:nvPr>
            <p:custDataLst>
              <p:tags r:id="rId1"/>
            </p:custDataLst>
          </p:nvPr>
        </p:nvSpPr>
        <p:spPr>
          <a:xfrm flipV="1">
            <a:off x="285115" y="814705"/>
            <a:ext cx="11491595"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7"/>
          <a:stretch>
            <a:fillRect/>
          </a:stretch>
        </p:blipFill>
        <p:spPr>
          <a:xfrm>
            <a:off x="8537699" y="209863"/>
            <a:ext cx="2565911" cy="618240"/>
          </a:xfrm>
          <a:prstGeom prst="rect">
            <a:avLst/>
          </a:prstGeom>
        </p:spPr>
      </p:pic>
      <p:pic>
        <p:nvPicPr>
          <p:cNvPr id="7" name="object 4"/>
          <p:cNvPicPr/>
          <p:nvPr>
            <p:custDataLst>
              <p:tags r:id="rId3"/>
            </p:custDataLst>
          </p:nvPr>
        </p:nvPicPr>
        <p:blipFill>
          <a:blip r:embed="rId8" cstate="print"/>
          <a:stretch>
            <a:fillRect/>
          </a:stretch>
        </p:blipFill>
        <p:spPr>
          <a:xfrm>
            <a:off x="0" y="6436359"/>
            <a:ext cx="12190729" cy="4216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0574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内存使用率</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8289"/>
            <a:ext cx="9044305" cy="2949575"/>
          </a:xfrm>
          <a:prstGeom prst="rect">
            <a:avLst/>
          </a:prstGeom>
        </p:spPr>
        <p:txBody>
          <a:bodyPr vert="horz" wrap="square" lIns="0" tIns="55244" rIns="0" bIns="0" rtlCol="0">
            <a:spAutoFit/>
          </a:bodyPr>
          <a:lstStyle/>
          <a:p>
            <a:pPr marL="304800" indent="-292100">
              <a:lnSpc>
                <a:spcPct val="100000"/>
              </a:lnSpc>
              <a:spcBef>
                <a:spcPts val="435"/>
              </a:spcBef>
              <a:buClr>
                <a:srgbClr val="4770C4"/>
              </a:buClr>
              <a:buFont typeface="Wingdings" panose="05000000000000000000"/>
              <a:buChar char=""/>
              <a:tabLst>
                <a:tab pos="304800" algn="l"/>
              </a:tabLst>
            </a:pPr>
            <a:r>
              <a:rPr sz="2000" spc="-110" dirty="0">
                <a:latin typeface="宋体" panose="02010600030101010101" pitchFamily="2" charset="-122"/>
                <a:cs typeface="宋体" panose="02010600030101010101" pitchFamily="2" charset="-122"/>
              </a:rPr>
              <a:t>node_e</a:t>
            </a:r>
            <a:r>
              <a:rPr sz="2000" cap="small" spc="-110" dirty="0">
                <a:latin typeface="宋体" panose="02010600030101010101" pitchFamily="2" charset="-122"/>
                <a:cs typeface="宋体" panose="02010600030101010101" pitchFamily="2" charset="-122"/>
              </a:rPr>
              <a:t>x</a:t>
            </a:r>
            <a:r>
              <a:rPr sz="2000" spc="-110" dirty="0">
                <a:latin typeface="宋体" panose="02010600030101010101" pitchFamily="2" charset="-122"/>
                <a:cs typeface="宋体" panose="02010600030101010101" pitchFamily="2" charset="-122"/>
              </a:rPr>
              <a:t>porter</a:t>
            </a:r>
            <a:r>
              <a:rPr sz="2000" dirty="0">
                <a:latin typeface="宋体" panose="02010600030101010101" pitchFamily="2" charset="-122"/>
                <a:cs typeface="宋体" panose="02010600030101010101" pitchFamily="2" charset="-122"/>
              </a:rPr>
              <a:t>暴露了多个以</a:t>
            </a:r>
            <a:r>
              <a:rPr sz="2000" spc="25" dirty="0">
                <a:latin typeface="宋体" panose="02010600030101010101" pitchFamily="2" charset="-122"/>
                <a:cs typeface="宋体" panose="02010600030101010101" pitchFamily="2" charset="-122"/>
              </a:rPr>
              <a:t>node_memory</a:t>
            </a:r>
            <a:r>
              <a:rPr sz="2000" dirty="0">
                <a:latin typeface="宋体" panose="02010600030101010101" pitchFamily="2" charset="-122"/>
                <a:cs typeface="宋体" panose="02010600030101010101" pitchFamily="2" charset="-122"/>
              </a:rPr>
              <a:t>为前缀的指标，我们重点关注如下几个</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spc="-20" dirty="0">
                <a:latin typeface="宋体" panose="02010600030101010101" pitchFamily="2" charset="-122"/>
                <a:cs typeface="宋体" panose="02010600030101010101" pitchFamily="2" charset="-122"/>
              </a:rPr>
              <a:t>node_memory_MemTotal_bytes</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10" dirty="0">
                <a:latin typeface="宋体" panose="02010600030101010101" pitchFamily="2" charset="-122"/>
                <a:cs typeface="宋体" panose="02010600030101010101" pitchFamily="2" charset="-122"/>
              </a:rPr>
              <a:t>node_memory_MemFree_bytes</a:t>
            </a:r>
            <a:endParaRPr sz="1800">
              <a:latin typeface="宋体" panose="02010600030101010101" pitchFamily="2" charset="-122"/>
              <a:cs typeface="宋体" panose="02010600030101010101" pitchFamily="2" charset="-122"/>
            </a:endParaRPr>
          </a:p>
          <a:p>
            <a:pPr marL="755650" lvl="1" indent="-285750">
              <a:lnSpc>
                <a:spcPct val="100000"/>
              </a:lnSpc>
              <a:spcBef>
                <a:spcPts val="290"/>
              </a:spcBef>
              <a:buClr>
                <a:srgbClr val="45B19B"/>
              </a:buClr>
              <a:buFont typeface="Wingdings" panose="05000000000000000000"/>
              <a:buChar char=""/>
              <a:tabLst>
                <a:tab pos="755650" algn="l"/>
              </a:tabLst>
            </a:pPr>
            <a:r>
              <a:rPr sz="1800" spc="-75" dirty="0">
                <a:latin typeface="宋体" panose="02010600030101010101" pitchFamily="2" charset="-122"/>
                <a:cs typeface="宋体" panose="02010600030101010101" pitchFamily="2" charset="-122"/>
              </a:rPr>
              <a:t>node_memory_Buffers_bytes</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40" dirty="0">
                <a:latin typeface="宋体" panose="02010600030101010101" pitchFamily="2" charset="-122"/>
                <a:cs typeface="宋体" panose="02010600030101010101" pitchFamily="2" charset="-122"/>
              </a:rPr>
              <a:t>node_memory_Cached_bytes</a:t>
            </a:r>
            <a:endParaRPr sz="1800">
              <a:latin typeface="宋体" panose="02010600030101010101" pitchFamily="2" charset="-122"/>
              <a:cs typeface="宋体" panose="02010600030101010101" pitchFamily="2" charset="-122"/>
            </a:endParaRPr>
          </a:p>
          <a:p>
            <a:pPr marL="304800" indent="-292100">
              <a:lnSpc>
                <a:spcPct val="100000"/>
              </a:lnSpc>
              <a:spcBef>
                <a:spcPts val="75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计算使用率</a:t>
            </a:r>
            <a:endParaRPr sz="2000">
              <a:latin typeface="宋体" panose="02010600030101010101" pitchFamily="2" charset="-122"/>
              <a:cs typeface="宋体" panose="02010600030101010101" pitchFamily="2" charset="-122"/>
            </a:endParaRPr>
          </a:p>
          <a:p>
            <a:pPr marL="755650" lvl="1" indent="-285750">
              <a:lnSpc>
                <a:spcPct val="100000"/>
              </a:lnSpc>
              <a:spcBef>
                <a:spcPts val="29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可用空间：上面后三个指标之和；</a:t>
            </a:r>
            <a:endParaRPr sz="1800">
              <a:latin typeface="宋体" panose="02010600030101010101" pitchFamily="2" charset="-122"/>
              <a:cs typeface="宋体" panose="02010600030101010101" pitchFamily="2" charset="-122"/>
            </a:endParaRPr>
          </a:p>
          <a:p>
            <a:pPr marL="755650" lvl="1" indent="-285750">
              <a:lnSpc>
                <a:spcPct val="100000"/>
              </a:lnSpc>
              <a:spcBef>
                <a:spcPts val="295"/>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已用空间：总空间减去可用空间；</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使用率：已用空间除以总空间；</a:t>
            </a:r>
            <a:endParaRPr sz="1800">
              <a:latin typeface="宋体" panose="02010600030101010101" pitchFamily="2" charset="-122"/>
              <a:cs typeface="宋体" panose="02010600030101010101" pitchFamily="2" charset="-122"/>
            </a:endParaRPr>
          </a:p>
        </p:txBody>
      </p:sp>
      <p:grpSp>
        <p:nvGrpSpPr>
          <p:cNvPr id="4" name="object 4"/>
          <p:cNvGrpSpPr/>
          <p:nvPr/>
        </p:nvGrpSpPr>
        <p:grpSpPr>
          <a:xfrm>
            <a:off x="5226050" y="1817370"/>
            <a:ext cx="6329680" cy="2702560"/>
            <a:chOff x="5226050" y="1817370"/>
            <a:chExt cx="6329680" cy="2702560"/>
          </a:xfrm>
        </p:grpSpPr>
        <p:pic>
          <p:nvPicPr>
            <p:cNvPr id="5" name="object 5"/>
            <p:cNvPicPr/>
            <p:nvPr/>
          </p:nvPicPr>
          <p:blipFill>
            <a:blip r:embed="rId5" cstate="print"/>
            <a:stretch>
              <a:fillRect/>
            </a:stretch>
          </p:blipFill>
          <p:spPr>
            <a:xfrm>
              <a:off x="5226050" y="1817370"/>
              <a:ext cx="6329172" cy="2702051"/>
            </a:xfrm>
            <a:prstGeom prst="rect">
              <a:avLst/>
            </a:prstGeom>
          </p:spPr>
        </p:pic>
        <p:pic>
          <p:nvPicPr>
            <p:cNvPr id="6" name="object 6"/>
            <p:cNvPicPr/>
            <p:nvPr/>
          </p:nvPicPr>
          <p:blipFill>
            <a:blip r:embed="rId6" cstate="print"/>
            <a:stretch>
              <a:fillRect/>
            </a:stretch>
          </p:blipFill>
          <p:spPr>
            <a:xfrm>
              <a:off x="5351779" y="1907539"/>
              <a:ext cx="6084570" cy="2528569"/>
            </a:xfrm>
            <a:prstGeom prst="rect">
              <a:avLst/>
            </a:prstGeom>
          </p:spPr>
        </p:pic>
      </p:grpSp>
      <p:sp>
        <p:nvSpPr>
          <p:cNvPr id="19" name="object 2"/>
          <p:cNvSpPr/>
          <p:nvPr>
            <p:custDataLst>
              <p:tags r:id="rId1"/>
            </p:custDataLst>
          </p:nvPr>
        </p:nvSpPr>
        <p:spPr>
          <a:xfrm>
            <a:off x="285115" y="852805"/>
            <a:ext cx="11376660"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7"/>
          <a:stretch>
            <a:fillRect/>
          </a:stretch>
        </p:blipFill>
        <p:spPr>
          <a:xfrm>
            <a:off x="8537699" y="209863"/>
            <a:ext cx="2565911" cy="618240"/>
          </a:xfrm>
          <a:prstGeom prst="rect">
            <a:avLst/>
          </a:prstGeom>
        </p:spPr>
      </p:pic>
      <p:pic>
        <p:nvPicPr>
          <p:cNvPr id="7" name="object 4"/>
          <p:cNvPicPr/>
          <p:nvPr>
            <p:custDataLst>
              <p:tags r:id="rId3"/>
            </p:custDataLst>
          </p:nvPr>
        </p:nvPicPr>
        <p:blipFill>
          <a:blip r:embed="rId8" cstate="print"/>
          <a:stretch>
            <a:fillRect/>
          </a:stretch>
        </p:blipFill>
        <p:spPr>
          <a:xfrm>
            <a:off x="0" y="6436359"/>
            <a:ext cx="12190729" cy="42164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456180" cy="513080"/>
          </a:xfrm>
          <a:prstGeom prst="rect">
            <a:avLst/>
          </a:prstGeom>
        </p:spPr>
        <p:txBody>
          <a:bodyPr vert="horz" wrap="square" lIns="0" tIns="12700" rIns="0" bIns="0" rtlCol="0">
            <a:spAutoFit/>
          </a:bodyPr>
          <a:lstStyle/>
          <a:p>
            <a:pPr marL="12700">
              <a:lnSpc>
                <a:spcPct val="100000"/>
              </a:lnSpc>
              <a:spcBef>
                <a:spcPts val="100"/>
              </a:spcBef>
            </a:pPr>
            <a:r>
              <a:rPr sz="3200" b="0" spc="240" dirty="0">
                <a:solidFill>
                  <a:srgbClr val="000000"/>
                </a:solidFill>
                <a:latin typeface="宋体" panose="02010600030101010101" pitchFamily="2" charset="-122"/>
                <a:cs typeface="宋体" panose="02010600030101010101" pitchFamily="2" charset="-122"/>
              </a:rPr>
              <a:t>MySQL</a:t>
            </a:r>
            <a:r>
              <a:rPr sz="3200" b="0" spc="-819" dirty="0">
                <a:solidFill>
                  <a:srgbClr val="000000"/>
                </a:solidFill>
                <a:latin typeface="宋体" panose="02010600030101010101" pitchFamily="2" charset="-122"/>
                <a:cs typeface="宋体" panose="02010600030101010101" pitchFamily="2" charset="-122"/>
              </a:rPr>
              <a:t> </a:t>
            </a:r>
            <a:r>
              <a:rPr sz="3200" b="0" spc="-420" dirty="0">
                <a:solidFill>
                  <a:srgbClr val="000000"/>
                </a:solidFill>
                <a:latin typeface="宋体" panose="02010600030101010101" pitchFamily="2" charset="-122"/>
                <a:cs typeface="宋体" panose="02010600030101010101" pitchFamily="2" charset="-122"/>
              </a:rPr>
              <a:t>expor</a:t>
            </a:r>
            <a:r>
              <a:rPr sz="3200" b="0" spc="-430" dirty="0">
                <a:solidFill>
                  <a:srgbClr val="000000"/>
                </a:solidFill>
                <a:latin typeface="宋体" panose="02010600030101010101" pitchFamily="2" charset="-122"/>
                <a:cs typeface="宋体" panose="02010600030101010101" pitchFamily="2" charset="-122"/>
              </a:rPr>
              <a:t>t</a:t>
            </a:r>
            <a:r>
              <a:rPr sz="3200" b="0" spc="-580" dirty="0">
                <a:solidFill>
                  <a:srgbClr val="000000"/>
                </a:solidFill>
                <a:latin typeface="宋体" panose="02010600030101010101" pitchFamily="2" charset="-122"/>
                <a:cs typeface="宋体" panose="02010600030101010101" pitchFamily="2" charset="-122"/>
              </a:rPr>
              <a:t>er</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2653665" cy="330200"/>
          </a:xfrm>
          <a:prstGeom prst="rect">
            <a:avLst/>
          </a:prstGeom>
        </p:spPr>
        <p:txBody>
          <a:bodyPr vert="horz" wrap="square" lIns="0" tIns="12700" rIns="0" bIns="0" rtlCol="0">
            <a:spAutoFit/>
          </a:bodyPr>
          <a:lstStyle/>
          <a:p>
            <a:pPr marL="304800" indent="-292100">
              <a:lnSpc>
                <a:spcPct val="100000"/>
              </a:lnSpc>
              <a:spcBef>
                <a:spcPts val="100"/>
              </a:spcBef>
              <a:buClr>
                <a:srgbClr val="4770C4"/>
              </a:buClr>
              <a:buFont typeface="Wingdings" panose="05000000000000000000"/>
              <a:buChar char=""/>
              <a:tabLst>
                <a:tab pos="304800" algn="l"/>
              </a:tabLst>
            </a:pPr>
            <a:r>
              <a:rPr sz="2000" spc="310" dirty="0">
                <a:latin typeface="宋体" panose="02010600030101010101" pitchFamily="2" charset="-122"/>
                <a:cs typeface="宋体" panose="02010600030101010101" pitchFamily="2" charset="-122"/>
              </a:rPr>
              <a:t>E</a:t>
            </a:r>
            <a:r>
              <a:rPr sz="2000" cap="small" spc="114" dirty="0">
                <a:latin typeface="宋体" panose="02010600030101010101" pitchFamily="2" charset="-122"/>
                <a:cs typeface="宋体" panose="02010600030101010101" pitchFamily="2" charset="-122"/>
              </a:rPr>
              <a:t>x</a:t>
            </a:r>
            <a:r>
              <a:rPr sz="2000" spc="-100" dirty="0">
                <a:latin typeface="宋体" panose="02010600030101010101" pitchFamily="2" charset="-122"/>
                <a:cs typeface="宋体" panose="02010600030101010101" pitchFamily="2" charset="-122"/>
              </a:rPr>
              <a:t>por</a:t>
            </a:r>
            <a:r>
              <a:rPr sz="2000" spc="-295" dirty="0">
                <a:latin typeface="宋体" panose="02010600030101010101" pitchFamily="2" charset="-122"/>
                <a:cs typeface="宋体" panose="02010600030101010101" pitchFamily="2" charset="-122"/>
              </a:rPr>
              <a:t>t</a:t>
            </a:r>
            <a:r>
              <a:rPr sz="2000" spc="-305" dirty="0">
                <a:latin typeface="宋体" panose="02010600030101010101" pitchFamily="2" charset="-122"/>
                <a:cs typeface="宋体" panose="02010600030101010101" pitchFamily="2" charset="-122"/>
              </a:rPr>
              <a:t>e</a:t>
            </a:r>
            <a:r>
              <a:rPr sz="2000" spc="-335" dirty="0">
                <a:latin typeface="宋体" panose="02010600030101010101" pitchFamily="2" charset="-122"/>
                <a:cs typeface="宋体" panose="02010600030101010101" pitchFamily="2" charset="-122"/>
              </a:rPr>
              <a:t>r</a:t>
            </a:r>
            <a:r>
              <a:rPr sz="2000" spc="-490" dirty="0">
                <a:latin typeface="宋体" panose="02010600030101010101" pitchFamily="2" charset="-122"/>
                <a:cs typeface="宋体" panose="02010600030101010101" pitchFamily="2" charset="-122"/>
              </a:rPr>
              <a:t> </a:t>
            </a:r>
            <a:r>
              <a:rPr sz="2000" spc="-40" dirty="0">
                <a:latin typeface="宋体" panose="02010600030101010101" pitchFamily="2" charset="-122"/>
                <a:cs typeface="宋体" panose="02010600030101010101" pitchFamily="2" charset="-122"/>
              </a:rPr>
              <a:t>Uni</a:t>
            </a:r>
            <a:r>
              <a:rPr sz="2000" spc="-420" dirty="0">
                <a:latin typeface="宋体" panose="02010600030101010101" pitchFamily="2" charset="-122"/>
                <a:cs typeface="宋体" panose="02010600030101010101" pitchFamily="2" charset="-122"/>
              </a:rPr>
              <a:t>t</a:t>
            </a:r>
            <a:r>
              <a:rPr sz="2000" spc="-500" dirty="0">
                <a:latin typeface="宋体" panose="02010600030101010101" pitchFamily="2" charset="-122"/>
                <a:cs typeface="宋体" panose="02010600030101010101" pitchFamily="2" charset="-122"/>
              </a:rPr>
              <a:t> </a:t>
            </a:r>
            <a:r>
              <a:rPr sz="2000" spc="-285" dirty="0">
                <a:latin typeface="宋体" panose="02010600030101010101" pitchFamily="2" charset="-122"/>
                <a:cs typeface="宋体" panose="02010600030101010101" pitchFamily="2" charset="-122"/>
              </a:rPr>
              <a:t>Fil</a:t>
            </a:r>
            <a:r>
              <a:rPr sz="2000" spc="-280" dirty="0">
                <a:latin typeface="宋体" panose="02010600030101010101" pitchFamily="2" charset="-122"/>
                <a:cs typeface="宋体" panose="02010600030101010101" pitchFamily="2" charset="-122"/>
              </a:rPr>
              <a:t>e</a:t>
            </a:r>
            <a:r>
              <a:rPr sz="2000" dirty="0">
                <a:latin typeface="宋体" panose="02010600030101010101" pitchFamily="2" charset="-122"/>
                <a:cs typeface="宋体" panose="02010600030101010101" pitchFamily="2" charset="-122"/>
              </a:rPr>
              <a:t>示例</a:t>
            </a:r>
            <a:endParaRPr sz="2000">
              <a:latin typeface="宋体" panose="02010600030101010101" pitchFamily="2" charset="-122"/>
              <a:cs typeface="宋体" panose="02010600030101010101" pitchFamily="2" charset="-122"/>
            </a:endParaRPr>
          </a:p>
        </p:txBody>
      </p:sp>
      <p:sp>
        <p:nvSpPr>
          <p:cNvPr id="4" name="object 4"/>
          <p:cNvSpPr txBox="1"/>
          <p:nvPr/>
        </p:nvSpPr>
        <p:spPr>
          <a:xfrm>
            <a:off x="368617" y="4111244"/>
            <a:ext cx="2007870" cy="330200"/>
          </a:xfrm>
          <a:prstGeom prst="rect">
            <a:avLst/>
          </a:prstGeom>
        </p:spPr>
        <p:txBody>
          <a:bodyPr vert="horz" wrap="square" lIns="0" tIns="12700" rIns="0" bIns="0" rtlCol="0">
            <a:spAutoFit/>
          </a:bodyPr>
          <a:lstStyle/>
          <a:p>
            <a:pPr marL="304800" indent="-292100">
              <a:lnSpc>
                <a:spcPct val="100000"/>
              </a:lnSpc>
              <a:spcBef>
                <a:spcPts val="100"/>
              </a:spcBef>
              <a:buClr>
                <a:srgbClr val="4770C4"/>
              </a:buClr>
              <a:buFont typeface="Wingdings" panose="05000000000000000000"/>
              <a:buChar char=""/>
              <a:tabLst>
                <a:tab pos="304800" algn="l"/>
              </a:tabLst>
            </a:pPr>
            <a:r>
              <a:rPr sz="2000" spc="185" dirty="0">
                <a:latin typeface="宋体" panose="02010600030101010101" pitchFamily="2" charset="-122"/>
                <a:cs typeface="宋体" panose="02010600030101010101" pitchFamily="2" charset="-122"/>
              </a:rPr>
              <a:t>m</a:t>
            </a:r>
            <a:r>
              <a:rPr sz="2000" spc="175" dirty="0">
                <a:latin typeface="宋体" panose="02010600030101010101" pitchFamily="2" charset="-122"/>
                <a:cs typeface="宋体" panose="02010600030101010101" pitchFamily="2" charset="-122"/>
              </a:rPr>
              <a:t>y</a:t>
            </a:r>
            <a:r>
              <a:rPr sz="2000" spc="-270" dirty="0">
                <a:latin typeface="宋体" panose="02010600030101010101" pitchFamily="2" charset="-122"/>
                <a:cs typeface="宋体" panose="02010600030101010101" pitchFamily="2" charset="-122"/>
              </a:rPr>
              <a:t>.cnf</a:t>
            </a:r>
            <a:r>
              <a:rPr sz="2000" dirty="0">
                <a:latin typeface="宋体" panose="02010600030101010101" pitchFamily="2" charset="-122"/>
                <a:cs typeface="宋体" panose="02010600030101010101" pitchFamily="2" charset="-122"/>
              </a:rPr>
              <a:t>文件示例</a:t>
            </a:r>
            <a:endParaRPr sz="2000">
              <a:latin typeface="宋体" panose="02010600030101010101" pitchFamily="2" charset="-122"/>
              <a:cs typeface="宋体" panose="02010600030101010101" pitchFamily="2" charset="-122"/>
            </a:endParaRPr>
          </a:p>
        </p:txBody>
      </p:sp>
      <p:sp>
        <p:nvSpPr>
          <p:cNvPr id="5" name="object 5"/>
          <p:cNvSpPr txBox="1"/>
          <p:nvPr/>
        </p:nvSpPr>
        <p:spPr>
          <a:xfrm>
            <a:off x="368617" y="5273251"/>
            <a:ext cx="9844405" cy="685165"/>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授权</a:t>
            </a:r>
            <a:r>
              <a:rPr sz="2000" spc="-170" dirty="0">
                <a:latin typeface="宋体" panose="02010600030101010101" pitchFamily="2" charset="-122"/>
                <a:cs typeface="宋体" panose="02010600030101010101" pitchFamily="2" charset="-122"/>
              </a:rPr>
              <a:t>e</a:t>
            </a:r>
            <a:r>
              <a:rPr sz="2000" cap="small" spc="114" dirty="0">
                <a:latin typeface="宋体" panose="02010600030101010101" pitchFamily="2" charset="-122"/>
                <a:cs typeface="宋体" panose="02010600030101010101" pitchFamily="2" charset="-122"/>
              </a:rPr>
              <a:t>x</a:t>
            </a:r>
            <a:r>
              <a:rPr sz="2000" spc="-204" dirty="0">
                <a:latin typeface="宋体" panose="02010600030101010101" pitchFamily="2" charset="-122"/>
                <a:cs typeface="宋体" panose="02010600030101010101" pitchFamily="2" charset="-122"/>
              </a:rPr>
              <a:t>porter</a:t>
            </a:r>
            <a:r>
              <a:rPr sz="2000" dirty="0">
                <a:latin typeface="宋体" panose="02010600030101010101" pitchFamily="2" charset="-122"/>
                <a:cs typeface="宋体" panose="02010600030101010101" pitchFamily="2" charset="-122"/>
              </a:rPr>
              <a:t>用户</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spc="-20" dirty="0">
                <a:latin typeface="宋体" panose="02010600030101010101" pitchFamily="2" charset="-122"/>
                <a:cs typeface="宋体" panose="02010600030101010101" pitchFamily="2" charset="-122"/>
              </a:rPr>
              <a:t>mysql&gt;</a:t>
            </a:r>
            <a:r>
              <a:rPr sz="1800" spc="-440" dirty="0">
                <a:latin typeface="宋体" panose="02010600030101010101" pitchFamily="2" charset="-122"/>
                <a:cs typeface="宋体" panose="02010600030101010101" pitchFamily="2" charset="-122"/>
              </a:rPr>
              <a:t> </a:t>
            </a:r>
            <a:r>
              <a:rPr sz="1800" spc="345" dirty="0">
                <a:latin typeface="宋体" panose="02010600030101010101" pitchFamily="2" charset="-122"/>
                <a:cs typeface="宋体" panose="02010600030101010101" pitchFamily="2" charset="-122"/>
              </a:rPr>
              <a:t>GRANT</a:t>
            </a:r>
            <a:r>
              <a:rPr sz="1800" spc="-445" dirty="0">
                <a:latin typeface="宋体" panose="02010600030101010101" pitchFamily="2" charset="-122"/>
                <a:cs typeface="宋体" panose="02010600030101010101" pitchFamily="2" charset="-122"/>
              </a:rPr>
              <a:t> </a:t>
            </a:r>
            <a:r>
              <a:rPr sz="1800" spc="95" dirty="0">
                <a:latin typeface="宋体" panose="02010600030101010101" pitchFamily="2" charset="-122"/>
                <a:cs typeface="宋体" panose="02010600030101010101" pitchFamily="2" charset="-122"/>
              </a:rPr>
              <a:t>PROCESS,</a:t>
            </a:r>
            <a:r>
              <a:rPr sz="1800" spc="-455" dirty="0">
                <a:latin typeface="宋体" panose="02010600030101010101" pitchFamily="2" charset="-122"/>
                <a:cs typeface="宋体" panose="02010600030101010101" pitchFamily="2" charset="-122"/>
              </a:rPr>
              <a:t> </a:t>
            </a:r>
            <a:r>
              <a:rPr sz="1800" spc="180" dirty="0">
                <a:latin typeface="宋体" panose="02010600030101010101" pitchFamily="2" charset="-122"/>
                <a:cs typeface="宋体" panose="02010600030101010101" pitchFamily="2" charset="-122"/>
              </a:rPr>
              <a:t>REPLICATION</a:t>
            </a:r>
            <a:r>
              <a:rPr sz="1800" spc="-455" dirty="0">
                <a:latin typeface="宋体" panose="02010600030101010101" pitchFamily="2" charset="-122"/>
                <a:cs typeface="宋体" panose="02010600030101010101" pitchFamily="2" charset="-122"/>
              </a:rPr>
              <a:t> </a:t>
            </a:r>
            <a:r>
              <a:rPr sz="1800" spc="80" dirty="0">
                <a:latin typeface="宋体" panose="02010600030101010101" pitchFamily="2" charset="-122"/>
                <a:cs typeface="宋体" panose="02010600030101010101" pitchFamily="2" charset="-122"/>
              </a:rPr>
              <a:t>CLIENT,</a:t>
            </a:r>
            <a:r>
              <a:rPr sz="1800" spc="-445" dirty="0">
                <a:latin typeface="宋体" panose="02010600030101010101" pitchFamily="2" charset="-122"/>
                <a:cs typeface="宋体" panose="02010600030101010101" pitchFamily="2" charset="-122"/>
              </a:rPr>
              <a:t> </a:t>
            </a:r>
            <a:r>
              <a:rPr sz="1800" spc="180" dirty="0">
                <a:latin typeface="宋体" panose="02010600030101010101" pitchFamily="2" charset="-122"/>
                <a:cs typeface="宋体" panose="02010600030101010101" pitchFamily="2" charset="-122"/>
              </a:rPr>
              <a:t>SELECT</a:t>
            </a:r>
            <a:r>
              <a:rPr sz="1800" spc="-445" dirty="0">
                <a:latin typeface="宋体" panose="02010600030101010101" pitchFamily="2" charset="-122"/>
                <a:cs typeface="宋体" panose="02010600030101010101" pitchFamily="2" charset="-122"/>
              </a:rPr>
              <a:t> </a:t>
            </a:r>
            <a:r>
              <a:rPr sz="1800" spc="495" dirty="0">
                <a:latin typeface="宋体" panose="02010600030101010101" pitchFamily="2" charset="-122"/>
                <a:cs typeface="宋体" panose="02010600030101010101" pitchFamily="2" charset="-122"/>
              </a:rPr>
              <a:t>ON</a:t>
            </a:r>
            <a:r>
              <a:rPr sz="1800" spc="-455" dirty="0">
                <a:latin typeface="宋体" panose="02010600030101010101" pitchFamily="2" charset="-122"/>
                <a:cs typeface="宋体" panose="02010600030101010101" pitchFamily="2" charset="-122"/>
              </a:rPr>
              <a:t> </a:t>
            </a:r>
            <a:r>
              <a:rPr sz="1800" spc="-260" dirty="0">
                <a:latin typeface="宋体" panose="02010600030101010101" pitchFamily="2" charset="-122"/>
                <a:cs typeface="宋体" panose="02010600030101010101" pitchFamily="2" charset="-122"/>
              </a:rPr>
              <a:t>*.*</a:t>
            </a:r>
            <a:r>
              <a:rPr sz="1800" spc="-445" dirty="0">
                <a:latin typeface="宋体" panose="02010600030101010101" pitchFamily="2" charset="-122"/>
                <a:cs typeface="宋体" panose="02010600030101010101" pitchFamily="2" charset="-122"/>
              </a:rPr>
              <a:t> </a:t>
            </a:r>
            <a:r>
              <a:rPr sz="1800" spc="355" dirty="0">
                <a:latin typeface="宋体" panose="02010600030101010101" pitchFamily="2" charset="-122"/>
                <a:cs typeface="宋体" panose="02010600030101010101" pitchFamily="2" charset="-122"/>
              </a:rPr>
              <a:t>TO</a:t>
            </a:r>
            <a:r>
              <a:rPr sz="1800" spc="-450" dirty="0">
                <a:latin typeface="宋体" panose="02010600030101010101" pitchFamily="2" charset="-122"/>
                <a:cs typeface="宋体" panose="02010600030101010101" pitchFamily="2" charset="-122"/>
              </a:rPr>
              <a:t> </a:t>
            </a:r>
            <a:r>
              <a:rPr sz="1800" spc="-225" dirty="0">
                <a:latin typeface="宋体" panose="02010600030101010101" pitchFamily="2" charset="-122"/>
                <a:cs typeface="宋体" panose="02010600030101010101" pitchFamily="2" charset="-122"/>
              </a:rPr>
              <a:t>'e</a:t>
            </a:r>
            <a:r>
              <a:rPr sz="1800" cap="small" spc="-225" dirty="0">
                <a:latin typeface="宋体" panose="02010600030101010101" pitchFamily="2" charset="-122"/>
                <a:cs typeface="宋体" panose="02010600030101010101" pitchFamily="2" charset="-122"/>
              </a:rPr>
              <a:t>x</a:t>
            </a:r>
            <a:r>
              <a:rPr sz="1800" spc="-225" dirty="0">
                <a:latin typeface="宋体" panose="02010600030101010101" pitchFamily="2" charset="-122"/>
                <a:cs typeface="宋体" panose="02010600030101010101" pitchFamily="2" charset="-122"/>
              </a:rPr>
              <a:t>porter'@'localhost';</a:t>
            </a:r>
            <a:endParaRPr sz="1800">
              <a:latin typeface="宋体" panose="02010600030101010101" pitchFamily="2" charset="-122"/>
              <a:cs typeface="宋体" panose="02010600030101010101" pitchFamily="2" charset="-122"/>
            </a:endParaRPr>
          </a:p>
        </p:txBody>
      </p:sp>
      <p:pic>
        <p:nvPicPr>
          <p:cNvPr id="6" name="object 6"/>
          <p:cNvPicPr/>
          <p:nvPr/>
        </p:nvPicPr>
        <p:blipFill>
          <a:blip r:embed="rId5" cstate="print"/>
          <a:stretch>
            <a:fillRect/>
          </a:stretch>
        </p:blipFill>
        <p:spPr>
          <a:xfrm>
            <a:off x="1244600" y="1225550"/>
            <a:ext cx="9351772" cy="2854451"/>
          </a:xfrm>
          <a:prstGeom prst="rect">
            <a:avLst/>
          </a:prstGeom>
        </p:spPr>
      </p:pic>
      <p:sp>
        <p:nvSpPr>
          <p:cNvPr id="7" name="object 7"/>
          <p:cNvSpPr txBox="1"/>
          <p:nvPr/>
        </p:nvSpPr>
        <p:spPr>
          <a:xfrm>
            <a:off x="1399539" y="1316989"/>
            <a:ext cx="9048750" cy="2678430"/>
          </a:xfrm>
          <a:prstGeom prst="rect">
            <a:avLst/>
          </a:prstGeom>
          <a:solidFill>
            <a:srgbClr val="D7EFEB"/>
          </a:solidFill>
        </p:spPr>
        <p:txBody>
          <a:bodyPr vert="horz" wrap="square" lIns="0" tIns="36195" rIns="0" bIns="0" rtlCol="0">
            <a:spAutoFit/>
          </a:bodyPr>
          <a:lstStyle/>
          <a:p>
            <a:pPr marL="91440" marR="5483225">
              <a:lnSpc>
                <a:spcPct val="100000"/>
              </a:lnSpc>
              <a:spcBef>
                <a:spcPts val="285"/>
              </a:spcBef>
            </a:pPr>
            <a:r>
              <a:rPr sz="1200" spc="10" dirty="0">
                <a:latin typeface="宋体" panose="02010600030101010101" pitchFamily="2" charset="-122"/>
                <a:cs typeface="宋体" panose="02010600030101010101" pitchFamily="2" charset="-122"/>
              </a:rPr>
              <a:t>vim</a:t>
            </a:r>
            <a:r>
              <a:rPr sz="1200" spc="-254" dirty="0">
                <a:latin typeface="宋体" panose="02010600030101010101" pitchFamily="2" charset="-122"/>
                <a:cs typeface="宋体" panose="02010600030101010101" pitchFamily="2" charset="-122"/>
              </a:rPr>
              <a:t> </a:t>
            </a:r>
            <a:r>
              <a:rPr sz="1200" spc="-70" dirty="0">
                <a:latin typeface="宋体" panose="02010600030101010101" pitchFamily="2" charset="-122"/>
                <a:cs typeface="宋体" panose="02010600030101010101" pitchFamily="2" charset="-122"/>
              </a:rPr>
              <a:t>/usr/lib/systemd/system/mysqld_exporter.service </a:t>
            </a:r>
            <a:r>
              <a:rPr sz="1200" spc="-585" dirty="0">
                <a:latin typeface="宋体" panose="02010600030101010101" pitchFamily="2" charset="-122"/>
                <a:cs typeface="宋体" panose="02010600030101010101" pitchFamily="2" charset="-122"/>
              </a:rPr>
              <a:t> </a:t>
            </a:r>
            <a:r>
              <a:rPr sz="1200" spc="-135" dirty="0">
                <a:latin typeface="宋体" panose="02010600030101010101" pitchFamily="2" charset="-122"/>
                <a:cs typeface="宋体" panose="02010600030101010101" pitchFamily="2" charset="-122"/>
              </a:rPr>
              <a:t>[Unit]</a:t>
            </a:r>
            <a:endParaRPr sz="1200">
              <a:latin typeface="宋体" panose="02010600030101010101" pitchFamily="2" charset="-122"/>
              <a:cs typeface="宋体" panose="02010600030101010101" pitchFamily="2" charset="-122"/>
            </a:endParaRPr>
          </a:p>
          <a:p>
            <a:pPr marL="91440" marR="6352540">
              <a:lnSpc>
                <a:spcPct val="100000"/>
              </a:lnSpc>
            </a:pPr>
            <a:r>
              <a:rPr sz="1200" spc="-40" dirty="0">
                <a:latin typeface="宋体" panose="02010600030101010101" pitchFamily="2" charset="-122"/>
                <a:cs typeface="宋体" panose="02010600030101010101" pitchFamily="2" charset="-122"/>
              </a:rPr>
              <a:t>Description=node_exporter </a:t>
            </a:r>
            <a:r>
              <a:rPr sz="1200" spc="-35" dirty="0">
                <a:latin typeface="宋体" panose="02010600030101010101" pitchFamily="2" charset="-122"/>
                <a:cs typeface="宋体" panose="02010600030101010101" pitchFamily="2" charset="-122"/>
              </a:rPr>
              <a:t> </a:t>
            </a:r>
            <a:r>
              <a:rPr sz="1200" spc="-40" dirty="0">
                <a:latin typeface="宋体" panose="02010600030101010101" pitchFamily="2" charset="-122"/>
                <a:cs typeface="宋体" panose="02010600030101010101" pitchFamily="2" charset="-122"/>
              </a:rPr>
              <a:t>Documentation=https://prometheus.io/ </a:t>
            </a:r>
            <a:r>
              <a:rPr sz="1200" spc="-585" dirty="0">
                <a:latin typeface="宋体" panose="02010600030101010101" pitchFamily="2" charset="-122"/>
                <a:cs typeface="宋体" panose="02010600030101010101" pitchFamily="2" charset="-122"/>
              </a:rPr>
              <a:t> </a:t>
            </a:r>
            <a:r>
              <a:rPr sz="1200" spc="-65" dirty="0">
                <a:latin typeface="宋体" panose="02010600030101010101" pitchFamily="2" charset="-122"/>
                <a:cs typeface="宋体" panose="02010600030101010101" pitchFamily="2" charset="-122"/>
              </a:rPr>
              <a:t>After=network.target</a:t>
            </a:r>
            <a:endParaRPr sz="1200">
              <a:latin typeface="宋体" panose="02010600030101010101" pitchFamily="2" charset="-122"/>
              <a:cs typeface="宋体" panose="02010600030101010101" pitchFamily="2" charset="-122"/>
            </a:endParaRPr>
          </a:p>
          <a:p>
            <a:pPr>
              <a:lnSpc>
                <a:spcPct val="100000"/>
              </a:lnSpc>
              <a:spcBef>
                <a:spcPts val="30"/>
              </a:spcBef>
            </a:pPr>
            <a:endParaRPr sz="1100">
              <a:latin typeface="宋体" panose="02010600030101010101" pitchFamily="2" charset="-122"/>
              <a:cs typeface="宋体" panose="02010600030101010101" pitchFamily="2" charset="-122"/>
            </a:endParaRPr>
          </a:p>
          <a:p>
            <a:pPr marL="91440" marR="7762875">
              <a:lnSpc>
                <a:spcPct val="100000"/>
              </a:lnSpc>
            </a:pPr>
            <a:r>
              <a:rPr sz="1200" spc="-120" dirty="0">
                <a:latin typeface="宋体" panose="02010600030101010101" pitchFamily="2" charset="-122"/>
                <a:cs typeface="宋体" panose="02010600030101010101" pitchFamily="2" charset="-122"/>
              </a:rPr>
              <a:t>[Service] </a:t>
            </a:r>
            <a:r>
              <a:rPr sz="1200" spc="-114"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Type=simple </a:t>
            </a:r>
            <a:r>
              <a:rPr sz="1200" spc="5" dirty="0">
                <a:latin typeface="宋体" panose="02010600030101010101" pitchFamily="2" charset="-122"/>
                <a:cs typeface="宋体" panose="02010600030101010101" pitchFamily="2" charset="-122"/>
              </a:rPr>
              <a:t> </a:t>
            </a:r>
            <a:r>
              <a:rPr sz="1200" spc="30" dirty="0">
                <a:latin typeface="宋体" panose="02010600030101010101" pitchFamily="2" charset="-122"/>
                <a:cs typeface="宋体" panose="02010600030101010101" pitchFamily="2" charset="-122"/>
              </a:rPr>
              <a:t>Us</a:t>
            </a:r>
            <a:r>
              <a:rPr sz="1200" spc="35" dirty="0">
                <a:latin typeface="宋体" panose="02010600030101010101" pitchFamily="2" charset="-122"/>
                <a:cs typeface="宋体" panose="02010600030101010101" pitchFamily="2" charset="-122"/>
              </a:rPr>
              <a:t>e</a:t>
            </a:r>
            <a:r>
              <a:rPr sz="1200" dirty="0">
                <a:latin typeface="宋体" panose="02010600030101010101" pitchFamily="2" charset="-122"/>
                <a:cs typeface="宋体" panose="02010600030101010101" pitchFamily="2" charset="-122"/>
              </a:rPr>
              <a:t>r=</a:t>
            </a:r>
            <a:r>
              <a:rPr sz="1200" spc="-55" dirty="0">
                <a:latin typeface="宋体" panose="02010600030101010101" pitchFamily="2" charset="-122"/>
                <a:cs typeface="宋体" panose="02010600030101010101" pitchFamily="2" charset="-122"/>
              </a:rPr>
              <a:t>pr</a:t>
            </a:r>
            <a:r>
              <a:rPr sz="1200" spc="165" dirty="0">
                <a:latin typeface="宋体" panose="02010600030101010101" pitchFamily="2" charset="-122"/>
                <a:cs typeface="宋体" panose="02010600030101010101" pitchFamily="2" charset="-122"/>
              </a:rPr>
              <a:t>om</a:t>
            </a:r>
            <a:r>
              <a:rPr sz="1200" spc="170" dirty="0">
                <a:latin typeface="宋体" panose="02010600030101010101" pitchFamily="2" charset="-122"/>
                <a:cs typeface="宋体" panose="02010600030101010101" pitchFamily="2" charset="-122"/>
              </a:rPr>
              <a:t>e</a:t>
            </a:r>
            <a:r>
              <a:rPr sz="1200" spc="-40" dirty="0">
                <a:latin typeface="宋体" panose="02010600030101010101" pitchFamily="2" charset="-122"/>
                <a:cs typeface="宋体" panose="02010600030101010101" pitchFamily="2" charset="-122"/>
              </a:rPr>
              <a:t>theus</a:t>
            </a:r>
            <a:endParaRPr sz="1200">
              <a:latin typeface="宋体" panose="02010600030101010101" pitchFamily="2" charset="-122"/>
              <a:cs typeface="宋体" panose="02010600030101010101" pitchFamily="2" charset="-122"/>
            </a:endParaRPr>
          </a:p>
          <a:p>
            <a:pPr marL="91440">
              <a:lnSpc>
                <a:spcPct val="100000"/>
              </a:lnSpc>
            </a:pPr>
            <a:r>
              <a:rPr sz="1200" spc="-60" dirty="0">
                <a:latin typeface="宋体" panose="02010600030101010101" pitchFamily="2" charset="-122"/>
                <a:cs typeface="宋体" panose="02010600030101010101" pitchFamily="2" charset="-122"/>
              </a:rPr>
              <a:t>ExecStart=/usr/local/mysqld_exporter/mysqld_exporter</a:t>
            </a:r>
            <a:r>
              <a:rPr sz="1200" spc="-290" dirty="0">
                <a:latin typeface="宋体" panose="02010600030101010101" pitchFamily="2" charset="-122"/>
                <a:cs typeface="宋体" panose="02010600030101010101" pitchFamily="2" charset="-122"/>
              </a:rPr>
              <a:t> </a:t>
            </a:r>
            <a:r>
              <a:rPr sz="1200" spc="-35" dirty="0">
                <a:latin typeface="宋体" panose="02010600030101010101" pitchFamily="2" charset="-122"/>
                <a:cs typeface="宋体" panose="02010600030101010101" pitchFamily="2" charset="-122"/>
              </a:rPr>
              <a:t>--config.my-cnf=my.cnf</a:t>
            </a:r>
            <a:endParaRPr sz="1200">
              <a:latin typeface="宋体" panose="02010600030101010101" pitchFamily="2" charset="-122"/>
              <a:cs typeface="宋体" panose="02010600030101010101" pitchFamily="2" charset="-122"/>
            </a:endParaRPr>
          </a:p>
          <a:p>
            <a:pPr marL="91440">
              <a:lnSpc>
                <a:spcPct val="100000"/>
              </a:lnSpc>
              <a:spcBef>
                <a:spcPts val="5"/>
              </a:spcBef>
            </a:pPr>
            <a:r>
              <a:rPr sz="1200" spc="-75" dirty="0">
                <a:latin typeface="宋体" panose="02010600030101010101" pitchFamily="2" charset="-122"/>
                <a:cs typeface="宋体" panose="02010600030101010101" pitchFamily="2" charset="-122"/>
              </a:rPr>
              <a:t>Restart=on-failure</a:t>
            </a:r>
            <a:endParaRPr sz="1200">
              <a:latin typeface="宋体" panose="02010600030101010101" pitchFamily="2" charset="-122"/>
              <a:cs typeface="宋体" panose="02010600030101010101" pitchFamily="2" charset="-122"/>
            </a:endParaRPr>
          </a:p>
          <a:p>
            <a:pPr>
              <a:lnSpc>
                <a:spcPct val="100000"/>
              </a:lnSpc>
              <a:spcBef>
                <a:spcPts val="30"/>
              </a:spcBef>
            </a:pPr>
            <a:endParaRPr sz="1100">
              <a:latin typeface="宋体" panose="02010600030101010101" pitchFamily="2" charset="-122"/>
              <a:cs typeface="宋体" panose="02010600030101010101" pitchFamily="2" charset="-122"/>
            </a:endParaRPr>
          </a:p>
          <a:p>
            <a:pPr marL="91440">
              <a:lnSpc>
                <a:spcPct val="100000"/>
              </a:lnSpc>
            </a:pPr>
            <a:r>
              <a:rPr sz="1200" spc="-195" dirty="0">
                <a:latin typeface="宋体" panose="02010600030101010101" pitchFamily="2" charset="-122"/>
                <a:cs typeface="宋体" panose="02010600030101010101" pitchFamily="2" charset="-122"/>
              </a:rPr>
              <a:t>[Install]</a:t>
            </a:r>
            <a:endParaRPr sz="1200">
              <a:latin typeface="宋体" panose="02010600030101010101" pitchFamily="2" charset="-122"/>
              <a:cs typeface="宋体" panose="02010600030101010101" pitchFamily="2" charset="-122"/>
            </a:endParaRPr>
          </a:p>
          <a:p>
            <a:pPr marL="91440">
              <a:lnSpc>
                <a:spcPct val="100000"/>
              </a:lnSpc>
            </a:pPr>
            <a:r>
              <a:rPr sz="1200" spc="-35" dirty="0">
                <a:latin typeface="宋体" panose="02010600030101010101" pitchFamily="2" charset="-122"/>
                <a:cs typeface="宋体" panose="02010600030101010101" pitchFamily="2" charset="-122"/>
              </a:rPr>
              <a:t>WantedBy=multi-user.target</a:t>
            </a:r>
            <a:endParaRPr sz="1200">
              <a:latin typeface="宋体" panose="02010600030101010101" pitchFamily="2" charset="-122"/>
              <a:cs typeface="宋体" panose="02010600030101010101" pitchFamily="2" charset="-122"/>
            </a:endParaRPr>
          </a:p>
        </p:txBody>
      </p:sp>
      <p:pic>
        <p:nvPicPr>
          <p:cNvPr id="8" name="object 8"/>
          <p:cNvPicPr/>
          <p:nvPr/>
        </p:nvPicPr>
        <p:blipFill>
          <a:blip r:embed="rId6" cstate="print"/>
          <a:stretch>
            <a:fillRect/>
          </a:stretch>
        </p:blipFill>
        <p:spPr>
          <a:xfrm>
            <a:off x="1281429" y="4447565"/>
            <a:ext cx="9278111" cy="971016"/>
          </a:xfrm>
          <a:prstGeom prst="rect">
            <a:avLst/>
          </a:prstGeom>
        </p:spPr>
      </p:pic>
      <p:sp>
        <p:nvSpPr>
          <p:cNvPr id="9" name="object 9"/>
          <p:cNvSpPr txBox="1"/>
          <p:nvPr/>
        </p:nvSpPr>
        <p:spPr>
          <a:xfrm>
            <a:off x="1436369" y="4521200"/>
            <a:ext cx="8975090" cy="830580"/>
          </a:xfrm>
          <a:prstGeom prst="rect">
            <a:avLst/>
          </a:prstGeom>
          <a:solidFill>
            <a:srgbClr val="D7EFEB"/>
          </a:solidFill>
        </p:spPr>
        <p:txBody>
          <a:bodyPr vert="horz" wrap="square" lIns="0" tIns="36195" rIns="0" bIns="0" rtlCol="0">
            <a:spAutoFit/>
          </a:bodyPr>
          <a:lstStyle/>
          <a:p>
            <a:pPr marL="91440" marR="7911465">
              <a:lnSpc>
                <a:spcPct val="100000"/>
              </a:lnSpc>
              <a:spcBef>
                <a:spcPts val="285"/>
              </a:spcBef>
            </a:pPr>
            <a:r>
              <a:rPr sz="1200" spc="-175" dirty="0">
                <a:latin typeface="宋体" panose="02010600030101010101" pitchFamily="2" charset="-122"/>
                <a:cs typeface="宋体" panose="02010600030101010101" pitchFamily="2" charset="-122"/>
              </a:rPr>
              <a:t>[client] </a:t>
            </a:r>
            <a:r>
              <a:rPr sz="1200" spc="-170" dirty="0">
                <a:latin typeface="宋体" panose="02010600030101010101" pitchFamily="2" charset="-122"/>
                <a:cs typeface="宋体" panose="02010600030101010101" pitchFamily="2" charset="-122"/>
              </a:rPr>
              <a:t> </a:t>
            </a:r>
            <a:r>
              <a:rPr sz="1200" spc="5" dirty="0">
                <a:latin typeface="宋体" panose="02010600030101010101" pitchFamily="2" charset="-122"/>
                <a:cs typeface="宋体" panose="02010600030101010101" pitchFamily="2" charset="-122"/>
              </a:rPr>
              <a:t>ho</a:t>
            </a:r>
            <a:r>
              <a:rPr sz="1200" spc="10" dirty="0">
                <a:latin typeface="宋体" panose="02010600030101010101" pitchFamily="2" charset="-122"/>
                <a:cs typeface="宋体" panose="02010600030101010101" pitchFamily="2" charset="-122"/>
              </a:rPr>
              <a:t>s</a:t>
            </a:r>
            <a:r>
              <a:rPr sz="1200" dirty="0">
                <a:latin typeface="宋体" panose="02010600030101010101" pitchFamily="2" charset="-122"/>
                <a:cs typeface="宋体" panose="02010600030101010101" pitchFamily="2" charset="-122"/>
              </a:rPr>
              <a:t>t=</a:t>
            </a:r>
            <a:r>
              <a:rPr sz="1200" spc="-5" dirty="0">
                <a:latin typeface="宋体" panose="02010600030101010101" pitchFamily="2" charset="-122"/>
                <a:cs typeface="宋体" panose="02010600030101010101" pitchFamily="2" charset="-122"/>
              </a:rPr>
              <a:t>1</a:t>
            </a:r>
            <a:r>
              <a:rPr sz="1200" spc="30" dirty="0">
                <a:latin typeface="宋体" panose="02010600030101010101" pitchFamily="2" charset="-122"/>
                <a:cs typeface="宋体" panose="02010600030101010101" pitchFamily="2" charset="-122"/>
              </a:rPr>
              <a:t>2</a:t>
            </a:r>
            <a:r>
              <a:rPr sz="1200" spc="25" dirty="0">
                <a:latin typeface="宋体" panose="02010600030101010101" pitchFamily="2" charset="-122"/>
                <a:cs typeface="宋体" panose="02010600030101010101" pitchFamily="2" charset="-122"/>
              </a:rPr>
              <a:t>7</a:t>
            </a:r>
            <a:r>
              <a:rPr sz="1200" spc="-160" dirty="0">
                <a:latin typeface="宋体" panose="02010600030101010101" pitchFamily="2" charset="-122"/>
                <a:cs typeface="宋体" panose="02010600030101010101" pitchFamily="2" charset="-122"/>
              </a:rPr>
              <a:t>.</a:t>
            </a:r>
            <a:r>
              <a:rPr sz="1200" spc="-165" dirty="0">
                <a:latin typeface="宋体" panose="02010600030101010101" pitchFamily="2" charset="-122"/>
                <a:cs typeface="宋体" panose="02010600030101010101" pitchFamily="2" charset="-122"/>
              </a:rPr>
              <a:t>0</a:t>
            </a:r>
            <a:r>
              <a:rPr sz="1200" spc="-160" dirty="0">
                <a:latin typeface="宋体" panose="02010600030101010101" pitchFamily="2" charset="-122"/>
                <a:cs typeface="宋体" panose="02010600030101010101" pitchFamily="2" charset="-122"/>
              </a:rPr>
              <a:t>.</a:t>
            </a:r>
            <a:r>
              <a:rPr sz="1200" spc="-165" dirty="0">
                <a:latin typeface="宋体" panose="02010600030101010101" pitchFamily="2" charset="-122"/>
                <a:cs typeface="宋体" panose="02010600030101010101" pitchFamily="2" charset="-122"/>
              </a:rPr>
              <a:t>0</a:t>
            </a:r>
            <a:r>
              <a:rPr sz="1200" spc="-335" dirty="0">
                <a:latin typeface="宋体" panose="02010600030101010101" pitchFamily="2" charset="-122"/>
                <a:cs typeface="宋体" panose="02010600030101010101" pitchFamily="2" charset="-122"/>
              </a:rPr>
              <a:t>.</a:t>
            </a:r>
            <a:r>
              <a:rPr sz="1200" spc="30" dirty="0">
                <a:latin typeface="宋体" panose="02010600030101010101" pitchFamily="2" charset="-122"/>
                <a:cs typeface="宋体" panose="02010600030101010101" pitchFamily="2" charset="-122"/>
              </a:rPr>
              <a:t>1</a:t>
            </a:r>
            <a:endParaRPr sz="1200">
              <a:latin typeface="宋体" panose="02010600030101010101" pitchFamily="2" charset="-122"/>
              <a:cs typeface="宋体" panose="02010600030101010101" pitchFamily="2" charset="-122"/>
            </a:endParaRPr>
          </a:p>
          <a:p>
            <a:pPr marL="91440" marR="7529830">
              <a:lnSpc>
                <a:spcPct val="100000"/>
              </a:lnSpc>
            </a:pPr>
            <a:r>
              <a:rPr sz="1200" spc="-40" dirty="0">
                <a:latin typeface="宋体" panose="02010600030101010101" pitchFamily="2" charset="-122"/>
                <a:cs typeface="宋体" panose="02010600030101010101" pitchFamily="2" charset="-122"/>
              </a:rPr>
              <a:t>user=exporter </a:t>
            </a:r>
            <a:r>
              <a:rPr sz="1200" spc="-35" dirty="0">
                <a:latin typeface="宋体" panose="02010600030101010101" pitchFamily="2" charset="-122"/>
                <a:cs typeface="宋体" panose="02010600030101010101" pitchFamily="2" charset="-122"/>
              </a:rPr>
              <a:t> pas</a:t>
            </a:r>
            <a:r>
              <a:rPr sz="1200" spc="-30" dirty="0">
                <a:latin typeface="宋体" panose="02010600030101010101" pitchFamily="2" charset="-122"/>
                <a:cs typeface="宋体" panose="02010600030101010101" pitchFamily="2" charset="-122"/>
              </a:rPr>
              <a:t>s</a:t>
            </a:r>
            <a:r>
              <a:rPr sz="1200" spc="40" dirty="0">
                <a:latin typeface="宋体" panose="02010600030101010101" pitchFamily="2" charset="-122"/>
                <a:cs typeface="宋体" panose="02010600030101010101" pitchFamily="2" charset="-122"/>
              </a:rPr>
              <a:t>wo</a:t>
            </a:r>
            <a:r>
              <a:rPr sz="1200" spc="45" dirty="0">
                <a:latin typeface="宋体" panose="02010600030101010101" pitchFamily="2" charset="-122"/>
                <a:cs typeface="宋体" panose="02010600030101010101" pitchFamily="2" charset="-122"/>
              </a:rPr>
              <a:t>rd=pa</a:t>
            </a:r>
            <a:r>
              <a:rPr sz="1200" spc="50" dirty="0">
                <a:latin typeface="宋体" panose="02010600030101010101" pitchFamily="2" charset="-122"/>
                <a:cs typeface="宋体" panose="02010600030101010101" pitchFamily="2" charset="-122"/>
              </a:rPr>
              <a:t>s</a:t>
            </a:r>
            <a:r>
              <a:rPr sz="1200" spc="65" dirty="0">
                <a:latin typeface="宋体" panose="02010600030101010101" pitchFamily="2" charset="-122"/>
                <a:cs typeface="宋体" panose="02010600030101010101" pitchFamily="2" charset="-122"/>
              </a:rPr>
              <a:t>sw</a:t>
            </a:r>
            <a:r>
              <a:rPr sz="1200" spc="70" dirty="0">
                <a:latin typeface="宋体" panose="02010600030101010101" pitchFamily="2" charset="-122"/>
                <a:cs typeface="宋体" panose="02010600030101010101" pitchFamily="2" charset="-122"/>
              </a:rPr>
              <a:t>o</a:t>
            </a:r>
            <a:r>
              <a:rPr sz="1200" spc="-55" dirty="0">
                <a:latin typeface="宋体" panose="02010600030101010101" pitchFamily="2" charset="-122"/>
                <a:cs typeface="宋体" panose="02010600030101010101" pitchFamily="2" charset="-122"/>
              </a:rPr>
              <a:t>rd</a:t>
            </a:r>
            <a:endParaRPr sz="1200">
              <a:latin typeface="宋体" panose="02010600030101010101" pitchFamily="2" charset="-122"/>
              <a:cs typeface="宋体" panose="02010600030101010101" pitchFamily="2" charset="-122"/>
            </a:endParaRPr>
          </a:p>
        </p:txBody>
      </p:sp>
      <p:sp>
        <p:nvSpPr>
          <p:cNvPr id="19" name="object 2"/>
          <p:cNvSpPr/>
          <p:nvPr>
            <p:custDataLst>
              <p:tags r:id="rId1"/>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7"/>
          <a:stretch>
            <a:fillRect/>
          </a:stretch>
        </p:blipFill>
        <p:spPr>
          <a:xfrm>
            <a:off x="8537699" y="209863"/>
            <a:ext cx="2565911" cy="618240"/>
          </a:xfrm>
          <a:prstGeom prst="rect">
            <a:avLst/>
          </a:prstGeom>
        </p:spPr>
      </p:pic>
      <p:pic>
        <p:nvPicPr>
          <p:cNvPr id="10" name="object 4"/>
          <p:cNvPicPr/>
          <p:nvPr>
            <p:custDataLst>
              <p:tags r:id="rId3"/>
            </p:custDataLst>
          </p:nvPr>
        </p:nvPicPr>
        <p:blipFill>
          <a:blip r:embed="rId8" cstate="print"/>
          <a:stretch>
            <a:fillRect/>
          </a:stretch>
        </p:blipFill>
        <p:spPr>
          <a:xfrm>
            <a:off x="0" y="6436359"/>
            <a:ext cx="12190729" cy="4216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333115"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其它可用的</a:t>
            </a:r>
            <a:r>
              <a:rPr sz="3200" b="0" spc="-270" dirty="0">
                <a:solidFill>
                  <a:srgbClr val="000000"/>
                </a:solidFill>
                <a:latin typeface="宋体" panose="02010600030101010101" pitchFamily="2" charset="-122"/>
                <a:cs typeface="宋体" panose="02010600030101010101" pitchFamily="2" charset="-122"/>
              </a:rPr>
              <a:t>Expor</a:t>
            </a:r>
            <a:r>
              <a:rPr sz="3200" b="0" spc="-280" dirty="0">
                <a:solidFill>
                  <a:srgbClr val="000000"/>
                </a:solidFill>
                <a:latin typeface="宋体" panose="02010600030101010101" pitchFamily="2" charset="-122"/>
                <a:cs typeface="宋体" panose="02010600030101010101" pitchFamily="2" charset="-122"/>
              </a:rPr>
              <a:t>t</a:t>
            </a:r>
            <a:r>
              <a:rPr sz="3200" b="0" spc="-580" dirty="0">
                <a:solidFill>
                  <a:srgbClr val="000000"/>
                </a:solidFill>
                <a:latin typeface="宋体" panose="02010600030101010101" pitchFamily="2" charset="-122"/>
                <a:cs typeface="宋体" panose="02010600030101010101" pitchFamily="2" charset="-122"/>
              </a:rPr>
              <a:t>er</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8289"/>
            <a:ext cx="10967085" cy="4509135"/>
          </a:xfrm>
          <a:prstGeom prst="rect">
            <a:avLst/>
          </a:prstGeom>
        </p:spPr>
        <p:txBody>
          <a:bodyPr vert="horz" wrap="square" lIns="0" tIns="55244" rIns="0" bIns="0" rtlCol="0">
            <a:spAutoFit/>
          </a:bodyPr>
          <a:lstStyle/>
          <a:p>
            <a:pPr marL="241300" indent="-228600">
              <a:lnSpc>
                <a:spcPct val="100000"/>
              </a:lnSpc>
              <a:spcBef>
                <a:spcPts val="435"/>
              </a:spcBef>
              <a:buClr>
                <a:srgbClr val="4770C4"/>
              </a:buClr>
              <a:buSzPct val="95000"/>
              <a:buFont typeface="Wingdings" panose="05000000000000000000"/>
              <a:buChar char=""/>
              <a:tabLst>
                <a:tab pos="241300" algn="l"/>
              </a:tabLst>
            </a:pPr>
            <a:r>
              <a:rPr sz="2000" spc="-70" dirty="0">
                <a:latin typeface="宋体" panose="02010600030101010101" pitchFamily="2" charset="-122"/>
                <a:cs typeface="宋体" panose="02010600030101010101" pitchFamily="2" charset="-122"/>
              </a:rPr>
              <a:t>Prometheus</a:t>
            </a:r>
            <a:r>
              <a:rPr sz="2000" dirty="0">
                <a:latin typeface="宋体" panose="02010600030101010101" pitchFamily="2" charset="-122"/>
                <a:cs typeface="宋体" panose="02010600030101010101" pitchFamily="2" charset="-122"/>
              </a:rPr>
              <a:t>社区维护有众多的</a:t>
            </a:r>
            <a:r>
              <a:rPr sz="2000" spc="-90" dirty="0">
                <a:latin typeface="宋体" panose="02010600030101010101" pitchFamily="2" charset="-122"/>
                <a:cs typeface="宋体" panose="02010600030101010101" pitchFamily="2" charset="-122"/>
              </a:rPr>
              <a:t>E</a:t>
            </a:r>
            <a:r>
              <a:rPr sz="2000" cap="small" spc="-90" dirty="0">
                <a:latin typeface="宋体" panose="02010600030101010101" pitchFamily="2" charset="-122"/>
                <a:cs typeface="宋体" panose="02010600030101010101" pitchFamily="2" charset="-122"/>
              </a:rPr>
              <a:t>x</a:t>
            </a:r>
            <a:r>
              <a:rPr sz="2000" spc="-90" dirty="0">
                <a:latin typeface="宋体" panose="02010600030101010101" pitchFamily="2" charset="-122"/>
                <a:cs typeface="宋体" panose="02010600030101010101" pitchFamily="2" charset="-122"/>
              </a:rPr>
              <a:t>porter，</a:t>
            </a:r>
            <a:r>
              <a:rPr sz="2000" dirty="0">
                <a:latin typeface="宋体" panose="02010600030101010101" pitchFamily="2" charset="-122"/>
                <a:cs typeface="宋体" panose="02010600030101010101" pitchFamily="2" charset="-122"/>
              </a:rPr>
              <a:t>另外还有众多的第三方的</a:t>
            </a:r>
            <a:r>
              <a:rPr sz="2000" spc="-100" dirty="0">
                <a:latin typeface="宋体" panose="02010600030101010101" pitchFamily="2" charset="-122"/>
                <a:cs typeface="宋体" panose="02010600030101010101" pitchFamily="2" charset="-122"/>
              </a:rPr>
              <a:t>E</a:t>
            </a:r>
            <a:r>
              <a:rPr sz="2000" cap="small" spc="-100" dirty="0">
                <a:latin typeface="宋体" panose="02010600030101010101" pitchFamily="2" charset="-122"/>
                <a:cs typeface="宋体" panose="02010600030101010101" pitchFamily="2" charset="-122"/>
              </a:rPr>
              <a:t>x</a:t>
            </a:r>
            <a:r>
              <a:rPr sz="2000" spc="-100" dirty="0">
                <a:latin typeface="宋体" panose="02010600030101010101" pitchFamily="2" charset="-122"/>
                <a:cs typeface="宋体" panose="02010600030101010101" pitchFamily="2" charset="-122"/>
              </a:rPr>
              <a:t>porter</a:t>
            </a:r>
            <a:r>
              <a:rPr sz="2000" dirty="0">
                <a:latin typeface="宋体" panose="02010600030101010101" pitchFamily="2" charset="-122"/>
                <a:cs typeface="宋体" panose="02010600030101010101" pitchFamily="2" charset="-122"/>
              </a:rPr>
              <a:t>可用</a:t>
            </a:r>
          </a:p>
          <a:p>
            <a:pPr marL="698500" lvl="1" indent="-228600">
              <a:lnSpc>
                <a:spcPct val="100000"/>
              </a:lnSpc>
              <a:spcBef>
                <a:spcPts val="30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获取位置</a:t>
            </a:r>
          </a:p>
          <a:p>
            <a:pPr marL="1155700" lvl="2" indent="-229235">
              <a:lnSpc>
                <a:spcPct val="100000"/>
              </a:lnSpc>
              <a:spcBef>
                <a:spcPts val="320"/>
              </a:spcBef>
              <a:buClr>
                <a:srgbClr val="F3C108"/>
              </a:buClr>
              <a:buFont typeface="Wingdings" panose="05000000000000000000"/>
              <a:buChar char=""/>
              <a:tabLst>
                <a:tab pos="1156335" algn="l"/>
              </a:tabLst>
            </a:pPr>
            <a:r>
              <a:rPr sz="1600" spc="-125" dirty="0">
                <a:latin typeface="宋体" panose="02010600030101010101" pitchFamily="2" charset="-122"/>
                <a:cs typeface="宋体" panose="02010600030101010101" pitchFamily="2" charset="-122"/>
              </a:rPr>
              <a:t>https://prometheus.io/docs/instrumenting/e</a:t>
            </a:r>
            <a:r>
              <a:rPr sz="1600" cap="small" spc="-125" dirty="0">
                <a:latin typeface="宋体" panose="02010600030101010101" pitchFamily="2" charset="-122"/>
                <a:cs typeface="宋体" panose="02010600030101010101" pitchFamily="2" charset="-122"/>
              </a:rPr>
              <a:t>x</a:t>
            </a:r>
            <a:r>
              <a:rPr sz="1600" spc="-125" dirty="0">
                <a:latin typeface="宋体" panose="02010600030101010101" pitchFamily="2" charset="-122"/>
                <a:cs typeface="宋体" panose="02010600030101010101" pitchFamily="2" charset="-122"/>
              </a:rPr>
              <a:t>porters/</a:t>
            </a:r>
            <a:endParaRPr sz="1600" dirty="0">
              <a:latin typeface="宋体" panose="02010600030101010101" pitchFamily="2" charset="-122"/>
              <a:cs typeface="宋体" panose="02010600030101010101" pitchFamily="2" charset="-122"/>
            </a:endParaRPr>
          </a:p>
          <a:p>
            <a:pPr marL="698500" lvl="1" indent="-228600">
              <a:lnSpc>
                <a:spcPct val="100000"/>
              </a:lnSpc>
              <a:spcBef>
                <a:spcPts val="27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分类</a:t>
            </a:r>
          </a:p>
          <a:p>
            <a:pPr marL="1155700" lvl="2" indent="-229235">
              <a:lnSpc>
                <a:spcPct val="100000"/>
              </a:lnSpc>
              <a:spcBef>
                <a:spcPts val="320"/>
              </a:spcBef>
              <a:buClr>
                <a:srgbClr val="F3C108"/>
              </a:buClr>
              <a:buFont typeface="Wingdings" panose="05000000000000000000"/>
              <a:buChar char=""/>
              <a:tabLst>
                <a:tab pos="1156335" algn="l"/>
              </a:tabLst>
            </a:pPr>
            <a:r>
              <a:rPr sz="1600" spc="-100" dirty="0">
                <a:latin typeface="宋体" panose="02010600030101010101" pitchFamily="2" charset="-122"/>
                <a:cs typeface="宋体" panose="02010600030101010101" pitchFamily="2" charset="-122"/>
              </a:rPr>
              <a:t>Databases</a:t>
            </a:r>
            <a:endParaRPr sz="1600" dirty="0">
              <a:latin typeface="宋体" panose="02010600030101010101" pitchFamily="2" charset="-122"/>
              <a:cs typeface="宋体" panose="02010600030101010101" pitchFamily="2" charset="-122"/>
            </a:endParaRPr>
          </a:p>
          <a:p>
            <a:pPr marL="1155700" lvl="2" indent="-229235">
              <a:lnSpc>
                <a:spcPct val="100000"/>
              </a:lnSpc>
              <a:spcBef>
                <a:spcPts val="310"/>
              </a:spcBef>
              <a:buClr>
                <a:srgbClr val="F3C108"/>
              </a:buClr>
              <a:buFont typeface="Wingdings" panose="05000000000000000000"/>
              <a:buChar char=""/>
              <a:tabLst>
                <a:tab pos="1156335" algn="l"/>
              </a:tabLst>
            </a:pPr>
            <a:r>
              <a:rPr sz="1600" spc="15" dirty="0">
                <a:latin typeface="宋体" panose="02010600030101010101" pitchFamily="2" charset="-122"/>
                <a:cs typeface="宋体" panose="02010600030101010101" pitchFamily="2" charset="-122"/>
              </a:rPr>
              <a:t>Hardwa</a:t>
            </a:r>
            <a:r>
              <a:rPr sz="1600" spc="-200" dirty="0">
                <a:latin typeface="宋体" panose="02010600030101010101" pitchFamily="2" charset="-122"/>
                <a:cs typeface="宋体" panose="02010600030101010101" pitchFamily="2" charset="-122"/>
              </a:rPr>
              <a:t>re</a:t>
            </a:r>
            <a:r>
              <a:rPr sz="1600" spc="-409" dirty="0">
                <a:latin typeface="宋体" panose="02010600030101010101" pitchFamily="2" charset="-122"/>
                <a:cs typeface="宋体" panose="02010600030101010101" pitchFamily="2" charset="-122"/>
              </a:rPr>
              <a:t> </a:t>
            </a:r>
            <a:r>
              <a:rPr sz="1600" spc="-265" dirty="0">
                <a:latin typeface="宋体" panose="02010600030101010101" pitchFamily="2" charset="-122"/>
                <a:cs typeface="宋体" panose="02010600030101010101" pitchFamily="2" charset="-122"/>
              </a:rPr>
              <a:t>relat</a:t>
            </a:r>
            <a:r>
              <a:rPr sz="1600" spc="-70" dirty="0">
                <a:latin typeface="宋体" panose="02010600030101010101" pitchFamily="2" charset="-122"/>
                <a:cs typeface="宋体" panose="02010600030101010101" pitchFamily="2" charset="-122"/>
              </a:rPr>
              <a:t>ed</a:t>
            </a:r>
            <a:endParaRPr sz="1600" dirty="0">
              <a:latin typeface="宋体" panose="02010600030101010101" pitchFamily="2" charset="-122"/>
              <a:cs typeface="宋体" panose="02010600030101010101" pitchFamily="2" charset="-122"/>
            </a:endParaRPr>
          </a:p>
          <a:p>
            <a:pPr marL="1155700" lvl="2" indent="-229235">
              <a:lnSpc>
                <a:spcPct val="100000"/>
              </a:lnSpc>
              <a:spcBef>
                <a:spcPts val="310"/>
              </a:spcBef>
              <a:buClr>
                <a:srgbClr val="F3C108"/>
              </a:buClr>
              <a:buFont typeface="Wingdings" panose="05000000000000000000"/>
              <a:buChar char=""/>
              <a:tabLst>
                <a:tab pos="1156335" algn="l"/>
              </a:tabLst>
            </a:pPr>
            <a:r>
              <a:rPr sz="1600" spc="-175" dirty="0">
                <a:latin typeface="宋体" panose="02010600030101010101" pitchFamily="2" charset="-122"/>
                <a:cs typeface="宋体" panose="02010600030101010101" pitchFamily="2" charset="-122"/>
              </a:rPr>
              <a:t>Iss</a:t>
            </a:r>
            <a:r>
              <a:rPr sz="1600" spc="-185" dirty="0">
                <a:latin typeface="宋体" panose="02010600030101010101" pitchFamily="2" charset="-122"/>
                <a:cs typeface="宋体" panose="02010600030101010101" pitchFamily="2" charset="-122"/>
              </a:rPr>
              <a:t>u</a:t>
            </a:r>
            <a:r>
              <a:rPr sz="1600" spc="-135" dirty="0">
                <a:latin typeface="宋体" panose="02010600030101010101" pitchFamily="2" charset="-122"/>
                <a:cs typeface="宋体" panose="02010600030101010101" pitchFamily="2" charset="-122"/>
              </a:rPr>
              <a:t>e</a:t>
            </a:r>
            <a:r>
              <a:rPr sz="1600" spc="-390" dirty="0">
                <a:latin typeface="宋体" panose="02010600030101010101" pitchFamily="2" charset="-122"/>
                <a:cs typeface="宋体" panose="02010600030101010101" pitchFamily="2" charset="-122"/>
              </a:rPr>
              <a:t> </a:t>
            </a:r>
            <a:r>
              <a:rPr sz="1600" spc="-180" dirty="0">
                <a:latin typeface="宋体" panose="02010600030101010101" pitchFamily="2" charset="-122"/>
                <a:cs typeface="宋体" panose="02010600030101010101" pitchFamily="2" charset="-122"/>
              </a:rPr>
              <a:t>tracke</a:t>
            </a:r>
            <a:r>
              <a:rPr sz="1600" spc="-245" dirty="0">
                <a:latin typeface="宋体" panose="02010600030101010101" pitchFamily="2" charset="-122"/>
                <a:cs typeface="宋体" panose="02010600030101010101" pitchFamily="2" charset="-122"/>
              </a:rPr>
              <a:t>rs</a:t>
            </a:r>
            <a:r>
              <a:rPr sz="1600" spc="-409" dirty="0">
                <a:latin typeface="宋体" panose="02010600030101010101" pitchFamily="2" charset="-122"/>
                <a:cs typeface="宋体" panose="02010600030101010101" pitchFamily="2" charset="-122"/>
              </a:rPr>
              <a:t> </a:t>
            </a:r>
            <a:r>
              <a:rPr sz="1600" spc="-45" dirty="0">
                <a:latin typeface="宋体" panose="02010600030101010101" pitchFamily="2" charset="-122"/>
                <a:cs typeface="宋体" panose="02010600030101010101" pitchFamily="2" charset="-122"/>
              </a:rPr>
              <a:t>and</a:t>
            </a:r>
            <a:r>
              <a:rPr sz="1600" spc="-405" dirty="0">
                <a:latin typeface="宋体" panose="02010600030101010101" pitchFamily="2" charset="-122"/>
                <a:cs typeface="宋体" panose="02010600030101010101" pitchFamily="2" charset="-122"/>
              </a:rPr>
              <a:t> </a:t>
            </a:r>
            <a:r>
              <a:rPr sz="1600" spc="-60" dirty="0">
                <a:latin typeface="宋体" panose="02010600030101010101" pitchFamily="2" charset="-122"/>
                <a:cs typeface="宋体" panose="02010600030101010101" pitchFamily="2" charset="-122"/>
              </a:rPr>
              <a:t>co</a:t>
            </a:r>
            <a:r>
              <a:rPr sz="1600" spc="-160" dirty="0">
                <a:latin typeface="宋体" panose="02010600030101010101" pitchFamily="2" charset="-122"/>
                <a:cs typeface="宋体" panose="02010600030101010101" pitchFamily="2" charset="-122"/>
              </a:rPr>
              <a:t>nt</a:t>
            </a:r>
            <a:r>
              <a:rPr sz="1600" spc="-445" dirty="0">
                <a:latin typeface="宋体" panose="02010600030101010101" pitchFamily="2" charset="-122"/>
                <a:cs typeface="宋体" panose="02010600030101010101" pitchFamily="2" charset="-122"/>
              </a:rPr>
              <a:t>i</a:t>
            </a:r>
            <a:r>
              <a:rPr sz="1600" spc="-45" dirty="0">
                <a:latin typeface="宋体" panose="02010600030101010101" pitchFamily="2" charset="-122"/>
                <a:cs typeface="宋体" panose="02010600030101010101" pitchFamily="2" charset="-122"/>
              </a:rPr>
              <a:t>nuous</a:t>
            </a:r>
            <a:r>
              <a:rPr sz="1600" spc="-425" dirty="0">
                <a:latin typeface="宋体" panose="02010600030101010101" pitchFamily="2" charset="-122"/>
                <a:cs typeface="宋体" panose="02010600030101010101" pitchFamily="2" charset="-122"/>
              </a:rPr>
              <a:t> </a:t>
            </a:r>
            <a:r>
              <a:rPr sz="1600" spc="-210" dirty="0">
                <a:latin typeface="宋体" panose="02010600030101010101" pitchFamily="2" charset="-122"/>
                <a:cs typeface="宋体" panose="02010600030101010101" pitchFamily="2" charset="-122"/>
              </a:rPr>
              <a:t>i</a:t>
            </a:r>
            <a:r>
              <a:rPr sz="1600" spc="-204" dirty="0">
                <a:latin typeface="宋体" panose="02010600030101010101" pitchFamily="2" charset="-122"/>
                <a:cs typeface="宋体" panose="02010600030101010101" pitchFamily="2" charset="-122"/>
              </a:rPr>
              <a:t>n</a:t>
            </a:r>
            <a:r>
              <a:rPr sz="1600" spc="-235" dirty="0">
                <a:latin typeface="宋体" panose="02010600030101010101" pitchFamily="2" charset="-122"/>
                <a:cs typeface="宋体" panose="02010600030101010101" pitchFamily="2" charset="-122"/>
              </a:rPr>
              <a:t>te</a:t>
            </a:r>
            <a:r>
              <a:rPr sz="1600" spc="-95" dirty="0">
                <a:latin typeface="宋体" panose="02010600030101010101" pitchFamily="2" charset="-122"/>
                <a:cs typeface="宋体" panose="02010600030101010101" pitchFamily="2" charset="-122"/>
              </a:rPr>
              <a:t>g</a:t>
            </a:r>
            <a:r>
              <a:rPr sz="1600" spc="-195" dirty="0">
                <a:latin typeface="宋体" panose="02010600030101010101" pitchFamily="2" charset="-122"/>
                <a:cs typeface="宋体" panose="02010600030101010101" pitchFamily="2" charset="-122"/>
              </a:rPr>
              <a:t>ration</a:t>
            </a:r>
            <a:endParaRPr sz="1600" dirty="0">
              <a:latin typeface="宋体" panose="02010600030101010101" pitchFamily="2" charset="-122"/>
              <a:cs typeface="宋体" panose="02010600030101010101" pitchFamily="2" charset="-122"/>
            </a:endParaRPr>
          </a:p>
          <a:p>
            <a:pPr marL="1155700" lvl="2" indent="-229235">
              <a:lnSpc>
                <a:spcPct val="100000"/>
              </a:lnSpc>
              <a:spcBef>
                <a:spcPts val="310"/>
              </a:spcBef>
              <a:buClr>
                <a:srgbClr val="F3C108"/>
              </a:buClr>
              <a:buFont typeface="Wingdings" panose="05000000000000000000"/>
              <a:buChar char=""/>
              <a:tabLst>
                <a:tab pos="1156335" algn="l"/>
              </a:tabLst>
            </a:pPr>
            <a:r>
              <a:rPr sz="1600" spc="525" dirty="0">
                <a:latin typeface="宋体" panose="02010600030101010101" pitchFamily="2" charset="-122"/>
                <a:cs typeface="宋体" panose="02010600030101010101" pitchFamily="2" charset="-122"/>
              </a:rPr>
              <a:t>M</a:t>
            </a:r>
            <a:r>
              <a:rPr sz="1600" spc="-190" dirty="0">
                <a:latin typeface="宋体" panose="02010600030101010101" pitchFamily="2" charset="-122"/>
                <a:cs typeface="宋体" panose="02010600030101010101" pitchFamily="2" charset="-122"/>
              </a:rPr>
              <a:t>es</a:t>
            </a:r>
            <a:r>
              <a:rPr sz="1600" spc="-200" dirty="0">
                <a:latin typeface="宋体" panose="02010600030101010101" pitchFamily="2" charset="-122"/>
                <a:cs typeface="宋体" panose="02010600030101010101" pitchFamily="2" charset="-122"/>
              </a:rPr>
              <a:t>s</a:t>
            </a:r>
            <a:r>
              <a:rPr sz="1600" spc="-165" dirty="0">
                <a:latin typeface="宋体" panose="02010600030101010101" pitchFamily="2" charset="-122"/>
                <a:cs typeface="宋体" panose="02010600030101010101" pitchFamily="2" charset="-122"/>
              </a:rPr>
              <a:t>agi</a:t>
            </a:r>
            <a:r>
              <a:rPr sz="1600" spc="-160" dirty="0">
                <a:latin typeface="宋体" panose="02010600030101010101" pitchFamily="2" charset="-122"/>
                <a:cs typeface="宋体" panose="02010600030101010101" pitchFamily="2" charset="-122"/>
              </a:rPr>
              <a:t>n</a:t>
            </a:r>
            <a:r>
              <a:rPr sz="1600" spc="-85" dirty="0">
                <a:latin typeface="宋体" panose="02010600030101010101" pitchFamily="2" charset="-122"/>
                <a:cs typeface="宋体" panose="02010600030101010101" pitchFamily="2" charset="-122"/>
              </a:rPr>
              <a:t>g</a:t>
            </a:r>
            <a:r>
              <a:rPr sz="1600" spc="-409" dirty="0">
                <a:latin typeface="宋体" panose="02010600030101010101" pitchFamily="2" charset="-122"/>
                <a:cs typeface="宋体" panose="02010600030101010101" pitchFamily="2" charset="-122"/>
              </a:rPr>
              <a:t> </a:t>
            </a:r>
            <a:r>
              <a:rPr sz="1600" spc="-225" dirty="0">
                <a:latin typeface="宋体" panose="02010600030101010101" pitchFamily="2" charset="-122"/>
                <a:cs typeface="宋体" panose="02010600030101010101" pitchFamily="2" charset="-122"/>
              </a:rPr>
              <a:t>s</a:t>
            </a:r>
            <a:r>
              <a:rPr sz="1600" spc="-75" dirty="0">
                <a:latin typeface="宋体" panose="02010600030101010101" pitchFamily="2" charset="-122"/>
                <a:cs typeface="宋体" panose="02010600030101010101" pitchFamily="2" charset="-122"/>
              </a:rPr>
              <a:t>yste</a:t>
            </a:r>
            <a:r>
              <a:rPr sz="1600" spc="-80" dirty="0">
                <a:latin typeface="宋体" panose="02010600030101010101" pitchFamily="2" charset="-122"/>
                <a:cs typeface="宋体" panose="02010600030101010101" pitchFamily="2" charset="-122"/>
              </a:rPr>
              <a:t>m</a:t>
            </a:r>
            <a:r>
              <a:rPr sz="1600" spc="-220" dirty="0">
                <a:latin typeface="宋体" panose="02010600030101010101" pitchFamily="2" charset="-122"/>
                <a:cs typeface="宋体" panose="02010600030101010101" pitchFamily="2" charset="-122"/>
              </a:rPr>
              <a:t>s</a:t>
            </a:r>
            <a:endParaRPr sz="1600" dirty="0">
              <a:latin typeface="宋体" panose="02010600030101010101" pitchFamily="2" charset="-122"/>
              <a:cs typeface="宋体" panose="02010600030101010101" pitchFamily="2" charset="-122"/>
            </a:endParaRPr>
          </a:p>
          <a:p>
            <a:pPr marL="1155700" lvl="2" indent="-229235">
              <a:lnSpc>
                <a:spcPct val="100000"/>
              </a:lnSpc>
              <a:spcBef>
                <a:spcPts val="305"/>
              </a:spcBef>
              <a:buClr>
                <a:srgbClr val="F3C108"/>
              </a:buClr>
              <a:buFont typeface="Wingdings" panose="05000000000000000000"/>
              <a:buChar char=""/>
              <a:tabLst>
                <a:tab pos="1156335" algn="l"/>
              </a:tabLst>
            </a:pPr>
            <a:r>
              <a:rPr sz="1600" spc="-145" dirty="0">
                <a:latin typeface="宋体" panose="02010600030101010101" pitchFamily="2" charset="-122"/>
                <a:cs typeface="宋体" panose="02010600030101010101" pitchFamily="2" charset="-122"/>
              </a:rPr>
              <a:t>Storage</a:t>
            </a:r>
            <a:endParaRPr sz="1600" dirty="0">
              <a:latin typeface="宋体" panose="02010600030101010101" pitchFamily="2" charset="-122"/>
              <a:cs typeface="宋体" panose="02010600030101010101" pitchFamily="2" charset="-122"/>
            </a:endParaRPr>
          </a:p>
          <a:p>
            <a:pPr marL="1155700" lvl="2" indent="-229235">
              <a:lnSpc>
                <a:spcPct val="100000"/>
              </a:lnSpc>
              <a:spcBef>
                <a:spcPts val="310"/>
              </a:spcBef>
              <a:buClr>
                <a:srgbClr val="F3C108"/>
              </a:buClr>
              <a:buFont typeface="Wingdings" panose="05000000000000000000"/>
              <a:buChar char=""/>
              <a:tabLst>
                <a:tab pos="1156335" algn="l"/>
              </a:tabLst>
            </a:pPr>
            <a:r>
              <a:rPr sz="1600" spc="220" dirty="0">
                <a:latin typeface="宋体" panose="02010600030101010101" pitchFamily="2" charset="-122"/>
                <a:cs typeface="宋体" panose="02010600030101010101" pitchFamily="2" charset="-122"/>
              </a:rPr>
              <a:t>HTTP</a:t>
            </a:r>
            <a:endParaRPr sz="1600" dirty="0">
              <a:latin typeface="宋体" panose="02010600030101010101" pitchFamily="2" charset="-122"/>
              <a:cs typeface="宋体" panose="02010600030101010101" pitchFamily="2" charset="-122"/>
            </a:endParaRPr>
          </a:p>
          <a:p>
            <a:pPr marL="1155700" lvl="2" indent="-229235">
              <a:lnSpc>
                <a:spcPct val="100000"/>
              </a:lnSpc>
              <a:spcBef>
                <a:spcPts val="310"/>
              </a:spcBef>
              <a:buClr>
                <a:srgbClr val="F3C108"/>
              </a:buClr>
              <a:buFont typeface="Wingdings" panose="05000000000000000000"/>
              <a:buChar char=""/>
              <a:tabLst>
                <a:tab pos="1156335" algn="l"/>
              </a:tabLst>
            </a:pPr>
            <a:r>
              <a:rPr sz="1600" spc="-20" dirty="0">
                <a:latin typeface="宋体" panose="02010600030101010101" pitchFamily="2" charset="-122"/>
                <a:cs typeface="宋体" panose="02010600030101010101" pitchFamily="2" charset="-122"/>
              </a:rPr>
              <a:t>APIs</a:t>
            </a:r>
            <a:endParaRPr sz="1600" dirty="0">
              <a:latin typeface="宋体" panose="02010600030101010101" pitchFamily="2" charset="-122"/>
              <a:cs typeface="宋体" panose="02010600030101010101" pitchFamily="2" charset="-122"/>
            </a:endParaRPr>
          </a:p>
          <a:p>
            <a:pPr marL="1155700" lvl="2" indent="-229235">
              <a:lnSpc>
                <a:spcPct val="100000"/>
              </a:lnSpc>
              <a:spcBef>
                <a:spcPts val="310"/>
              </a:spcBef>
              <a:buClr>
                <a:srgbClr val="F3C108"/>
              </a:buClr>
              <a:buFont typeface="Wingdings" panose="05000000000000000000"/>
              <a:buChar char=""/>
              <a:tabLst>
                <a:tab pos="1156335" algn="l"/>
              </a:tabLst>
            </a:pPr>
            <a:r>
              <a:rPr sz="1600" spc="-80" dirty="0">
                <a:latin typeface="宋体" panose="02010600030101010101" pitchFamily="2" charset="-122"/>
                <a:cs typeface="宋体" panose="02010600030101010101" pitchFamily="2" charset="-122"/>
              </a:rPr>
              <a:t>Logging</a:t>
            </a:r>
            <a:endParaRPr sz="1600" dirty="0">
              <a:latin typeface="宋体" panose="02010600030101010101" pitchFamily="2" charset="-122"/>
              <a:cs typeface="宋体" panose="02010600030101010101" pitchFamily="2" charset="-122"/>
            </a:endParaRPr>
          </a:p>
          <a:p>
            <a:pPr marL="1155700" lvl="2" indent="-229235">
              <a:lnSpc>
                <a:spcPct val="100000"/>
              </a:lnSpc>
              <a:spcBef>
                <a:spcPts val="310"/>
              </a:spcBef>
              <a:buClr>
                <a:srgbClr val="F3C108"/>
              </a:buClr>
              <a:buFont typeface="Wingdings" panose="05000000000000000000"/>
              <a:buChar char=""/>
              <a:tabLst>
                <a:tab pos="1156335" algn="l"/>
              </a:tabLst>
            </a:pPr>
            <a:r>
              <a:rPr sz="1600" spc="40" dirty="0">
                <a:latin typeface="宋体" panose="02010600030101010101" pitchFamily="2" charset="-122"/>
                <a:cs typeface="宋体" panose="02010600030101010101" pitchFamily="2" charset="-122"/>
              </a:rPr>
              <a:t>Ot</a:t>
            </a:r>
            <a:r>
              <a:rPr sz="1600" spc="45" dirty="0">
                <a:latin typeface="宋体" panose="02010600030101010101" pitchFamily="2" charset="-122"/>
                <a:cs typeface="宋体" panose="02010600030101010101" pitchFamily="2" charset="-122"/>
              </a:rPr>
              <a:t>h</a:t>
            </a:r>
            <a:r>
              <a:rPr sz="1600" spc="-200" dirty="0">
                <a:latin typeface="宋体" panose="02010600030101010101" pitchFamily="2" charset="-122"/>
                <a:cs typeface="宋体" panose="02010600030101010101" pitchFamily="2" charset="-122"/>
              </a:rPr>
              <a:t>er</a:t>
            </a:r>
            <a:r>
              <a:rPr sz="1600" spc="-409" dirty="0">
                <a:latin typeface="宋体" panose="02010600030101010101" pitchFamily="2" charset="-122"/>
                <a:cs typeface="宋体" panose="02010600030101010101" pitchFamily="2" charset="-122"/>
              </a:rPr>
              <a:t> </a:t>
            </a:r>
            <a:r>
              <a:rPr sz="1600" spc="5" dirty="0">
                <a:latin typeface="宋体" panose="02010600030101010101" pitchFamily="2" charset="-122"/>
                <a:cs typeface="宋体" panose="02010600030101010101" pitchFamily="2" charset="-122"/>
              </a:rPr>
              <a:t>mon</a:t>
            </a:r>
            <a:r>
              <a:rPr sz="1600" spc="10" dirty="0">
                <a:latin typeface="宋体" panose="02010600030101010101" pitchFamily="2" charset="-122"/>
                <a:cs typeface="宋体" panose="02010600030101010101" pitchFamily="2" charset="-122"/>
              </a:rPr>
              <a:t>i</a:t>
            </a:r>
            <a:r>
              <a:rPr sz="1600" spc="-160" dirty="0">
                <a:latin typeface="宋体" panose="02010600030101010101" pitchFamily="2" charset="-122"/>
                <a:cs typeface="宋体" panose="02010600030101010101" pitchFamily="2" charset="-122"/>
              </a:rPr>
              <a:t>to</a:t>
            </a:r>
            <a:r>
              <a:rPr sz="1600" spc="-229" dirty="0">
                <a:latin typeface="宋体" panose="02010600030101010101" pitchFamily="2" charset="-122"/>
                <a:cs typeface="宋体" panose="02010600030101010101" pitchFamily="2" charset="-122"/>
              </a:rPr>
              <a:t>ri</a:t>
            </a:r>
            <a:r>
              <a:rPr sz="1600" spc="-235" dirty="0">
                <a:latin typeface="宋体" panose="02010600030101010101" pitchFamily="2" charset="-122"/>
                <a:cs typeface="宋体" panose="02010600030101010101" pitchFamily="2" charset="-122"/>
              </a:rPr>
              <a:t>n</a:t>
            </a:r>
            <a:r>
              <a:rPr sz="1600" spc="-85" dirty="0">
                <a:latin typeface="宋体" panose="02010600030101010101" pitchFamily="2" charset="-122"/>
                <a:cs typeface="宋体" panose="02010600030101010101" pitchFamily="2" charset="-122"/>
              </a:rPr>
              <a:t>g</a:t>
            </a:r>
            <a:r>
              <a:rPr sz="1600" spc="-440" dirty="0">
                <a:latin typeface="宋体" panose="02010600030101010101" pitchFamily="2" charset="-122"/>
                <a:cs typeface="宋体" panose="02010600030101010101" pitchFamily="2" charset="-122"/>
              </a:rPr>
              <a:t> </a:t>
            </a:r>
            <a:r>
              <a:rPr sz="1600" spc="-190" dirty="0">
                <a:latin typeface="宋体" panose="02010600030101010101" pitchFamily="2" charset="-122"/>
                <a:cs typeface="宋体" panose="02010600030101010101" pitchFamily="2" charset="-122"/>
              </a:rPr>
              <a:t>sy</a:t>
            </a:r>
            <a:r>
              <a:rPr sz="1600" spc="-195" dirty="0">
                <a:latin typeface="宋体" panose="02010600030101010101" pitchFamily="2" charset="-122"/>
                <a:cs typeface="宋体" panose="02010600030101010101" pitchFamily="2" charset="-122"/>
              </a:rPr>
              <a:t>s</a:t>
            </a:r>
            <a:r>
              <a:rPr sz="1600" spc="-235" dirty="0">
                <a:latin typeface="宋体" panose="02010600030101010101" pitchFamily="2" charset="-122"/>
                <a:cs typeface="宋体" panose="02010600030101010101" pitchFamily="2" charset="-122"/>
              </a:rPr>
              <a:t>te</a:t>
            </a:r>
            <a:r>
              <a:rPr sz="1600" spc="105" dirty="0">
                <a:latin typeface="宋体" panose="02010600030101010101" pitchFamily="2" charset="-122"/>
                <a:cs typeface="宋体" panose="02010600030101010101" pitchFamily="2" charset="-122"/>
              </a:rPr>
              <a:t>ms</a:t>
            </a:r>
            <a:endParaRPr sz="1600" dirty="0">
              <a:latin typeface="宋体" panose="02010600030101010101" pitchFamily="2" charset="-122"/>
              <a:cs typeface="宋体" panose="02010600030101010101" pitchFamily="2" charset="-122"/>
            </a:endParaRPr>
          </a:p>
          <a:p>
            <a:pPr marL="1155700" lvl="2" indent="-229235">
              <a:lnSpc>
                <a:spcPct val="100000"/>
              </a:lnSpc>
              <a:spcBef>
                <a:spcPts val="300"/>
              </a:spcBef>
              <a:buClr>
                <a:srgbClr val="F3C108"/>
              </a:buClr>
              <a:buFont typeface="Wingdings" panose="05000000000000000000"/>
              <a:buChar char=""/>
              <a:tabLst>
                <a:tab pos="1156335" algn="l"/>
              </a:tabLst>
            </a:pPr>
            <a:r>
              <a:rPr sz="1600" spc="-135" dirty="0">
                <a:latin typeface="宋体" panose="02010600030101010101" pitchFamily="2" charset="-122"/>
                <a:cs typeface="宋体" panose="02010600030101010101" pitchFamily="2" charset="-122"/>
              </a:rPr>
              <a:t>Miscellaneous</a:t>
            </a:r>
            <a:endParaRPr sz="1600" dirty="0">
              <a:latin typeface="宋体" panose="02010600030101010101" pitchFamily="2" charset="-122"/>
              <a:cs typeface="宋体" panose="02010600030101010101" pitchFamily="2" charset="-122"/>
            </a:endParaRPr>
          </a:p>
          <a:p>
            <a:pPr marL="241300" indent="-228600">
              <a:lnSpc>
                <a:spcPct val="100000"/>
              </a:lnSpc>
              <a:spcBef>
                <a:spcPts val="740"/>
              </a:spcBef>
              <a:buClr>
                <a:srgbClr val="4770C4"/>
              </a:buClr>
              <a:buSzPct val="95000"/>
              <a:buFont typeface="Wingdings" panose="05000000000000000000"/>
              <a:buChar char=""/>
              <a:tabLst>
                <a:tab pos="241300" algn="l"/>
              </a:tabLst>
            </a:pPr>
            <a:r>
              <a:rPr sz="2000" dirty="0">
                <a:latin typeface="宋体" panose="02010600030101010101" pitchFamily="2" charset="-122"/>
                <a:cs typeface="宋体" panose="02010600030101010101" pitchFamily="2" charset="-122"/>
              </a:rPr>
              <a:t>另外，也有相当一部分应用程序直接暴露</a:t>
            </a:r>
            <a:r>
              <a:rPr sz="2000" spc="5" dirty="0">
                <a:latin typeface="宋体" panose="02010600030101010101" pitchFamily="2" charset="-122"/>
                <a:cs typeface="宋体" panose="02010600030101010101" pitchFamily="2" charset="-122"/>
              </a:rPr>
              <a:t>了</a:t>
            </a: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dirty="0">
                <a:latin typeface="宋体" panose="02010600030101010101" pitchFamily="2" charset="-122"/>
                <a:cs typeface="宋体" panose="02010600030101010101" pitchFamily="2" charset="-122"/>
              </a:rPr>
              <a:t>格式的指标，它们无需再额外使</a:t>
            </a:r>
            <a:r>
              <a:rPr sz="2000" spc="5" dirty="0">
                <a:latin typeface="宋体" panose="02010600030101010101" pitchFamily="2" charset="-122"/>
                <a:cs typeface="宋体" panose="02010600030101010101" pitchFamily="2" charset="-122"/>
              </a:rPr>
              <a:t>用</a:t>
            </a:r>
            <a:r>
              <a:rPr sz="2000" spc="310" dirty="0">
                <a:latin typeface="宋体" panose="02010600030101010101" pitchFamily="2" charset="-122"/>
                <a:cs typeface="宋体" panose="02010600030101010101" pitchFamily="2" charset="-122"/>
              </a:rPr>
              <a:t>E</a:t>
            </a:r>
            <a:r>
              <a:rPr sz="2000" cap="small" spc="114" dirty="0">
                <a:latin typeface="宋体" panose="02010600030101010101" pitchFamily="2" charset="-122"/>
                <a:cs typeface="宋体" panose="02010600030101010101" pitchFamily="2" charset="-122"/>
              </a:rPr>
              <a:t>x</a:t>
            </a:r>
            <a:r>
              <a:rPr sz="2000" spc="-100" dirty="0">
                <a:latin typeface="宋体" panose="02010600030101010101" pitchFamily="2" charset="-122"/>
                <a:cs typeface="宋体" panose="02010600030101010101" pitchFamily="2" charset="-122"/>
              </a:rPr>
              <a:t>por</a:t>
            </a:r>
            <a:r>
              <a:rPr sz="2000" spc="-295" dirty="0">
                <a:latin typeface="宋体" panose="02010600030101010101" pitchFamily="2" charset="-122"/>
                <a:cs typeface="宋体" panose="02010600030101010101" pitchFamily="2" charset="-122"/>
              </a:rPr>
              <a:t>t</a:t>
            </a:r>
            <a:r>
              <a:rPr sz="2000" spc="-305" dirty="0">
                <a:latin typeface="宋体" panose="02010600030101010101" pitchFamily="2" charset="-122"/>
                <a:cs typeface="宋体" panose="02010600030101010101" pitchFamily="2" charset="-122"/>
              </a:rPr>
              <a:t>e</a:t>
            </a:r>
            <a:r>
              <a:rPr sz="2000" spc="-335" dirty="0">
                <a:latin typeface="宋体" panose="02010600030101010101" pitchFamily="2" charset="-122"/>
                <a:cs typeface="宋体" panose="02010600030101010101" pitchFamily="2" charset="-122"/>
              </a:rPr>
              <a:t>r</a:t>
            </a:r>
            <a:endParaRPr sz="2000" dirty="0">
              <a:latin typeface="宋体" panose="02010600030101010101" pitchFamily="2" charset="-122"/>
              <a:cs typeface="宋体" panose="02010600030101010101" pitchFamily="2" charset="-122"/>
            </a:endParaRPr>
          </a:p>
        </p:txBody>
      </p:sp>
      <p:sp>
        <p:nvSpPr>
          <p:cNvPr id="19" name="object 2"/>
          <p:cNvSpPr/>
          <p:nvPr>
            <p:custDataLst>
              <p:tags r:id="rId1"/>
            </p:custDataLst>
          </p:nvPr>
        </p:nvSpPr>
        <p:spPr>
          <a:xfrm>
            <a:off x="285115" y="852805"/>
            <a:ext cx="11569065"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5"/>
          <a:stretch>
            <a:fillRect/>
          </a:stretch>
        </p:blipFill>
        <p:spPr>
          <a:xfrm>
            <a:off x="8537699" y="209863"/>
            <a:ext cx="2565911" cy="618240"/>
          </a:xfrm>
          <a:prstGeom prst="rect">
            <a:avLst/>
          </a:prstGeom>
        </p:spPr>
      </p:pic>
      <p:pic>
        <p:nvPicPr>
          <p:cNvPr id="4" name="object 4"/>
          <p:cNvPicPr/>
          <p:nvPr>
            <p:custDataLst>
              <p:tags r:id="rId3"/>
            </p:custDataLst>
          </p:nvPr>
        </p:nvPicPr>
        <p:blipFill>
          <a:blip r:embed="rId6" cstate="print"/>
          <a:stretch>
            <a:fillRect/>
          </a:stretch>
        </p:blipFill>
        <p:spPr>
          <a:xfrm>
            <a:off x="0" y="6436359"/>
            <a:ext cx="12190729" cy="42164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308985" cy="513080"/>
          </a:xfrm>
          <a:prstGeom prst="rect">
            <a:avLst/>
          </a:prstGeom>
        </p:spPr>
        <p:txBody>
          <a:bodyPr vert="horz" wrap="square" lIns="0" tIns="12700" rIns="0" bIns="0" rtlCol="0">
            <a:spAutoFit/>
          </a:bodyPr>
          <a:lstStyle/>
          <a:p>
            <a:pPr marL="12700">
              <a:lnSpc>
                <a:spcPct val="100000"/>
              </a:lnSpc>
              <a:spcBef>
                <a:spcPts val="100"/>
              </a:spcBef>
            </a:pPr>
            <a:r>
              <a:rPr sz="3200" b="0" spc="-295" dirty="0">
                <a:solidFill>
                  <a:srgbClr val="000000"/>
                </a:solidFill>
                <a:latin typeface="宋体" panose="02010600030101010101" pitchFamily="2" charset="-122"/>
                <a:cs typeface="宋体" panose="02010600030101010101" pitchFamily="2" charset="-122"/>
              </a:rPr>
              <a:t>Prometheu</a:t>
            </a:r>
            <a:r>
              <a:rPr sz="3200" b="0" spc="-300" dirty="0">
                <a:solidFill>
                  <a:srgbClr val="000000"/>
                </a:solidFill>
                <a:latin typeface="宋体" panose="02010600030101010101" pitchFamily="2" charset="-122"/>
                <a:cs typeface="宋体" panose="02010600030101010101" pitchFamily="2" charset="-122"/>
              </a:rPr>
              <a:t>s</a:t>
            </a:r>
            <a:r>
              <a:rPr sz="3200" b="0" dirty="0">
                <a:solidFill>
                  <a:srgbClr val="000000"/>
                </a:solidFill>
                <a:latin typeface="宋体" panose="02010600030101010101" pitchFamily="2" charset="-122"/>
                <a:cs typeface="宋体" panose="02010600030101010101" pitchFamily="2" charset="-122"/>
              </a:rPr>
              <a:t>时间序列</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11433175" cy="1489710"/>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时间序列数据：按照时间顺序记录系统、设备状态变化的数据，每个数据称为一个样本；</a:t>
            </a:r>
            <a:endParaRPr sz="2000">
              <a:latin typeface="宋体" panose="02010600030101010101" pitchFamily="2" charset="-122"/>
              <a:cs typeface="宋体" panose="02010600030101010101" pitchFamily="2" charset="-122"/>
            </a:endParaRPr>
          </a:p>
          <a:p>
            <a:pPr marL="755650" lvl="1" indent="-285750">
              <a:lnSpc>
                <a:spcPts val="205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数据采集以特定的时间周期进行，因而，随着时间流逝，将这些样本数据记录下来，将生成一个离散的样</a:t>
            </a:r>
            <a:endParaRPr sz="1800">
              <a:latin typeface="宋体" panose="02010600030101010101" pitchFamily="2" charset="-122"/>
              <a:cs typeface="宋体" panose="02010600030101010101" pitchFamily="2" charset="-122"/>
            </a:endParaRPr>
          </a:p>
          <a:p>
            <a:pPr marL="698500">
              <a:lnSpc>
                <a:spcPts val="2050"/>
              </a:lnSpc>
            </a:pPr>
            <a:r>
              <a:rPr sz="1800" spc="-5" dirty="0">
                <a:latin typeface="宋体" panose="02010600030101010101" pitchFamily="2" charset="-122"/>
                <a:cs typeface="宋体" panose="02010600030101010101" pitchFamily="2" charset="-122"/>
              </a:rPr>
              <a:t>本数据序列；</a:t>
            </a:r>
            <a:endParaRPr sz="1800">
              <a:latin typeface="宋体" panose="02010600030101010101" pitchFamily="2" charset="-122"/>
              <a:cs typeface="宋体" panose="02010600030101010101" pitchFamily="2" charset="-122"/>
            </a:endParaRPr>
          </a:p>
          <a:p>
            <a:pPr marL="698500" marR="5080" lvl="1" indent="-228600">
              <a:lnSpc>
                <a:spcPts val="1940"/>
              </a:lnSpc>
              <a:spcBef>
                <a:spcPts val="545"/>
              </a:spcBef>
              <a:buClr>
                <a:srgbClr val="45B19B"/>
              </a:buClr>
              <a:buFont typeface="Wingdings" panose="05000000000000000000"/>
              <a:buChar char=""/>
              <a:tabLst>
                <a:tab pos="755650" algn="l"/>
              </a:tabLst>
            </a:pPr>
            <a:r>
              <a:rPr dirty="0"/>
              <a:t>	</a:t>
            </a:r>
            <a:r>
              <a:rPr sz="1800" dirty="0">
                <a:latin typeface="宋体" panose="02010600030101010101" pitchFamily="2" charset="-122"/>
                <a:cs typeface="宋体" panose="02010600030101010101" pitchFamily="2" charset="-122"/>
              </a:rPr>
              <a:t>该序列也称为向量（</a:t>
            </a:r>
            <a:r>
              <a:rPr sz="1800" spc="-70" dirty="0">
                <a:latin typeface="宋体" panose="02010600030101010101" pitchFamily="2" charset="-122"/>
                <a:cs typeface="宋体" panose="02010600030101010101" pitchFamily="2" charset="-122"/>
              </a:rPr>
              <a:t>Vect</a:t>
            </a:r>
            <a:r>
              <a:rPr sz="1800" spc="-65" dirty="0">
                <a:latin typeface="宋体" panose="02010600030101010101" pitchFamily="2" charset="-122"/>
                <a:cs typeface="宋体" panose="02010600030101010101" pitchFamily="2" charset="-122"/>
              </a:rPr>
              <a:t>o</a:t>
            </a:r>
            <a:r>
              <a:rPr sz="1800" spc="-305" dirty="0">
                <a:latin typeface="宋体" panose="02010600030101010101" pitchFamily="2" charset="-122"/>
                <a:cs typeface="宋体" panose="02010600030101010101" pitchFamily="2" charset="-122"/>
              </a:rPr>
              <a:t>r</a:t>
            </a:r>
            <a:r>
              <a:rPr sz="1800" dirty="0">
                <a:latin typeface="宋体" panose="02010600030101010101" pitchFamily="2" charset="-122"/>
                <a:cs typeface="宋体" panose="02010600030101010101" pitchFamily="2" charset="-122"/>
              </a:rPr>
              <a:t>）；而将多个序列放在同一个坐标系内（以时间为横轴，以序列为纵轴），将形 成一个由数据点组成的矩阵；</a:t>
            </a:r>
            <a:endParaRPr sz="1800">
              <a:latin typeface="宋体" panose="02010600030101010101" pitchFamily="2" charset="-122"/>
              <a:cs typeface="宋体" panose="02010600030101010101" pitchFamily="2" charset="-122"/>
            </a:endParaRPr>
          </a:p>
        </p:txBody>
      </p:sp>
      <p:grpSp>
        <p:nvGrpSpPr>
          <p:cNvPr id="4" name="object 4"/>
          <p:cNvGrpSpPr/>
          <p:nvPr/>
        </p:nvGrpSpPr>
        <p:grpSpPr>
          <a:xfrm>
            <a:off x="1524000" y="2606027"/>
            <a:ext cx="9170670" cy="3013710"/>
            <a:chOff x="1524000" y="2606027"/>
            <a:chExt cx="9170670" cy="3013710"/>
          </a:xfrm>
        </p:grpSpPr>
        <p:pic>
          <p:nvPicPr>
            <p:cNvPr id="5" name="object 5"/>
            <p:cNvPicPr/>
            <p:nvPr/>
          </p:nvPicPr>
          <p:blipFill>
            <a:blip r:embed="rId5" cstate="print"/>
            <a:stretch>
              <a:fillRect/>
            </a:stretch>
          </p:blipFill>
          <p:spPr>
            <a:xfrm>
              <a:off x="1524000" y="2606027"/>
              <a:ext cx="9170161" cy="3013201"/>
            </a:xfrm>
            <a:prstGeom prst="rect">
              <a:avLst/>
            </a:prstGeom>
          </p:spPr>
        </p:pic>
        <p:pic>
          <p:nvPicPr>
            <p:cNvPr id="6" name="object 6"/>
            <p:cNvPicPr/>
            <p:nvPr/>
          </p:nvPicPr>
          <p:blipFill>
            <a:blip r:embed="rId6" cstate="print"/>
            <a:stretch>
              <a:fillRect/>
            </a:stretch>
          </p:blipFill>
          <p:spPr>
            <a:xfrm>
              <a:off x="1677670" y="2698750"/>
              <a:ext cx="8869679" cy="2834639"/>
            </a:xfrm>
            <a:prstGeom prst="rect">
              <a:avLst/>
            </a:prstGeom>
          </p:spPr>
        </p:pic>
      </p:grpSp>
      <p:sp>
        <p:nvSpPr>
          <p:cNvPr id="19" name="object 2"/>
          <p:cNvSpPr/>
          <p:nvPr>
            <p:custDataLst>
              <p:tags r:id="rId1"/>
            </p:custDataLst>
          </p:nvPr>
        </p:nvSpPr>
        <p:spPr>
          <a:xfrm>
            <a:off x="285115" y="852805"/>
            <a:ext cx="11516995"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7"/>
          <a:stretch>
            <a:fillRect/>
          </a:stretch>
        </p:blipFill>
        <p:spPr>
          <a:xfrm>
            <a:off x="8537699" y="209863"/>
            <a:ext cx="2565911" cy="618240"/>
          </a:xfrm>
          <a:prstGeom prst="rect">
            <a:avLst/>
          </a:prstGeom>
        </p:spPr>
      </p:pic>
      <p:pic>
        <p:nvPicPr>
          <p:cNvPr id="7" name="object 4"/>
          <p:cNvPicPr/>
          <p:nvPr>
            <p:custDataLst>
              <p:tags r:id="rId3"/>
            </p:custDataLst>
          </p:nvPr>
        </p:nvPicPr>
        <p:blipFill>
          <a:blip r:embed="rId8" cstate="print"/>
          <a:stretch>
            <a:fillRect/>
          </a:stretch>
        </p:blipFill>
        <p:spPr>
          <a:xfrm>
            <a:off x="0" y="6436359"/>
            <a:ext cx="12190729" cy="42164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074545" cy="513080"/>
          </a:xfrm>
          <a:prstGeom prst="rect">
            <a:avLst/>
          </a:prstGeom>
        </p:spPr>
        <p:txBody>
          <a:bodyPr vert="horz" wrap="square" lIns="0" tIns="12700" rIns="0" bIns="0" rtlCol="0">
            <a:spAutoFit/>
          </a:bodyPr>
          <a:lstStyle/>
          <a:p>
            <a:pPr marL="12700">
              <a:lnSpc>
                <a:spcPct val="100000"/>
              </a:lnSpc>
              <a:spcBef>
                <a:spcPts val="100"/>
              </a:spcBef>
            </a:pPr>
            <a:r>
              <a:rPr sz="3200" b="0" spc="20" dirty="0">
                <a:solidFill>
                  <a:srgbClr val="000000"/>
                </a:solidFill>
                <a:latin typeface="宋体" panose="02010600030101010101" pitchFamily="2" charset="-122"/>
                <a:cs typeface="宋体" panose="02010600030101010101" pitchFamily="2" charset="-122"/>
              </a:rPr>
              <a:t>PromQL简介</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8289"/>
            <a:ext cx="11512550" cy="2940685"/>
          </a:xfrm>
          <a:prstGeom prst="rect">
            <a:avLst/>
          </a:prstGeom>
        </p:spPr>
        <p:txBody>
          <a:bodyPr vert="horz" wrap="square" lIns="0" tIns="55244" rIns="0" bIns="0" rtlCol="0">
            <a:spAutoFit/>
          </a:bodyPr>
          <a:lstStyle/>
          <a:p>
            <a:pPr marL="304800" indent="-292100">
              <a:lnSpc>
                <a:spcPct val="100000"/>
              </a:lnSpc>
              <a:spcBef>
                <a:spcPts val="435"/>
              </a:spcBef>
              <a:buClr>
                <a:srgbClr val="4770C4"/>
              </a:buClr>
              <a:buFont typeface="Wingdings" panose="05000000000000000000"/>
              <a:buChar char=""/>
              <a:tabLst>
                <a:tab pos="304800" algn="l"/>
              </a:tabLst>
            </a:pP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dirty="0">
                <a:latin typeface="宋体" panose="02010600030101010101" pitchFamily="2" charset="-122"/>
                <a:cs typeface="宋体" panose="02010600030101010101" pitchFamily="2" charset="-122"/>
              </a:rPr>
              <a:t>基于指标名称（</a:t>
            </a:r>
            <a:r>
              <a:rPr sz="2000" spc="185" dirty="0">
                <a:latin typeface="宋体" panose="02010600030101010101" pitchFamily="2" charset="-122"/>
                <a:cs typeface="宋体" panose="02010600030101010101" pitchFamily="2" charset="-122"/>
              </a:rPr>
              <a:t>m</a:t>
            </a:r>
            <a:r>
              <a:rPr sz="2000" spc="175" dirty="0">
                <a:latin typeface="宋体" panose="02010600030101010101" pitchFamily="2" charset="-122"/>
                <a:cs typeface="宋体" panose="02010600030101010101" pitchFamily="2" charset="-122"/>
              </a:rPr>
              <a:t>e</a:t>
            </a:r>
            <a:r>
              <a:rPr sz="2000" spc="-350" dirty="0">
                <a:latin typeface="宋体" panose="02010600030101010101" pitchFamily="2" charset="-122"/>
                <a:cs typeface="宋体" panose="02010600030101010101" pitchFamily="2" charset="-122"/>
              </a:rPr>
              <a:t>trics</a:t>
            </a:r>
            <a:r>
              <a:rPr sz="2000" spc="-484" dirty="0">
                <a:latin typeface="宋体" panose="02010600030101010101" pitchFamily="2" charset="-122"/>
                <a:cs typeface="宋体" panose="02010600030101010101" pitchFamily="2" charset="-122"/>
              </a:rPr>
              <a:t> </a:t>
            </a:r>
            <a:r>
              <a:rPr sz="2000" spc="50" dirty="0">
                <a:latin typeface="宋体" panose="02010600030101010101" pitchFamily="2" charset="-122"/>
                <a:cs typeface="宋体" panose="02010600030101010101" pitchFamily="2" charset="-122"/>
              </a:rPr>
              <a:t>nam</a:t>
            </a:r>
            <a:r>
              <a:rPr sz="2000" spc="45" dirty="0">
                <a:latin typeface="宋体" panose="02010600030101010101" pitchFamily="2" charset="-122"/>
                <a:cs typeface="宋体" panose="02010600030101010101" pitchFamily="2" charset="-122"/>
              </a:rPr>
              <a:t>e</a:t>
            </a:r>
            <a:r>
              <a:rPr sz="2000" dirty="0">
                <a:latin typeface="宋体" panose="02010600030101010101" pitchFamily="2" charset="-122"/>
                <a:cs typeface="宋体" panose="02010600030101010101" pitchFamily="2" charset="-122"/>
              </a:rPr>
              <a:t>）以及附属的标签集（</a:t>
            </a:r>
            <a:r>
              <a:rPr sz="2000" spc="-265" dirty="0">
                <a:latin typeface="宋体" panose="02010600030101010101" pitchFamily="2" charset="-122"/>
                <a:cs typeface="宋体" panose="02010600030101010101" pitchFamily="2" charset="-122"/>
              </a:rPr>
              <a:t>labels</a:t>
            </a:r>
            <a:r>
              <a:rPr sz="2000" spc="-275" dirty="0">
                <a:latin typeface="宋体" panose="02010600030101010101" pitchFamily="2" charset="-122"/>
                <a:cs typeface="宋体" panose="02010600030101010101" pitchFamily="2" charset="-122"/>
              </a:rPr>
              <a:t>e</a:t>
            </a:r>
            <a:r>
              <a:rPr sz="2000" spc="-425" dirty="0">
                <a:latin typeface="宋体" panose="02010600030101010101" pitchFamily="2" charset="-122"/>
                <a:cs typeface="宋体" panose="02010600030101010101" pitchFamily="2" charset="-122"/>
              </a:rPr>
              <a:t>t</a:t>
            </a:r>
            <a:r>
              <a:rPr sz="2000" dirty="0">
                <a:latin typeface="宋体" panose="02010600030101010101" pitchFamily="2" charset="-122"/>
                <a:cs typeface="宋体" panose="02010600030101010101" pitchFamily="2" charset="-122"/>
              </a:rPr>
              <a:t>）唯一定义一条时间序列</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指标名称代表着监控目标上某类可测量属性的基本特征标识</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标签则是这个基本特征上再次细分的多个可测量维度</a:t>
            </a:r>
            <a:endParaRPr sz="1800">
              <a:latin typeface="宋体" panose="02010600030101010101" pitchFamily="2" charset="-122"/>
              <a:cs typeface="宋体" panose="02010600030101010101" pitchFamily="2" charset="-122"/>
            </a:endParaRPr>
          </a:p>
          <a:p>
            <a:pPr marL="241300" marR="144145" indent="-228600">
              <a:lnSpc>
                <a:spcPts val="2160"/>
              </a:lnSpc>
              <a:spcBef>
                <a:spcPts val="102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基于</a:t>
            </a:r>
            <a:r>
              <a:rPr sz="2000" spc="125" dirty="0">
                <a:latin typeface="宋体" panose="02010600030101010101" pitchFamily="2" charset="-122"/>
                <a:cs typeface="宋体" panose="02010600030101010101" pitchFamily="2" charset="-122"/>
              </a:rPr>
              <a:t>P</a:t>
            </a:r>
            <a:r>
              <a:rPr sz="2000" spc="-160" dirty="0">
                <a:latin typeface="宋体" panose="02010600030101010101" pitchFamily="2" charset="-122"/>
                <a:cs typeface="宋体" panose="02010600030101010101" pitchFamily="2" charset="-122"/>
              </a:rPr>
              <a:t>ro</a:t>
            </a:r>
            <a:r>
              <a:rPr sz="2000" spc="409" dirty="0">
                <a:latin typeface="宋体" panose="02010600030101010101" pitchFamily="2" charset="-122"/>
                <a:cs typeface="宋体" panose="02010600030101010101" pitchFamily="2" charset="-122"/>
              </a:rPr>
              <a:t>mQL</a:t>
            </a:r>
            <a:r>
              <a:rPr sz="2000" dirty="0">
                <a:latin typeface="宋体" panose="02010600030101010101" pitchFamily="2" charset="-122"/>
                <a:cs typeface="宋体" panose="02010600030101010101" pitchFamily="2" charset="-122"/>
              </a:rPr>
              <a:t>表达式，用户可以针对指定的特征及其细分的纬度进行过滤、聚合、统计等运算从而产 生期望的计算结果</a:t>
            </a:r>
            <a:endParaRPr sz="2000">
              <a:latin typeface="宋体" panose="02010600030101010101" pitchFamily="2" charset="-122"/>
              <a:cs typeface="宋体" panose="02010600030101010101" pitchFamily="2" charset="-122"/>
            </a:endParaRPr>
          </a:p>
          <a:p>
            <a:pPr marL="304800" indent="-292100">
              <a:lnSpc>
                <a:spcPct val="100000"/>
              </a:lnSpc>
              <a:spcBef>
                <a:spcPts val="725"/>
              </a:spcBef>
              <a:buClr>
                <a:srgbClr val="4770C4"/>
              </a:buClr>
              <a:buFont typeface="Wingdings" panose="05000000000000000000"/>
              <a:buChar char=""/>
              <a:tabLst>
                <a:tab pos="304800" algn="l"/>
              </a:tabLst>
            </a:pP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310" dirty="0">
                <a:latin typeface="宋体" panose="02010600030101010101" pitchFamily="2" charset="-122"/>
                <a:cs typeface="宋体" panose="02010600030101010101" pitchFamily="2" charset="-122"/>
              </a:rPr>
              <a:t>omQL</a:t>
            </a:r>
            <a:r>
              <a:rPr sz="2000" spc="-509" dirty="0">
                <a:latin typeface="宋体" panose="02010600030101010101" pitchFamily="2" charset="-122"/>
                <a:cs typeface="宋体" panose="02010600030101010101" pitchFamily="2" charset="-122"/>
              </a:rPr>
              <a:t> </a:t>
            </a:r>
            <a:r>
              <a:rPr sz="2000" spc="-95" dirty="0">
                <a:latin typeface="宋体" panose="02010600030101010101" pitchFamily="2" charset="-122"/>
                <a:cs typeface="宋体" panose="02010600030101010101" pitchFamily="2" charset="-122"/>
              </a:rPr>
              <a:t>(Prome</a:t>
            </a:r>
            <a:r>
              <a:rPr sz="2000" spc="-105" dirty="0">
                <a:latin typeface="宋体" panose="02010600030101010101" pitchFamily="2" charset="-122"/>
                <a:cs typeface="宋体" panose="02010600030101010101" pitchFamily="2" charset="-122"/>
              </a:rPr>
              <a:t>t</a:t>
            </a:r>
            <a:r>
              <a:rPr sz="2000" spc="-110" dirty="0">
                <a:latin typeface="宋体" panose="02010600030101010101" pitchFamily="2" charset="-122"/>
                <a:cs typeface="宋体" panose="02010600030101010101" pitchFamily="2" charset="-122"/>
              </a:rPr>
              <a:t>heus</a:t>
            </a:r>
            <a:r>
              <a:rPr sz="2000" spc="-500" dirty="0">
                <a:latin typeface="宋体" panose="02010600030101010101" pitchFamily="2" charset="-122"/>
                <a:cs typeface="宋体" panose="02010600030101010101" pitchFamily="2" charset="-122"/>
              </a:rPr>
              <a:t> </a:t>
            </a:r>
            <a:r>
              <a:rPr sz="2000" spc="-30" dirty="0">
                <a:latin typeface="宋体" panose="02010600030101010101" pitchFamily="2" charset="-122"/>
                <a:cs typeface="宋体" panose="02010600030101010101" pitchFamily="2" charset="-122"/>
              </a:rPr>
              <a:t>Query</a:t>
            </a:r>
            <a:r>
              <a:rPr sz="2000" spc="-500" dirty="0">
                <a:latin typeface="宋体" panose="02010600030101010101" pitchFamily="2" charset="-122"/>
                <a:cs typeface="宋体" panose="02010600030101010101" pitchFamily="2" charset="-122"/>
              </a:rPr>
              <a:t> </a:t>
            </a:r>
            <a:r>
              <a:rPr sz="2000" spc="-65" dirty="0">
                <a:latin typeface="宋体" panose="02010600030101010101" pitchFamily="2" charset="-122"/>
                <a:cs typeface="宋体" panose="02010600030101010101" pitchFamily="2" charset="-122"/>
              </a:rPr>
              <a:t>Langua</a:t>
            </a:r>
            <a:r>
              <a:rPr sz="2000" spc="-60" dirty="0">
                <a:latin typeface="宋体" panose="02010600030101010101" pitchFamily="2" charset="-122"/>
                <a:cs typeface="宋体" panose="02010600030101010101" pitchFamily="2" charset="-122"/>
              </a:rPr>
              <a:t>g</a:t>
            </a:r>
            <a:r>
              <a:rPr sz="2000" spc="-295" dirty="0">
                <a:latin typeface="宋体" panose="02010600030101010101" pitchFamily="2" charset="-122"/>
                <a:cs typeface="宋体" panose="02010600030101010101" pitchFamily="2" charset="-122"/>
              </a:rPr>
              <a:t>e)</a:t>
            </a:r>
            <a:r>
              <a:rPr sz="2000" dirty="0">
                <a:latin typeface="宋体" panose="02010600030101010101" pitchFamily="2" charset="-122"/>
                <a:cs typeface="宋体" panose="02010600030101010101" pitchFamily="2" charset="-122"/>
              </a:rPr>
              <a:t>是</a:t>
            </a: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spc="-475" dirty="0">
                <a:latin typeface="宋体" panose="02010600030101010101" pitchFamily="2" charset="-122"/>
                <a:cs typeface="宋体" panose="02010600030101010101" pitchFamily="2" charset="-122"/>
              </a:rPr>
              <a:t> </a:t>
            </a:r>
            <a:r>
              <a:rPr sz="2000" spc="-185" dirty="0">
                <a:latin typeface="宋体" panose="02010600030101010101" pitchFamily="2" charset="-122"/>
                <a:cs typeface="宋体" panose="02010600030101010101" pitchFamily="2" charset="-122"/>
              </a:rPr>
              <a:t>Serve</a:t>
            </a:r>
            <a:r>
              <a:rPr sz="2000" spc="-180" dirty="0">
                <a:latin typeface="宋体" panose="02010600030101010101" pitchFamily="2" charset="-122"/>
                <a:cs typeface="宋体" panose="02010600030101010101" pitchFamily="2" charset="-122"/>
              </a:rPr>
              <a:t>r</a:t>
            </a:r>
            <a:r>
              <a:rPr sz="2000" dirty="0">
                <a:latin typeface="宋体" panose="02010600030101010101" pitchFamily="2" charset="-122"/>
                <a:cs typeface="宋体" panose="02010600030101010101" pitchFamily="2" charset="-122"/>
              </a:rPr>
              <a:t>内置数据查询语言</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spc="155" dirty="0">
                <a:latin typeface="宋体" panose="02010600030101010101" pitchFamily="2" charset="-122"/>
                <a:cs typeface="宋体" panose="02010600030101010101" pitchFamily="2" charset="-122"/>
              </a:rPr>
              <a:t>PromQL</a:t>
            </a:r>
            <a:r>
              <a:rPr sz="1800" spc="-5" dirty="0">
                <a:latin typeface="宋体" panose="02010600030101010101" pitchFamily="2" charset="-122"/>
                <a:cs typeface="宋体" panose="02010600030101010101" pitchFamily="2" charset="-122"/>
              </a:rPr>
              <a:t>使用表达式</a:t>
            </a:r>
            <a:r>
              <a:rPr sz="1800" spc="-120" dirty="0">
                <a:latin typeface="宋体" panose="02010600030101010101" pitchFamily="2" charset="-122"/>
                <a:cs typeface="宋体" panose="02010600030101010101" pitchFamily="2" charset="-122"/>
              </a:rPr>
              <a:t>（e</a:t>
            </a:r>
            <a:r>
              <a:rPr sz="1800" cap="small" spc="-120" dirty="0">
                <a:latin typeface="宋体" panose="02010600030101010101" pitchFamily="2" charset="-122"/>
                <a:cs typeface="宋体" panose="02010600030101010101" pitchFamily="2" charset="-122"/>
              </a:rPr>
              <a:t>x</a:t>
            </a:r>
            <a:r>
              <a:rPr sz="1800" spc="-120" dirty="0">
                <a:latin typeface="宋体" panose="02010600030101010101" pitchFamily="2" charset="-122"/>
                <a:cs typeface="宋体" panose="02010600030101010101" pitchFamily="2" charset="-122"/>
              </a:rPr>
              <a:t>pression）</a:t>
            </a:r>
            <a:r>
              <a:rPr sz="1800" spc="-5" dirty="0">
                <a:latin typeface="宋体" panose="02010600030101010101" pitchFamily="2" charset="-122"/>
                <a:cs typeface="宋体" panose="02010600030101010101" pitchFamily="2" charset="-122"/>
              </a:rPr>
              <a:t>来表述查询需求</a:t>
            </a:r>
            <a:endParaRPr sz="1800">
              <a:latin typeface="宋体" panose="02010600030101010101" pitchFamily="2" charset="-122"/>
              <a:cs typeface="宋体" panose="02010600030101010101" pitchFamily="2" charset="-122"/>
            </a:endParaRPr>
          </a:p>
          <a:p>
            <a:pPr marL="698500" marR="5080" lvl="1" indent="-228600">
              <a:lnSpc>
                <a:spcPts val="1940"/>
              </a:lnSpc>
              <a:spcBef>
                <a:spcPts val="530"/>
              </a:spcBef>
              <a:buClr>
                <a:srgbClr val="45B19B"/>
              </a:buClr>
              <a:buFont typeface="Wingdings" panose="05000000000000000000"/>
              <a:buChar char=""/>
              <a:tabLst>
                <a:tab pos="755650" algn="l"/>
              </a:tabLst>
            </a:pPr>
            <a:r>
              <a:rPr dirty="0"/>
              <a:t>	</a:t>
            </a:r>
            <a:r>
              <a:rPr sz="1800" dirty="0">
                <a:latin typeface="宋体" panose="02010600030101010101" pitchFamily="2" charset="-122"/>
                <a:cs typeface="宋体" panose="02010600030101010101" pitchFamily="2" charset="-122"/>
              </a:rPr>
              <a:t>根据其使用的指标和标签，以及时间范围，表达式的查询请求可灵活地覆盖在一个或多个时间序列的一定范 围内的样本之上，甚至是只包含单个时间序列的单个样本</a:t>
            </a:r>
            <a:endParaRPr sz="1800">
              <a:latin typeface="宋体" panose="02010600030101010101" pitchFamily="2" charset="-122"/>
              <a:cs typeface="宋体" panose="02010600030101010101" pitchFamily="2" charset="-122"/>
            </a:endParaRPr>
          </a:p>
        </p:txBody>
      </p:sp>
      <p:sp>
        <p:nvSpPr>
          <p:cNvPr id="19" name="object 2"/>
          <p:cNvSpPr/>
          <p:nvPr>
            <p:custDataLst>
              <p:tags r:id="rId1"/>
            </p:custDataLst>
          </p:nvPr>
        </p:nvSpPr>
        <p:spPr>
          <a:xfrm>
            <a:off x="285115" y="852805"/>
            <a:ext cx="11577955"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5"/>
          <a:stretch>
            <a:fillRect/>
          </a:stretch>
        </p:blipFill>
        <p:spPr>
          <a:xfrm>
            <a:off x="8537699" y="209863"/>
            <a:ext cx="2565911" cy="618240"/>
          </a:xfrm>
          <a:prstGeom prst="rect">
            <a:avLst/>
          </a:prstGeom>
        </p:spPr>
      </p:pic>
      <p:pic>
        <p:nvPicPr>
          <p:cNvPr id="4" name="object 4"/>
          <p:cNvPicPr/>
          <p:nvPr>
            <p:custDataLst>
              <p:tags r:id="rId3"/>
            </p:custDataLst>
          </p:nvPr>
        </p:nvPicPr>
        <p:blipFill>
          <a:blip r:embed="rId6" cstate="print"/>
          <a:stretch>
            <a:fillRect/>
          </a:stretch>
        </p:blipFill>
        <p:spPr>
          <a:xfrm>
            <a:off x="0" y="6436359"/>
            <a:ext cx="12190729" cy="42164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308985" cy="513080"/>
          </a:xfrm>
          <a:prstGeom prst="rect">
            <a:avLst/>
          </a:prstGeom>
        </p:spPr>
        <p:txBody>
          <a:bodyPr vert="horz" wrap="square" lIns="0" tIns="12700" rIns="0" bIns="0" rtlCol="0">
            <a:spAutoFit/>
          </a:bodyPr>
          <a:lstStyle/>
          <a:p>
            <a:pPr marL="12700">
              <a:lnSpc>
                <a:spcPct val="100000"/>
              </a:lnSpc>
              <a:spcBef>
                <a:spcPts val="100"/>
              </a:spcBef>
            </a:pPr>
            <a:r>
              <a:rPr sz="3200" b="0" spc="-295" dirty="0">
                <a:solidFill>
                  <a:srgbClr val="000000"/>
                </a:solidFill>
                <a:latin typeface="宋体" panose="02010600030101010101" pitchFamily="2" charset="-122"/>
                <a:cs typeface="宋体" panose="02010600030101010101" pitchFamily="2" charset="-122"/>
              </a:rPr>
              <a:t>Prometheu</a:t>
            </a:r>
            <a:r>
              <a:rPr sz="3200" b="0" spc="-300" dirty="0">
                <a:solidFill>
                  <a:srgbClr val="000000"/>
                </a:solidFill>
                <a:latin typeface="宋体" panose="02010600030101010101" pitchFamily="2" charset="-122"/>
                <a:cs typeface="宋体" panose="02010600030101010101" pitchFamily="2" charset="-122"/>
              </a:rPr>
              <a:t>s</a:t>
            </a:r>
            <a:r>
              <a:rPr sz="3200" b="0" dirty="0">
                <a:solidFill>
                  <a:srgbClr val="000000"/>
                </a:solidFill>
                <a:latin typeface="宋体" panose="02010600030101010101" pitchFamily="2" charset="-122"/>
                <a:cs typeface="宋体" panose="02010600030101010101" pitchFamily="2" charset="-122"/>
              </a:rPr>
              <a:t>数据模型</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0971530" cy="3355340"/>
          </a:xfrm>
          <a:prstGeom prst="rect">
            <a:avLst/>
          </a:prstGeom>
        </p:spPr>
        <p:txBody>
          <a:bodyPr vert="horz" wrap="square" lIns="0" tIns="46990" rIns="0" bIns="0" rtlCol="0">
            <a:spAutoFit/>
          </a:bodyPr>
          <a:lstStyle/>
          <a:p>
            <a:pPr marL="241300" marR="5080" indent="-228600">
              <a:lnSpc>
                <a:spcPts val="2160"/>
              </a:lnSpc>
              <a:spcBef>
                <a:spcPts val="370"/>
              </a:spcBef>
              <a:buClr>
                <a:srgbClr val="4770C4"/>
              </a:buClr>
              <a:buFont typeface="Wingdings" panose="05000000000000000000"/>
              <a:buChar char=""/>
              <a:tabLst>
                <a:tab pos="304800" algn="l"/>
              </a:tabLst>
            </a:pP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dirty="0">
                <a:latin typeface="宋体" panose="02010600030101010101" pitchFamily="2" charset="-122"/>
                <a:cs typeface="宋体" panose="02010600030101010101" pitchFamily="2" charset="-122"/>
              </a:rPr>
              <a:t>中，每个时间序列都由指标名称</a:t>
            </a:r>
            <a:r>
              <a:rPr sz="2000" spc="5" dirty="0">
                <a:latin typeface="宋体" panose="02010600030101010101" pitchFamily="2" charset="-122"/>
                <a:cs typeface="宋体" panose="02010600030101010101" pitchFamily="2" charset="-122"/>
              </a:rPr>
              <a:t>（</a:t>
            </a:r>
            <a:r>
              <a:rPr sz="2000" spc="-160" dirty="0">
                <a:latin typeface="宋体" panose="02010600030101010101" pitchFamily="2" charset="-122"/>
                <a:cs typeface="宋体" panose="02010600030101010101" pitchFamily="2" charset="-122"/>
              </a:rPr>
              <a:t>Metric</a:t>
            </a:r>
            <a:r>
              <a:rPr sz="2000" spc="-484" dirty="0">
                <a:latin typeface="宋体" panose="02010600030101010101" pitchFamily="2" charset="-122"/>
                <a:cs typeface="宋体" panose="02010600030101010101" pitchFamily="2" charset="-122"/>
              </a:rPr>
              <a:t> </a:t>
            </a:r>
            <a:r>
              <a:rPr sz="2000" spc="295" dirty="0">
                <a:latin typeface="宋体" panose="02010600030101010101" pitchFamily="2" charset="-122"/>
                <a:cs typeface="宋体" panose="02010600030101010101" pitchFamily="2" charset="-122"/>
              </a:rPr>
              <a:t>Na</a:t>
            </a:r>
            <a:r>
              <a:rPr sz="2000" spc="285" dirty="0">
                <a:latin typeface="宋体" panose="02010600030101010101" pitchFamily="2" charset="-122"/>
                <a:cs typeface="宋体" panose="02010600030101010101" pitchFamily="2" charset="-122"/>
              </a:rPr>
              <a:t>m</a:t>
            </a:r>
            <a:r>
              <a:rPr sz="2000" spc="-175" dirty="0">
                <a:latin typeface="宋体" panose="02010600030101010101" pitchFamily="2" charset="-122"/>
                <a:cs typeface="宋体" panose="02010600030101010101" pitchFamily="2" charset="-122"/>
              </a:rPr>
              <a:t>e</a:t>
            </a:r>
            <a:r>
              <a:rPr sz="2000" dirty="0">
                <a:latin typeface="宋体" panose="02010600030101010101" pitchFamily="2" charset="-122"/>
                <a:cs typeface="宋体" panose="02010600030101010101" pitchFamily="2" charset="-122"/>
              </a:rPr>
              <a:t>）和标签（</a:t>
            </a:r>
            <a:r>
              <a:rPr sz="2000" spc="-150" dirty="0">
                <a:latin typeface="宋体" panose="02010600030101010101" pitchFamily="2" charset="-122"/>
                <a:cs typeface="宋体" panose="02010600030101010101" pitchFamily="2" charset="-122"/>
              </a:rPr>
              <a:t>Label</a:t>
            </a:r>
            <a:r>
              <a:rPr sz="2000" dirty="0">
                <a:latin typeface="宋体" panose="02010600030101010101" pitchFamily="2" charset="-122"/>
                <a:cs typeface="宋体" panose="02010600030101010101" pitchFamily="2" charset="-122"/>
              </a:rPr>
              <a:t>）来唯一标识，格式为  </a:t>
            </a:r>
            <a:r>
              <a:rPr sz="2000" spc="-100" dirty="0">
                <a:latin typeface="宋体" panose="02010600030101010101" pitchFamily="2" charset="-122"/>
                <a:cs typeface="宋体" panose="02010600030101010101" pitchFamily="2" charset="-122"/>
              </a:rPr>
              <a:t>“&lt;metric</a:t>
            </a:r>
            <a:r>
              <a:rPr sz="2000" spc="-480" dirty="0">
                <a:latin typeface="宋体" panose="02010600030101010101" pitchFamily="2" charset="-122"/>
                <a:cs typeface="宋体" panose="02010600030101010101" pitchFamily="2" charset="-122"/>
              </a:rPr>
              <a:t> </a:t>
            </a:r>
            <a:r>
              <a:rPr sz="2000" spc="-55" dirty="0">
                <a:latin typeface="宋体" panose="02010600030101010101" pitchFamily="2" charset="-122"/>
                <a:cs typeface="宋体" panose="02010600030101010101" pitchFamily="2" charset="-122"/>
              </a:rPr>
              <a:t>name&gt;{&lt;label</a:t>
            </a:r>
            <a:r>
              <a:rPr sz="2000" spc="-455" dirty="0">
                <a:latin typeface="宋体" panose="02010600030101010101" pitchFamily="2" charset="-122"/>
                <a:cs typeface="宋体" panose="02010600030101010101" pitchFamily="2" charset="-122"/>
              </a:rPr>
              <a:t> </a:t>
            </a:r>
            <a:r>
              <a:rPr sz="2000" spc="-20" dirty="0">
                <a:latin typeface="宋体" panose="02010600030101010101" pitchFamily="2" charset="-122"/>
                <a:cs typeface="宋体" panose="02010600030101010101" pitchFamily="2" charset="-122"/>
              </a:rPr>
              <a:t>name&gt;=&lt;label</a:t>
            </a:r>
            <a:r>
              <a:rPr sz="2000" spc="-450" dirty="0">
                <a:latin typeface="宋体" panose="02010600030101010101" pitchFamily="2" charset="-122"/>
                <a:cs typeface="宋体" panose="02010600030101010101" pitchFamily="2" charset="-122"/>
              </a:rPr>
              <a:t> </a:t>
            </a:r>
            <a:r>
              <a:rPr sz="2000" spc="-175" dirty="0">
                <a:latin typeface="宋体" panose="02010600030101010101" pitchFamily="2" charset="-122"/>
                <a:cs typeface="宋体" panose="02010600030101010101" pitchFamily="2" charset="-122"/>
              </a:rPr>
              <a:t>value&gt;,</a:t>
            </a:r>
            <a:r>
              <a:rPr sz="2000" spc="-490" dirty="0">
                <a:latin typeface="宋体" panose="02010600030101010101" pitchFamily="2" charset="-122"/>
                <a:cs typeface="宋体" panose="02010600030101010101" pitchFamily="2" charset="-122"/>
              </a:rPr>
              <a:t> </a:t>
            </a:r>
            <a:r>
              <a:rPr sz="2000" spc="-10" dirty="0">
                <a:latin typeface="宋体" panose="02010600030101010101" pitchFamily="2" charset="-122"/>
                <a:cs typeface="宋体" panose="02010600030101010101" pitchFamily="2" charset="-122"/>
              </a:rPr>
              <a:t>…}”；</a:t>
            </a:r>
            <a:endParaRPr sz="2000">
              <a:latin typeface="宋体" panose="02010600030101010101" pitchFamily="2" charset="-122"/>
              <a:cs typeface="宋体" panose="02010600030101010101" pitchFamily="2" charset="-122"/>
            </a:endParaRPr>
          </a:p>
          <a:p>
            <a:pPr marL="755650" lvl="1" indent="-285750">
              <a:lnSpc>
                <a:spcPct val="100000"/>
              </a:lnSpc>
              <a:spcBef>
                <a:spcPts val="27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指标名称：通常用于描述系统上要测定的某个特征；</a:t>
            </a:r>
            <a:endParaRPr sz="1800">
              <a:latin typeface="宋体" panose="02010600030101010101" pitchFamily="2" charset="-122"/>
              <a:cs typeface="宋体" panose="02010600030101010101" pitchFamily="2" charset="-122"/>
            </a:endParaRPr>
          </a:p>
          <a:p>
            <a:pPr marL="1205865" lvl="2" indent="-280035">
              <a:lnSpc>
                <a:spcPct val="100000"/>
              </a:lnSpc>
              <a:spcBef>
                <a:spcPts val="32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例如</a:t>
            </a:r>
            <a:r>
              <a:rPr sz="1600" spc="-165" dirty="0">
                <a:latin typeface="宋体" panose="02010600030101010101" pitchFamily="2" charset="-122"/>
                <a:cs typeface="宋体" panose="02010600030101010101" pitchFamily="2" charset="-122"/>
              </a:rPr>
              <a:t>，http_requests_total</a:t>
            </a:r>
            <a:r>
              <a:rPr sz="1600" dirty="0">
                <a:latin typeface="宋体" panose="02010600030101010101" pitchFamily="2" charset="-122"/>
                <a:cs typeface="宋体" panose="02010600030101010101" pitchFamily="2" charset="-122"/>
              </a:rPr>
              <a:t>表示接收到的</a:t>
            </a:r>
            <a:r>
              <a:rPr sz="1600" spc="215" dirty="0">
                <a:latin typeface="宋体" panose="02010600030101010101" pitchFamily="2" charset="-122"/>
                <a:cs typeface="宋体" panose="02010600030101010101" pitchFamily="2" charset="-122"/>
              </a:rPr>
              <a:t>HTTP</a:t>
            </a:r>
            <a:r>
              <a:rPr sz="1600" dirty="0">
                <a:latin typeface="宋体" panose="02010600030101010101" pitchFamily="2" charset="-122"/>
                <a:cs typeface="宋体" panose="02010600030101010101" pitchFamily="2" charset="-122"/>
              </a:rPr>
              <a:t>请求总数；</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支持使用字母、数字、下划线和冒号，且必须能匹</a:t>
            </a:r>
            <a:r>
              <a:rPr sz="1600" spc="5" dirty="0">
                <a:latin typeface="宋体" panose="02010600030101010101" pitchFamily="2" charset="-122"/>
                <a:cs typeface="宋体" panose="02010600030101010101" pitchFamily="2" charset="-122"/>
              </a:rPr>
              <a:t>配</a:t>
            </a:r>
            <a:r>
              <a:rPr sz="1600" spc="130" dirty="0">
                <a:latin typeface="宋体" panose="02010600030101010101" pitchFamily="2" charset="-122"/>
                <a:cs typeface="宋体" panose="02010600030101010101" pitchFamily="2" charset="-122"/>
              </a:rPr>
              <a:t>RE2</a:t>
            </a:r>
            <a:r>
              <a:rPr sz="1600" dirty="0">
                <a:latin typeface="宋体" panose="02010600030101010101" pitchFamily="2" charset="-122"/>
                <a:cs typeface="宋体" panose="02010600030101010101" pitchFamily="2" charset="-122"/>
              </a:rPr>
              <a:t>规范的正则表达式；</a:t>
            </a:r>
            <a:endParaRPr sz="1600">
              <a:latin typeface="宋体" panose="02010600030101010101" pitchFamily="2" charset="-122"/>
              <a:cs typeface="宋体" panose="02010600030101010101" pitchFamily="2" charset="-122"/>
            </a:endParaRPr>
          </a:p>
          <a:p>
            <a:pPr marL="755650" lvl="1" indent="-285750">
              <a:lnSpc>
                <a:spcPct val="100000"/>
              </a:lnSpc>
              <a:spcBef>
                <a:spcPts val="27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标签：键值型数据，附加在指标名称之上，从而让指标能够支持多纬度特征；可选项；</a:t>
            </a:r>
            <a:endParaRPr sz="1800">
              <a:latin typeface="宋体" panose="02010600030101010101" pitchFamily="2" charset="-122"/>
              <a:cs typeface="宋体" panose="02010600030101010101" pitchFamily="2" charset="-122"/>
            </a:endParaRPr>
          </a:p>
          <a:p>
            <a:pPr marL="1205865" lvl="2" indent="-280035">
              <a:lnSpc>
                <a:spcPct val="100000"/>
              </a:lnSpc>
              <a:spcBef>
                <a:spcPts val="32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例如</a:t>
            </a:r>
            <a:r>
              <a:rPr sz="1600" spc="-70" dirty="0">
                <a:latin typeface="宋体" panose="02010600030101010101" pitchFamily="2" charset="-122"/>
                <a:cs typeface="宋体" panose="02010600030101010101" pitchFamily="2" charset="-122"/>
              </a:rPr>
              <a:t>，http_requests_total{method=GET}</a:t>
            </a:r>
            <a:r>
              <a:rPr sz="1600" dirty="0">
                <a:latin typeface="宋体" panose="02010600030101010101" pitchFamily="2" charset="-122"/>
                <a:cs typeface="宋体" panose="02010600030101010101" pitchFamily="2" charset="-122"/>
              </a:rPr>
              <a:t>和</a:t>
            </a:r>
            <a:r>
              <a:rPr sz="1600" spc="-75" dirty="0">
                <a:latin typeface="宋体" panose="02010600030101010101" pitchFamily="2" charset="-122"/>
                <a:cs typeface="宋体" panose="02010600030101010101" pitchFamily="2" charset="-122"/>
              </a:rPr>
              <a:t>http_requests_total{method=POST}</a:t>
            </a:r>
            <a:r>
              <a:rPr sz="1600" dirty="0">
                <a:latin typeface="宋体" panose="02010600030101010101" pitchFamily="2" charset="-122"/>
                <a:cs typeface="宋体" panose="02010600030101010101" pitchFamily="2" charset="-122"/>
              </a:rPr>
              <a:t>代表着两个不同的时间序列；</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标签名称可使用字母、数字和下划线，且必须能匹</a:t>
            </a:r>
            <a:r>
              <a:rPr sz="1600" spc="5" dirty="0">
                <a:latin typeface="宋体" panose="02010600030101010101" pitchFamily="2" charset="-122"/>
                <a:cs typeface="宋体" panose="02010600030101010101" pitchFamily="2" charset="-122"/>
              </a:rPr>
              <a:t>配</a:t>
            </a:r>
            <a:r>
              <a:rPr sz="1600" spc="130" dirty="0">
                <a:latin typeface="宋体" panose="02010600030101010101" pitchFamily="2" charset="-122"/>
                <a:cs typeface="宋体" panose="02010600030101010101" pitchFamily="2" charset="-122"/>
              </a:rPr>
              <a:t>RE2</a:t>
            </a:r>
            <a:r>
              <a:rPr sz="1600" dirty="0">
                <a:latin typeface="宋体" panose="02010600030101010101" pitchFamily="2" charset="-122"/>
                <a:cs typeface="宋体" panose="02010600030101010101" pitchFamily="2" charset="-122"/>
              </a:rPr>
              <a:t>规范的正则表达式；</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Clr>
                <a:srgbClr val="F3C108"/>
              </a:buClr>
              <a:buFont typeface="Wingdings" panose="05000000000000000000"/>
              <a:buChar char=""/>
              <a:tabLst>
                <a:tab pos="1206500" algn="l"/>
              </a:tabLst>
            </a:pPr>
            <a:r>
              <a:rPr sz="1600" spc="-5" dirty="0">
                <a:latin typeface="宋体" panose="02010600030101010101" pitchFamily="2" charset="-122"/>
                <a:cs typeface="宋体" panose="02010600030101010101" pitchFamily="2" charset="-122"/>
              </a:rPr>
              <a:t>以“</a:t>
            </a:r>
            <a:r>
              <a:rPr sz="1600" dirty="0">
                <a:latin typeface="宋体" panose="02010600030101010101" pitchFamily="2" charset="-122"/>
                <a:cs typeface="宋体" panose="02010600030101010101" pitchFamily="2" charset="-122"/>
              </a:rPr>
              <a:t>_</a:t>
            </a:r>
            <a:r>
              <a:rPr sz="1600" spc="-405" dirty="0">
                <a:latin typeface="宋体" panose="02010600030101010101" pitchFamily="2" charset="-122"/>
                <a:cs typeface="宋体" panose="02010600030101010101" pitchFamily="2" charset="-122"/>
              </a:rPr>
              <a:t> </a:t>
            </a:r>
            <a:r>
              <a:rPr sz="1600" spc="-5" dirty="0">
                <a:latin typeface="宋体" panose="02010600030101010101" pitchFamily="2" charset="-122"/>
                <a:cs typeface="宋体" panose="02010600030101010101" pitchFamily="2" charset="-122"/>
              </a:rPr>
              <a:t>_</a:t>
            </a:r>
            <a:r>
              <a:rPr sz="1600" dirty="0">
                <a:latin typeface="宋体" panose="02010600030101010101" pitchFamily="2" charset="-122"/>
                <a:cs typeface="宋体" panose="02010600030101010101" pitchFamily="2" charset="-122"/>
              </a:rPr>
              <a:t>”为前缀的名称</a:t>
            </a:r>
            <a:r>
              <a:rPr sz="1600" spc="-20" dirty="0">
                <a:latin typeface="宋体" panose="02010600030101010101" pitchFamily="2" charset="-122"/>
                <a:cs typeface="宋体" panose="02010600030101010101" pitchFamily="2" charset="-122"/>
              </a:rPr>
              <a:t>为</a:t>
            </a:r>
            <a:r>
              <a:rPr sz="1600" spc="-85" dirty="0">
                <a:latin typeface="宋体" panose="02010600030101010101" pitchFamily="2" charset="-122"/>
                <a:cs typeface="宋体" panose="02010600030101010101" pitchFamily="2" charset="-122"/>
              </a:rPr>
              <a:t>P</a:t>
            </a:r>
            <a:r>
              <a:rPr sz="1600" spc="-95" dirty="0">
                <a:latin typeface="宋体" panose="02010600030101010101" pitchFamily="2" charset="-122"/>
                <a:cs typeface="宋体" panose="02010600030101010101" pitchFamily="2" charset="-122"/>
              </a:rPr>
              <a:t>r</a:t>
            </a:r>
            <a:r>
              <a:rPr sz="1600" spc="-25" dirty="0">
                <a:latin typeface="宋体" panose="02010600030101010101" pitchFamily="2" charset="-122"/>
                <a:cs typeface="宋体" panose="02010600030101010101" pitchFamily="2" charset="-122"/>
              </a:rPr>
              <a:t>omethe</a:t>
            </a:r>
            <a:r>
              <a:rPr sz="1600" spc="-20" dirty="0">
                <a:latin typeface="宋体" panose="02010600030101010101" pitchFamily="2" charset="-122"/>
                <a:cs typeface="宋体" panose="02010600030101010101" pitchFamily="2" charset="-122"/>
              </a:rPr>
              <a:t>u</a:t>
            </a:r>
            <a:r>
              <a:rPr sz="1600" spc="-225" dirty="0">
                <a:latin typeface="宋体" panose="02010600030101010101" pitchFamily="2" charset="-122"/>
                <a:cs typeface="宋体" panose="02010600030101010101" pitchFamily="2" charset="-122"/>
              </a:rPr>
              <a:t>s</a:t>
            </a:r>
            <a:r>
              <a:rPr sz="1600" spc="-5" dirty="0">
                <a:latin typeface="宋体" panose="02010600030101010101" pitchFamily="2" charset="-122"/>
                <a:cs typeface="宋体" panose="02010600030101010101" pitchFamily="2" charset="-122"/>
              </a:rPr>
              <a:t>系统预留使用；</a:t>
            </a:r>
            <a:endParaRPr sz="1600">
              <a:latin typeface="宋体" panose="02010600030101010101" pitchFamily="2" charset="-122"/>
              <a:cs typeface="宋体" panose="02010600030101010101" pitchFamily="2" charset="-122"/>
            </a:endParaRPr>
          </a:p>
          <a:p>
            <a:pPr marL="304800" indent="-292100">
              <a:lnSpc>
                <a:spcPct val="100000"/>
              </a:lnSpc>
              <a:spcBef>
                <a:spcPts val="735"/>
              </a:spcBef>
              <a:buClr>
                <a:srgbClr val="4770C4"/>
              </a:buClr>
              <a:buFont typeface="Wingdings" panose="05000000000000000000"/>
              <a:buChar char=""/>
              <a:tabLst>
                <a:tab pos="304800" algn="l"/>
              </a:tabLst>
            </a:pPr>
            <a:r>
              <a:rPr sz="2000" spc="-160" dirty="0">
                <a:latin typeface="宋体" panose="02010600030101010101" pitchFamily="2" charset="-122"/>
                <a:cs typeface="宋体" panose="02010600030101010101" pitchFamily="2" charset="-122"/>
              </a:rPr>
              <a:t>Metric</a:t>
            </a:r>
            <a:r>
              <a:rPr sz="2000" spc="-495" dirty="0">
                <a:latin typeface="宋体" panose="02010600030101010101" pitchFamily="2" charset="-122"/>
                <a:cs typeface="宋体" panose="02010600030101010101" pitchFamily="2" charset="-122"/>
              </a:rPr>
              <a:t> </a:t>
            </a:r>
            <a:r>
              <a:rPr sz="2000" spc="295" dirty="0">
                <a:latin typeface="宋体" panose="02010600030101010101" pitchFamily="2" charset="-122"/>
                <a:cs typeface="宋体" panose="02010600030101010101" pitchFamily="2" charset="-122"/>
              </a:rPr>
              <a:t>Na</a:t>
            </a:r>
            <a:r>
              <a:rPr sz="2000" spc="285" dirty="0">
                <a:latin typeface="宋体" panose="02010600030101010101" pitchFamily="2" charset="-122"/>
                <a:cs typeface="宋体" panose="02010600030101010101" pitchFamily="2" charset="-122"/>
              </a:rPr>
              <a:t>m</a:t>
            </a:r>
            <a:r>
              <a:rPr sz="2000" spc="-175" dirty="0">
                <a:latin typeface="宋体" panose="02010600030101010101" pitchFamily="2" charset="-122"/>
                <a:cs typeface="宋体" panose="02010600030101010101" pitchFamily="2" charset="-122"/>
              </a:rPr>
              <a:t>e</a:t>
            </a:r>
            <a:r>
              <a:rPr sz="2000" dirty="0">
                <a:latin typeface="宋体" panose="02010600030101010101" pitchFamily="2" charset="-122"/>
                <a:cs typeface="宋体" panose="02010600030101010101" pitchFamily="2" charset="-122"/>
              </a:rPr>
              <a:t>的表示方式有两种</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后一种通常用于</a:t>
            </a:r>
            <a:r>
              <a:rPr sz="1800" spc="-30" dirty="0">
                <a:latin typeface="宋体" panose="02010600030101010101" pitchFamily="2" charset="-122"/>
                <a:cs typeface="宋体" panose="02010600030101010101" pitchFamily="2" charset="-122"/>
              </a:rPr>
              <a:t>Promet</a:t>
            </a:r>
            <a:r>
              <a:rPr sz="1800" spc="-2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dirty="0">
                <a:latin typeface="宋体" panose="02010600030101010101" pitchFamily="2" charset="-122"/>
                <a:cs typeface="宋体" panose="02010600030101010101" pitchFamily="2" charset="-122"/>
              </a:rPr>
              <a:t>内部</a:t>
            </a:r>
            <a:endParaRPr sz="1800">
              <a:latin typeface="宋体" panose="02010600030101010101" pitchFamily="2" charset="-122"/>
              <a:cs typeface="宋体" panose="02010600030101010101" pitchFamily="2" charset="-122"/>
            </a:endParaRPr>
          </a:p>
        </p:txBody>
      </p:sp>
      <p:grpSp>
        <p:nvGrpSpPr>
          <p:cNvPr id="4" name="object 4"/>
          <p:cNvGrpSpPr/>
          <p:nvPr/>
        </p:nvGrpSpPr>
        <p:grpSpPr>
          <a:xfrm>
            <a:off x="4839970" y="3808755"/>
            <a:ext cx="5718810" cy="2127250"/>
            <a:chOff x="4839970" y="3808755"/>
            <a:chExt cx="5718810" cy="2127250"/>
          </a:xfrm>
        </p:grpSpPr>
        <p:pic>
          <p:nvPicPr>
            <p:cNvPr id="5" name="object 5"/>
            <p:cNvPicPr/>
            <p:nvPr/>
          </p:nvPicPr>
          <p:blipFill>
            <a:blip r:embed="rId5" cstate="print"/>
            <a:stretch>
              <a:fillRect/>
            </a:stretch>
          </p:blipFill>
          <p:spPr>
            <a:xfrm>
              <a:off x="4839970" y="3808755"/>
              <a:ext cx="5718301" cy="2126742"/>
            </a:xfrm>
            <a:prstGeom prst="rect">
              <a:avLst/>
            </a:prstGeom>
          </p:spPr>
        </p:pic>
        <p:pic>
          <p:nvPicPr>
            <p:cNvPr id="6" name="object 6"/>
            <p:cNvPicPr/>
            <p:nvPr/>
          </p:nvPicPr>
          <p:blipFill>
            <a:blip r:embed="rId6" cstate="print"/>
            <a:stretch>
              <a:fillRect/>
            </a:stretch>
          </p:blipFill>
          <p:spPr>
            <a:xfrm>
              <a:off x="4959350" y="3892550"/>
              <a:ext cx="5486400" cy="1965960"/>
            </a:xfrm>
            <a:prstGeom prst="rect">
              <a:avLst/>
            </a:prstGeom>
          </p:spPr>
        </p:pic>
      </p:grpSp>
      <p:sp>
        <p:nvSpPr>
          <p:cNvPr id="19" name="object 2"/>
          <p:cNvSpPr/>
          <p:nvPr>
            <p:custDataLst>
              <p:tags r:id="rId1"/>
            </p:custDataLst>
          </p:nvPr>
        </p:nvSpPr>
        <p:spPr>
          <a:xfrm flipV="1">
            <a:off x="285115" y="823595"/>
            <a:ext cx="11149965"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7"/>
          <a:stretch>
            <a:fillRect/>
          </a:stretch>
        </p:blipFill>
        <p:spPr>
          <a:xfrm>
            <a:off x="8537699" y="209863"/>
            <a:ext cx="2565911" cy="618240"/>
          </a:xfrm>
          <a:prstGeom prst="rect">
            <a:avLst/>
          </a:prstGeom>
        </p:spPr>
      </p:pic>
      <p:pic>
        <p:nvPicPr>
          <p:cNvPr id="7" name="object 4"/>
          <p:cNvPicPr/>
          <p:nvPr>
            <p:custDataLst>
              <p:tags r:id="rId3"/>
            </p:custDataLst>
          </p:nvPr>
        </p:nvPicPr>
        <p:blipFill>
          <a:blip r:embed="rId8" cstate="print"/>
          <a:stretch>
            <a:fillRect/>
          </a:stretch>
        </p:blipFill>
        <p:spPr>
          <a:xfrm>
            <a:off x="0" y="6436359"/>
            <a:ext cx="12190729" cy="42164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4638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样本数据格式</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4805045" cy="995044"/>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dirty="0">
                <a:latin typeface="宋体" panose="02010600030101010101" pitchFamily="2" charset="-122"/>
                <a:cs typeface="宋体" panose="02010600030101010101" pitchFamily="2" charset="-122"/>
              </a:rPr>
              <a:t>的每个数据样本由两部分组成</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spc="-210" dirty="0">
                <a:latin typeface="宋体" panose="02010600030101010101" pitchFamily="2" charset="-122"/>
                <a:cs typeface="宋体" panose="02010600030101010101" pitchFamily="2" charset="-122"/>
              </a:rPr>
              <a:t>float64</a:t>
            </a:r>
            <a:r>
              <a:rPr sz="1800" dirty="0">
                <a:latin typeface="宋体" panose="02010600030101010101" pitchFamily="2" charset="-122"/>
                <a:cs typeface="宋体" panose="02010600030101010101" pitchFamily="2" charset="-122"/>
              </a:rPr>
              <a:t>格式的数据</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毫秒精度的时间戳</a:t>
            </a:r>
            <a:endParaRPr sz="1800">
              <a:latin typeface="宋体" panose="02010600030101010101" pitchFamily="2" charset="-122"/>
              <a:cs typeface="宋体" panose="02010600030101010101" pitchFamily="2" charset="-122"/>
            </a:endParaRPr>
          </a:p>
        </p:txBody>
      </p:sp>
      <p:grpSp>
        <p:nvGrpSpPr>
          <p:cNvPr id="4" name="object 4"/>
          <p:cNvGrpSpPr/>
          <p:nvPr/>
        </p:nvGrpSpPr>
        <p:grpSpPr>
          <a:xfrm>
            <a:off x="2164079" y="1906270"/>
            <a:ext cx="7857490" cy="3959860"/>
            <a:chOff x="2164079" y="1906270"/>
            <a:chExt cx="7857490" cy="3959860"/>
          </a:xfrm>
        </p:grpSpPr>
        <p:pic>
          <p:nvPicPr>
            <p:cNvPr id="5" name="object 5"/>
            <p:cNvPicPr/>
            <p:nvPr/>
          </p:nvPicPr>
          <p:blipFill>
            <a:blip r:embed="rId5" cstate="print"/>
            <a:stretch>
              <a:fillRect/>
            </a:stretch>
          </p:blipFill>
          <p:spPr>
            <a:xfrm>
              <a:off x="2164079" y="1906270"/>
              <a:ext cx="7856982" cy="3959351"/>
            </a:xfrm>
            <a:prstGeom prst="rect">
              <a:avLst/>
            </a:prstGeom>
          </p:spPr>
        </p:pic>
        <p:pic>
          <p:nvPicPr>
            <p:cNvPr id="6" name="object 6"/>
            <p:cNvPicPr/>
            <p:nvPr/>
          </p:nvPicPr>
          <p:blipFill>
            <a:blip r:embed="rId6" cstate="print"/>
            <a:stretch>
              <a:fillRect/>
            </a:stretch>
          </p:blipFill>
          <p:spPr>
            <a:xfrm>
              <a:off x="2303779" y="2007869"/>
              <a:ext cx="7582154" cy="3760724"/>
            </a:xfrm>
            <a:prstGeom prst="rect">
              <a:avLst/>
            </a:prstGeom>
          </p:spPr>
        </p:pic>
      </p:grpSp>
      <p:sp>
        <p:nvSpPr>
          <p:cNvPr id="19" name="object 2"/>
          <p:cNvSpPr/>
          <p:nvPr>
            <p:custDataLst>
              <p:tags r:id="rId1"/>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7"/>
          <a:stretch>
            <a:fillRect/>
          </a:stretch>
        </p:blipFill>
        <p:spPr>
          <a:xfrm>
            <a:off x="8537699" y="209863"/>
            <a:ext cx="2565911" cy="618240"/>
          </a:xfrm>
          <a:prstGeom prst="rect">
            <a:avLst/>
          </a:prstGeom>
        </p:spPr>
      </p:pic>
      <p:pic>
        <p:nvPicPr>
          <p:cNvPr id="7" name="object 4"/>
          <p:cNvPicPr/>
          <p:nvPr>
            <p:custDataLst>
              <p:tags r:id="rId3"/>
            </p:custDataLst>
          </p:nvPr>
        </p:nvPicPr>
        <p:blipFill>
          <a:blip r:embed="rId8" cstate="print"/>
          <a:stretch>
            <a:fillRect/>
          </a:stretch>
        </p:blipFill>
        <p:spPr>
          <a:xfrm>
            <a:off x="0" y="6436359"/>
            <a:ext cx="12190729" cy="42164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53086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指标名称及标签使用注意事项</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11512550" cy="2264410"/>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指标名称和标签的特定组合代表着一个时间序列；</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指标名称相同，但标签不同的组合分别代表着不同的时间序列；</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不同的指标名称自然更是代表着不同的时间序列；</a:t>
            </a:r>
            <a:endParaRPr sz="1800">
              <a:latin typeface="宋体" panose="02010600030101010101" pitchFamily="2" charset="-122"/>
              <a:cs typeface="宋体" panose="02010600030101010101" pitchFamily="2" charset="-122"/>
            </a:endParaRPr>
          </a:p>
          <a:p>
            <a:pPr marL="241300" indent="-228600">
              <a:lnSpc>
                <a:spcPct val="100000"/>
              </a:lnSpc>
              <a:spcBef>
                <a:spcPts val="755"/>
              </a:spcBef>
              <a:buClr>
                <a:srgbClr val="4770C4"/>
              </a:buClr>
              <a:buFont typeface="Wingdings" panose="05000000000000000000"/>
              <a:buChar char=""/>
              <a:tabLst>
                <a:tab pos="241300" algn="l"/>
              </a:tabLst>
            </a:pPr>
            <a:r>
              <a:rPr sz="2000" spc="170" dirty="0">
                <a:latin typeface="宋体" panose="02010600030101010101" pitchFamily="2" charset="-122"/>
                <a:cs typeface="宋体" panose="02010600030101010101" pitchFamily="2" charset="-122"/>
              </a:rPr>
              <a:t>PromQL</a:t>
            </a:r>
            <a:r>
              <a:rPr sz="2000" dirty="0">
                <a:latin typeface="宋体" panose="02010600030101010101" pitchFamily="2" charset="-122"/>
                <a:cs typeface="宋体" panose="02010600030101010101" pitchFamily="2" charset="-122"/>
              </a:rPr>
              <a:t>支持</a:t>
            </a:r>
            <a:r>
              <a:rPr sz="2000" b="1" spc="5" dirty="0">
                <a:latin typeface="Microsoft YaHei UI" panose="020B0503020204020204" charset="-122"/>
                <a:cs typeface="Microsoft YaHei UI" panose="020B0503020204020204" charset="-122"/>
              </a:rPr>
              <a:t>基于</a:t>
            </a:r>
            <a:r>
              <a:rPr sz="2000" b="1" dirty="0">
                <a:latin typeface="Microsoft YaHei UI" panose="020B0503020204020204" charset="-122"/>
                <a:cs typeface="Microsoft YaHei UI" panose="020B0503020204020204" charset="-122"/>
              </a:rPr>
              <a:t>定义的指标维度进行过滤和聚合</a:t>
            </a:r>
            <a:endParaRPr sz="2000">
              <a:latin typeface="Microsoft YaHei UI" panose="020B0503020204020204" charset="-122"/>
              <a:cs typeface="Microsoft YaHei UI" panose="020B0503020204020204"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更改任何标签值，包括添加或删除标签，都会创建一个新的时间序列</a:t>
            </a:r>
            <a:endParaRPr sz="1800">
              <a:latin typeface="宋体" panose="02010600030101010101" pitchFamily="2" charset="-122"/>
              <a:cs typeface="宋体" panose="02010600030101010101" pitchFamily="2" charset="-122"/>
            </a:endParaRPr>
          </a:p>
          <a:p>
            <a:pPr marL="698500" marR="5080" lvl="1" indent="-228600">
              <a:lnSpc>
                <a:spcPts val="1940"/>
              </a:lnSpc>
              <a:spcBef>
                <a:spcPts val="530"/>
              </a:spcBef>
              <a:buClr>
                <a:srgbClr val="45B19B"/>
              </a:buClr>
              <a:buFont typeface="Wingdings" panose="05000000000000000000"/>
              <a:buChar char=""/>
              <a:tabLst>
                <a:tab pos="755650" algn="l"/>
              </a:tabLst>
            </a:pPr>
            <a:r>
              <a:rPr dirty="0"/>
              <a:t>	</a:t>
            </a:r>
            <a:r>
              <a:rPr sz="1800" dirty="0">
                <a:latin typeface="宋体" panose="02010600030101010101" pitchFamily="2" charset="-122"/>
                <a:cs typeface="宋体" panose="02010600030101010101" pitchFamily="2" charset="-122"/>
              </a:rPr>
              <a:t>应该尽可能地保持标签的稳定性，否则，则很可能创建新的时间序列，更甚者会生成一个动态的数据环境， 并使得监控的数据源难以跟踪，从而导致建立在该指标之上的图形、告警及记录规则变得无效</a:t>
            </a:r>
            <a:endParaRPr sz="18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5361940" y="3572510"/>
            <a:ext cx="3991610" cy="2285999"/>
          </a:xfrm>
          <a:prstGeom prst="rect">
            <a:avLst/>
          </a:prstGeom>
        </p:spPr>
      </p:pic>
      <p:sp>
        <p:nvSpPr>
          <p:cNvPr id="19" name="object 2"/>
          <p:cNvSpPr/>
          <p:nvPr>
            <p:custDataLst>
              <p:tags r:id="rId1"/>
            </p:custDataLst>
          </p:nvPr>
        </p:nvSpPr>
        <p:spPr>
          <a:xfrm flipV="1">
            <a:off x="285115" y="828040"/>
            <a:ext cx="11516995"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6"/>
          <a:stretch>
            <a:fillRect/>
          </a:stretch>
        </p:blipFill>
        <p:spPr>
          <a:xfrm>
            <a:off x="8537699" y="209863"/>
            <a:ext cx="2565911" cy="618240"/>
          </a:xfrm>
          <a:prstGeom prst="rect">
            <a:avLst/>
          </a:prstGeom>
        </p:spPr>
      </p:pic>
      <p:pic>
        <p:nvPicPr>
          <p:cNvPr id="5" name="object 4"/>
          <p:cNvPicPr/>
          <p:nvPr>
            <p:custDataLst>
              <p:tags r:id="rId3"/>
            </p:custDataLst>
          </p:nvPr>
        </p:nvPicPr>
        <p:blipFill>
          <a:blip r:embed="rId7" cstate="print"/>
          <a:stretch>
            <a:fillRect/>
          </a:stretch>
        </p:blipFill>
        <p:spPr>
          <a:xfrm>
            <a:off x="0" y="6436359"/>
            <a:ext cx="12190729" cy="42164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4" cstate="print"/>
          <a:stretch>
            <a:fillRect/>
          </a:stretch>
        </p:blipFill>
        <p:spPr>
          <a:xfrm>
            <a:off x="0" y="0"/>
            <a:ext cx="12192000" cy="6858000"/>
          </a:xfrm>
          <a:prstGeom prst="rect">
            <a:avLst/>
          </a:prstGeom>
        </p:spPr>
      </p:pic>
      <p:pic>
        <p:nvPicPr>
          <p:cNvPr id="6" name="object 6"/>
          <p:cNvPicPr/>
          <p:nvPr/>
        </p:nvPicPr>
        <p:blipFill>
          <a:blip r:embed="rId5" cstate="print"/>
          <a:stretch>
            <a:fillRect/>
          </a:stretch>
        </p:blipFill>
        <p:spPr>
          <a:xfrm>
            <a:off x="5848350" y="2736850"/>
            <a:ext cx="4013200" cy="4121150"/>
          </a:xfrm>
          <a:prstGeom prst="rect">
            <a:avLst/>
          </a:prstGeom>
        </p:spPr>
      </p:pic>
      <p:sp>
        <p:nvSpPr>
          <p:cNvPr id="7" name="object 7"/>
          <p:cNvSpPr/>
          <p:nvPr/>
        </p:nvSpPr>
        <p:spPr>
          <a:xfrm flipV="1">
            <a:off x="285115" y="818515"/>
            <a:ext cx="11394440"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sp>
        <p:nvSpPr>
          <p:cNvPr id="8" name="object 8"/>
          <p:cNvSpPr txBox="1">
            <a:spLocks noGrp="1"/>
          </p:cNvSpPr>
          <p:nvPr>
            <p:ph type="title"/>
          </p:nvPr>
        </p:nvSpPr>
        <p:spPr>
          <a:xfrm>
            <a:off x="350202" y="161925"/>
            <a:ext cx="3293745" cy="513080"/>
          </a:xfrm>
          <a:prstGeom prst="rect">
            <a:avLst/>
          </a:prstGeom>
        </p:spPr>
        <p:txBody>
          <a:bodyPr vert="horz" wrap="square" lIns="0" tIns="12700" rIns="0" bIns="0" rtlCol="0">
            <a:spAutoFit/>
          </a:bodyPr>
          <a:lstStyle/>
          <a:p>
            <a:pPr marL="12700">
              <a:lnSpc>
                <a:spcPct val="100000"/>
              </a:lnSpc>
              <a:spcBef>
                <a:spcPts val="100"/>
              </a:spcBef>
            </a:pPr>
            <a:r>
              <a:rPr sz="3200" b="0" spc="20" dirty="0">
                <a:solidFill>
                  <a:srgbClr val="000000"/>
                </a:solidFill>
                <a:latin typeface="宋体" panose="02010600030101010101" pitchFamily="2" charset="-122"/>
                <a:cs typeface="宋体" panose="02010600030101010101" pitchFamily="2" charset="-122"/>
              </a:rPr>
              <a:t>PromQL的数据类型</a:t>
            </a:r>
            <a:endParaRPr sz="3200">
              <a:latin typeface="宋体" panose="02010600030101010101" pitchFamily="2" charset="-122"/>
              <a:cs typeface="宋体" panose="02010600030101010101" pitchFamily="2" charset="-122"/>
            </a:endParaRPr>
          </a:p>
        </p:txBody>
      </p:sp>
      <p:sp>
        <p:nvSpPr>
          <p:cNvPr id="9" name="object 9"/>
          <p:cNvSpPr txBox="1"/>
          <p:nvPr/>
        </p:nvSpPr>
        <p:spPr>
          <a:xfrm>
            <a:off x="350202" y="1030435"/>
            <a:ext cx="11426825" cy="1616710"/>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spc="170" dirty="0">
                <a:latin typeface="宋体" panose="02010600030101010101" pitchFamily="2" charset="-122"/>
                <a:cs typeface="宋体" panose="02010600030101010101" pitchFamily="2" charset="-122"/>
              </a:rPr>
              <a:t>PromQL</a:t>
            </a:r>
            <a:r>
              <a:rPr sz="2000" dirty="0">
                <a:latin typeface="宋体" panose="02010600030101010101" pitchFamily="2" charset="-122"/>
                <a:cs typeface="宋体" panose="02010600030101010101" pitchFamily="2" charset="-122"/>
              </a:rPr>
              <a:t>的表达式中支持</a:t>
            </a:r>
            <a:r>
              <a:rPr sz="2000" spc="-65" dirty="0">
                <a:latin typeface="宋体" panose="02010600030101010101" pitchFamily="2" charset="-122"/>
                <a:cs typeface="宋体" panose="02010600030101010101" pitchFamily="2" charset="-122"/>
              </a:rPr>
              <a:t>4</a:t>
            </a:r>
            <a:r>
              <a:rPr sz="2000" dirty="0">
                <a:latin typeface="宋体" panose="02010600030101010101" pitchFamily="2" charset="-122"/>
                <a:cs typeface="宋体" panose="02010600030101010101" pitchFamily="2" charset="-122"/>
              </a:rPr>
              <a:t>种数据类型</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即时向量</a:t>
            </a:r>
            <a:r>
              <a:rPr sz="1800" spc="-5" dirty="0">
                <a:latin typeface="宋体" panose="02010600030101010101" pitchFamily="2" charset="-122"/>
                <a:cs typeface="宋体" panose="02010600030101010101" pitchFamily="2" charset="-122"/>
              </a:rPr>
              <a:t>（</a:t>
            </a:r>
            <a:r>
              <a:rPr sz="1800" spc="-125" dirty="0">
                <a:latin typeface="宋体" panose="02010600030101010101" pitchFamily="2" charset="-122"/>
                <a:cs typeface="宋体" panose="02010600030101010101" pitchFamily="2" charset="-122"/>
              </a:rPr>
              <a:t>I</a:t>
            </a:r>
            <a:r>
              <a:rPr sz="1800" spc="-120" dirty="0">
                <a:latin typeface="宋体" panose="02010600030101010101" pitchFamily="2" charset="-122"/>
                <a:cs typeface="宋体" panose="02010600030101010101" pitchFamily="2" charset="-122"/>
              </a:rPr>
              <a:t>n</a:t>
            </a:r>
            <a:r>
              <a:rPr sz="1800" spc="-310" dirty="0">
                <a:latin typeface="宋体" panose="02010600030101010101" pitchFamily="2" charset="-122"/>
                <a:cs typeface="宋体" panose="02010600030101010101" pitchFamily="2" charset="-122"/>
              </a:rPr>
              <a:t>s</a:t>
            </a:r>
            <a:r>
              <a:rPr sz="1800" spc="-305" dirty="0">
                <a:latin typeface="宋体" panose="02010600030101010101" pitchFamily="2" charset="-122"/>
                <a:cs typeface="宋体" panose="02010600030101010101" pitchFamily="2" charset="-122"/>
              </a:rPr>
              <a:t>t</a:t>
            </a:r>
            <a:r>
              <a:rPr sz="1800" spc="-80" dirty="0">
                <a:latin typeface="宋体" panose="02010600030101010101" pitchFamily="2" charset="-122"/>
                <a:cs typeface="宋体" panose="02010600030101010101" pitchFamily="2" charset="-122"/>
              </a:rPr>
              <a:t>an</a:t>
            </a:r>
            <a:r>
              <a:rPr sz="1800" spc="-375" dirty="0">
                <a:latin typeface="宋体" panose="02010600030101010101" pitchFamily="2" charset="-122"/>
                <a:cs typeface="宋体" panose="02010600030101010101" pitchFamily="2" charset="-122"/>
              </a:rPr>
              <a:t>t</a:t>
            </a:r>
            <a:r>
              <a:rPr sz="1800" spc="-480" dirty="0">
                <a:latin typeface="宋体" panose="02010600030101010101" pitchFamily="2" charset="-122"/>
                <a:cs typeface="宋体" panose="02010600030101010101" pitchFamily="2" charset="-122"/>
              </a:rPr>
              <a:t> </a:t>
            </a:r>
            <a:r>
              <a:rPr sz="1800" spc="80" dirty="0">
                <a:latin typeface="宋体" panose="02010600030101010101" pitchFamily="2" charset="-122"/>
                <a:cs typeface="宋体" panose="02010600030101010101" pitchFamily="2" charset="-122"/>
              </a:rPr>
              <a:t>Ve</a:t>
            </a:r>
            <a:r>
              <a:rPr sz="1800" spc="-265" dirty="0">
                <a:latin typeface="宋体" panose="02010600030101010101" pitchFamily="2" charset="-122"/>
                <a:cs typeface="宋体" panose="02010600030101010101" pitchFamily="2" charset="-122"/>
              </a:rPr>
              <a:t>ct</a:t>
            </a:r>
            <a:r>
              <a:rPr sz="1800" spc="-145" dirty="0">
                <a:latin typeface="宋体" panose="02010600030101010101" pitchFamily="2" charset="-122"/>
                <a:cs typeface="宋体" panose="02010600030101010101" pitchFamily="2" charset="-122"/>
              </a:rPr>
              <a:t>or</a:t>
            </a:r>
            <a:r>
              <a:rPr sz="1800" dirty="0">
                <a:latin typeface="宋体" panose="02010600030101010101" pitchFamily="2" charset="-122"/>
                <a:cs typeface="宋体" panose="02010600030101010101" pitchFamily="2" charset="-122"/>
              </a:rPr>
              <a:t>）：特定或全部的时间序列集合上，具有相同时间戳的一组样本值称为即时向量；</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范围向量</a:t>
            </a:r>
            <a:r>
              <a:rPr sz="1800" spc="-30" dirty="0">
                <a:latin typeface="宋体" panose="02010600030101010101" pitchFamily="2" charset="-122"/>
                <a:cs typeface="宋体" panose="02010600030101010101" pitchFamily="2" charset="-122"/>
              </a:rPr>
              <a:t>（Range</a:t>
            </a:r>
            <a:r>
              <a:rPr sz="1800" spc="-415" dirty="0">
                <a:latin typeface="宋体" panose="02010600030101010101" pitchFamily="2" charset="-122"/>
                <a:cs typeface="宋体" panose="02010600030101010101" pitchFamily="2" charset="-122"/>
              </a:rPr>
              <a:t> </a:t>
            </a:r>
            <a:r>
              <a:rPr sz="1800" spc="-85" dirty="0">
                <a:latin typeface="宋体" panose="02010600030101010101" pitchFamily="2" charset="-122"/>
                <a:cs typeface="宋体" panose="02010600030101010101" pitchFamily="2" charset="-122"/>
              </a:rPr>
              <a:t>Vector）：</a:t>
            </a:r>
            <a:r>
              <a:rPr sz="1800" spc="-5" dirty="0">
                <a:latin typeface="宋体" panose="02010600030101010101" pitchFamily="2" charset="-122"/>
                <a:cs typeface="宋体" panose="02010600030101010101" pitchFamily="2" charset="-122"/>
              </a:rPr>
              <a:t>特定或全部的时间序列集合上，在指定的同一时间范围内的所有样本值；</a:t>
            </a:r>
            <a:endParaRPr sz="1800">
              <a:latin typeface="宋体" panose="02010600030101010101" pitchFamily="2" charset="-122"/>
              <a:cs typeface="宋体" panose="02010600030101010101" pitchFamily="2" charset="-122"/>
            </a:endParaRPr>
          </a:p>
          <a:p>
            <a:pPr marL="755650" lvl="1" indent="-285750">
              <a:lnSpc>
                <a:spcPct val="100000"/>
              </a:lnSpc>
              <a:spcBef>
                <a:spcPts val="295"/>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标量</a:t>
            </a:r>
            <a:r>
              <a:rPr sz="1800" spc="-5" dirty="0">
                <a:latin typeface="宋体" panose="02010600030101010101" pitchFamily="2" charset="-122"/>
                <a:cs typeface="宋体" panose="02010600030101010101" pitchFamily="2" charset="-122"/>
              </a:rPr>
              <a:t>（</a:t>
            </a:r>
            <a:r>
              <a:rPr sz="1800" spc="-215" dirty="0">
                <a:latin typeface="宋体" panose="02010600030101010101" pitchFamily="2" charset="-122"/>
                <a:cs typeface="宋体" panose="02010600030101010101" pitchFamily="2" charset="-122"/>
              </a:rPr>
              <a:t>Sca</a:t>
            </a:r>
            <a:r>
              <a:rPr sz="1800" spc="-225" dirty="0">
                <a:latin typeface="宋体" panose="02010600030101010101" pitchFamily="2" charset="-122"/>
                <a:cs typeface="宋体" panose="02010600030101010101" pitchFamily="2" charset="-122"/>
              </a:rPr>
              <a:t>l</a:t>
            </a:r>
            <a:r>
              <a:rPr sz="1800" spc="-235" dirty="0">
                <a:latin typeface="宋体" panose="02010600030101010101" pitchFamily="2" charset="-122"/>
                <a:cs typeface="宋体" panose="02010600030101010101" pitchFamily="2" charset="-122"/>
              </a:rPr>
              <a:t>ar</a:t>
            </a:r>
            <a:r>
              <a:rPr sz="1800" dirty="0">
                <a:latin typeface="宋体" panose="02010600030101010101" pitchFamily="2" charset="-122"/>
                <a:cs typeface="宋体" panose="02010600030101010101" pitchFamily="2" charset="-122"/>
              </a:rPr>
              <a:t>）：一个浮点型的数据值；</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字符串</a:t>
            </a:r>
            <a:r>
              <a:rPr sz="1800" spc="-5" dirty="0">
                <a:latin typeface="宋体" panose="02010600030101010101" pitchFamily="2" charset="-122"/>
                <a:cs typeface="宋体" panose="02010600030101010101" pitchFamily="2" charset="-122"/>
              </a:rPr>
              <a:t>（</a:t>
            </a:r>
            <a:r>
              <a:rPr sz="1800" spc="-215" dirty="0">
                <a:latin typeface="宋体" panose="02010600030101010101" pitchFamily="2" charset="-122"/>
                <a:cs typeface="宋体" panose="02010600030101010101" pitchFamily="2" charset="-122"/>
              </a:rPr>
              <a:t>Strin</a:t>
            </a:r>
            <a:r>
              <a:rPr sz="1800" spc="-210" dirty="0">
                <a:latin typeface="宋体" panose="02010600030101010101" pitchFamily="2" charset="-122"/>
                <a:cs typeface="宋体" panose="02010600030101010101" pitchFamily="2" charset="-122"/>
              </a:rPr>
              <a:t>g</a:t>
            </a:r>
            <a:r>
              <a:rPr sz="1800" dirty="0">
                <a:latin typeface="宋体" panose="02010600030101010101" pitchFamily="2" charset="-122"/>
                <a:cs typeface="宋体" panose="02010600030101010101" pitchFamily="2" charset="-122"/>
              </a:rPr>
              <a:t>）：支持使用单引号、双引号或反引号进行引用，但反引号中不会对转义字符进行转义；</a:t>
            </a:r>
            <a:endParaRPr sz="1800">
              <a:latin typeface="宋体" panose="02010600030101010101" pitchFamily="2" charset="-122"/>
              <a:cs typeface="宋体" panose="02010600030101010101" pitchFamily="2" charset="-122"/>
            </a:endParaRPr>
          </a:p>
        </p:txBody>
      </p:sp>
      <p:pic>
        <p:nvPicPr>
          <p:cNvPr id="20" name="图片 19"/>
          <p:cNvPicPr>
            <a:picLocks noChangeAspect="1"/>
          </p:cNvPicPr>
          <p:nvPr>
            <p:custDataLst>
              <p:tags r:id="rId1"/>
            </p:custDataLst>
          </p:nvPr>
        </p:nvPicPr>
        <p:blipFill>
          <a:blip r:embed="rId6"/>
          <a:stretch>
            <a:fillRect/>
          </a:stretch>
        </p:blipFill>
        <p:spPr>
          <a:xfrm>
            <a:off x="8537699" y="209863"/>
            <a:ext cx="2565911" cy="618240"/>
          </a:xfrm>
          <a:prstGeom prst="rect">
            <a:avLst/>
          </a:prstGeom>
        </p:spPr>
      </p:pic>
      <p:pic>
        <p:nvPicPr>
          <p:cNvPr id="4" name="object 4"/>
          <p:cNvPicPr/>
          <p:nvPr>
            <p:custDataLst>
              <p:tags r:id="rId2"/>
            </p:custDataLst>
          </p:nvPr>
        </p:nvPicPr>
        <p:blipFill>
          <a:blip r:embed="rId7" cstate="print"/>
          <a:stretch>
            <a:fillRect/>
          </a:stretch>
        </p:blipFill>
        <p:spPr>
          <a:xfrm>
            <a:off x="0" y="6436359"/>
            <a:ext cx="12190729" cy="421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50202" y="161925"/>
            <a:ext cx="40894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云原生时代的可观测性</a:t>
            </a:r>
            <a:endParaRPr sz="3200">
              <a:latin typeface="宋体" panose="02010600030101010101" pitchFamily="2" charset="-122"/>
              <a:cs typeface="宋体" panose="02010600030101010101" pitchFamily="2" charset="-122"/>
            </a:endParaRPr>
          </a:p>
        </p:txBody>
      </p:sp>
      <p:sp>
        <p:nvSpPr>
          <p:cNvPr id="6" name="object 6"/>
          <p:cNvSpPr txBox="1"/>
          <p:nvPr/>
        </p:nvSpPr>
        <p:spPr>
          <a:xfrm>
            <a:off x="350202" y="848289"/>
            <a:ext cx="8287384" cy="2949575"/>
          </a:xfrm>
          <a:prstGeom prst="rect">
            <a:avLst/>
          </a:prstGeom>
        </p:spPr>
        <p:txBody>
          <a:bodyPr vert="horz" wrap="square" lIns="0" tIns="55244" rIns="0" bIns="0" rtlCol="0">
            <a:spAutoFit/>
          </a:bodyPr>
          <a:lstStyle/>
          <a:p>
            <a:pPr marL="304800" indent="-292100">
              <a:lnSpc>
                <a:spcPct val="100000"/>
              </a:lnSpc>
              <a:spcBef>
                <a:spcPts val="43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可观测性系统</a:t>
            </a: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指标监控（</a:t>
            </a:r>
            <a:r>
              <a:rPr sz="1800" spc="-160" dirty="0">
                <a:latin typeface="宋体" panose="02010600030101010101" pitchFamily="2" charset="-122"/>
                <a:cs typeface="宋体" panose="02010600030101010101" pitchFamily="2" charset="-122"/>
              </a:rPr>
              <a:t>Metric</a:t>
            </a:r>
            <a:r>
              <a:rPr sz="1800" spc="-155" dirty="0">
                <a:latin typeface="宋体" panose="02010600030101010101" pitchFamily="2" charset="-122"/>
                <a:cs typeface="宋体" panose="02010600030101010101" pitchFamily="2" charset="-122"/>
              </a:rPr>
              <a:t>s</a:t>
            </a:r>
            <a:r>
              <a:rPr sz="1800" dirty="0">
                <a:latin typeface="宋体" panose="02010600030101010101" pitchFamily="2" charset="-122"/>
                <a:cs typeface="宋体" panose="02010600030101010101" pitchFamily="2" charset="-122"/>
              </a:rPr>
              <a:t>）：随时间推移产生的一些与监控相关的可聚合数据点；</a:t>
            </a:r>
          </a:p>
          <a:p>
            <a:pPr marL="755650" lvl="1" indent="-285750">
              <a:lnSpc>
                <a:spcPct val="100000"/>
              </a:lnSpc>
              <a:spcBef>
                <a:spcPts val="28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日志监控（</a:t>
            </a:r>
            <a:r>
              <a:rPr sz="1800" spc="-10" dirty="0">
                <a:latin typeface="宋体" panose="02010600030101010101" pitchFamily="2" charset="-122"/>
                <a:cs typeface="宋体" panose="02010600030101010101" pitchFamily="2" charset="-122"/>
              </a:rPr>
              <a:t>Log</a:t>
            </a:r>
            <a:r>
              <a:rPr sz="1800" spc="-5" dirty="0">
                <a:latin typeface="宋体" panose="02010600030101010101" pitchFamily="2" charset="-122"/>
                <a:cs typeface="宋体" panose="02010600030101010101" pitchFamily="2" charset="-122"/>
              </a:rPr>
              <a:t>g</a:t>
            </a:r>
            <a:r>
              <a:rPr sz="1800" spc="-190" dirty="0">
                <a:latin typeface="宋体" panose="02010600030101010101" pitchFamily="2" charset="-122"/>
                <a:cs typeface="宋体" panose="02010600030101010101" pitchFamily="2" charset="-122"/>
              </a:rPr>
              <a:t>in</a:t>
            </a:r>
            <a:r>
              <a:rPr sz="1800" spc="-185" dirty="0">
                <a:latin typeface="宋体" panose="02010600030101010101" pitchFamily="2" charset="-122"/>
                <a:cs typeface="宋体" panose="02010600030101010101" pitchFamily="2" charset="-122"/>
              </a:rPr>
              <a:t>g</a:t>
            </a:r>
            <a:r>
              <a:rPr sz="1800" dirty="0">
                <a:latin typeface="宋体" panose="02010600030101010101" pitchFamily="2" charset="-122"/>
                <a:cs typeface="宋体" panose="02010600030101010101" pitchFamily="2" charset="-122"/>
              </a:rPr>
              <a:t>）：离散式的日志或事件；</a:t>
            </a:r>
          </a:p>
          <a:p>
            <a:pPr marL="755650" lvl="1" indent="-285750">
              <a:lnSpc>
                <a:spcPct val="100000"/>
              </a:lnSpc>
              <a:spcBef>
                <a:spcPts val="29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链路跟踪（</a:t>
            </a:r>
            <a:r>
              <a:rPr sz="1800" spc="-140" dirty="0">
                <a:latin typeface="宋体" panose="02010600030101010101" pitchFamily="2" charset="-122"/>
                <a:cs typeface="宋体" panose="02010600030101010101" pitchFamily="2" charset="-122"/>
              </a:rPr>
              <a:t>Tracin</a:t>
            </a:r>
            <a:r>
              <a:rPr sz="1800" spc="-135" dirty="0">
                <a:latin typeface="宋体" panose="02010600030101010101" pitchFamily="2" charset="-122"/>
                <a:cs typeface="宋体" panose="02010600030101010101" pitchFamily="2" charset="-122"/>
              </a:rPr>
              <a:t>g</a:t>
            </a:r>
            <a:r>
              <a:rPr sz="1800" dirty="0">
                <a:latin typeface="宋体" panose="02010600030101010101" pitchFamily="2" charset="-122"/>
                <a:cs typeface="宋体" panose="02010600030101010101" pitchFamily="2" charset="-122"/>
              </a:rPr>
              <a:t>）：分布式应用调用链跟踪；</a:t>
            </a:r>
          </a:p>
          <a:p>
            <a:pPr marL="304800" indent="-292100">
              <a:lnSpc>
                <a:spcPct val="100000"/>
              </a:lnSpc>
              <a:spcBef>
                <a:spcPts val="740"/>
              </a:spcBef>
              <a:buClr>
                <a:srgbClr val="4770C4"/>
              </a:buClr>
              <a:buFont typeface="Wingdings" panose="05000000000000000000"/>
              <a:buChar char=""/>
              <a:tabLst>
                <a:tab pos="304800" algn="l"/>
              </a:tabLst>
            </a:pPr>
            <a:r>
              <a:rPr sz="2000" spc="300" dirty="0">
                <a:latin typeface="宋体" panose="02010600030101010101" pitchFamily="2" charset="-122"/>
                <a:cs typeface="宋体" panose="02010600030101010101" pitchFamily="2" charset="-122"/>
              </a:rPr>
              <a:t>CNCF</a:t>
            </a:r>
            <a:r>
              <a:rPr sz="2000" dirty="0">
                <a:latin typeface="宋体" panose="02010600030101010101" pitchFamily="2" charset="-122"/>
                <a:cs typeface="宋体" panose="02010600030101010101" pitchFamily="2" charset="-122"/>
              </a:rPr>
              <a:t>将可观测性和数据分析归类一个单独的类别，且划分成</a:t>
            </a:r>
            <a:r>
              <a:rPr sz="2000" spc="5" dirty="0">
                <a:latin typeface="宋体" panose="02010600030101010101" pitchFamily="2" charset="-122"/>
                <a:cs typeface="宋体" panose="02010600030101010101" pitchFamily="2" charset="-122"/>
              </a:rPr>
              <a:t>了</a:t>
            </a:r>
            <a:r>
              <a:rPr sz="2000" spc="-65" dirty="0">
                <a:latin typeface="宋体" panose="02010600030101010101" pitchFamily="2" charset="-122"/>
                <a:cs typeface="宋体" panose="02010600030101010101" pitchFamily="2" charset="-122"/>
              </a:rPr>
              <a:t>4</a:t>
            </a:r>
            <a:r>
              <a:rPr sz="2000" dirty="0">
                <a:latin typeface="宋体" panose="02010600030101010101" pitchFamily="2" charset="-122"/>
                <a:cs typeface="宋体" panose="02010600030101010101" pitchFamily="2" charset="-122"/>
              </a:rPr>
              <a:t>个子类</a:t>
            </a: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监控系统：以</a:t>
            </a:r>
            <a:r>
              <a:rPr sz="1800" spc="-30" dirty="0">
                <a:latin typeface="宋体" panose="02010600030101010101" pitchFamily="2" charset="-122"/>
                <a:cs typeface="宋体" panose="02010600030101010101" pitchFamily="2" charset="-122"/>
              </a:rPr>
              <a:t>Promet</a:t>
            </a:r>
            <a:r>
              <a:rPr sz="1800" spc="-2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dirty="0">
                <a:latin typeface="宋体" panose="02010600030101010101" pitchFamily="2" charset="-122"/>
                <a:cs typeface="宋体" panose="02010600030101010101" pitchFamily="2" charset="-122"/>
              </a:rPr>
              <a:t>等为代表；</a:t>
            </a:r>
          </a:p>
          <a:p>
            <a:pPr marL="755650" lvl="1" indent="-285750">
              <a:lnSpc>
                <a:spcPct val="100000"/>
              </a:lnSpc>
              <a:spcBef>
                <a:spcPts val="28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日志系统：</a:t>
            </a:r>
            <a:r>
              <a:rPr sz="1800" dirty="0">
                <a:latin typeface="宋体" panose="02010600030101010101" pitchFamily="2" charset="-122"/>
                <a:cs typeface="宋体" panose="02010600030101010101" pitchFamily="2" charset="-122"/>
              </a:rPr>
              <a:t>以</a:t>
            </a:r>
            <a:r>
              <a:rPr sz="1800" spc="-125" dirty="0">
                <a:latin typeface="宋体" panose="02010600030101010101" pitchFamily="2" charset="-122"/>
                <a:cs typeface="宋体" panose="02010600030101010101" pitchFamily="2" charset="-122"/>
              </a:rPr>
              <a:t>El</a:t>
            </a:r>
            <a:r>
              <a:rPr sz="1800" spc="-135" dirty="0">
                <a:latin typeface="宋体" panose="02010600030101010101" pitchFamily="2" charset="-122"/>
                <a:cs typeface="宋体" panose="02010600030101010101" pitchFamily="2" charset="-122"/>
              </a:rPr>
              <a:t>a</a:t>
            </a:r>
            <a:r>
              <a:rPr sz="1800" spc="-310" dirty="0">
                <a:latin typeface="宋体" panose="02010600030101010101" pitchFamily="2" charset="-122"/>
                <a:cs typeface="宋体" panose="02010600030101010101" pitchFamily="2" charset="-122"/>
              </a:rPr>
              <a:t>st</a:t>
            </a:r>
            <a:r>
              <a:rPr sz="1800" spc="-225" dirty="0">
                <a:latin typeface="宋体" panose="02010600030101010101" pitchFamily="2" charset="-122"/>
                <a:cs typeface="宋体" panose="02010600030101010101" pitchFamily="2" charset="-122"/>
              </a:rPr>
              <a:t>ic</a:t>
            </a:r>
            <a:r>
              <a:rPr sz="1800" spc="-235" dirty="0">
                <a:latin typeface="宋体" panose="02010600030101010101" pitchFamily="2" charset="-122"/>
                <a:cs typeface="宋体" panose="02010600030101010101" pitchFamily="2" charset="-122"/>
              </a:rPr>
              <a:t>S</a:t>
            </a:r>
            <a:r>
              <a:rPr sz="1800" spc="-190" dirty="0">
                <a:latin typeface="宋体" panose="02010600030101010101" pitchFamily="2" charset="-122"/>
                <a:cs typeface="宋体" panose="02010600030101010101" pitchFamily="2" charset="-122"/>
              </a:rPr>
              <a:t>tac</a:t>
            </a:r>
            <a:r>
              <a:rPr sz="1800" spc="-195" dirty="0">
                <a:latin typeface="宋体" panose="02010600030101010101" pitchFamily="2" charset="-122"/>
                <a:cs typeface="宋体" panose="02010600030101010101" pitchFamily="2" charset="-122"/>
              </a:rPr>
              <a:t>k</a:t>
            </a:r>
            <a:r>
              <a:rPr sz="1800" spc="-5" dirty="0">
                <a:latin typeface="宋体" panose="02010600030101010101" pitchFamily="2" charset="-122"/>
                <a:cs typeface="宋体" panose="02010600030101010101" pitchFamily="2" charset="-122"/>
              </a:rPr>
              <a:t>和</a:t>
            </a:r>
            <a:r>
              <a:rPr sz="1800" spc="120" dirty="0">
                <a:latin typeface="宋体" panose="02010600030101010101" pitchFamily="2" charset="-122"/>
                <a:cs typeface="宋体" panose="02010600030101010101" pitchFamily="2" charset="-122"/>
              </a:rPr>
              <a:t>P</a:t>
            </a:r>
            <a:r>
              <a:rPr sz="1800" spc="110" dirty="0">
                <a:latin typeface="宋体" panose="02010600030101010101" pitchFamily="2" charset="-122"/>
                <a:cs typeface="宋体" panose="02010600030101010101" pitchFamily="2" charset="-122"/>
              </a:rPr>
              <a:t>L</a:t>
            </a:r>
            <a:r>
              <a:rPr sz="1800" spc="484" dirty="0">
                <a:latin typeface="宋体" panose="02010600030101010101" pitchFamily="2" charset="-122"/>
                <a:cs typeface="宋体" panose="02010600030101010101" pitchFamily="2" charset="-122"/>
              </a:rPr>
              <a:t>G</a:t>
            </a:r>
            <a:r>
              <a:rPr sz="1800" spc="-450" dirty="0">
                <a:latin typeface="宋体" panose="02010600030101010101" pitchFamily="2" charset="-122"/>
                <a:cs typeface="宋体" panose="02010600030101010101" pitchFamily="2" charset="-122"/>
              </a:rPr>
              <a:t> </a:t>
            </a:r>
            <a:r>
              <a:rPr sz="1800" spc="-160" dirty="0">
                <a:latin typeface="宋体" panose="02010600030101010101" pitchFamily="2" charset="-122"/>
                <a:cs typeface="宋体" panose="02010600030101010101" pitchFamily="2" charset="-122"/>
              </a:rPr>
              <a:t>Stac</a:t>
            </a:r>
            <a:r>
              <a:rPr sz="1800" spc="-170" dirty="0">
                <a:latin typeface="宋体" panose="02010600030101010101" pitchFamily="2" charset="-122"/>
                <a:cs typeface="宋体" panose="02010600030101010101" pitchFamily="2" charset="-122"/>
              </a:rPr>
              <a:t>k</a:t>
            </a:r>
            <a:r>
              <a:rPr sz="1800" spc="-5" dirty="0">
                <a:latin typeface="宋体" panose="02010600030101010101" pitchFamily="2" charset="-122"/>
                <a:cs typeface="宋体" panose="02010600030101010101" pitchFamily="2" charset="-122"/>
              </a:rPr>
              <a:t>等为代表；</a:t>
            </a:r>
            <a:endParaRPr sz="1800" dirty="0">
              <a:latin typeface="宋体" panose="02010600030101010101" pitchFamily="2" charset="-122"/>
              <a:cs typeface="宋体" panose="02010600030101010101" pitchFamily="2" charset="-122"/>
            </a:endParaRPr>
          </a:p>
          <a:p>
            <a:pPr marL="755650" lvl="1" indent="-285750">
              <a:lnSpc>
                <a:spcPct val="100000"/>
              </a:lnSpc>
              <a:spcBef>
                <a:spcPts val="295"/>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分布式调用链跟踪系统：以</a:t>
            </a:r>
            <a:r>
              <a:rPr sz="1800" spc="-125" dirty="0">
                <a:latin typeface="宋体" panose="02010600030101010101" pitchFamily="2" charset="-122"/>
                <a:cs typeface="宋体" panose="02010600030101010101" pitchFamily="2" charset="-122"/>
              </a:rPr>
              <a:t>Zipkin</a:t>
            </a:r>
            <a:r>
              <a:rPr sz="1800" dirty="0">
                <a:latin typeface="宋体" panose="02010600030101010101" pitchFamily="2" charset="-122"/>
                <a:cs typeface="宋体" panose="02010600030101010101" pitchFamily="2" charset="-122"/>
              </a:rPr>
              <a:t>、</a:t>
            </a:r>
            <a:r>
              <a:rPr sz="1800" spc="-195" dirty="0">
                <a:latin typeface="宋体" panose="02010600030101010101" pitchFamily="2" charset="-122"/>
                <a:cs typeface="宋体" panose="02010600030101010101" pitchFamily="2" charset="-122"/>
              </a:rPr>
              <a:t>Jaeger</a:t>
            </a:r>
            <a:r>
              <a:rPr sz="1800" dirty="0">
                <a:latin typeface="宋体" panose="02010600030101010101" pitchFamily="2" charset="-122"/>
                <a:cs typeface="宋体" panose="02010600030101010101" pitchFamily="2" charset="-122"/>
              </a:rPr>
              <a:t>、</a:t>
            </a:r>
            <a:r>
              <a:rPr sz="1800" spc="-90" dirty="0">
                <a:latin typeface="宋体" panose="02010600030101010101" pitchFamily="2" charset="-122"/>
                <a:cs typeface="宋体" panose="02010600030101010101" pitchFamily="2" charset="-122"/>
              </a:rPr>
              <a:t>SkyWalking</a:t>
            </a:r>
            <a:r>
              <a:rPr sz="1800" dirty="0">
                <a:latin typeface="宋体" panose="02010600030101010101" pitchFamily="2" charset="-122"/>
                <a:cs typeface="宋体" panose="02010600030101010101" pitchFamily="2" charset="-122"/>
              </a:rPr>
              <a:t>、</a:t>
            </a:r>
            <a:r>
              <a:rPr sz="1800" spc="-150" dirty="0">
                <a:latin typeface="宋体" panose="02010600030101010101" pitchFamily="2" charset="-122"/>
                <a:cs typeface="宋体" panose="02010600030101010101" pitchFamily="2" charset="-122"/>
              </a:rPr>
              <a:t>Pinpoint</a:t>
            </a:r>
            <a:r>
              <a:rPr sz="1800" dirty="0">
                <a:latin typeface="宋体" panose="02010600030101010101" pitchFamily="2" charset="-122"/>
                <a:cs typeface="宋体" panose="02010600030101010101" pitchFamily="2" charset="-122"/>
              </a:rPr>
              <a:t>等为代表；</a:t>
            </a:r>
          </a:p>
          <a:p>
            <a:pPr marL="755650" lvl="1" indent="-285750">
              <a:lnSpc>
                <a:spcPct val="100000"/>
              </a:lnSpc>
              <a:spcBef>
                <a:spcPts val="28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混沌工程系统（稳定性测试）：</a:t>
            </a:r>
            <a:r>
              <a:rPr sz="1800" spc="5" dirty="0">
                <a:latin typeface="宋体" panose="02010600030101010101" pitchFamily="2" charset="-122"/>
                <a:cs typeface="宋体" panose="02010600030101010101" pitchFamily="2" charset="-122"/>
              </a:rPr>
              <a:t>以</a:t>
            </a:r>
            <a:r>
              <a:rPr sz="1800" spc="65" dirty="0">
                <a:latin typeface="宋体" panose="02010600030101010101" pitchFamily="2" charset="-122"/>
                <a:cs typeface="宋体" panose="02010600030101010101" pitchFamily="2" charset="-122"/>
              </a:rPr>
              <a:t>ChaosMo</a:t>
            </a:r>
            <a:r>
              <a:rPr sz="1800" spc="-85" dirty="0">
                <a:latin typeface="宋体" panose="02010600030101010101" pitchFamily="2" charset="-122"/>
                <a:cs typeface="宋体" panose="02010600030101010101" pitchFamily="2" charset="-122"/>
              </a:rPr>
              <a:t>nke</a:t>
            </a:r>
            <a:r>
              <a:rPr sz="1800" spc="-90" dirty="0">
                <a:latin typeface="宋体" panose="02010600030101010101" pitchFamily="2" charset="-122"/>
                <a:cs typeface="宋体" panose="02010600030101010101" pitchFamily="2" charset="-122"/>
              </a:rPr>
              <a:t>y</a:t>
            </a:r>
            <a:r>
              <a:rPr sz="1800" dirty="0">
                <a:latin typeface="宋体" panose="02010600030101010101" pitchFamily="2" charset="-122"/>
                <a:cs typeface="宋体" panose="02010600030101010101" pitchFamily="2" charset="-122"/>
              </a:rPr>
              <a:t>和</a:t>
            </a:r>
            <a:r>
              <a:rPr sz="1800" spc="30" dirty="0">
                <a:latin typeface="宋体" panose="02010600030101010101" pitchFamily="2" charset="-122"/>
                <a:cs typeface="宋体" panose="02010600030101010101" pitchFamily="2" charset="-122"/>
              </a:rPr>
              <a:t>Ch</a:t>
            </a:r>
            <a:r>
              <a:rPr sz="1800" spc="15" dirty="0">
                <a:latin typeface="宋体" panose="02010600030101010101" pitchFamily="2" charset="-122"/>
                <a:cs typeface="宋体" panose="02010600030101010101" pitchFamily="2" charset="-122"/>
              </a:rPr>
              <a:t>a</a:t>
            </a:r>
            <a:r>
              <a:rPr sz="1800" spc="5" dirty="0">
                <a:latin typeface="宋体" panose="02010600030101010101" pitchFamily="2" charset="-122"/>
                <a:cs typeface="宋体" panose="02010600030101010101" pitchFamily="2" charset="-122"/>
              </a:rPr>
              <a:t>o</a:t>
            </a:r>
            <a:r>
              <a:rPr sz="1800" spc="-20" dirty="0">
                <a:latin typeface="宋体" panose="02010600030101010101" pitchFamily="2" charset="-122"/>
                <a:cs typeface="宋体" panose="02010600030101010101" pitchFamily="2" charset="-122"/>
              </a:rPr>
              <a:t>sB</a:t>
            </a:r>
            <a:r>
              <a:rPr sz="1800" spc="-204" dirty="0">
                <a:latin typeface="宋体" panose="02010600030101010101" pitchFamily="2" charset="-122"/>
                <a:cs typeface="宋体" panose="02010600030101010101" pitchFamily="2" charset="-122"/>
              </a:rPr>
              <a:t>lade</a:t>
            </a:r>
            <a:r>
              <a:rPr sz="1800" dirty="0">
                <a:latin typeface="宋体" panose="02010600030101010101" pitchFamily="2" charset="-122"/>
                <a:cs typeface="宋体" panose="02010600030101010101" pitchFamily="2" charset="-122"/>
              </a:rPr>
              <a:t>等为代表</a:t>
            </a:r>
          </a:p>
        </p:txBody>
      </p:sp>
      <p:pic>
        <p:nvPicPr>
          <p:cNvPr id="7" name="图片 6"/>
          <p:cNvPicPr>
            <a:picLocks noChangeAspect="1"/>
          </p:cNvPicPr>
          <p:nvPr/>
        </p:nvPicPr>
        <p:blipFill>
          <a:blip r:embed="rId3"/>
          <a:stretch>
            <a:fillRect/>
          </a:stretch>
        </p:blipFill>
        <p:spPr>
          <a:xfrm>
            <a:off x="8537699" y="209863"/>
            <a:ext cx="2565911" cy="618240"/>
          </a:xfrm>
          <a:prstGeom prst="rect">
            <a:avLst/>
          </a:prstGeom>
        </p:spPr>
      </p:pic>
      <p:pic>
        <p:nvPicPr>
          <p:cNvPr id="8" name="图片 7"/>
          <p:cNvPicPr>
            <a:picLocks noChangeAspect="1"/>
          </p:cNvPicPr>
          <p:nvPr/>
        </p:nvPicPr>
        <p:blipFill>
          <a:blip r:embed="rId4"/>
          <a:stretch>
            <a:fillRect/>
          </a:stretch>
        </p:blipFill>
        <p:spPr>
          <a:xfrm>
            <a:off x="124500" y="848289"/>
            <a:ext cx="11552381" cy="38095"/>
          </a:xfrm>
          <a:prstGeom prst="rect">
            <a:avLst/>
          </a:prstGeom>
        </p:spPr>
      </p:pic>
      <p:pic>
        <p:nvPicPr>
          <p:cNvPr id="9" name="object 4"/>
          <p:cNvPicPr/>
          <p:nvPr>
            <p:custDataLst>
              <p:tags r:id="rId1"/>
            </p:custDataLst>
          </p:nvPr>
        </p:nvPicPr>
        <p:blipFill>
          <a:blip r:embed="rId5" cstate="print"/>
          <a:stretch>
            <a:fillRect/>
          </a:stretch>
        </p:blipFill>
        <p:spPr>
          <a:xfrm>
            <a:off x="0" y="6436359"/>
            <a:ext cx="12190729" cy="42164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6570345"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时间序列选择器（</a:t>
            </a:r>
            <a:r>
              <a:rPr sz="3200" b="0" spc="-240" dirty="0">
                <a:solidFill>
                  <a:srgbClr val="000000"/>
                </a:solidFill>
                <a:latin typeface="宋体" panose="02010600030101010101" pitchFamily="2" charset="-122"/>
                <a:cs typeface="宋体" panose="02010600030101010101" pitchFamily="2" charset="-122"/>
              </a:rPr>
              <a:t>Time</a:t>
            </a:r>
            <a:r>
              <a:rPr sz="3200" b="0" spc="-830" dirty="0">
                <a:solidFill>
                  <a:srgbClr val="000000"/>
                </a:solidFill>
                <a:latin typeface="宋体" panose="02010600030101010101" pitchFamily="2" charset="-122"/>
                <a:cs typeface="宋体" panose="02010600030101010101" pitchFamily="2" charset="-122"/>
              </a:rPr>
              <a:t> </a:t>
            </a:r>
            <a:r>
              <a:rPr sz="3200" b="0" spc="-610" dirty="0">
                <a:solidFill>
                  <a:srgbClr val="000000"/>
                </a:solidFill>
                <a:latin typeface="宋体" panose="02010600030101010101" pitchFamily="2" charset="-122"/>
                <a:cs typeface="宋体" panose="02010600030101010101" pitchFamily="2" charset="-122"/>
              </a:rPr>
              <a:t>series</a:t>
            </a:r>
            <a:r>
              <a:rPr sz="3200" b="0" spc="-819" dirty="0">
                <a:solidFill>
                  <a:srgbClr val="000000"/>
                </a:solidFill>
                <a:latin typeface="宋体" panose="02010600030101010101" pitchFamily="2" charset="-122"/>
                <a:cs typeface="宋体" panose="02010600030101010101" pitchFamily="2" charset="-122"/>
              </a:rPr>
              <a:t> </a:t>
            </a:r>
            <a:r>
              <a:rPr sz="3200" b="0" spc="-515" dirty="0">
                <a:solidFill>
                  <a:srgbClr val="000000"/>
                </a:solidFill>
                <a:latin typeface="宋体" panose="02010600030101010101" pitchFamily="2" charset="-122"/>
                <a:cs typeface="宋体" panose="02010600030101010101" pitchFamily="2" charset="-122"/>
              </a:rPr>
              <a:t>Selector</a:t>
            </a:r>
            <a:r>
              <a:rPr sz="3200" b="0" spc="-520" dirty="0">
                <a:solidFill>
                  <a:srgbClr val="000000"/>
                </a:solidFill>
                <a:latin typeface="宋体" panose="02010600030101010101" pitchFamily="2" charset="-122"/>
                <a:cs typeface="宋体" panose="02010600030101010101" pitchFamily="2" charset="-122"/>
              </a:rPr>
              <a:t>s</a:t>
            </a:r>
            <a:r>
              <a:rPr sz="3200" b="0" dirty="0">
                <a:solidFill>
                  <a:srgbClr val="000000"/>
                </a:solidFill>
                <a:latin typeface="宋体" panose="02010600030101010101" pitchFamily="2" charset="-122"/>
                <a:cs typeface="宋体" panose="02010600030101010101" pitchFamily="2" charset="-122"/>
              </a:rPr>
              <a:t>）</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90904"/>
            <a:ext cx="11512550" cy="1951355"/>
          </a:xfrm>
          <a:prstGeom prst="rect">
            <a:avLst/>
          </a:prstGeom>
        </p:spPr>
        <p:txBody>
          <a:bodyPr vert="horz" wrap="square" lIns="0" tIns="12700" rIns="0" bIns="0" rtlCol="0">
            <a:spAutoFit/>
          </a:bodyPr>
          <a:lstStyle/>
          <a:p>
            <a:pPr marL="304800" indent="-292100">
              <a:lnSpc>
                <a:spcPts val="2280"/>
              </a:lnSpc>
              <a:spcBef>
                <a:spcPts val="100"/>
              </a:spcBef>
              <a:buClr>
                <a:srgbClr val="4770C4"/>
              </a:buClr>
              <a:buFont typeface="Wingdings" panose="05000000000000000000"/>
              <a:buChar char=""/>
              <a:tabLst>
                <a:tab pos="304800" algn="l"/>
              </a:tabLst>
            </a:pPr>
            <a:r>
              <a:rPr sz="2000" spc="170" dirty="0">
                <a:latin typeface="宋体" panose="02010600030101010101" pitchFamily="2" charset="-122"/>
                <a:cs typeface="宋体" panose="02010600030101010101" pitchFamily="2" charset="-122"/>
              </a:rPr>
              <a:t>PromQL</a:t>
            </a:r>
            <a:r>
              <a:rPr sz="2000" dirty="0">
                <a:latin typeface="宋体" panose="02010600030101010101" pitchFamily="2" charset="-122"/>
                <a:cs typeface="宋体" panose="02010600030101010101" pitchFamily="2" charset="-122"/>
              </a:rPr>
              <a:t>的查询操需要针对有限个时间序列上的样本数据进行，挑选出目标时间序列是构建表达式时</a:t>
            </a:r>
            <a:endParaRPr sz="2000">
              <a:latin typeface="宋体" panose="02010600030101010101" pitchFamily="2" charset="-122"/>
              <a:cs typeface="宋体" panose="02010600030101010101" pitchFamily="2" charset="-122"/>
            </a:endParaRPr>
          </a:p>
          <a:p>
            <a:pPr marL="241300">
              <a:lnSpc>
                <a:spcPts val="2280"/>
              </a:lnSpc>
            </a:pPr>
            <a:r>
              <a:rPr sz="2000" spc="-5" dirty="0">
                <a:latin typeface="宋体" panose="02010600030101010101" pitchFamily="2" charset="-122"/>
                <a:cs typeface="宋体" panose="02010600030101010101" pitchFamily="2" charset="-122"/>
              </a:rPr>
              <a:t>最为关键的一步</a:t>
            </a:r>
            <a:endParaRPr sz="2000">
              <a:latin typeface="宋体" panose="02010600030101010101" pitchFamily="2" charset="-122"/>
              <a:cs typeface="宋体" panose="02010600030101010101" pitchFamily="2" charset="-122"/>
            </a:endParaRPr>
          </a:p>
          <a:p>
            <a:pPr marL="698500" marR="5080" lvl="1" indent="-228600">
              <a:lnSpc>
                <a:spcPts val="1940"/>
              </a:lnSpc>
              <a:spcBef>
                <a:spcPts val="550"/>
              </a:spcBef>
              <a:buClr>
                <a:srgbClr val="45B19B"/>
              </a:buClr>
              <a:buFont typeface="Wingdings" panose="05000000000000000000"/>
              <a:buChar char=""/>
              <a:tabLst>
                <a:tab pos="755650" algn="l"/>
              </a:tabLst>
            </a:pPr>
            <a:r>
              <a:rPr dirty="0"/>
              <a:t>	</a:t>
            </a:r>
            <a:r>
              <a:rPr sz="1800" dirty="0">
                <a:latin typeface="宋体" panose="02010600030101010101" pitchFamily="2" charset="-122"/>
                <a:cs typeface="宋体" panose="02010600030101010101" pitchFamily="2" charset="-122"/>
              </a:rPr>
              <a:t>用户可使用向量选择器表达式来挑选出给定指标名称下的所有时间序列或部分时间序列的即时（当前）样本 值或至过去某个时间范围内的样本值，前者称为即时向量选择器，后者称为范围向量选择器</a:t>
            </a:r>
            <a:endParaRPr sz="1800">
              <a:latin typeface="宋体" panose="02010600030101010101" pitchFamily="2" charset="-122"/>
              <a:cs typeface="宋体" panose="02010600030101010101" pitchFamily="2" charset="-122"/>
            </a:endParaRPr>
          </a:p>
          <a:p>
            <a:pPr marL="1155700" marR="165735" lvl="2" indent="-229235">
              <a:lnSpc>
                <a:spcPts val="1730"/>
              </a:lnSpc>
              <a:spcBef>
                <a:spcPts val="510"/>
              </a:spcBef>
              <a:buClr>
                <a:srgbClr val="F3C108"/>
              </a:buClr>
              <a:buFont typeface="Wingdings" panose="05000000000000000000"/>
              <a:buChar char=""/>
              <a:tabLst>
                <a:tab pos="1207135" algn="l"/>
              </a:tabLst>
            </a:pPr>
            <a:r>
              <a:rPr dirty="0"/>
              <a:t>	</a:t>
            </a:r>
            <a:r>
              <a:rPr sz="1600" dirty="0">
                <a:latin typeface="宋体" panose="02010600030101010101" pitchFamily="2" charset="-122"/>
                <a:cs typeface="宋体" panose="02010600030101010101" pitchFamily="2" charset="-122"/>
              </a:rPr>
              <a:t>即时向量选择器（</a:t>
            </a:r>
            <a:r>
              <a:rPr sz="1600" spc="-110" dirty="0">
                <a:latin typeface="宋体" panose="02010600030101010101" pitchFamily="2" charset="-122"/>
                <a:cs typeface="宋体" panose="02010600030101010101" pitchFamily="2" charset="-122"/>
              </a:rPr>
              <a:t>I</a:t>
            </a:r>
            <a:r>
              <a:rPr sz="1600" spc="-105" dirty="0">
                <a:latin typeface="宋体" panose="02010600030101010101" pitchFamily="2" charset="-122"/>
                <a:cs typeface="宋体" panose="02010600030101010101" pitchFamily="2" charset="-122"/>
              </a:rPr>
              <a:t>n</a:t>
            </a:r>
            <a:r>
              <a:rPr sz="1600" spc="-204" dirty="0">
                <a:latin typeface="宋体" panose="02010600030101010101" pitchFamily="2" charset="-122"/>
                <a:cs typeface="宋体" panose="02010600030101010101" pitchFamily="2" charset="-122"/>
              </a:rPr>
              <a:t>stant</a:t>
            </a:r>
            <a:r>
              <a:rPr sz="1600" spc="-430" dirty="0">
                <a:latin typeface="宋体" panose="02010600030101010101" pitchFamily="2" charset="-122"/>
                <a:cs typeface="宋体" panose="02010600030101010101" pitchFamily="2" charset="-122"/>
              </a:rPr>
              <a:t> </a:t>
            </a:r>
            <a:r>
              <a:rPr sz="1600" spc="-80" dirty="0">
                <a:latin typeface="宋体" panose="02010600030101010101" pitchFamily="2" charset="-122"/>
                <a:cs typeface="宋体" panose="02010600030101010101" pitchFamily="2" charset="-122"/>
              </a:rPr>
              <a:t>Vect</a:t>
            </a:r>
            <a:r>
              <a:rPr sz="1600" spc="-130" dirty="0">
                <a:latin typeface="宋体" panose="02010600030101010101" pitchFamily="2" charset="-122"/>
                <a:cs typeface="宋体" panose="02010600030101010101" pitchFamily="2" charset="-122"/>
              </a:rPr>
              <a:t>or</a:t>
            </a:r>
            <a:r>
              <a:rPr sz="1600" spc="-409" dirty="0">
                <a:latin typeface="宋体" panose="02010600030101010101" pitchFamily="2" charset="-122"/>
                <a:cs typeface="宋体" panose="02010600030101010101" pitchFamily="2" charset="-122"/>
              </a:rPr>
              <a:t> </a:t>
            </a:r>
            <a:r>
              <a:rPr sz="1600" spc="-85" dirty="0">
                <a:latin typeface="宋体" panose="02010600030101010101" pitchFamily="2" charset="-122"/>
                <a:cs typeface="宋体" panose="02010600030101010101" pitchFamily="2" charset="-122"/>
              </a:rPr>
              <a:t>Se</a:t>
            </a:r>
            <a:r>
              <a:rPr sz="1600" spc="-285" dirty="0">
                <a:latin typeface="宋体" panose="02010600030101010101" pitchFamily="2" charset="-122"/>
                <a:cs typeface="宋体" panose="02010600030101010101" pitchFamily="2" charset="-122"/>
              </a:rPr>
              <a:t>le</a:t>
            </a:r>
            <a:r>
              <a:rPr sz="1600" spc="-145" dirty="0">
                <a:latin typeface="宋体" panose="02010600030101010101" pitchFamily="2" charset="-122"/>
                <a:cs typeface="宋体" panose="02010600030101010101" pitchFamily="2" charset="-122"/>
              </a:rPr>
              <a:t>c</a:t>
            </a:r>
            <a:r>
              <a:rPr sz="1600" spc="-345" dirty="0">
                <a:latin typeface="宋体" panose="02010600030101010101" pitchFamily="2" charset="-122"/>
                <a:cs typeface="宋体" panose="02010600030101010101" pitchFamily="2" charset="-122"/>
              </a:rPr>
              <a:t>t</a:t>
            </a:r>
            <a:r>
              <a:rPr sz="1600" spc="5" dirty="0">
                <a:latin typeface="宋体" panose="02010600030101010101" pitchFamily="2" charset="-122"/>
                <a:cs typeface="宋体" panose="02010600030101010101" pitchFamily="2" charset="-122"/>
              </a:rPr>
              <a:t>o</a:t>
            </a:r>
            <a:r>
              <a:rPr sz="1600" spc="-245" dirty="0">
                <a:latin typeface="宋体" panose="02010600030101010101" pitchFamily="2" charset="-122"/>
                <a:cs typeface="宋体" panose="02010600030101010101" pitchFamily="2" charset="-122"/>
              </a:rPr>
              <a:t>rs</a:t>
            </a:r>
            <a:r>
              <a:rPr sz="1600" dirty="0">
                <a:latin typeface="宋体" panose="02010600030101010101" pitchFamily="2" charset="-122"/>
                <a:cs typeface="宋体" panose="02010600030101010101" pitchFamily="2" charset="-122"/>
              </a:rPr>
              <a:t>）：返回</a:t>
            </a:r>
            <a:r>
              <a:rPr sz="1600" spc="-55" dirty="0">
                <a:latin typeface="宋体" panose="02010600030101010101" pitchFamily="2" charset="-122"/>
                <a:cs typeface="宋体" panose="02010600030101010101" pitchFamily="2" charset="-122"/>
              </a:rPr>
              <a:t>0</a:t>
            </a:r>
            <a:r>
              <a:rPr sz="1600" dirty="0">
                <a:latin typeface="宋体" panose="02010600030101010101" pitchFamily="2" charset="-122"/>
                <a:cs typeface="宋体" panose="02010600030101010101" pitchFamily="2" charset="-122"/>
              </a:rPr>
              <a:t>个、</a:t>
            </a:r>
            <a:r>
              <a:rPr sz="1600" spc="-55" dirty="0">
                <a:latin typeface="宋体" panose="02010600030101010101" pitchFamily="2" charset="-122"/>
                <a:cs typeface="宋体" panose="02010600030101010101" pitchFamily="2" charset="-122"/>
              </a:rPr>
              <a:t>1</a:t>
            </a:r>
            <a:r>
              <a:rPr sz="1600" dirty="0">
                <a:latin typeface="宋体" panose="02010600030101010101" pitchFamily="2" charset="-122"/>
                <a:cs typeface="宋体" panose="02010600030101010101" pitchFamily="2" charset="-122"/>
              </a:rPr>
              <a:t>个或多个时间序列上在给定时间戳（</a:t>
            </a:r>
            <a:r>
              <a:rPr sz="1600" spc="-210" dirty="0">
                <a:latin typeface="宋体" panose="02010600030101010101" pitchFamily="2" charset="-122"/>
                <a:cs typeface="宋体" panose="02010600030101010101" pitchFamily="2" charset="-122"/>
              </a:rPr>
              <a:t>i</a:t>
            </a:r>
            <a:r>
              <a:rPr sz="1600" spc="-204" dirty="0">
                <a:latin typeface="宋体" panose="02010600030101010101" pitchFamily="2" charset="-122"/>
                <a:cs typeface="宋体" panose="02010600030101010101" pitchFamily="2" charset="-122"/>
              </a:rPr>
              <a:t>nstan</a:t>
            </a:r>
            <a:r>
              <a:rPr sz="1600" spc="-210" dirty="0">
                <a:latin typeface="宋体" panose="02010600030101010101" pitchFamily="2" charset="-122"/>
                <a:cs typeface="宋体" panose="02010600030101010101" pitchFamily="2" charset="-122"/>
              </a:rPr>
              <a:t>t</a:t>
            </a:r>
            <a:r>
              <a:rPr sz="1600" dirty="0">
                <a:latin typeface="宋体" panose="02010600030101010101" pitchFamily="2" charset="-122"/>
                <a:cs typeface="宋体" panose="02010600030101010101" pitchFamily="2" charset="-122"/>
              </a:rPr>
              <a:t>）上的各自的一 个样本，该样本也可称为即时样本；</a:t>
            </a:r>
            <a:endParaRPr sz="1600">
              <a:latin typeface="宋体" panose="02010600030101010101" pitchFamily="2" charset="-122"/>
              <a:cs typeface="宋体" panose="02010600030101010101" pitchFamily="2" charset="-122"/>
            </a:endParaRPr>
          </a:p>
          <a:p>
            <a:pPr marL="1206500" lvl="2" indent="-280035">
              <a:lnSpc>
                <a:spcPct val="100000"/>
              </a:lnSpc>
              <a:spcBef>
                <a:spcPts val="280"/>
              </a:spcBef>
              <a:buClr>
                <a:srgbClr val="F3C108"/>
              </a:buClr>
              <a:buFont typeface="Wingdings" panose="05000000000000000000"/>
              <a:buChar char=""/>
              <a:tabLst>
                <a:tab pos="1207135" algn="l"/>
              </a:tabLst>
            </a:pPr>
            <a:r>
              <a:rPr sz="1600" dirty="0">
                <a:latin typeface="宋体" panose="02010600030101010101" pitchFamily="2" charset="-122"/>
                <a:cs typeface="宋体" panose="02010600030101010101" pitchFamily="2" charset="-122"/>
              </a:rPr>
              <a:t>范围向量选择器（</a:t>
            </a:r>
            <a:r>
              <a:rPr sz="1600" spc="-5" dirty="0">
                <a:latin typeface="宋体" panose="02010600030101010101" pitchFamily="2" charset="-122"/>
                <a:cs typeface="宋体" panose="02010600030101010101" pitchFamily="2" charset="-122"/>
              </a:rPr>
              <a:t>Ran</a:t>
            </a:r>
            <a:r>
              <a:rPr sz="1600" dirty="0">
                <a:latin typeface="宋体" panose="02010600030101010101" pitchFamily="2" charset="-122"/>
                <a:cs typeface="宋体" panose="02010600030101010101" pitchFamily="2" charset="-122"/>
              </a:rPr>
              <a:t>g</a:t>
            </a:r>
            <a:r>
              <a:rPr sz="1600" spc="-135" dirty="0">
                <a:latin typeface="宋体" panose="02010600030101010101" pitchFamily="2" charset="-122"/>
                <a:cs typeface="宋体" panose="02010600030101010101" pitchFamily="2" charset="-122"/>
              </a:rPr>
              <a:t>e</a:t>
            </a:r>
            <a:r>
              <a:rPr sz="1600" spc="-420" dirty="0">
                <a:latin typeface="宋体" panose="02010600030101010101" pitchFamily="2" charset="-122"/>
                <a:cs typeface="宋体" panose="02010600030101010101" pitchFamily="2" charset="-122"/>
              </a:rPr>
              <a:t> </a:t>
            </a:r>
            <a:r>
              <a:rPr sz="1600" spc="-80" dirty="0">
                <a:latin typeface="宋体" panose="02010600030101010101" pitchFamily="2" charset="-122"/>
                <a:cs typeface="宋体" panose="02010600030101010101" pitchFamily="2" charset="-122"/>
              </a:rPr>
              <a:t>Vect</a:t>
            </a:r>
            <a:r>
              <a:rPr sz="1600" spc="-130" dirty="0">
                <a:latin typeface="宋体" panose="02010600030101010101" pitchFamily="2" charset="-122"/>
                <a:cs typeface="宋体" panose="02010600030101010101" pitchFamily="2" charset="-122"/>
              </a:rPr>
              <a:t>or</a:t>
            </a:r>
            <a:r>
              <a:rPr sz="1600" spc="-420" dirty="0">
                <a:latin typeface="宋体" panose="02010600030101010101" pitchFamily="2" charset="-122"/>
                <a:cs typeface="宋体" panose="02010600030101010101" pitchFamily="2" charset="-122"/>
              </a:rPr>
              <a:t> </a:t>
            </a:r>
            <a:r>
              <a:rPr sz="1600" spc="-85" dirty="0">
                <a:latin typeface="宋体" panose="02010600030101010101" pitchFamily="2" charset="-122"/>
                <a:cs typeface="宋体" panose="02010600030101010101" pitchFamily="2" charset="-122"/>
              </a:rPr>
              <a:t>Se</a:t>
            </a:r>
            <a:r>
              <a:rPr sz="1600" spc="-285" dirty="0">
                <a:latin typeface="宋体" panose="02010600030101010101" pitchFamily="2" charset="-122"/>
                <a:cs typeface="宋体" panose="02010600030101010101" pitchFamily="2" charset="-122"/>
              </a:rPr>
              <a:t>le</a:t>
            </a:r>
            <a:r>
              <a:rPr sz="1600" spc="-150" dirty="0">
                <a:latin typeface="宋体" panose="02010600030101010101" pitchFamily="2" charset="-122"/>
                <a:cs typeface="宋体" panose="02010600030101010101" pitchFamily="2" charset="-122"/>
              </a:rPr>
              <a:t>ct</a:t>
            </a:r>
            <a:r>
              <a:rPr sz="1600" spc="-165" dirty="0">
                <a:latin typeface="宋体" panose="02010600030101010101" pitchFamily="2" charset="-122"/>
                <a:cs typeface="宋体" panose="02010600030101010101" pitchFamily="2" charset="-122"/>
              </a:rPr>
              <a:t>o</a:t>
            </a:r>
            <a:r>
              <a:rPr sz="1600" spc="-245" dirty="0">
                <a:latin typeface="宋体" panose="02010600030101010101" pitchFamily="2" charset="-122"/>
                <a:cs typeface="宋体" panose="02010600030101010101" pitchFamily="2" charset="-122"/>
              </a:rPr>
              <a:t>rs</a:t>
            </a:r>
            <a:r>
              <a:rPr sz="1600" dirty="0">
                <a:latin typeface="宋体" panose="02010600030101010101" pitchFamily="2" charset="-122"/>
                <a:cs typeface="宋体" panose="02010600030101010101" pitchFamily="2" charset="-122"/>
              </a:rPr>
              <a:t>）</a:t>
            </a:r>
            <a:r>
              <a:rPr sz="1600" spc="-415" dirty="0">
                <a:latin typeface="宋体" panose="02010600030101010101" pitchFamily="2" charset="-122"/>
                <a:cs typeface="宋体" panose="02010600030101010101" pitchFamily="2" charset="-122"/>
              </a:rPr>
              <a:t> </a:t>
            </a:r>
            <a:r>
              <a:rPr sz="1600" dirty="0">
                <a:latin typeface="宋体" panose="02010600030101010101" pitchFamily="2" charset="-122"/>
                <a:cs typeface="宋体" panose="02010600030101010101" pitchFamily="2" charset="-122"/>
              </a:rPr>
              <a:t>：返回</a:t>
            </a:r>
            <a:r>
              <a:rPr sz="1600" spc="-50" dirty="0">
                <a:latin typeface="宋体" panose="02010600030101010101" pitchFamily="2" charset="-122"/>
                <a:cs typeface="宋体" panose="02010600030101010101" pitchFamily="2" charset="-122"/>
              </a:rPr>
              <a:t>0</a:t>
            </a:r>
            <a:r>
              <a:rPr sz="1600" dirty="0">
                <a:latin typeface="宋体" panose="02010600030101010101" pitchFamily="2" charset="-122"/>
                <a:cs typeface="宋体" panose="02010600030101010101" pitchFamily="2" charset="-122"/>
              </a:rPr>
              <a:t>个</a:t>
            </a:r>
            <a:r>
              <a:rPr sz="1600" spc="-5" dirty="0">
                <a:latin typeface="宋体" panose="02010600030101010101" pitchFamily="2" charset="-122"/>
                <a:cs typeface="宋体" panose="02010600030101010101" pitchFamily="2" charset="-122"/>
              </a:rPr>
              <a:t>、</a:t>
            </a:r>
            <a:r>
              <a:rPr sz="1600" spc="-50" dirty="0">
                <a:latin typeface="宋体" panose="02010600030101010101" pitchFamily="2" charset="-122"/>
                <a:cs typeface="宋体" panose="02010600030101010101" pitchFamily="2" charset="-122"/>
              </a:rPr>
              <a:t>1</a:t>
            </a:r>
            <a:r>
              <a:rPr sz="1600" dirty="0">
                <a:latin typeface="宋体" panose="02010600030101010101" pitchFamily="2" charset="-122"/>
                <a:cs typeface="宋体" panose="02010600030101010101" pitchFamily="2" charset="-122"/>
              </a:rPr>
              <a:t>个或多个时间序列上在给定时间范围内的各自的一组样本；</a:t>
            </a:r>
            <a:endParaRPr sz="1600">
              <a:latin typeface="宋体" panose="02010600030101010101" pitchFamily="2" charset="-122"/>
              <a:cs typeface="宋体" panose="02010600030101010101" pitchFamily="2" charset="-122"/>
            </a:endParaRPr>
          </a:p>
        </p:txBody>
      </p:sp>
      <p:grpSp>
        <p:nvGrpSpPr>
          <p:cNvPr id="4" name="object 4"/>
          <p:cNvGrpSpPr/>
          <p:nvPr/>
        </p:nvGrpSpPr>
        <p:grpSpPr>
          <a:xfrm>
            <a:off x="2603500" y="3036570"/>
            <a:ext cx="6978650" cy="3188970"/>
            <a:chOff x="2603500" y="3036570"/>
            <a:chExt cx="6978650" cy="3188970"/>
          </a:xfrm>
        </p:grpSpPr>
        <p:pic>
          <p:nvPicPr>
            <p:cNvPr id="5" name="object 5"/>
            <p:cNvPicPr/>
            <p:nvPr/>
          </p:nvPicPr>
          <p:blipFill>
            <a:blip r:embed="rId5" cstate="print"/>
            <a:stretch>
              <a:fillRect/>
            </a:stretch>
          </p:blipFill>
          <p:spPr>
            <a:xfrm>
              <a:off x="2603500" y="3036570"/>
              <a:ext cx="6978142" cy="3188461"/>
            </a:xfrm>
            <a:prstGeom prst="rect">
              <a:avLst/>
            </a:prstGeom>
          </p:spPr>
        </p:pic>
        <p:pic>
          <p:nvPicPr>
            <p:cNvPr id="6" name="object 6"/>
            <p:cNvPicPr/>
            <p:nvPr/>
          </p:nvPicPr>
          <p:blipFill>
            <a:blip r:embed="rId6" cstate="print"/>
            <a:stretch>
              <a:fillRect/>
            </a:stretch>
          </p:blipFill>
          <p:spPr>
            <a:xfrm>
              <a:off x="2735579" y="3131819"/>
              <a:ext cx="6720839" cy="3004819"/>
            </a:xfrm>
            <a:prstGeom prst="rect">
              <a:avLst/>
            </a:prstGeom>
          </p:spPr>
        </p:pic>
      </p:grpSp>
      <p:sp>
        <p:nvSpPr>
          <p:cNvPr id="11" name="object 7"/>
          <p:cNvSpPr/>
          <p:nvPr>
            <p:custDataLst>
              <p:tags r:id="rId1"/>
            </p:custDataLst>
          </p:nvPr>
        </p:nvSpPr>
        <p:spPr>
          <a:xfrm flipV="1">
            <a:off x="285115" y="818515"/>
            <a:ext cx="11394440"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7"/>
          <a:stretch>
            <a:fillRect/>
          </a:stretch>
        </p:blipFill>
        <p:spPr>
          <a:xfrm>
            <a:off x="8537699" y="209863"/>
            <a:ext cx="2565911" cy="618240"/>
          </a:xfrm>
          <a:prstGeom prst="rect">
            <a:avLst/>
          </a:prstGeom>
        </p:spPr>
      </p:pic>
      <p:pic>
        <p:nvPicPr>
          <p:cNvPr id="7" name="object 4"/>
          <p:cNvPicPr/>
          <p:nvPr>
            <p:custDataLst>
              <p:tags r:id="rId3"/>
            </p:custDataLst>
          </p:nvPr>
        </p:nvPicPr>
        <p:blipFill>
          <a:blip r:embed="rId8" cstate="print"/>
          <a:stretch>
            <a:fillRect/>
          </a:stretch>
        </p:blipFill>
        <p:spPr>
          <a:xfrm>
            <a:off x="0" y="6436359"/>
            <a:ext cx="12190729" cy="42164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6830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向量表达式使用要点</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90904"/>
            <a:ext cx="11493500" cy="2488565"/>
          </a:xfrm>
          <a:prstGeom prst="rect">
            <a:avLst/>
          </a:prstGeom>
        </p:spPr>
        <p:txBody>
          <a:bodyPr vert="horz" wrap="square" lIns="0" tIns="12700" rIns="0" bIns="0" rtlCol="0">
            <a:spAutoFit/>
          </a:bodyPr>
          <a:lstStyle/>
          <a:p>
            <a:pPr marL="368300" indent="-355600">
              <a:lnSpc>
                <a:spcPts val="2280"/>
              </a:lnSpc>
              <a:spcBef>
                <a:spcPts val="100"/>
              </a:spcBef>
              <a:buClr>
                <a:srgbClr val="4770C4"/>
              </a:buClr>
              <a:buFont typeface="Wingdings" panose="05000000000000000000"/>
              <a:buChar char=""/>
              <a:tabLst>
                <a:tab pos="367665" algn="l"/>
                <a:tab pos="368300" algn="l"/>
              </a:tabLst>
            </a:pPr>
            <a:r>
              <a:rPr sz="2000" dirty="0">
                <a:latin typeface="宋体" panose="02010600030101010101" pitchFamily="2" charset="-122"/>
                <a:cs typeface="宋体" panose="02010600030101010101" pitchFamily="2" charset="-122"/>
              </a:rPr>
              <a:t>表达式的返回值类型亦是即时向量、范围向量、标题或字符</a:t>
            </a:r>
            <a:r>
              <a:rPr sz="2000" spc="5" dirty="0">
                <a:latin typeface="宋体" panose="02010600030101010101" pitchFamily="2" charset="-122"/>
                <a:cs typeface="宋体" panose="02010600030101010101" pitchFamily="2" charset="-122"/>
              </a:rPr>
              <a:t>串</a:t>
            </a:r>
            <a:r>
              <a:rPr sz="2000" spc="-65" dirty="0">
                <a:latin typeface="宋体" panose="02010600030101010101" pitchFamily="2" charset="-122"/>
                <a:cs typeface="宋体" panose="02010600030101010101" pitchFamily="2" charset="-122"/>
              </a:rPr>
              <a:t>4</a:t>
            </a:r>
            <a:r>
              <a:rPr sz="2000" dirty="0">
                <a:latin typeface="宋体" panose="02010600030101010101" pitchFamily="2" charset="-122"/>
                <a:cs typeface="宋体" panose="02010600030101010101" pitchFamily="2" charset="-122"/>
              </a:rPr>
              <a:t>种数据类型其中之一</a:t>
            </a:r>
            <a:r>
              <a:rPr sz="2000" spc="-5" dirty="0">
                <a:latin typeface="宋体" panose="02010600030101010101" pitchFamily="2" charset="-122"/>
                <a:cs typeface="宋体" panose="02010600030101010101" pitchFamily="2" charset="-122"/>
              </a:rPr>
              <a:t>，</a:t>
            </a:r>
            <a:r>
              <a:rPr sz="2000" dirty="0">
                <a:latin typeface="宋体" panose="02010600030101010101" pitchFamily="2" charset="-122"/>
                <a:cs typeface="宋体" panose="02010600030101010101" pitchFamily="2" charset="-122"/>
              </a:rPr>
              <a:t>但</a:t>
            </a:r>
            <a:r>
              <a:rPr sz="2000" spc="-5" dirty="0">
                <a:latin typeface="宋体" panose="02010600030101010101" pitchFamily="2" charset="-122"/>
                <a:cs typeface="宋体" panose="02010600030101010101" pitchFamily="2" charset="-122"/>
              </a:rPr>
              <a:t>是</a:t>
            </a:r>
            <a:r>
              <a:rPr sz="2000" dirty="0">
                <a:latin typeface="宋体" panose="02010600030101010101" pitchFamily="2" charset="-122"/>
                <a:cs typeface="宋体" panose="02010600030101010101" pitchFamily="2" charset="-122"/>
              </a:rPr>
              <a:t>，有些使</a:t>
            </a:r>
            <a:endParaRPr sz="2000">
              <a:latin typeface="宋体" panose="02010600030101010101" pitchFamily="2" charset="-122"/>
              <a:cs typeface="宋体" panose="02010600030101010101" pitchFamily="2" charset="-122"/>
            </a:endParaRPr>
          </a:p>
          <a:p>
            <a:pPr marL="241300">
              <a:lnSpc>
                <a:spcPts val="2280"/>
              </a:lnSpc>
            </a:pPr>
            <a:r>
              <a:rPr sz="2000" spc="-5" dirty="0">
                <a:latin typeface="宋体" panose="02010600030101010101" pitchFamily="2" charset="-122"/>
                <a:cs typeface="宋体" panose="02010600030101010101" pitchFamily="2" charset="-122"/>
              </a:rPr>
              <a:t>用场景要求表达式返回值必须满足特定的条件，例如</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需要将返回值绘制成图形时，仅支持即时向量类型的数据；</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对于诸如</a:t>
            </a:r>
            <a:r>
              <a:rPr sz="1800" spc="-250" dirty="0">
                <a:latin typeface="宋体" panose="02010600030101010101" pitchFamily="2" charset="-122"/>
                <a:cs typeface="宋体" panose="02010600030101010101" pitchFamily="2" charset="-122"/>
              </a:rPr>
              <a:t>rate</a:t>
            </a:r>
            <a:r>
              <a:rPr sz="1800" dirty="0">
                <a:latin typeface="宋体" panose="02010600030101010101" pitchFamily="2" charset="-122"/>
                <a:cs typeface="宋体" panose="02010600030101010101" pitchFamily="2" charset="-122"/>
              </a:rPr>
              <a:t>一类的速率函数来说，其要求使用的却又必须是范围向量型的数</a:t>
            </a:r>
            <a:r>
              <a:rPr sz="1800" spc="5" dirty="0">
                <a:latin typeface="宋体" panose="02010600030101010101" pitchFamily="2" charset="-122"/>
                <a:cs typeface="宋体" panose="02010600030101010101" pitchFamily="2" charset="-122"/>
              </a:rPr>
              <a:t>据</a:t>
            </a:r>
            <a:r>
              <a:rPr sz="1800" dirty="0">
                <a:latin typeface="宋体" panose="02010600030101010101" pitchFamily="2" charset="-122"/>
                <a:cs typeface="宋体" panose="02010600030101010101" pitchFamily="2" charset="-122"/>
              </a:rPr>
              <a:t>；</a:t>
            </a:r>
            <a:endParaRPr sz="1800">
              <a:latin typeface="宋体" panose="02010600030101010101" pitchFamily="2" charset="-122"/>
              <a:cs typeface="宋体" panose="02010600030101010101" pitchFamily="2" charset="-122"/>
            </a:endParaRPr>
          </a:p>
          <a:p>
            <a:pPr marL="241300" marR="5080" indent="-228600">
              <a:lnSpc>
                <a:spcPts val="2160"/>
              </a:lnSpc>
              <a:spcBef>
                <a:spcPts val="102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由于范围向量选择器的返回的是范围向量型数据，它不能用于表达式浏览器中图形绘制功能，否则， 表达式浏览器会返回</a:t>
            </a:r>
            <a:r>
              <a:rPr sz="2000" spc="-114" dirty="0">
                <a:latin typeface="宋体" panose="02010600030101010101" pitchFamily="2" charset="-122"/>
                <a:cs typeface="宋体" panose="02010600030101010101" pitchFamily="2" charset="-122"/>
              </a:rPr>
              <a:t>“Error</a:t>
            </a:r>
            <a:r>
              <a:rPr sz="2000" spc="-505" dirty="0">
                <a:latin typeface="宋体" panose="02010600030101010101" pitchFamily="2" charset="-122"/>
                <a:cs typeface="宋体" panose="02010600030101010101" pitchFamily="2" charset="-122"/>
              </a:rPr>
              <a:t> </a:t>
            </a:r>
            <a:r>
              <a:rPr sz="2000" spc="-165" dirty="0">
                <a:latin typeface="宋体" panose="02010600030101010101" pitchFamily="2" charset="-122"/>
                <a:cs typeface="宋体" panose="02010600030101010101" pitchFamily="2" charset="-122"/>
              </a:rPr>
              <a:t>e</a:t>
            </a:r>
            <a:r>
              <a:rPr sz="2000" cap="small" spc="-165" dirty="0">
                <a:latin typeface="宋体" panose="02010600030101010101" pitchFamily="2" charset="-122"/>
                <a:cs typeface="宋体" panose="02010600030101010101" pitchFamily="2" charset="-122"/>
              </a:rPr>
              <a:t>x</a:t>
            </a:r>
            <a:r>
              <a:rPr sz="2000" spc="-165" dirty="0">
                <a:latin typeface="宋体" panose="02010600030101010101" pitchFamily="2" charset="-122"/>
                <a:cs typeface="宋体" panose="02010600030101010101" pitchFamily="2" charset="-122"/>
              </a:rPr>
              <a:t>ecuting</a:t>
            </a:r>
            <a:r>
              <a:rPr sz="2000" spc="-475" dirty="0">
                <a:latin typeface="宋体" panose="02010600030101010101" pitchFamily="2" charset="-122"/>
                <a:cs typeface="宋体" panose="02010600030101010101" pitchFamily="2" charset="-122"/>
              </a:rPr>
              <a:t> </a:t>
            </a:r>
            <a:r>
              <a:rPr sz="2000" spc="-215" dirty="0">
                <a:latin typeface="宋体" panose="02010600030101010101" pitchFamily="2" charset="-122"/>
                <a:cs typeface="宋体" panose="02010600030101010101" pitchFamily="2" charset="-122"/>
              </a:rPr>
              <a:t>query:</a:t>
            </a:r>
            <a:r>
              <a:rPr sz="2000" spc="-495" dirty="0">
                <a:latin typeface="宋体" panose="02010600030101010101" pitchFamily="2" charset="-122"/>
                <a:cs typeface="宋体" panose="02010600030101010101" pitchFamily="2" charset="-122"/>
              </a:rPr>
              <a:t> </a:t>
            </a:r>
            <a:r>
              <a:rPr sz="2000" spc="-270" dirty="0">
                <a:latin typeface="宋体" panose="02010600030101010101" pitchFamily="2" charset="-122"/>
                <a:cs typeface="宋体" panose="02010600030101010101" pitchFamily="2" charset="-122"/>
              </a:rPr>
              <a:t>invalid</a:t>
            </a:r>
            <a:r>
              <a:rPr sz="2000" spc="-480" dirty="0">
                <a:latin typeface="宋体" panose="02010600030101010101" pitchFamily="2" charset="-122"/>
                <a:cs typeface="宋体" panose="02010600030101010101" pitchFamily="2" charset="-122"/>
              </a:rPr>
              <a:t> </a:t>
            </a:r>
            <a:r>
              <a:rPr sz="2000" spc="-160" dirty="0">
                <a:latin typeface="宋体" panose="02010600030101010101" pitchFamily="2" charset="-122"/>
                <a:cs typeface="宋体" panose="02010600030101010101" pitchFamily="2" charset="-122"/>
              </a:rPr>
              <a:t>e</a:t>
            </a:r>
            <a:r>
              <a:rPr sz="2000" cap="small" spc="-160" dirty="0">
                <a:latin typeface="宋体" panose="02010600030101010101" pitchFamily="2" charset="-122"/>
                <a:cs typeface="宋体" panose="02010600030101010101" pitchFamily="2" charset="-122"/>
              </a:rPr>
              <a:t>x</a:t>
            </a:r>
            <a:r>
              <a:rPr sz="2000" spc="-160" dirty="0">
                <a:latin typeface="宋体" panose="02010600030101010101" pitchFamily="2" charset="-122"/>
                <a:cs typeface="宋体" panose="02010600030101010101" pitchFamily="2" charset="-122"/>
              </a:rPr>
              <a:t>pression</a:t>
            </a:r>
            <a:r>
              <a:rPr sz="2000" spc="-484" dirty="0">
                <a:latin typeface="宋体" panose="02010600030101010101" pitchFamily="2" charset="-122"/>
                <a:cs typeface="宋体" panose="02010600030101010101" pitchFamily="2" charset="-122"/>
              </a:rPr>
              <a:t> </a:t>
            </a:r>
            <a:r>
              <a:rPr sz="2000" spc="-185" dirty="0">
                <a:latin typeface="宋体" panose="02010600030101010101" pitchFamily="2" charset="-122"/>
                <a:cs typeface="宋体" panose="02010600030101010101" pitchFamily="2" charset="-122"/>
              </a:rPr>
              <a:t>type</a:t>
            </a:r>
            <a:r>
              <a:rPr sz="2000" spc="-484" dirty="0">
                <a:latin typeface="宋体" panose="02010600030101010101" pitchFamily="2" charset="-122"/>
                <a:cs typeface="宋体" panose="02010600030101010101" pitchFamily="2" charset="-122"/>
              </a:rPr>
              <a:t> </a:t>
            </a:r>
            <a:r>
              <a:rPr sz="2000" spc="-160" dirty="0">
                <a:latin typeface="宋体" panose="02010600030101010101" pitchFamily="2" charset="-122"/>
                <a:cs typeface="宋体" panose="02010600030101010101" pitchFamily="2" charset="-122"/>
              </a:rPr>
              <a:t>"range</a:t>
            </a:r>
            <a:r>
              <a:rPr sz="2000" spc="-490" dirty="0">
                <a:latin typeface="宋体" panose="02010600030101010101" pitchFamily="2" charset="-122"/>
                <a:cs typeface="宋体" panose="02010600030101010101" pitchFamily="2" charset="-122"/>
              </a:rPr>
              <a:t> </a:t>
            </a:r>
            <a:r>
              <a:rPr sz="2000" spc="-190" dirty="0">
                <a:latin typeface="宋体" panose="02010600030101010101" pitchFamily="2" charset="-122"/>
                <a:cs typeface="宋体" panose="02010600030101010101" pitchFamily="2" charset="-122"/>
              </a:rPr>
              <a:t>vector"</a:t>
            </a:r>
            <a:r>
              <a:rPr sz="2000" spc="-475" dirty="0">
                <a:latin typeface="宋体" panose="02010600030101010101" pitchFamily="2" charset="-122"/>
                <a:cs typeface="宋体" panose="02010600030101010101" pitchFamily="2" charset="-122"/>
              </a:rPr>
              <a:t> </a:t>
            </a:r>
            <a:r>
              <a:rPr sz="2000" spc="-225" dirty="0">
                <a:latin typeface="宋体" panose="02010600030101010101" pitchFamily="2" charset="-122"/>
                <a:cs typeface="宋体" panose="02010600030101010101" pitchFamily="2" charset="-122"/>
              </a:rPr>
              <a:t>for</a:t>
            </a:r>
            <a:r>
              <a:rPr sz="2000" spc="-490" dirty="0">
                <a:latin typeface="宋体" panose="02010600030101010101" pitchFamily="2" charset="-122"/>
                <a:cs typeface="宋体" panose="02010600030101010101" pitchFamily="2" charset="-122"/>
              </a:rPr>
              <a:t> </a:t>
            </a:r>
            <a:r>
              <a:rPr sz="2000" spc="-155" dirty="0">
                <a:latin typeface="宋体" panose="02010600030101010101" pitchFamily="2" charset="-122"/>
                <a:cs typeface="宋体" panose="02010600030101010101" pitchFamily="2" charset="-122"/>
              </a:rPr>
              <a:t>range</a:t>
            </a:r>
            <a:r>
              <a:rPr sz="2000" spc="-495" dirty="0">
                <a:latin typeface="宋体" panose="02010600030101010101" pitchFamily="2" charset="-122"/>
                <a:cs typeface="宋体" panose="02010600030101010101" pitchFamily="2" charset="-122"/>
              </a:rPr>
              <a:t> </a:t>
            </a:r>
            <a:r>
              <a:rPr sz="2000" spc="-215" dirty="0">
                <a:latin typeface="宋体" panose="02010600030101010101" pitchFamily="2" charset="-122"/>
                <a:cs typeface="宋体" panose="02010600030101010101" pitchFamily="2" charset="-122"/>
              </a:rPr>
              <a:t>query,</a:t>
            </a:r>
            <a:r>
              <a:rPr sz="2000" spc="-509" dirty="0">
                <a:latin typeface="宋体" panose="02010600030101010101" pitchFamily="2" charset="-122"/>
                <a:cs typeface="宋体" panose="02010600030101010101" pitchFamily="2" charset="-122"/>
              </a:rPr>
              <a:t> </a:t>
            </a:r>
            <a:r>
              <a:rPr sz="2000" spc="-45" dirty="0">
                <a:latin typeface="宋体" panose="02010600030101010101" pitchFamily="2" charset="-122"/>
                <a:cs typeface="宋体" panose="02010600030101010101" pitchFamily="2" charset="-122"/>
              </a:rPr>
              <a:t>must</a:t>
            </a:r>
            <a:r>
              <a:rPr sz="2000" spc="-500" dirty="0">
                <a:latin typeface="宋体" panose="02010600030101010101" pitchFamily="2" charset="-122"/>
                <a:cs typeface="宋体" panose="02010600030101010101" pitchFamily="2" charset="-122"/>
              </a:rPr>
              <a:t> </a:t>
            </a:r>
            <a:r>
              <a:rPr sz="2000" spc="-75" dirty="0">
                <a:latin typeface="宋体" panose="02010600030101010101" pitchFamily="2" charset="-122"/>
                <a:cs typeface="宋体" panose="02010600030101010101" pitchFamily="2" charset="-122"/>
              </a:rPr>
              <a:t>be </a:t>
            </a:r>
            <a:r>
              <a:rPr sz="2000" spc="-70" dirty="0">
                <a:latin typeface="宋体" panose="02010600030101010101" pitchFamily="2" charset="-122"/>
                <a:cs typeface="宋体" panose="02010600030101010101" pitchFamily="2" charset="-122"/>
              </a:rPr>
              <a:t> </a:t>
            </a:r>
            <a:r>
              <a:rPr sz="2000" spc="-245" dirty="0">
                <a:latin typeface="宋体" panose="02010600030101010101" pitchFamily="2" charset="-122"/>
                <a:cs typeface="宋体" panose="02010600030101010101" pitchFamily="2" charset="-122"/>
              </a:rPr>
              <a:t>Scalar</a:t>
            </a:r>
            <a:r>
              <a:rPr sz="2000" spc="-500" dirty="0">
                <a:latin typeface="宋体" panose="02010600030101010101" pitchFamily="2" charset="-122"/>
                <a:cs typeface="宋体" panose="02010600030101010101" pitchFamily="2" charset="-122"/>
              </a:rPr>
              <a:t> </a:t>
            </a:r>
            <a:r>
              <a:rPr sz="2000" spc="-160" dirty="0">
                <a:latin typeface="宋体" panose="02010600030101010101" pitchFamily="2" charset="-122"/>
                <a:cs typeface="宋体" panose="02010600030101010101" pitchFamily="2" charset="-122"/>
              </a:rPr>
              <a:t>or</a:t>
            </a:r>
            <a:r>
              <a:rPr sz="2000" spc="-500" dirty="0">
                <a:latin typeface="宋体" panose="02010600030101010101" pitchFamily="2" charset="-122"/>
                <a:cs typeface="宋体" panose="02010600030101010101" pitchFamily="2" charset="-122"/>
              </a:rPr>
              <a:t> </a:t>
            </a:r>
            <a:r>
              <a:rPr sz="2000" spc="-260" dirty="0">
                <a:latin typeface="宋体" panose="02010600030101010101" pitchFamily="2" charset="-122"/>
                <a:cs typeface="宋体" panose="02010600030101010101" pitchFamily="2" charset="-122"/>
              </a:rPr>
              <a:t>instant</a:t>
            </a:r>
            <a:r>
              <a:rPr sz="2000" spc="-490" dirty="0">
                <a:latin typeface="宋体" panose="02010600030101010101" pitchFamily="2" charset="-122"/>
                <a:cs typeface="宋体" panose="02010600030101010101" pitchFamily="2" charset="-122"/>
              </a:rPr>
              <a:t> </a:t>
            </a:r>
            <a:r>
              <a:rPr sz="2000" spc="-105" dirty="0">
                <a:latin typeface="宋体" panose="02010600030101010101" pitchFamily="2" charset="-122"/>
                <a:cs typeface="宋体" panose="02010600030101010101" pitchFamily="2" charset="-122"/>
              </a:rPr>
              <a:t>Vector”</a:t>
            </a:r>
            <a:r>
              <a:rPr sz="2000" dirty="0">
                <a:latin typeface="宋体" panose="02010600030101010101" pitchFamily="2" charset="-122"/>
                <a:cs typeface="宋体" panose="02010600030101010101" pitchFamily="2" charset="-122"/>
              </a:rPr>
              <a:t>一类的错误</a:t>
            </a:r>
            <a:endParaRPr sz="2000">
              <a:latin typeface="宋体" panose="02010600030101010101" pitchFamily="2" charset="-122"/>
              <a:cs typeface="宋体" panose="02010600030101010101" pitchFamily="2" charset="-122"/>
            </a:endParaRPr>
          </a:p>
          <a:p>
            <a:pPr marL="755650" lvl="1" indent="-285750">
              <a:lnSpc>
                <a:spcPct val="100000"/>
              </a:lnSpc>
              <a:spcBef>
                <a:spcPts val="27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事实上，范围向量选择几乎总是结合速率类的函</a:t>
            </a:r>
            <a:r>
              <a:rPr sz="1800" spc="5" dirty="0">
                <a:latin typeface="宋体" panose="02010600030101010101" pitchFamily="2" charset="-122"/>
                <a:cs typeface="宋体" panose="02010600030101010101" pitchFamily="2" charset="-122"/>
              </a:rPr>
              <a:t>数</a:t>
            </a:r>
            <a:r>
              <a:rPr sz="1800" spc="-250" dirty="0">
                <a:latin typeface="宋体" panose="02010600030101010101" pitchFamily="2" charset="-122"/>
                <a:cs typeface="宋体" panose="02010600030101010101" pitchFamily="2" charset="-122"/>
              </a:rPr>
              <a:t>rate</a:t>
            </a:r>
            <a:r>
              <a:rPr sz="1800" dirty="0">
                <a:latin typeface="宋体" panose="02010600030101010101" pitchFamily="2" charset="-122"/>
                <a:cs typeface="宋体" panose="02010600030101010101" pitchFamily="2" charset="-122"/>
              </a:rPr>
              <a:t>一同使用</a:t>
            </a:r>
            <a:endParaRPr sz="1800">
              <a:latin typeface="宋体" panose="02010600030101010101" pitchFamily="2" charset="-122"/>
              <a:cs typeface="宋体" panose="02010600030101010101" pitchFamily="2" charset="-122"/>
            </a:endParaRPr>
          </a:p>
        </p:txBody>
      </p:sp>
      <p:sp>
        <p:nvSpPr>
          <p:cNvPr id="7" name="object 7"/>
          <p:cNvSpPr/>
          <p:nvPr>
            <p:custDataLst>
              <p:tags r:id="rId1"/>
            </p:custDataLst>
          </p:nvPr>
        </p:nvSpPr>
        <p:spPr>
          <a:xfrm flipV="1">
            <a:off x="285115" y="818515"/>
            <a:ext cx="11394440"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5"/>
          <a:stretch>
            <a:fillRect/>
          </a:stretch>
        </p:blipFill>
        <p:spPr>
          <a:xfrm>
            <a:off x="8537699" y="209863"/>
            <a:ext cx="2565911" cy="618240"/>
          </a:xfrm>
          <a:prstGeom prst="rect">
            <a:avLst/>
          </a:prstGeom>
        </p:spPr>
      </p:pic>
      <p:pic>
        <p:nvPicPr>
          <p:cNvPr id="4" name="object 4"/>
          <p:cNvPicPr/>
          <p:nvPr>
            <p:custDataLst>
              <p:tags r:id="rId3"/>
            </p:custDataLst>
          </p:nvPr>
        </p:nvPicPr>
        <p:blipFill>
          <a:blip r:embed="rId6" cstate="print"/>
          <a:stretch>
            <a:fillRect/>
          </a:stretch>
        </p:blipFill>
        <p:spPr>
          <a:xfrm>
            <a:off x="0" y="6436359"/>
            <a:ext cx="12190729" cy="42164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8702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即时向量选择器</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11512550" cy="3928110"/>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即时向量选择器由两部分组成；</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指标名称：用于限定特定指标下的时间序列，即负责过滤指标；可选；</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匹配器</a:t>
            </a:r>
            <a:r>
              <a:rPr sz="1800" spc="-55" dirty="0">
                <a:latin typeface="宋体" panose="02010600030101010101" pitchFamily="2" charset="-122"/>
                <a:cs typeface="宋体" panose="02010600030101010101" pitchFamily="2" charset="-122"/>
              </a:rPr>
              <a:t>（Matcher）：</a:t>
            </a:r>
            <a:r>
              <a:rPr sz="1800" spc="-5" dirty="0">
                <a:latin typeface="宋体" panose="02010600030101010101" pitchFamily="2" charset="-122"/>
                <a:cs typeface="宋体" panose="02010600030101010101" pitchFamily="2" charset="-122"/>
              </a:rPr>
              <a:t>或称为标签选择器，用于过滤时间序列上的标签；定义</a:t>
            </a:r>
            <a:r>
              <a:rPr sz="1800" dirty="0">
                <a:latin typeface="宋体" panose="02010600030101010101" pitchFamily="2" charset="-122"/>
                <a:cs typeface="宋体" panose="02010600030101010101" pitchFamily="2" charset="-122"/>
              </a:rPr>
              <a:t>在</a:t>
            </a:r>
            <a:r>
              <a:rPr sz="1800" spc="-45" dirty="0">
                <a:latin typeface="宋体" panose="02010600030101010101" pitchFamily="2" charset="-122"/>
                <a:cs typeface="宋体" panose="02010600030101010101" pitchFamily="2" charset="-122"/>
              </a:rPr>
              <a:t>{}</a:t>
            </a:r>
            <a:r>
              <a:rPr sz="1800" spc="-5" dirty="0">
                <a:latin typeface="宋体" panose="02010600030101010101" pitchFamily="2" charset="-122"/>
                <a:cs typeface="宋体" panose="02010600030101010101" pitchFamily="2" charset="-122"/>
              </a:rPr>
              <a:t>之中；可选；</a:t>
            </a:r>
            <a:endParaRPr sz="1800">
              <a:latin typeface="宋体" panose="02010600030101010101" pitchFamily="2" charset="-122"/>
              <a:cs typeface="宋体" panose="02010600030101010101" pitchFamily="2" charset="-122"/>
            </a:endParaRPr>
          </a:p>
          <a:p>
            <a:pPr marL="304800" indent="-292100">
              <a:lnSpc>
                <a:spcPct val="100000"/>
              </a:lnSpc>
              <a:spcBef>
                <a:spcPts val="75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显然，定义即时向量选择器时，以上两个部分应该至少给出一个；于是，这将存在以下三种组合；</a:t>
            </a:r>
            <a:endParaRPr sz="2000">
              <a:latin typeface="宋体" panose="02010600030101010101" pitchFamily="2" charset="-122"/>
              <a:cs typeface="宋体" panose="02010600030101010101" pitchFamily="2" charset="-122"/>
            </a:endParaRPr>
          </a:p>
          <a:p>
            <a:pPr marL="698500" marR="233680" lvl="1" indent="-228600">
              <a:lnSpc>
                <a:spcPts val="1940"/>
              </a:lnSpc>
              <a:spcBef>
                <a:spcPts val="550"/>
              </a:spcBef>
              <a:buClr>
                <a:srgbClr val="45B19B"/>
              </a:buClr>
              <a:buFont typeface="Wingdings" panose="05000000000000000000"/>
              <a:buChar char=""/>
              <a:tabLst>
                <a:tab pos="755650" algn="l"/>
              </a:tabLst>
            </a:pPr>
            <a:r>
              <a:rPr dirty="0"/>
              <a:t>	</a:t>
            </a:r>
            <a:r>
              <a:rPr sz="1800" dirty="0">
                <a:latin typeface="宋体" panose="02010600030101010101" pitchFamily="2" charset="-122"/>
                <a:cs typeface="宋体" panose="02010600030101010101" pitchFamily="2" charset="-122"/>
              </a:rPr>
              <a:t>仅给定指标名称，或在标签名称上使用了空值的匹配器：返回给定的指标下的所有时间序列各自的即时样 本；</a:t>
            </a:r>
            <a:endParaRPr sz="1800">
              <a:latin typeface="宋体" panose="02010600030101010101" pitchFamily="2" charset="-122"/>
              <a:cs typeface="宋体" panose="02010600030101010101" pitchFamily="2" charset="-122"/>
            </a:endParaRPr>
          </a:p>
          <a:p>
            <a:pPr marL="1155065" marR="101600" lvl="2" indent="-228600">
              <a:lnSpc>
                <a:spcPts val="1730"/>
              </a:lnSpc>
              <a:spcBef>
                <a:spcPts val="505"/>
              </a:spcBef>
              <a:buClr>
                <a:srgbClr val="F3C108"/>
              </a:buClr>
              <a:buFont typeface="Wingdings" panose="05000000000000000000"/>
              <a:buChar char=""/>
              <a:tabLst>
                <a:tab pos="1155700" algn="l"/>
              </a:tabLst>
            </a:pPr>
            <a:r>
              <a:rPr sz="1600" dirty="0">
                <a:latin typeface="宋体" panose="02010600030101010101" pitchFamily="2" charset="-122"/>
                <a:cs typeface="宋体" panose="02010600030101010101" pitchFamily="2" charset="-122"/>
              </a:rPr>
              <a:t>例如</a:t>
            </a:r>
            <a:r>
              <a:rPr sz="1600" spc="-165" dirty="0">
                <a:latin typeface="宋体" panose="02010600030101010101" pitchFamily="2" charset="-122"/>
                <a:cs typeface="宋体" panose="02010600030101010101" pitchFamily="2" charset="-122"/>
              </a:rPr>
              <a:t>，http_requests_total</a:t>
            </a:r>
            <a:r>
              <a:rPr sz="1600" dirty="0">
                <a:latin typeface="宋体" panose="02010600030101010101" pitchFamily="2" charset="-122"/>
                <a:cs typeface="宋体" panose="02010600030101010101" pitchFamily="2" charset="-122"/>
              </a:rPr>
              <a:t>和</a:t>
            </a:r>
            <a:r>
              <a:rPr sz="1600" spc="-160" dirty="0">
                <a:latin typeface="宋体" panose="02010600030101010101" pitchFamily="2" charset="-122"/>
                <a:cs typeface="宋体" panose="02010600030101010101" pitchFamily="2" charset="-122"/>
              </a:rPr>
              <a:t>http_requests_total{}</a:t>
            </a:r>
            <a:r>
              <a:rPr sz="1600" dirty="0">
                <a:latin typeface="宋体" panose="02010600030101010101" pitchFamily="2" charset="-122"/>
                <a:cs typeface="宋体" panose="02010600030101010101" pitchFamily="2" charset="-122"/>
              </a:rPr>
              <a:t>的功能相同，都是用于返回</a:t>
            </a:r>
            <a:r>
              <a:rPr sz="1600" spc="-175" dirty="0">
                <a:latin typeface="宋体" panose="02010600030101010101" pitchFamily="2" charset="-122"/>
                <a:cs typeface="宋体" panose="02010600030101010101" pitchFamily="2" charset="-122"/>
              </a:rPr>
              <a:t>http_requests_total</a:t>
            </a:r>
            <a:r>
              <a:rPr sz="1600" dirty="0">
                <a:latin typeface="宋体" panose="02010600030101010101" pitchFamily="2" charset="-122"/>
                <a:cs typeface="宋体" panose="02010600030101010101" pitchFamily="2" charset="-122"/>
              </a:rPr>
              <a:t>指标下各时间序列的即时 样本；</a:t>
            </a:r>
            <a:endParaRPr sz="1600">
              <a:latin typeface="宋体" panose="02010600030101010101" pitchFamily="2" charset="-122"/>
              <a:cs typeface="宋体" panose="02010600030101010101" pitchFamily="2" charset="-122"/>
            </a:endParaRPr>
          </a:p>
          <a:p>
            <a:pPr marL="755650" lvl="1" indent="-285750">
              <a:lnSpc>
                <a:spcPct val="100000"/>
              </a:lnSpc>
              <a:spcBef>
                <a:spcPts val="245"/>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仅给定匹配器：返回所有符合给定的匹配器的所有时间序列上的即时样本；</a:t>
            </a:r>
            <a:endParaRPr sz="1800">
              <a:latin typeface="宋体" panose="02010600030101010101" pitchFamily="2" charset="-122"/>
              <a:cs typeface="宋体" panose="02010600030101010101" pitchFamily="2" charset="-122"/>
            </a:endParaRPr>
          </a:p>
          <a:p>
            <a:pPr marL="1205865" lvl="2" indent="-280035">
              <a:lnSpc>
                <a:spcPct val="100000"/>
              </a:lnSpc>
              <a:spcBef>
                <a:spcPts val="32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注意：这些时间序列可能会有着不同的指标名称；</a:t>
            </a:r>
            <a:endParaRPr sz="1600">
              <a:latin typeface="宋体" panose="02010600030101010101" pitchFamily="2" charset="-122"/>
              <a:cs typeface="宋体" panose="02010600030101010101" pitchFamily="2" charset="-122"/>
            </a:endParaRPr>
          </a:p>
          <a:p>
            <a:pPr marL="1205865" lvl="2" indent="-280035">
              <a:lnSpc>
                <a:spcPct val="100000"/>
              </a:lnSpc>
              <a:spcBef>
                <a:spcPts val="315"/>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例如，</a:t>
            </a:r>
            <a:r>
              <a:rPr sz="1600" spc="-400" dirty="0">
                <a:latin typeface="宋体" panose="02010600030101010101" pitchFamily="2" charset="-122"/>
                <a:cs typeface="宋体" panose="02010600030101010101" pitchFamily="2" charset="-122"/>
              </a:rPr>
              <a:t> </a:t>
            </a:r>
            <a:r>
              <a:rPr sz="1600" spc="-35" dirty="0">
                <a:latin typeface="宋体" panose="02010600030101010101" pitchFamily="2" charset="-122"/>
                <a:cs typeface="宋体" panose="02010600030101010101" pitchFamily="2" charset="-122"/>
              </a:rPr>
              <a:t>{</a:t>
            </a:r>
            <a:r>
              <a:rPr sz="1600" spc="-210" dirty="0">
                <a:latin typeface="宋体" panose="02010600030101010101" pitchFamily="2" charset="-122"/>
                <a:cs typeface="宋体" panose="02010600030101010101" pitchFamily="2" charset="-122"/>
              </a:rPr>
              <a:t>j</a:t>
            </a:r>
            <a:r>
              <a:rPr sz="1600" spc="-204" dirty="0">
                <a:latin typeface="宋体" panose="02010600030101010101" pitchFamily="2" charset="-122"/>
                <a:cs typeface="宋体" panose="02010600030101010101" pitchFamily="2" charset="-122"/>
              </a:rPr>
              <a:t>o</a:t>
            </a:r>
            <a:r>
              <a:rPr sz="1600" spc="15" dirty="0">
                <a:latin typeface="宋体" panose="02010600030101010101" pitchFamily="2" charset="-122"/>
                <a:cs typeface="宋体" panose="02010600030101010101" pitchFamily="2" charset="-122"/>
              </a:rPr>
              <a:t>b</a:t>
            </a:r>
            <a:r>
              <a:rPr sz="1600" spc="-114" dirty="0">
                <a:latin typeface="宋体" panose="02010600030101010101" pitchFamily="2" charset="-122"/>
                <a:cs typeface="宋体" panose="02010600030101010101" pitchFamily="2" charset="-122"/>
              </a:rPr>
              <a:t>=".</a:t>
            </a:r>
            <a:r>
              <a:rPr sz="1600" spc="-120" dirty="0">
                <a:latin typeface="宋体" panose="02010600030101010101" pitchFamily="2" charset="-122"/>
                <a:cs typeface="宋体" panose="02010600030101010101" pitchFamily="2" charset="-122"/>
              </a:rPr>
              <a:t>*</a:t>
            </a:r>
            <a:r>
              <a:rPr sz="1600" spc="-300" dirty="0">
                <a:latin typeface="宋体" panose="02010600030101010101" pitchFamily="2" charset="-122"/>
                <a:cs typeface="宋体" panose="02010600030101010101" pitchFamily="2" charset="-122"/>
              </a:rPr>
              <a:t>",</a:t>
            </a:r>
            <a:r>
              <a:rPr sz="1600" spc="-420" dirty="0">
                <a:latin typeface="宋体" panose="02010600030101010101" pitchFamily="2" charset="-122"/>
                <a:cs typeface="宋体" panose="02010600030101010101" pitchFamily="2" charset="-122"/>
              </a:rPr>
              <a:t> </a:t>
            </a:r>
            <a:r>
              <a:rPr sz="1600" spc="-5" dirty="0">
                <a:latin typeface="宋体" panose="02010600030101010101" pitchFamily="2" charset="-122"/>
                <a:cs typeface="宋体" panose="02010600030101010101" pitchFamily="2" charset="-122"/>
              </a:rPr>
              <a:t>met</a:t>
            </a:r>
            <a:r>
              <a:rPr sz="1600" dirty="0">
                <a:latin typeface="宋体" panose="02010600030101010101" pitchFamily="2" charset="-122"/>
                <a:cs typeface="宋体" panose="02010600030101010101" pitchFamily="2" charset="-122"/>
              </a:rPr>
              <a:t>h</a:t>
            </a:r>
            <a:r>
              <a:rPr sz="1600" spc="15" dirty="0">
                <a:latin typeface="宋体" panose="02010600030101010101" pitchFamily="2" charset="-122"/>
                <a:cs typeface="宋体" panose="02010600030101010101" pitchFamily="2" charset="-122"/>
              </a:rPr>
              <a:t>o</a:t>
            </a:r>
            <a:r>
              <a:rPr sz="1600" spc="130" dirty="0">
                <a:latin typeface="宋体" panose="02010600030101010101" pitchFamily="2" charset="-122"/>
                <a:cs typeface="宋体" panose="02010600030101010101" pitchFamily="2" charset="-122"/>
              </a:rPr>
              <a:t>d</a:t>
            </a:r>
            <a:r>
              <a:rPr sz="1600" spc="135" dirty="0">
                <a:latin typeface="宋体" panose="02010600030101010101" pitchFamily="2" charset="-122"/>
                <a:cs typeface="宋体" panose="02010600030101010101" pitchFamily="2" charset="-122"/>
              </a:rPr>
              <a:t>=</a:t>
            </a:r>
            <a:r>
              <a:rPr sz="1600" spc="-175" dirty="0">
                <a:latin typeface="宋体" panose="02010600030101010101" pitchFamily="2" charset="-122"/>
                <a:cs typeface="宋体" panose="02010600030101010101" pitchFamily="2" charset="-122"/>
              </a:rPr>
              <a:t>"ge</a:t>
            </a:r>
            <a:r>
              <a:rPr sz="1600" spc="-185" dirty="0">
                <a:latin typeface="宋体" panose="02010600030101010101" pitchFamily="2" charset="-122"/>
                <a:cs typeface="宋体" panose="02010600030101010101" pitchFamily="2" charset="-122"/>
              </a:rPr>
              <a:t>t</a:t>
            </a:r>
            <a:r>
              <a:rPr sz="1600" spc="-95" dirty="0">
                <a:latin typeface="宋体" panose="02010600030101010101" pitchFamily="2" charset="-122"/>
                <a:cs typeface="宋体" panose="02010600030101010101" pitchFamily="2" charset="-122"/>
              </a:rPr>
              <a:t>"}</a:t>
            </a:r>
            <a:endParaRPr sz="1600">
              <a:latin typeface="宋体" panose="02010600030101010101" pitchFamily="2" charset="-122"/>
              <a:cs typeface="宋体" panose="02010600030101010101" pitchFamily="2" charset="-122"/>
            </a:endParaRPr>
          </a:p>
          <a:p>
            <a:pPr marL="755650" lvl="1" indent="-285750">
              <a:lnSpc>
                <a:spcPct val="100000"/>
              </a:lnSpc>
              <a:spcBef>
                <a:spcPts val="27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指标名称和匹配器的组合：返回给定的指定下的，且符合给定的标签过滤器的所有时间序列上的即时样本；</a:t>
            </a:r>
            <a:endParaRPr sz="1800">
              <a:latin typeface="宋体" panose="02010600030101010101" pitchFamily="2" charset="-122"/>
              <a:cs typeface="宋体" panose="02010600030101010101" pitchFamily="2" charset="-122"/>
            </a:endParaRPr>
          </a:p>
          <a:p>
            <a:pPr marL="1205865" lvl="2" indent="-280035">
              <a:lnSpc>
                <a:spcPct val="100000"/>
              </a:lnSpc>
              <a:spcBef>
                <a:spcPts val="315"/>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例如，</a:t>
            </a:r>
            <a:r>
              <a:rPr sz="1600" spc="-400" dirty="0">
                <a:latin typeface="宋体" panose="02010600030101010101" pitchFamily="2" charset="-122"/>
                <a:cs typeface="宋体" panose="02010600030101010101" pitchFamily="2" charset="-122"/>
              </a:rPr>
              <a:t> </a:t>
            </a:r>
            <a:r>
              <a:rPr sz="1600" spc="15" dirty="0">
                <a:latin typeface="宋体" panose="02010600030101010101" pitchFamily="2" charset="-122"/>
                <a:cs typeface="宋体" panose="02010600030101010101" pitchFamily="2" charset="-122"/>
              </a:rPr>
              <a:t>h</a:t>
            </a:r>
            <a:r>
              <a:rPr sz="1600" spc="-335" dirty="0">
                <a:latin typeface="宋体" panose="02010600030101010101" pitchFamily="2" charset="-122"/>
                <a:cs typeface="宋体" panose="02010600030101010101" pitchFamily="2" charset="-122"/>
              </a:rPr>
              <a:t>tt</a:t>
            </a:r>
            <a:r>
              <a:rPr sz="1600" spc="15" dirty="0">
                <a:latin typeface="宋体" panose="02010600030101010101" pitchFamily="2" charset="-122"/>
                <a:cs typeface="宋体" panose="02010600030101010101" pitchFamily="2" charset="-122"/>
              </a:rPr>
              <a:t>p</a:t>
            </a:r>
            <a:r>
              <a:rPr sz="1600" spc="-140" dirty="0">
                <a:latin typeface="宋体" panose="02010600030101010101" pitchFamily="2" charset="-122"/>
                <a:cs typeface="宋体" panose="02010600030101010101" pitchFamily="2" charset="-122"/>
              </a:rPr>
              <a:t>_requests_t</a:t>
            </a:r>
            <a:r>
              <a:rPr sz="1600" spc="-135" dirty="0">
                <a:latin typeface="宋体" panose="02010600030101010101" pitchFamily="2" charset="-122"/>
                <a:cs typeface="宋体" panose="02010600030101010101" pitchFamily="2" charset="-122"/>
              </a:rPr>
              <a:t>o</a:t>
            </a:r>
            <a:r>
              <a:rPr sz="1600" spc="-345" dirty="0">
                <a:latin typeface="宋体" panose="02010600030101010101" pitchFamily="2" charset="-122"/>
                <a:cs typeface="宋体" panose="02010600030101010101" pitchFamily="2" charset="-122"/>
              </a:rPr>
              <a:t>t</a:t>
            </a:r>
            <a:r>
              <a:rPr sz="1600" spc="-110" dirty="0">
                <a:latin typeface="宋体" panose="02010600030101010101" pitchFamily="2" charset="-122"/>
                <a:cs typeface="宋体" panose="02010600030101010101" pitchFamily="2" charset="-122"/>
              </a:rPr>
              <a:t>al{me</a:t>
            </a:r>
            <a:r>
              <a:rPr sz="1600" spc="-114" dirty="0">
                <a:latin typeface="宋体" panose="02010600030101010101" pitchFamily="2" charset="-122"/>
                <a:cs typeface="宋体" panose="02010600030101010101" pitchFamily="2" charset="-122"/>
              </a:rPr>
              <a:t>t</a:t>
            </a:r>
            <a:r>
              <a:rPr sz="1600" spc="10" dirty="0">
                <a:latin typeface="宋体" panose="02010600030101010101" pitchFamily="2" charset="-122"/>
                <a:cs typeface="宋体" panose="02010600030101010101" pitchFamily="2" charset="-122"/>
              </a:rPr>
              <a:t>hod="</a:t>
            </a:r>
            <a:r>
              <a:rPr sz="1600" dirty="0">
                <a:latin typeface="宋体" panose="02010600030101010101" pitchFamily="2" charset="-122"/>
                <a:cs typeface="宋体" panose="02010600030101010101" pitchFamily="2" charset="-122"/>
              </a:rPr>
              <a:t>g</a:t>
            </a:r>
            <a:r>
              <a:rPr sz="1600" spc="-145" dirty="0">
                <a:latin typeface="宋体" panose="02010600030101010101" pitchFamily="2" charset="-122"/>
                <a:cs typeface="宋体" panose="02010600030101010101" pitchFamily="2" charset="-122"/>
              </a:rPr>
              <a:t>e</a:t>
            </a:r>
            <a:r>
              <a:rPr sz="1600" spc="-175" dirty="0">
                <a:latin typeface="宋体" panose="02010600030101010101" pitchFamily="2" charset="-122"/>
                <a:cs typeface="宋体" panose="02010600030101010101" pitchFamily="2" charset="-122"/>
              </a:rPr>
              <a:t>t"}</a:t>
            </a:r>
            <a:endParaRPr sz="1600">
              <a:latin typeface="宋体" panose="02010600030101010101" pitchFamily="2" charset="-122"/>
              <a:cs typeface="宋体" panose="02010600030101010101" pitchFamily="2" charset="-122"/>
            </a:endParaRPr>
          </a:p>
        </p:txBody>
      </p:sp>
      <p:sp>
        <p:nvSpPr>
          <p:cNvPr id="7" name="object 7"/>
          <p:cNvSpPr/>
          <p:nvPr>
            <p:custDataLst>
              <p:tags r:id="rId1"/>
            </p:custDataLst>
          </p:nvPr>
        </p:nvSpPr>
        <p:spPr>
          <a:xfrm flipV="1">
            <a:off x="285115" y="818515"/>
            <a:ext cx="11394440"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5"/>
          <a:stretch>
            <a:fillRect/>
          </a:stretch>
        </p:blipFill>
        <p:spPr>
          <a:xfrm>
            <a:off x="8537699" y="209863"/>
            <a:ext cx="2565911" cy="618240"/>
          </a:xfrm>
          <a:prstGeom prst="rect">
            <a:avLst/>
          </a:prstGeom>
        </p:spPr>
      </p:pic>
      <p:pic>
        <p:nvPicPr>
          <p:cNvPr id="4" name="object 4"/>
          <p:cNvPicPr/>
          <p:nvPr>
            <p:custDataLst>
              <p:tags r:id="rId3"/>
            </p:custDataLst>
          </p:nvPr>
        </p:nvPicPr>
        <p:blipFill>
          <a:blip r:embed="rId6" cstate="print"/>
          <a:stretch>
            <a:fillRect/>
          </a:stretch>
        </p:blipFill>
        <p:spPr>
          <a:xfrm>
            <a:off x="0" y="6436359"/>
            <a:ext cx="12190729" cy="42164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277235"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匹配器（</a:t>
            </a:r>
            <a:r>
              <a:rPr sz="3200" b="0" spc="-229" dirty="0">
                <a:solidFill>
                  <a:srgbClr val="000000"/>
                </a:solidFill>
                <a:latin typeface="宋体" panose="02010600030101010101" pitchFamily="2" charset="-122"/>
                <a:cs typeface="宋体" panose="02010600030101010101" pitchFamily="2" charset="-122"/>
              </a:rPr>
              <a:t>Matcher）</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11372850" cy="4329430"/>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匹配器用于定义标签过滤条件，目前支持如</a:t>
            </a:r>
            <a:r>
              <a:rPr sz="2000" spc="5" dirty="0">
                <a:latin typeface="宋体" panose="02010600030101010101" pitchFamily="2" charset="-122"/>
                <a:cs typeface="宋体" panose="02010600030101010101" pitchFamily="2" charset="-122"/>
              </a:rPr>
              <a:t>下</a:t>
            </a:r>
            <a:r>
              <a:rPr sz="2000" spc="-65" dirty="0">
                <a:latin typeface="宋体" panose="02010600030101010101" pitchFamily="2" charset="-122"/>
                <a:cs typeface="宋体" panose="02010600030101010101" pitchFamily="2" charset="-122"/>
              </a:rPr>
              <a:t>4</a:t>
            </a:r>
            <a:r>
              <a:rPr sz="2000" dirty="0">
                <a:latin typeface="宋体" panose="02010600030101010101" pitchFamily="2" charset="-122"/>
                <a:cs typeface="宋体" panose="02010600030101010101" pitchFamily="2" charset="-122"/>
              </a:rPr>
              <a:t>种匹配操作符；</a:t>
            </a:r>
            <a:endParaRPr sz="2000">
              <a:latin typeface="宋体" panose="02010600030101010101" pitchFamily="2" charset="-122"/>
              <a:cs typeface="宋体" panose="02010600030101010101" pitchFamily="2" charset="-122"/>
            </a:endParaRPr>
          </a:p>
          <a:p>
            <a:pPr marL="469900">
              <a:lnSpc>
                <a:spcPct val="100000"/>
              </a:lnSpc>
              <a:spcBef>
                <a:spcPts val="300"/>
              </a:spcBef>
            </a:pPr>
            <a:r>
              <a:rPr sz="1800" dirty="0">
                <a:solidFill>
                  <a:srgbClr val="45B19B"/>
                </a:solidFill>
                <a:latin typeface="Wingdings" panose="05000000000000000000"/>
                <a:cs typeface="Wingdings" panose="05000000000000000000"/>
              </a:rPr>
              <a:t></a:t>
            </a:r>
            <a:r>
              <a:rPr sz="1800" dirty="0">
                <a:solidFill>
                  <a:srgbClr val="45B19B"/>
                </a:solidFill>
                <a:latin typeface="Times New Roman" panose="02020603050405020304"/>
                <a:cs typeface="Times New Roman" panose="02020603050405020304"/>
              </a:rPr>
              <a:t> </a:t>
            </a:r>
            <a:r>
              <a:rPr sz="1800" spc="5" dirty="0">
                <a:solidFill>
                  <a:srgbClr val="45B19B"/>
                </a:solidFill>
                <a:latin typeface="Times New Roman" panose="02020603050405020304"/>
                <a:cs typeface="Times New Roman" panose="02020603050405020304"/>
              </a:rPr>
              <a:t> </a:t>
            </a:r>
            <a:r>
              <a:rPr sz="1800" spc="-105" dirty="0">
                <a:latin typeface="宋体" panose="02010600030101010101" pitchFamily="2" charset="-122"/>
                <a:cs typeface="宋体" panose="02010600030101010101" pitchFamily="2" charset="-122"/>
              </a:rPr>
              <a:t>=:</a:t>
            </a:r>
            <a:r>
              <a:rPr sz="1800" spc="-450" dirty="0">
                <a:latin typeface="宋体" panose="02010600030101010101" pitchFamily="2" charset="-122"/>
                <a:cs typeface="宋体" panose="02010600030101010101" pitchFamily="2" charset="-122"/>
              </a:rPr>
              <a:t> </a:t>
            </a:r>
            <a:r>
              <a:rPr sz="1800" spc="-225" dirty="0">
                <a:latin typeface="宋体" panose="02010600030101010101" pitchFamily="2" charset="-122"/>
                <a:cs typeface="宋体" panose="02010600030101010101" pitchFamily="2" charset="-122"/>
              </a:rPr>
              <a:t>Select</a:t>
            </a:r>
            <a:r>
              <a:rPr sz="1800" spc="-450" dirty="0">
                <a:latin typeface="宋体" panose="02010600030101010101" pitchFamily="2" charset="-122"/>
                <a:cs typeface="宋体" panose="02010600030101010101" pitchFamily="2" charset="-122"/>
              </a:rPr>
              <a:t> </a:t>
            </a:r>
            <a:r>
              <a:rPr sz="1800" spc="-254" dirty="0">
                <a:latin typeface="宋体" panose="02010600030101010101" pitchFamily="2" charset="-122"/>
                <a:cs typeface="宋体" panose="02010600030101010101" pitchFamily="2" charset="-122"/>
              </a:rPr>
              <a:t>labels</a:t>
            </a:r>
            <a:r>
              <a:rPr sz="1800" spc="-450" dirty="0">
                <a:latin typeface="宋体" panose="02010600030101010101" pitchFamily="2" charset="-122"/>
                <a:cs typeface="宋体" panose="02010600030101010101" pitchFamily="2" charset="-122"/>
              </a:rPr>
              <a:t> </a:t>
            </a:r>
            <a:r>
              <a:rPr sz="1800" spc="-370" dirty="0">
                <a:latin typeface="宋体" panose="02010600030101010101" pitchFamily="2" charset="-122"/>
                <a:cs typeface="宋体" panose="02010600030101010101" pitchFamily="2" charset="-122"/>
              </a:rPr>
              <a:t>t</a:t>
            </a:r>
            <a:r>
              <a:rPr sz="1800" spc="-180" dirty="0">
                <a:latin typeface="宋体" panose="02010600030101010101" pitchFamily="2" charset="-122"/>
                <a:cs typeface="宋体" panose="02010600030101010101" pitchFamily="2" charset="-122"/>
              </a:rPr>
              <a:t>hat</a:t>
            </a:r>
            <a:r>
              <a:rPr sz="1800" spc="-480" dirty="0">
                <a:latin typeface="宋体" panose="02010600030101010101" pitchFamily="2" charset="-122"/>
                <a:cs typeface="宋体" panose="02010600030101010101" pitchFamily="2" charset="-122"/>
              </a:rPr>
              <a:t> </a:t>
            </a:r>
            <a:r>
              <a:rPr sz="1800" spc="-210" dirty="0">
                <a:latin typeface="宋体" panose="02010600030101010101" pitchFamily="2" charset="-122"/>
                <a:cs typeface="宋体" panose="02010600030101010101" pitchFamily="2" charset="-122"/>
              </a:rPr>
              <a:t>are</a:t>
            </a:r>
            <a:r>
              <a:rPr sz="1800" spc="-450" dirty="0">
                <a:latin typeface="宋体" panose="02010600030101010101" pitchFamily="2" charset="-122"/>
                <a:cs typeface="宋体" panose="02010600030101010101" pitchFamily="2" charset="-122"/>
              </a:rPr>
              <a:t> </a:t>
            </a:r>
            <a:r>
              <a:rPr sz="1800" spc="-150" dirty="0">
                <a:latin typeface="宋体" panose="02010600030101010101" pitchFamily="2" charset="-122"/>
                <a:cs typeface="宋体" panose="02010600030101010101" pitchFamily="2" charset="-122"/>
              </a:rPr>
              <a:t>e</a:t>
            </a:r>
            <a:r>
              <a:rPr sz="1800" cap="small" spc="85" dirty="0">
                <a:latin typeface="宋体" panose="02010600030101010101" pitchFamily="2" charset="-122"/>
                <a:cs typeface="宋体" panose="02010600030101010101" pitchFamily="2" charset="-122"/>
              </a:rPr>
              <a:t>x</a:t>
            </a:r>
            <a:r>
              <a:rPr sz="1800" spc="-270" dirty="0">
                <a:latin typeface="宋体" panose="02010600030101010101" pitchFamily="2" charset="-122"/>
                <a:cs typeface="宋体" panose="02010600030101010101" pitchFamily="2" charset="-122"/>
              </a:rPr>
              <a:t>actly</a:t>
            </a:r>
            <a:r>
              <a:rPr sz="1800" spc="-450" dirty="0">
                <a:latin typeface="宋体" panose="02010600030101010101" pitchFamily="2" charset="-122"/>
                <a:cs typeface="宋体" panose="02010600030101010101" pitchFamily="2" charset="-122"/>
              </a:rPr>
              <a:t> </a:t>
            </a:r>
            <a:r>
              <a:rPr sz="1800" spc="-170" dirty="0">
                <a:latin typeface="宋体" panose="02010600030101010101" pitchFamily="2" charset="-122"/>
                <a:cs typeface="宋体" panose="02010600030101010101" pitchFamily="2" charset="-122"/>
              </a:rPr>
              <a:t>equal</a:t>
            </a:r>
            <a:r>
              <a:rPr sz="1800" spc="-450" dirty="0">
                <a:latin typeface="宋体" panose="02010600030101010101" pitchFamily="2" charset="-122"/>
                <a:cs typeface="宋体" panose="02010600030101010101" pitchFamily="2" charset="-122"/>
              </a:rPr>
              <a:t> </a:t>
            </a:r>
            <a:r>
              <a:rPr sz="1800" spc="-180" dirty="0">
                <a:latin typeface="宋体" panose="02010600030101010101" pitchFamily="2" charset="-122"/>
                <a:cs typeface="宋体" panose="02010600030101010101" pitchFamily="2" charset="-122"/>
              </a:rPr>
              <a:t>to</a:t>
            </a:r>
            <a:r>
              <a:rPr sz="1800" spc="-459" dirty="0">
                <a:latin typeface="宋体" panose="02010600030101010101" pitchFamily="2" charset="-122"/>
                <a:cs typeface="宋体" panose="02010600030101010101" pitchFamily="2" charset="-122"/>
              </a:rPr>
              <a:t> </a:t>
            </a:r>
            <a:r>
              <a:rPr sz="1800" spc="-180" dirty="0">
                <a:latin typeface="宋体" panose="02010600030101010101" pitchFamily="2" charset="-122"/>
                <a:cs typeface="宋体" panose="02010600030101010101" pitchFamily="2" charset="-122"/>
              </a:rPr>
              <a:t>t</a:t>
            </a:r>
            <a:r>
              <a:rPr sz="1800" spc="-175" dirty="0">
                <a:latin typeface="宋体" panose="02010600030101010101" pitchFamily="2" charset="-122"/>
                <a:cs typeface="宋体" panose="02010600030101010101" pitchFamily="2" charset="-122"/>
              </a:rPr>
              <a:t>h</a:t>
            </a:r>
            <a:r>
              <a:rPr sz="1800" spc="-150" dirty="0">
                <a:latin typeface="宋体" panose="02010600030101010101" pitchFamily="2" charset="-122"/>
                <a:cs typeface="宋体" panose="02010600030101010101" pitchFamily="2" charset="-122"/>
              </a:rPr>
              <a:t>e</a:t>
            </a:r>
            <a:r>
              <a:rPr sz="1800" spc="-470" dirty="0">
                <a:latin typeface="宋体" panose="02010600030101010101" pitchFamily="2" charset="-122"/>
                <a:cs typeface="宋体" panose="02010600030101010101" pitchFamily="2" charset="-122"/>
              </a:rPr>
              <a:t> </a:t>
            </a:r>
            <a:r>
              <a:rPr sz="1800" spc="-120" dirty="0">
                <a:latin typeface="宋体" panose="02010600030101010101" pitchFamily="2" charset="-122"/>
                <a:cs typeface="宋体" panose="02010600030101010101" pitchFamily="2" charset="-122"/>
              </a:rPr>
              <a:t>provided</a:t>
            </a:r>
            <a:r>
              <a:rPr sz="1800" spc="-450" dirty="0">
                <a:latin typeface="宋体" panose="02010600030101010101" pitchFamily="2" charset="-122"/>
                <a:cs typeface="宋体" panose="02010600030101010101" pitchFamily="2" charset="-122"/>
              </a:rPr>
              <a:t> </a:t>
            </a:r>
            <a:r>
              <a:rPr sz="1800" spc="-310" dirty="0">
                <a:latin typeface="宋体" panose="02010600030101010101" pitchFamily="2" charset="-122"/>
                <a:cs typeface="宋体" panose="02010600030101010101" pitchFamily="2" charset="-122"/>
              </a:rPr>
              <a:t>str</a:t>
            </a:r>
            <a:r>
              <a:rPr sz="1800" spc="-270" dirty="0">
                <a:latin typeface="宋体" panose="02010600030101010101" pitchFamily="2" charset="-122"/>
                <a:cs typeface="宋体" panose="02010600030101010101" pitchFamily="2" charset="-122"/>
              </a:rPr>
              <a:t>ing.</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105" dirty="0">
                <a:latin typeface="宋体" panose="02010600030101010101" pitchFamily="2" charset="-122"/>
                <a:cs typeface="宋体" panose="02010600030101010101" pitchFamily="2" charset="-122"/>
              </a:rPr>
              <a:t>!</a:t>
            </a:r>
            <a:r>
              <a:rPr sz="1800" spc="-114" dirty="0">
                <a:latin typeface="宋体" panose="02010600030101010101" pitchFamily="2" charset="-122"/>
                <a:cs typeface="宋体" panose="02010600030101010101" pitchFamily="2" charset="-122"/>
              </a:rPr>
              <a:t>=</a:t>
            </a:r>
            <a:r>
              <a:rPr sz="1800" spc="-509" dirty="0">
                <a:latin typeface="宋体" panose="02010600030101010101" pitchFamily="2" charset="-122"/>
                <a:cs typeface="宋体" panose="02010600030101010101" pitchFamily="2" charset="-122"/>
              </a:rPr>
              <a:t>:</a:t>
            </a:r>
            <a:r>
              <a:rPr sz="1800" spc="-440" dirty="0">
                <a:latin typeface="宋体" panose="02010600030101010101" pitchFamily="2" charset="-122"/>
                <a:cs typeface="宋体" panose="02010600030101010101" pitchFamily="2" charset="-122"/>
              </a:rPr>
              <a:t> </a:t>
            </a:r>
            <a:r>
              <a:rPr sz="1800" spc="-225" dirty="0">
                <a:latin typeface="宋体" panose="02010600030101010101" pitchFamily="2" charset="-122"/>
                <a:cs typeface="宋体" panose="02010600030101010101" pitchFamily="2" charset="-122"/>
              </a:rPr>
              <a:t>Se</a:t>
            </a:r>
            <a:r>
              <a:rPr sz="1800" spc="-235" dirty="0">
                <a:latin typeface="宋体" panose="02010600030101010101" pitchFamily="2" charset="-122"/>
                <a:cs typeface="宋体" panose="02010600030101010101" pitchFamily="2" charset="-122"/>
              </a:rPr>
              <a:t>l</a:t>
            </a:r>
            <a:r>
              <a:rPr sz="1800" spc="-225" dirty="0">
                <a:latin typeface="宋体" panose="02010600030101010101" pitchFamily="2" charset="-122"/>
                <a:cs typeface="宋体" panose="02010600030101010101" pitchFamily="2" charset="-122"/>
              </a:rPr>
              <a:t>ect</a:t>
            </a:r>
            <a:r>
              <a:rPr sz="1800" spc="-450" dirty="0">
                <a:latin typeface="宋体" panose="02010600030101010101" pitchFamily="2" charset="-122"/>
                <a:cs typeface="宋体" panose="02010600030101010101" pitchFamily="2" charset="-122"/>
              </a:rPr>
              <a:t> </a:t>
            </a:r>
            <a:r>
              <a:rPr sz="1800" spc="-200" dirty="0">
                <a:latin typeface="宋体" panose="02010600030101010101" pitchFamily="2" charset="-122"/>
                <a:cs typeface="宋体" panose="02010600030101010101" pitchFamily="2" charset="-122"/>
              </a:rPr>
              <a:t>lab</a:t>
            </a:r>
            <a:r>
              <a:rPr sz="1800" spc="-210" dirty="0">
                <a:latin typeface="宋体" panose="02010600030101010101" pitchFamily="2" charset="-122"/>
                <a:cs typeface="宋体" panose="02010600030101010101" pitchFamily="2" charset="-122"/>
              </a:rPr>
              <a:t>e</a:t>
            </a:r>
            <a:r>
              <a:rPr sz="1800" spc="-365" dirty="0">
                <a:latin typeface="宋体" panose="02010600030101010101" pitchFamily="2" charset="-122"/>
                <a:cs typeface="宋体" panose="02010600030101010101" pitchFamily="2" charset="-122"/>
              </a:rPr>
              <a:t>ls</a:t>
            </a:r>
            <a:r>
              <a:rPr sz="1800" spc="-450" dirty="0">
                <a:latin typeface="宋体" panose="02010600030101010101" pitchFamily="2" charset="-122"/>
                <a:cs typeface="宋体" panose="02010600030101010101" pitchFamily="2" charset="-122"/>
              </a:rPr>
              <a:t> </a:t>
            </a:r>
            <a:r>
              <a:rPr sz="1800" spc="-225" dirty="0">
                <a:latin typeface="宋体" panose="02010600030101010101" pitchFamily="2" charset="-122"/>
                <a:cs typeface="宋体" panose="02010600030101010101" pitchFamily="2" charset="-122"/>
              </a:rPr>
              <a:t>that</a:t>
            </a:r>
            <a:r>
              <a:rPr sz="1800" spc="-475" dirty="0">
                <a:latin typeface="宋体" panose="02010600030101010101" pitchFamily="2" charset="-122"/>
                <a:cs typeface="宋体" panose="02010600030101010101" pitchFamily="2" charset="-122"/>
              </a:rPr>
              <a:t> </a:t>
            </a:r>
            <a:r>
              <a:rPr sz="1800" spc="-210" dirty="0">
                <a:latin typeface="宋体" panose="02010600030101010101" pitchFamily="2" charset="-122"/>
                <a:cs typeface="宋体" panose="02010600030101010101" pitchFamily="2" charset="-122"/>
              </a:rPr>
              <a:t>are</a:t>
            </a:r>
            <a:r>
              <a:rPr sz="1800" spc="-450" dirty="0">
                <a:latin typeface="宋体" panose="02010600030101010101" pitchFamily="2" charset="-122"/>
                <a:cs typeface="宋体" panose="02010600030101010101" pitchFamily="2" charset="-122"/>
              </a:rPr>
              <a:t> </a:t>
            </a:r>
            <a:r>
              <a:rPr sz="1800" spc="-114" dirty="0">
                <a:latin typeface="宋体" panose="02010600030101010101" pitchFamily="2" charset="-122"/>
                <a:cs typeface="宋体" panose="02010600030101010101" pitchFamily="2" charset="-122"/>
              </a:rPr>
              <a:t>not</a:t>
            </a:r>
            <a:r>
              <a:rPr sz="1800" spc="-470" dirty="0">
                <a:latin typeface="宋体" panose="02010600030101010101" pitchFamily="2" charset="-122"/>
                <a:cs typeface="宋体" panose="02010600030101010101" pitchFamily="2" charset="-122"/>
              </a:rPr>
              <a:t> </a:t>
            </a:r>
            <a:r>
              <a:rPr sz="1800" spc="-65" dirty="0">
                <a:latin typeface="宋体" panose="02010600030101010101" pitchFamily="2" charset="-122"/>
                <a:cs typeface="宋体" panose="02010600030101010101" pitchFamily="2" charset="-122"/>
              </a:rPr>
              <a:t>eq</a:t>
            </a:r>
            <a:r>
              <a:rPr sz="1800" spc="-75" dirty="0">
                <a:latin typeface="宋体" panose="02010600030101010101" pitchFamily="2" charset="-122"/>
                <a:cs typeface="宋体" panose="02010600030101010101" pitchFamily="2" charset="-122"/>
              </a:rPr>
              <a:t>u</a:t>
            </a:r>
            <a:r>
              <a:rPr sz="1800" spc="-330" dirty="0">
                <a:latin typeface="宋体" panose="02010600030101010101" pitchFamily="2" charset="-122"/>
                <a:cs typeface="宋体" panose="02010600030101010101" pitchFamily="2" charset="-122"/>
              </a:rPr>
              <a:t>al</a:t>
            </a:r>
            <a:r>
              <a:rPr sz="1800" spc="-450" dirty="0">
                <a:latin typeface="宋体" panose="02010600030101010101" pitchFamily="2" charset="-122"/>
                <a:cs typeface="宋体" panose="02010600030101010101" pitchFamily="2" charset="-122"/>
              </a:rPr>
              <a:t> </a:t>
            </a:r>
            <a:r>
              <a:rPr sz="1800" spc="-370" dirty="0">
                <a:latin typeface="宋体" panose="02010600030101010101" pitchFamily="2" charset="-122"/>
                <a:cs typeface="宋体" panose="02010600030101010101" pitchFamily="2" charset="-122"/>
              </a:rPr>
              <a:t>t</a:t>
            </a:r>
            <a:r>
              <a:rPr sz="1800" spc="15" dirty="0">
                <a:latin typeface="宋体" panose="02010600030101010101" pitchFamily="2" charset="-122"/>
                <a:cs typeface="宋体" panose="02010600030101010101" pitchFamily="2" charset="-122"/>
              </a:rPr>
              <a:t>o</a:t>
            </a:r>
            <a:r>
              <a:rPr sz="1800" spc="-459" dirty="0">
                <a:latin typeface="宋体" panose="02010600030101010101" pitchFamily="2" charset="-122"/>
                <a:cs typeface="宋体" panose="02010600030101010101" pitchFamily="2" charset="-122"/>
              </a:rPr>
              <a:t> </a:t>
            </a:r>
            <a:r>
              <a:rPr sz="1800" spc="-170" dirty="0">
                <a:latin typeface="宋体" panose="02010600030101010101" pitchFamily="2" charset="-122"/>
                <a:cs typeface="宋体" panose="02010600030101010101" pitchFamily="2" charset="-122"/>
              </a:rPr>
              <a:t>the</a:t>
            </a:r>
            <a:r>
              <a:rPr sz="1800" spc="-459" dirty="0">
                <a:latin typeface="宋体" panose="02010600030101010101" pitchFamily="2" charset="-122"/>
                <a:cs typeface="宋体" panose="02010600030101010101" pitchFamily="2" charset="-122"/>
              </a:rPr>
              <a:t> </a:t>
            </a:r>
            <a:r>
              <a:rPr sz="1800" spc="-165" dirty="0">
                <a:latin typeface="宋体" panose="02010600030101010101" pitchFamily="2" charset="-122"/>
                <a:cs typeface="宋体" panose="02010600030101010101" pitchFamily="2" charset="-122"/>
              </a:rPr>
              <a:t>prov</a:t>
            </a:r>
            <a:r>
              <a:rPr sz="1800" spc="-175" dirty="0">
                <a:latin typeface="宋体" panose="02010600030101010101" pitchFamily="2" charset="-122"/>
                <a:cs typeface="宋体" panose="02010600030101010101" pitchFamily="2" charset="-122"/>
              </a:rPr>
              <a:t>i</a:t>
            </a:r>
            <a:r>
              <a:rPr sz="1800" spc="-50" dirty="0">
                <a:latin typeface="宋体" panose="02010600030101010101" pitchFamily="2" charset="-122"/>
                <a:cs typeface="宋体" panose="02010600030101010101" pitchFamily="2" charset="-122"/>
              </a:rPr>
              <a:t>ded</a:t>
            </a:r>
            <a:r>
              <a:rPr sz="1800" spc="-465" dirty="0">
                <a:latin typeface="宋体" panose="02010600030101010101" pitchFamily="2" charset="-122"/>
                <a:cs typeface="宋体" panose="02010600030101010101" pitchFamily="2" charset="-122"/>
              </a:rPr>
              <a:t> </a:t>
            </a:r>
            <a:r>
              <a:rPr sz="1800" spc="-310" dirty="0">
                <a:latin typeface="宋体" panose="02010600030101010101" pitchFamily="2" charset="-122"/>
                <a:cs typeface="宋体" panose="02010600030101010101" pitchFamily="2" charset="-122"/>
              </a:rPr>
              <a:t>st</a:t>
            </a:r>
            <a:r>
              <a:rPr sz="1800" spc="-275" dirty="0">
                <a:latin typeface="宋体" panose="02010600030101010101" pitchFamily="2" charset="-122"/>
                <a:cs typeface="宋体" panose="02010600030101010101" pitchFamily="2" charset="-122"/>
              </a:rPr>
              <a:t>ring.</a:t>
            </a:r>
            <a:endParaRPr sz="1800">
              <a:latin typeface="宋体" panose="02010600030101010101" pitchFamily="2" charset="-122"/>
              <a:cs typeface="宋体" panose="02010600030101010101" pitchFamily="2" charset="-122"/>
            </a:endParaRPr>
          </a:p>
          <a:p>
            <a:pPr marL="469900">
              <a:lnSpc>
                <a:spcPct val="100000"/>
              </a:lnSpc>
              <a:spcBef>
                <a:spcPts val="295"/>
              </a:spcBef>
            </a:pPr>
            <a:r>
              <a:rPr sz="1800" dirty="0">
                <a:solidFill>
                  <a:srgbClr val="45B19B"/>
                </a:solidFill>
                <a:latin typeface="Wingdings" panose="05000000000000000000"/>
                <a:cs typeface="Wingdings" panose="05000000000000000000"/>
              </a:rPr>
              <a:t></a:t>
            </a:r>
            <a:r>
              <a:rPr sz="1800" dirty="0">
                <a:solidFill>
                  <a:srgbClr val="45B19B"/>
                </a:solidFill>
                <a:latin typeface="Times New Roman" panose="02020603050405020304"/>
                <a:cs typeface="Times New Roman" panose="02020603050405020304"/>
              </a:rPr>
              <a:t> </a:t>
            </a:r>
            <a:r>
              <a:rPr sz="1800" spc="5" dirty="0">
                <a:solidFill>
                  <a:srgbClr val="45B19B"/>
                </a:solidFill>
                <a:latin typeface="Times New Roman" panose="02020603050405020304"/>
                <a:cs typeface="Times New Roman" panose="02020603050405020304"/>
              </a:rPr>
              <a:t> </a:t>
            </a:r>
            <a:r>
              <a:rPr sz="1800" spc="30" dirty="0">
                <a:latin typeface="宋体" panose="02010600030101010101" pitchFamily="2" charset="-122"/>
                <a:cs typeface="宋体" panose="02010600030101010101" pitchFamily="2" charset="-122"/>
              </a:rPr>
              <a:t>=~:</a:t>
            </a:r>
            <a:r>
              <a:rPr sz="1800" spc="-450" dirty="0">
                <a:latin typeface="宋体" panose="02010600030101010101" pitchFamily="2" charset="-122"/>
                <a:cs typeface="宋体" panose="02010600030101010101" pitchFamily="2" charset="-122"/>
              </a:rPr>
              <a:t> </a:t>
            </a:r>
            <a:r>
              <a:rPr sz="1800" spc="-225" dirty="0">
                <a:latin typeface="宋体" panose="02010600030101010101" pitchFamily="2" charset="-122"/>
                <a:cs typeface="宋体" panose="02010600030101010101" pitchFamily="2" charset="-122"/>
              </a:rPr>
              <a:t>Select</a:t>
            </a:r>
            <a:r>
              <a:rPr sz="1800" spc="-450" dirty="0">
                <a:latin typeface="宋体" panose="02010600030101010101" pitchFamily="2" charset="-122"/>
                <a:cs typeface="宋体" panose="02010600030101010101" pitchFamily="2" charset="-122"/>
              </a:rPr>
              <a:t> </a:t>
            </a:r>
            <a:r>
              <a:rPr sz="1800" spc="-254" dirty="0">
                <a:latin typeface="宋体" panose="02010600030101010101" pitchFamily="2" charset="-122"/>
                <a:cs typeface="宋体" panose="02010600030101010101" pitchFamily="2" charset="-122"/>
              </a:rPr>
              <a:t>labels</a:t>
            </a:r>
            <a:r>
              <a:rPr sz="1800" spc="-450" dirty="0">
                <a:latin typeface="宋体" panose="02010600030101010101" pitchFamily="2" charset="-122"/>
                <a:cs typeface="宋体" panose="02010600030101010101" pitchFamily="2" charset="-122"/>
              </a:rPr>
              <a:t> </a:t>
            </a:r>
            <a:r>
              <a:rPr sz="1800" spc="-370" dirty="0">
                <a:latin typeface="宋体" panose="02010600030101010101" pitchFamily="2" charset="-122"/>
                <a:cs typeface="宋体" panose="02010600030101010101" pitchFamily="2" charset="-122"/>
              </a:rPr>
              <a:t>t</a:t>
            </a:r>
            <a:r>
              <a:rPr sz="1800" spc="-180" dirty="0">
                <a:latin typeface="宋体" panose="02010600030101010101" pitchFamily="2" charset="-122"/>
                <a:cs typeface="宋体" panose="02010600030101010101" pitchFamily="2" charset="-122"/>
              </a:rPr>
              <a:t>hat</a:t>
            </a:r>
            <a:r>
              <a:rPr sz="1800" spc="-480" dirty="0">
                <a:latin typeface="宋体" panose="02010600030101010101" pitchFamily="2" charset="-122"/>
                <a:cs typeface="宋体" panose="02010600030101010101" pitchFamily="2" charset="-122"/>
              </a:rPr>
              <a:t> </a:t>
            </a:r>
            <a:r>
              <a:rPr sz="1800" spc="-175" dirty="0">
                <a:latin typeface="宋体" panose="02010600030101010101" pitchFamily="2" charset="-122"/>
                <a:cs typeface="宋体" panose="02010600030101010101" pitchFamily="2" charset="-122"/>
              </a:rPr>
              <a:t>rege</a:t>
            </a:r>
            <a:r>
              <a:rPr sz="1800" cap="small" spc="95" dirty="0">
                <a:latin typeface="宋体" panose="02010600030101010101" pitchFamily="2" charset="-122"/>
                <a:cs typeface="宋体" panose="02010600030101010101" pitchFamily="2" charset="-122"/>
              </a:rPr>
              <a:t>x</a:t>
            </a:r>
            <a:r>
              <a:rPr sz="1800" spc="-345" dirty="0">
                <a:latin typeface="宋体" panose="02010600030101010101" pitchFamily="2" charset="-122"/>
                <a:cs typeface="宋体" panose="02010600030101010101" pitchFamily="2" charset="-122"/>
              </a:rPr>
              <a:t>-</a:t>
            </a:r>
            <a:r>
              <a:rPr sz="1800" spc="-20" dirty="0">
                <a:latin typeface="宋体" panose="02010600030101010101" pitchFamily="2" charset="-122"/>
                <a:cs typeface="宋体" panose="02010600030101010101" pitchFamily="2" charset="-122"/>
              </a:rPr>
              <a:t>mat</a:t>
            </a:r>
            <a:r>
              <a:rPr sz="1800" spc="-70" dirty="0">
                <a:latin typeface="宋体" panose="02010600030101010101" pitchFamily="2" charset="-122"/>
                <a:cs typeface="宋体" panose="02010600030101010101" pitchFamily="2" charset="-122"/>
              </a:rPr>
              <a:t>ch</a:t>
            </a:r>
            <a:r>
              <a:rPr sz="1800" spc="-459" dirty="0">
                <a:latin typeface="宋体" panose="02010600030101010101" pitchFamily="2" charset="-122"/>
                <a:cs typeface="宋体" panose="02010600030101010101" pitchFamily="2" charset="-122"/>
              </a:rPr>
              <a:t> </a:t>
            </a:r>
            <a:r>
              <a:rPr sz="1800" spc="-180" dirty="0">
                <a:latin typeface="宋体" panose="02010600030101010101" pitchFamily="2" charset="-122"/>
                <a:cs typeface="宋体" panose="02010600030101010101" pitchFamily="2" charset="-122"/>
              </a:rPr>
              <a:t>t</a:t>
            </a:r>
            <a:r>
              <a:rPr sz="1800" spc="-175" dirty="0">
                <a:latin typeface="宋体" panose="02010600030101010101" pitchFamily="2" charset="-122"/>
                <a:cs typeface="宋体" panose="02010600030101010101" pitchFamily="2" charset="-122"/>
              </a:rPr>
              <a:t>h</a:t>
            </a:r>
            <a:r>
              <a:rPr sz="1800" spc="-150" dirty="0">
                <a:latin typeface="宋体" panose="02010600030101010101" pitchFamily="2" charset="-122"/>
                <a:cs typeface="宋体" panose="02010600030101010101" pitchFamily="2" charset="-122"/>
              </a:rPr>
              <a:t>e</a:t>
            </a:r>
            <a:r>
              <a:rPr sz="1800" spc="-465" dirty="0">
                <a:latin typeface="宋体" panose="02010600030101010101" pitchFamily="2" charset="-122"/>
                <a:cs typeface="宋体" panose="02010600030101010101" pitchFamily="2" charset="-122"/>
              </a:rPr>
              <a:t> </a:t>
            </a:r>
            <a:r>
              <a:rPr sz="1800" spc="-120" dirty="0">
                <a:latin typeface="宋体" panose="02010600030101010101" pitchFamily="2" charset="-122"/>
                <a:cs typeface="宋体" panose="02010600030101010101" pitchFamily="2" charset="-122"/>
              </a:rPr>
              <a:t>provided</a:t>
            </a:r>
            <a:r>
              <a:rPr sz="1800" spc="-450" dirty="0">
                <a:latin typeface="宋体" panose="02010600030101010101" pitchFamily="2" charset="-122"/>
                <a:cs typeface="宋体" panose="02010600030101010101" pitchFamily="2" charset="-122"/>
              </a:rPr>
              <a:t> </a:t>
            </a:r>
            <a:r>
              <a:rPr sz="1800" spc="-310" dirty="0">
                <a:latin typeface="宋体" panose="02010600030101010101" pitchFamily="2" charset="-122"/>
                <a:cs typeface="宋体" panose="02010600030101010101" pitchFamily="2" charset="-122"/>
              </a:rPr>
              <a:t>str</a:t>
            </a:r>
            <a:r>
              <a:rPr sz="1800" spc="-270" dirty="0">
                <a:latin typeface="宋体" panose="02010600030101010101" pitchFamily="2" charset="-122"/>
                <a:cs typeface="宋体" panose="02010600030101010101" pitchFamily="2" charset="-122"/>
              </a:rPr>
              <a:t>ing.</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240" dirty="0">
                <a:latin typeface="宋体" panose="02010600030101010101" pitchFamily="2" charset="-122"/>
                <a:cs typeface="宋体" panose="02010600030101010101" pitchFamily="2" charset="-122"/>
              </a:rPr>
              <a:t>!~:</a:t>
            </a:r>
            <a:r>
              <a:rPr sz="1800" spc="-445" dirty="0">
                <a:latin typeface="宋体" panose="02010600030101010101" pitchFamily="2" charset="-122"/>
                <a:cs typeface="宋体" panose="02010600030101010101" pitchFamily="2" charset="-122"/>
              </a:rPr>
              <a:t> </a:t>
            </a:r>
            <a:r>
              <a:rPr sz="1800" spc="-229" dirty="0">
                <a:latin typeface="宋体" panose="02010600030101010101" pitchFamily="2" charset="-122"/>
                <a:cs typeface="宋体" panose="02010600030101010101" pitchFamily="2" charset="-122"/>
              </a:rPr>
              <a:t>Select</a:t>
            </a:r>
            <a:r>
              <a:rPr sz="1800" spc="-450" dirty="0">
                <a:latin typeface="宋体" panose="02010600030101010101" pitchFamily="2" charset="-122"/>
                <a:cs typeface="宋体" panose="02010600030101010101" pitchFamily="2" charset="-122"/>
              </a:rPr>
              <a:t> </a:t>
            </a:r>
            <a:r>
              <a:rPr sz="1800" spc="-254" dirty="0">
                <a:latin typeface="宋体" panose="02010600030101010101" pitchFamily="2" charset="-122"/>
                <a:cs typeface="宋体" panose="02010600030101010101" pitchFamily="2" charset="-122"/>
              </a:rPr>
              <a:t>labels</a:t>
            </a:r>
            <a:r>
              <a:rPr sz="1800" spc="-445" dirty="0">
                <a:latin typeface="宋体" panose="02010600030101010101" pitchFamily="2" charset="-122"/>
                <a:cs typeface="宋体" panose="02010600030101010101" pitchFamily="2" charset="-122"/>
              </a:rPr>
              <a:t> </a:t>
            </a:r>
            <a:r>
              <a:rPr sz="1800" spc="-225" dirty="0">
                <a:latin typeface="宋体" panose="02010600030101010101" pitchFamily="2" charset="-122"/>
                <a:cs typeface="宋体" panose="02010600030101010101" pitchFamily="2" charset="-122"/>
              </a:rPr>
              <a:t>that</a:t>
            </a:r>
            <a:r>
              <a:rPr sz="1800" spc="-480" dirty="0">
                <a:latin typeface="宋体" panose="02010600030101010101" pitchFamily="2" charset="-122"/>
                <a:cs typeface="宋体" panose="02010600030101010101" pitchFamily="2" charset="-122"/>
              </a:rPr>
              <a:t> </a:t>
            </a:r>
            <a:r>
              <a:rPr sz="1800" spc="5" dirty="0">
                <a:latin typeface="宋体" panose="02010600030101010101" pitchFamily="2" charset="-122"/>
                <a:cs typeface="宋体" panose="02010600030101010101" pitchFamily="2" charset="-122"/>
              </a:rPr>
              <a:t>do</a:t>
            </a:r>
            <a:r>
              <a:rPr sz="1800" spc="-445" dirty="0">
                <a:latin typeface="宋体" panose="02010600030101010101" pitchFamily="2" charset="-122"/>
                <a:cs typeface="宋体" panose="02010600030101010101" pitchFamily="2" charset="-122"/>
              </a:rPr>
              <a:t> </a:t>
            </a:r>
            <a:r>
              <a:rPr sz="1800" spc="-114" dirty="0">
                <a:latin typeface="宋体" panose="02010600030101010101" pitchFamily="2" charset="-122"/>
                <a:cs typeface="宋体" panose="02010600030101010101" pitchFamily="2" charset="-122"/>
              </a:rPr>
              <a:t>not</a:t>
            </a:r>
            <a:r>
              <a:rPr sz="1800" spc="-470" dirty="0">
                <a:latin typeface="宋体" panose="02010600030101010101" pitchFamily="2" charset="-122"/>
                <a:cs typeface="宋体" panose="02010600030101010101" pitchFamily="2" charset="-122"/>
              </a:rPr>
              <a:t> </a:t>
            </a:r>
            <a:r>
              <a:rPr sz="1800" spc="-105" dirty="0">
                <a:latin typeface="宋体" panose="02010600030101010101" pitchFamily="2" charset="-122"/>
                <a:cs typeface="宋体" panose="02010600030101010101" pitchFamily="2" charset="-122"/>
              </a:rPr>
              <a:t>rege</a:t>
            </a:r>
            <a:r>
              <a:rPr sz="1800" cap="small" spc="-105" dirty="0">
                <a:latin typeface="宋体" panose="02010600030101010101" pitchFamily="2" charset="-122"/>
                <a:cs typeface="宋体" panose="02010600030101010101" pitchFamily="2" charset="-122"/>
              </a:rPr>
              <a:t>x</a:t>
            </a:r>
            <a:r>
              <a:rPr sz="1800" spc="-105" dirty="0">
                <a:latin typeface="宋体" panose="02010600030101010101" pitchFamily="2" charset="-122"/>
                <a:cs typeface="宋体" panose="02010600030101010101" pitchFamily="2" charset="-122"/>
              </a:rPr>
              <a:t>-match</a:t>
            </a:r>
            <a:r>
              <a:rPr sz="1800" spc="-455" dirty="0">
                <a:latin typeface="宋体" panose="02010600030101010101" pitchFamily="2" charset="-122"/>
                <a:cs typeface="宋体" panose="02010600030101010101" pitchFamily="2" charset="-122"/>
              </a:rPr>
              <a:t> </a:t>
            </a:r>
            <a:r>
              <a:rPr sz="1800" spc="-170" dirty="0">
                <a:latin typeface="宋体" panose="02010600030101010101" pitchFamily="2" charset="-122"/>
                <a:cs typeface="宋体" panose="02010600030101010101" pitchFamily="2" charset="-122"/>
              </a:rPr>
              <a:t>the</a:t>
            </a:r>
            <a:r>
              <a:rPr sz="1800" spc="-470" dirty="0">
                <a:latin typeface="宋体" panose="02010600030101010101" pitchFamily="2" charset="-122"/>
                <a:cs typeface="宋体" panose="02010600030101010101" pitchFamily="2" charset="-122"/>
              </a:rPr>
              <a:t> </a:t>
            </a:r>
            <a:r>
              <a:rPr sz="1800" spc="-120" dirty="0">
                <a:latin typeface="宋体" panose="02010600030101010101" pitchFamily="2" charset="-122"/>
                <a:cs typeface="宋体" panose="02010600030101010101" pitchFamily="2" charset="-122"/>
              </a:rPr>
              <a:t>provided</a:t>
            </a:r>
            <a:r>
              <a:rPr sz="1800" spc="-445" dirty="0">
                <a:latin typeface="宋体" panose="02010600030101010101" pitchFamily="2" charset="-122"/>
                <a:cs typeface="宋体" panose="02010600030101010101" pitchFamily="2" charset="-122"/>
              </a:rPr>
              <a:t> </a:t>
            </a:r>
            <a:r>
              <a:rPr sz="1800" spc="-285" dirty="0">
                <a:latin typeface="宋体" panose="02010600030101010101" pitchFamily="2" charset="-122"/>
                <a:cs typeface="宋体" panose="02010600030101010101" pitchFamily="2" charset="-122"/>
              </a:rPr>
              <a:t>string.</a:t>
            </a:r>
            <a:endParaRPr sz="1800">
              <a:latin typeface="宋体" panose="02010600030101010101" pitchFamily="2" charset="-122"/>
              <a:cs typeface="宋体" panose="02010600030101010101" pitchFamily="2" charset="-122"/>
            </a:endParaRPr>
          </a:p>
          <a:p>
            <a:pPr marL="304800" indent="-292100">
              <a:lnSpc>
                <a:spcPct val="100000"/>
              </a:lnSpc>
              <a:spcBef>
                <a:spcPts val="75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注意事项</a:t>
            </a:r>
            <a:endParaRPr sz="2000">
              <a:latin typeface="宋体" panose="02010600030101010101" pitchFamily="2" charset="-122"/>
              <a:cs typeface="宋体" panose="02010600030101010101" pitchFamily="2" charset="-122"/>
            </a:endParaRPr>
          </a:p>
          <a:p>
            <a:pPr marL="755650" lvl="1" indent="-285750">
              <a:lnSpc>
                <a:spcPct val="100000"/>
              </a:lnSpc>
              <a:spcBef>
                <a:spcPts val="29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匹配到空标签值的匹配器时，所有未定义该标签的时间序列同样符合条件；</a:t>
            </a:r>
            <a:endParaRPr sz="1800">
              <a:latin typeface="宋体" panose="02010600030101010101" pitchFamily="2" charset="-122"/>
              <a:cs typeface="宋体" panose="02010600030101010101" pitchFamily="2" charset="-122"/>
            </a:endParaRPr>
          </a:p>
          <a:p>
            <a:pPr marL="1205865" lvl="2" indent="-280035">
              <a:lnSpc>
                <a:spcPts val="1820"/>
              </a:lnSpc>
              <a:spcBef>
                <a:spcPts val="33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例如</a:t>
            </a:r>
            <a:r>
              <a:rPr sz="1600" spc="-130" dirty="0">
                <a:latin typeface="宋体" panose="02010600030101010101" pitchFamily="2" charset="-122"/>
                <a:cs typeface="宋体" panose="02010600030101010101" pitchFamily="2" charset="-122"/>
              </a:rPr>
              <a:t>，http_requests_total{env=</a:t>
            </a:r>
            <a:r>
              <a:rPr sz="1600" spc="-420" dirty="0">
                <a:latin typeface="宋体" panose="02010600030101010101" pitchFamily="2" charset="-122"/>
                <a:cs typeface="宋体" panose="02010600030101010101" pitchFamily="2" charset="-122"/>
              </a:rPr>
              <a:t> </a:t>
            </a:r>
            <a:r>
              <a:rPr sz="1600" spc="-85" dirty="0">
                <a:latin typeface="宋体" panose="02010600030101010101" pitchFamily="2" charset="-122"/>
                <a:cs typeface="宋体" panose="02010600030101010101" pitchFamily="2" charset="-122"/>
              </a:rPr>
              <a:t>""}，</a:t>
            </a:r>
            <a:r>
              <a:rPr sz="1600" dirty="0">
                <a:latin typeface="宋体" panose="02010600030101010101" pitchFamily="2" charset="-122"/>
                <a:cs typeface="宋体" panose="02010600030101010101" pitchFamily="2" charset="-122"/>
              </a:rPr>
              <a:t>则该指标名称上所有未使用该标签</a:t>
            </a:r>
            <a:r>
              <a:rPr sz="1600" spc="-35" dirty="0">
                <a:latin typeface="宋体" panose="02010600030101010101" pitchFamily="2" charset="-122"/>
                <a:cs typeface="宋体" panose="02010600030101010101" pitchFamily="2" charset="-122"/>
              </a:rPr>
              <a:t>（env）</a:t>
            </a:r>
            <a:r>
              <a:rPr sz="1600" dirty="0">
                <a:latin typeface="宋体" panose="02010600030101010101" pitchFamily="2" charset="-122"/>
                <a:cs typeface="宋体" panose="02010600030101010101" pitchFamily="2" charset="-122"/>
              </a:rPr>
              <a:t>的时间序列也符合条件，比如时间序</a:t>
            </a:r>
            <a:endParaRPr sz="1600">
              <a:latin typeface="宋体" panose="02010600030101010101" pitchFamily="2" charset="-122"/>
              <a:cs typeface="宋体" panose="02010600030101010101" pitchFamily="2" charset="-122"/>
            </a:endParaRPr>
          </a:p>
          <a:p>
            <a:pPr marL="1155065">
              <a:lnSpc>
                <a:spcPts val="1820"/>
              </a:lnSpc>
            </a:pPr>
            <a:r>
              <a:rPr sz="1600" spc="-5" dirty="0">
                <a:latin typeface="宋体" panose="02010600030101010101" pitchFamily="2" charset="-122"/>
                <a:cs typeface="宋体" panose="02010600030101010101" pitchFamily="2" charset="-122"/>
              </a:rPr>
              <a:t>列</a:t>
            </a:r>
            <a:r>
              <a:rPr sz="1600" spc="-130" dirty="0">
                <a:latin typeface="宋体" panose="02010600030101010101" pitchFamily="2" charset="-122"/>
                <a:cs typeface="宋体" panose="02010600030101010101" pitchFamily="2" charset="-122"/>
              </a:rPr>
              <a:t>http_requests_total{method</a:t>
            </a:r>
            <a:r>
              <a:rPr sz="1600" spc="-420" dirty="0">
                <a:latin typeface="宋体" panose="02010600030101010101" pitchFamily="2" charset="-122"/>
                <a:cs typeface="宋体" panose="02010600030101010101" pitchFamily="2" charset="-122"/>
              </a:rPr>
              <a:t> </a:t>
            </a:r>
            <a:r>
              <a:rPr sz="1600" spc="-90" dirty="0">
                <a:latin typeface="宋体" panose="02010600030101010101" pitchFamily="2" charset="-122"/>
                <a:cs typeface="宋体" panose="02010600030101010101" pitchFamily="2" charset="-122"/>
              </a:rPr>
              <a:t>="get"}</a:t>
            </a:r>
            <a:r>
              <a:rPr sz="1600" spc="-420" dirty="0">
                <a:latin typeface="宋体" panose="02010600030101010101" pitchFamily="2" charset="-122"/>
                <a:cs typeface="宋体" panose="02010600030101010101" pitchFamily="2" charset="-122"/>
              </a:rPr>
              <a:t> </a:t>
            </a:r>
            <a:r>
              <a:rPr sz="1600" dirty="0">
                <a:latin typeface="宋体" panose="02010600030101010101" pitchFamily="2" charset="-122"/>
                <a:cs typeface="宋体" panose="02010600030101010101" pitchFamily="2" charset="-122"/>
              </a:rPr>
              <a:t>；</a:t>
            </a:r>
            <a:endParaRPr sz="1600">
              <a:latin typeface="宋体" panose="02010600030101010101" pitchFamily="2" charset="-122"/>
              <a:cs typeface="宋体" panose="02010600030101010101" pitchFamily="2" charset="-122"/>
            </a:endParaRPr>
          </a:p>
          <a:p>
            <a:pPr marL="755650" lvl="1" indent="-285750">
              <a:lnSpc>
                <a:spcPct val="100000"/>
              </a:lnSpc>
              <a:spcBef>
                <a:spcPts val="275"/>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正则表达式将执行完全锚定机制，它需要匹配指定的标签的整个值；</a:t>
            </a:r>
            <a:endParaRPr sz="1800">
              <a:latin typeface="宋体" panose="02010600030101010101" pitchFamily="2" charset="-122"/>
              <a:cs typeface="宋体" panose="02010600030101010101" pitchFamily="2" charset="-122"/>
            </a:endParaRPr>
          </a:p>
          <a:p>
            <a:pPr marL="755650" lvl="1" indent="-285750">
              <a:lnSpc>
                <a:spcPct val="100000"/>
              </a:lnSpc>
              <a:spcBef>
                <a:spcPts val="285"/>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向量选择器至少要包含一个指标名称，或者至少有一个不会匹配到空字符串的匹配器；</a:t>
            </a:r>
            <a:endParaRPr sz="1800">
              <a:latin typeface="宋体" panose="02010600030101010101" pitchFamily="2" charset="-122"/>
              <a:cs typeface="宋体" panose="02010600030101010101" pitchFamily="2" charset="-122"/>
            </a:endParaRPr>
          </a:p>
          <a:p>
            <a:pPr marL="1205865" lvl="2" indent="-280035">
              <a:lnSpc>
                <a:spcPct val="100000"/>
              </a:lnSpc>
              <a:spcBef>
                <a:spcPts val="32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例如，</a:t>
            </a:r>
            <a:r>
              <a:rPr sz="1600" spc="-235" dirty="0">
                <a:latin typeface="宋体" panose="02010600030101010101" pitchFamily="2" charset="-122"/>
                <a:cs typeface="宋体" panose="02010600030101010101" pitchFamily="2" charset="-122"/>
              </a:rPr>
              <a:t>{j</a:t>
            </a:r>
            <a:r>
              <a:rPr sz="1600" spc="15" dirty="0">
                <a:latin typeface="宋体" panose="02010600030101010101" pitchFamily="2" charset="-122"/>
                <a:cs typeface="宋体" panose="02010600030101010101" pitchFamily="2" charset="-122"/>
              </a:rPr>
              <a:t>o</a:t>
            </a:r>
            <a:r>
              <a:rPr sz="1600" spc="20" dirty="0">
                <a:latin typeface="宋体" panose="02010600030101010101" pitchFamily="2" charset="-122"/>
                <a:cs typeface="宋体" panose="02010600030101010101" pitchFamily="2" charset="-122"/>
              </a:rPr>
              <a:t>b</a:t>
            </a:r>
            <a:r>
              <a:rPr sz="1600" spc="254" dirty="0">
                <a:latin typeface="宋体" panose="02010600030101010101" pitchFamily="2" charset="-122"/>
                <a:cs typeface="宋体" panose="02010600030101010101" pitchFamily="2" charset="-122"/>
              </a:rPr>
              <a:t>=</a:t>
            </a:r>
            <a:r>
              <a:rPr sz="1600" spc="-114" dirty="0">
                <a:latin typeface="宋体" panose="02010600030101010101" pitchFamily="2" charset="-122"/>
                <a:cs typeface="宋体" panose="02010600030101010101" pitchFamily="2" charset="-122"/>
              </a:rPr>
              <a:t>""</a:t>
            </a:r>
            <a:r>
              <a:rPr sz="1600" spc="-110" dirty="0">
                <a:latin typeface="宋体" panose="02010600030101010101" pitchFamily="2" charset="-122"/>
                <a:cs typeface="宋体" panose="02010600030101010101" pitchFamily="2" charset="-122"/>
              </a:rPr>
              <a:t>}</a:t>
            </a:r>
            <a:r>
              <a:rPr sz="1600" dirty="0">
                <a:latin typeface="宋体" panose="02010600030101010101" pitchFamily="2" charset="-122"/>
                <a:cs typeface="宋体" panose="02010600030101010101" pitchFamily="2" charset="-122"/>
              </a:rPr>
              <a:t>为非法的选择器；</a:t>
            </a:r>
            <a:endParaRPr sz="1600">
              <a:latin typeface="宋体" panose="02010600030101010101" pitchFamily="2" charset="-122"/>
              <a:cs typeface="宋体" panose="02010600030101010101" pitchFamily="2" charset="-122"/>
            </a:endParaRPr>
          </a:p>
          <a:p>
            <a:pPr marL="755650" lvl="1" indent="-285750">
              <a:lnSpc>
                <a:spcPct val="100000"/>
              </a:lnSpc>
              <a:spcBef>
                <a:spcPts val="270"/>
              </a:spcBef>
              <a:buClr>
                <a:srgbClr val="45B19B"/>
              </a:buClr>
              <a:buFont typeface="Wingdings" panose="05000000000000000000"/>
              <a:buChar char=""/>
              <a:tabLst>
                <a:tab pos="755650" algn="l"/>
                <a:tab pos="1668780" algn="l"/>
                <a:tab pos="2379980" algn="l"/>
              </a:tabLst>
            </a:pPr>
            <a:r>
              <a:rPr sz="1800" dirty="0">
                <a:latin typeface="宋体" panose="02010600030101010101" pitchFamily="2" charset="-122"/>
                <a:cs typeface="宋体" panose="02010600030101010101" pitchFamily="2" charset="-122"/>
              </a:rPr>
              <a:t>使用</a:t>
            </a:r>
            <a:r>
              <a:rPr sz="1800" spc="-5" dirty="0">
                <a:latin typeface="宋体" panose="02010600030101010101" pitchFamily="2" charset="-122"/>
                <a:cs typeface="宋体" panose="02010600030101010101" pitchFamily="2" charset="-122"/>
              </a:rPr>
              <a:t>“</a:t>
            </a:r>
            <a:r>
              <a:rPr sz="1800" u="sng" spc="-450" dirty="0">
                <a:uFill>
                  <a:solidFill>
                    <a:srgbClr val="000000"/>
                  </a:solidFill>
                </a:uFill>
                <a:latin typeface="宋体" panose="02010600030101010101" pitchFamily="2" charset="-122"/>
                <a:cs typeface="宋体" panose="02010600030101010101" pitchFamily="2" charset="-122"/>
              </a:rPr>
              <a:t> </a:t>
            </a:r>
            <a:r>
              <a:rPr sz="1800" u="sng" dirty="0">
                <a:uFill>
                  <a:solidFill>
                    <a:srgbClr val="000000"/>
                  </a:solidFill>
                </a:uFill>
                <a:latin typeface="宋体" panose="02010600030101010101" pitchFamily="2" charset="-122"/>
                <a:cs typeface="宋体" panose="02010600030101010101" pitchFamily="2" charset="-122"/>
              </a:rPr>
              <a:t>	</a:t>
            </a:r>
            <a:r>
              <a:rPr sz="1800" spc="45" dirty="0">
                <a:latin typeface="宋体" panose="02010600030101010101" pitchFamily="2" charset="-122"/>
                <a:cs typeface="宋体" panose="02010600030101010101" pitchFamily="2" charset="-122"/>
              </a:rPr>
              <a:t>name</a:t>
            </a:r>
            <a:r>
              <a:rPr sz="1800" u="sng" spc="-450" dirty="0">
                <a:uFill>
                  <a:solidFill>
                    <a:srgbClr val="000000"/>
                  </a:solidFill>
                </a:uFill>
                <a:latin typeface="宋体" panose="02010600030101010101" pitchFamily="2" charset="-122"/>
                <a:cs typeface="宋体" panose="02010600030101010101" pitchFamily="2" charset="-122"/>
              </a:rPr>
              <a:t> </a:t>
            </a:r>
            <a:r>
              <a:rPr sz="1800" u="sng" dirty="0">
                <a:uFill>
                  <a:solidFill>
                    <a:srgbClr val="000000"/>
                  </a:solidFill>
                </a:uFill>
                <a:latin typeface="宋体" panose="02010600030101010101" pitchFamily="2" charset="-122"/>
                <a:cs typeface="宋体" panose="02010600030101010101" pitchFamily="2" charset="-122"/>
              </a:rPr>
              <a:t>	</a:t>
            </a:r>
            <a:r>
              <a:rPr sz="1800" dirty="0">
                <a:latin typeface="宋体" panose="02010600030101010101" pitchFamily="2" charset="-122"/>
                <a:cs typeface="宋体" panose="02010600030101010101" pitchFamily="2" charset="-122"/>
              </a:rPr>
              <a:t>”做为标签名称，还能够对指标名称进行过滤；</a:t>
            </a:r>
            <a:endParaRPr sz="1800">
              <a:latin typeface="宋体" panose="02010600030101010101" pitchFamily="2" charset="-122"/>
              <a:cs typeface="宋体" panose="02010600030101010101" pitchFamily="2" charset="-122"/>
            </a:endParaRPr>
          </a:p>
          <a:p>
            <a:pPr marL="1205865" lvl="2" indent="-280035">
              <a:lnSpc>
                <a:spcPct val="100000"/>
              </a:lnSpc>
              <a:spcBef>
                <a:spcPts val="320"/>
              </a:spcBef>
              <a:buClr>
                <a:srgbClr val="F3C108"/>
              </a:buClr>
              <a:buFont typeface="Wingdings" panose="05000000000000000000"/>
              <a:buChar char=""/>
              <a:tabLst>
                <a:tab pos="1206500" algn="l"/>
                <a:tab pos="2116455" algn="l"/>
                <a:tab pos="2747645" algn="l"/>
              </a:tabLst>
            </a:pPr>
            <a:r>
              <a:rPr sz="1600" dirty="0">
                <a:latin typeface="宋体" panose="02010600030101010101" pitchFamily="2" charset="-122"/>
                <a:cs typeface="宋体" panose="02010600030101010101" pitchFamily="2" charset="-122"/>
              </a:rPr>
              <a:t>例如</a:t>
            </a:r>
            <a:r>
              <a:rPr sz="1600" spc="-20" dirty="0">
                <a:latin typeface="宋体" panose="02010600030101010101" pitchFamily="2" charset="-122"/>
                <a:cs typeface="宋体" panose="02010600030101010101" pitchFamily="2" charset="-122"/>
              </a:rPr>
              <a:t>，</a:t>
            </a:r>
            <a:r>
              <a:rPr sz="1600" spc="-20" dirty="0">
                <a:solidFill>
                  <a:srgbClr val="333333"/>
                </a:solidFill>
                <a:latin typeface="宋体" panose="02010600030101010101" pitchFamily="2" charset="-122"/>
                <a:cs typeface="宋体" panose="02010600030101010101" pitchFamily="2" charset="-122"/>
              </a:rPr>
              <a:t>{</a:t>
            </a:r>
            <a:r>
              <a:rPr sz="1600" u="sng" spc="-20" dirty="0">
                <a:solidFill>
                  <a:srgbClr val="333333"/>
                </a:solidFill>
                <a:uFill>
                  <a:solidFill>
                    <a:srgbClr val="323232"/>
                  </a:solidFill>
                </a:uFill>
                <a:latin typeface="宋体" panose="02010600030101010101" pitchFamily="2" charset="-122"/>
                <a:cs typeface="宋体" panose="02010600030101010101" pitchFamily="2" charset="-122"/>
              </a:rPr>
              <a:t>	</a:t>
            </a:r>
            <a:r>
              <a:rPr sz="1600" spc="40" dirty="0">
                <a:solidFill>
                  <a:srgbClr val="333333"/>
                </a:solidFill>
                <a:latin typeface="宋体" panose="02010600030101010101" pitchFamily="2" charset="-122"/>
                <a:cs typeface="宋体" panose="02010600030101010101" pitchFamily="2" charset="-122"/>
              </a:rPr>
              <a:t>name</a:t>
            </a:r>
            <a:r>
              <a:rPr sz="1600" u="sng" spc="40" dirty="0">
                <a:solidFill>
                  <a:srgbClr val="333333"/>
                </a:solidFill>
                <a:uFill>
                  <a:solidFill>
                    <a:srgbClr val="323232"/>
                  </a:solidFill>
                </a:uFill>
                <a:latin typeface="宋体" panose="02010600030101010101" pitchFamily="2" charset="-122"/>
                <a:cs typeface="宋体" panose="02010600030101010101" pitchFamily="2" charset="-122"/>
              </a:rPr>
              <a:t>	</a:t>
            </a:r>
            <a:r>
              <a:rPr sz="1600" spc="-114" dirty="0">
                <a:solidFill>
                  <a:srgbClr val="333333"/>
                </a:solidFill>
                <a:latin typeface="宋体" panose="02010600030101010101" pitchFamily="2" charset="-122"/>
                <a:cs typeface="宋体" panose="02010600030101010101" pitchFamily="2" charset="-122"/>
              </a:rPr>
              <a:t>=~</a:t>
            </a:r>
            <a:r>
              <a:rPr sz="1600" spc="-114" dirty="0">
                <a:latin typeface="宋体" panose="02010600030101010101" pitchFamily="2" charset="-122"/>
                <a:cs typeface="宋体" panose="02010600030101010101" pitchFamily="2" charset="-122"/>
              </a:rPr>
              <a:t>"</a:t>
            </a:r>
            <a:r>
              <a:rPr sz="1600" spc="-114" dirty="0">
                <a:solidFill>
                  <a:srgbClr val="333333"/>
                </a:solidFill>
                <a:latin typeface="宋体" panose="02010600030101010101" pitchFamily="2" charset="-122"/>
                <a:cs typeface="宋体" panose="02010600030101010101" pitchFamily="2" charset="-122"/>
              </a:rPr>
              <a:t>http_requests_.*</a:t>
            </a:r>
            <a:r>
              <a:rPr sz="1600" spc="-114" dirty="0">
                <a:latin typeface="宋体" panose="02010600030101010101" pitchFamily="2" charset="-122"/>
                <a:cs typeface="宋体" panose="02010600030101010101" pitchFamily="2" charset="-122"/>
              </a:rPr>
              <a:t>"</a:t>
            </a:r>
            <a:r>
              <a:rPr sz="1600" spc="-114" dirty="0">
                <a:solidFill>
                  <a:srgbClr val="333333"/>
                </a:solidFill>
                <a:latin typeface="宋体" panose="02010600030101010101" pitchFamily="2" charset="-122"/>
                <a:cs typeface="宋体" panose="02010600030101010101" pitchFamily="2" charset="-122"/>
              </a:rPr>
              <a:t>}</a:t>
            </a:r>
            <a:r>
              <a:rPr sz="1600" dirty="0">
                <a:solidFill>
                  <a:srgbClr val="333333"/>
                </a:solidFill>
                <a:latin typeface="宋体" panose="02010600030101010101" pitchFamily="2" charset="-122"/>
                <a:cs typeface="宋体" panose="02010600030101010101" pitchFamily="2" charset="-122"/>
              </a:rPr>
              <a:t>能够匹配所有以</a:t>
            </a:r>
            <a:r>
              <a:rPr sz="1600" dirty="0">
                <a:latin typeface="宋体" panose="02010600030101010101" pitchFamily="2" charset="-122"/>
                <a:cs typeface="宋体" panose="02010600030101010101" pitchFamily="2" charset="-122"/>
              </a:rPr>
              <a:t>“</a:t>
            </a:r>
            <a:r>
              <a:rPr sz="1600" spc="-409" dirty="0">
                <a:latin typeface="宋体" panose="02010600030101010101" pitchFamily="2" charset="-122"/>
                <a:cs typeface="宋体" panose="02010600030101010101" pitchFamily="2" charset="-122"/>
              </a:rPr>
              <a:t> </a:t>
            </a:r>
            <a:r>
              <a:rPr sz="1600" spc="-145" dirty="0">
                <a:solidFill>
                  <a:srgbClr val="333333"/>
                </a:solidFill>
                <a:latin typeface="宋体" panose="02010600030101010101" pitchFamily="2" charset="-122"/>
                <a:cs typeface="宋体" panose="02010600030101010101" pitchFamily="2" charset="-122"/>
              </a:rPr>
              <a:t>http_requests_</a:t>
            </a:r>
            <a:r>
              <a:rPr sz="1600" spc="-415" dirty="0">
                <a:solidFill>
                  <a:srgbClr val="333333"/>
                </a:solidFill>
                <a:latin typeface="宋体" panose="02010600030101010101" pitchFamily="2" charset="-122"/>
                <a:cs typeface="宋体" panose="02010600030101010101" pitchFamily="2" charset="-122"/>
              </a:rPr>
              <a:t> </a:t>
            </a:r>
            <a:r>
              <a:rPr sz="1600" dirty="0">
                <a:latin typeface="宋体" panose="02010600030101010101" pitchFamily="2" charset="-122"/>
                <a:cs typeface="宋体" panose="02010600030101010101" pitchFamily="2" charset="-122"/>
              </a:rPr>
              <a:t>”</a:t>
            </a:r>
            <a:r>
              <a:rPr sz="1600" dirty="0">
                <a:solidFill>
                  <a:srgbClr val="333333"/>
                </a:solidFill>
                <a:latin typeface="宋体" panose="02010600030101010101" pitchFamily="2" charset="-122"/>
                <a:cs typeface="宋体" panose="02010600030101010101" pitchFamily="2" charset="-122"/>
              </a:rPr>
              <a:t>为前缀的所有指标；</a:t>
            </a:r>
            <a:endParaRPr sz="1600">
              <a:latin typeface="宋体" panose="02010600030101010101" pitchFamily="2" charset="-122"/>
              <a:cs typeface="宋体" panose="02010600030101010101" pitchFamily="2" charset="-122"/>
            </a:endParaRPr>
          </a:p>
        </p:txBody>
      </p:sp>
      <p:sp>
        <p:nvSpPr>
          <p:cNvPr id="7" name="object 7"/>
          <p:cNvSpPr/>
          <p:nvPr>
            <p:custDataLst>
              <p:tags r:id="rId1"/>
            </p:custDataLst>
          </p:nvPr>
        </p:nvSpPr>
        <p:spPr>
          <a:xfrm flipV="1">
            <a:off x="285115" y="818515"/>
            <a:ext cx="11394440"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5"/>
          <a:stretch>
            <a:fillRect/>
          </a:stretch>
        </p:blipFill>
        <p:spPr>
          <a:xfrm>
            <a:off x="8537699" y="209863"/>
            <a:ext cx="2565911" cy="618240"/>
          </a:xfrm>
          <a:prstGeom prst="rect">
            <a:avLst/>
          </a:prstGeom>
        </p:spPr>
      </p:pic>
      <p:pic>
        <p:nvPicPr>
          <p:cNvPr id="4" name="object 4"/>
          <p:cNvPicPr/>
          <p:nvPr>
            <p:custDataLst>
              <p:tags r:id="rId3"/>
            </p:custDataLst>
          </p:nvPr>
        </p:nvPicPr>
        <p:blipFill>
          <a:blip r:embed="rId6" cstate="print"/>
          <a:stretch>
            <a:fillRect/>
          </a:stretch>
        </p:blipFill>
        <p:spPr>
          <a:xfrm>
            <a:off x="0" y="6436359"/>
            <a:ext cx="12190729" cy="42164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8702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范围向量选择器</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671300" cy="3483610"/>
          </a:xfrm>
          <a:prstGeom prst="rect">
            <a:avLst/>
          </a:prstGeom>
        </p:spPr>
        <p:txBody>
          <a:bodyPr vert="horz" wrap="square" lIns="0" tIns="46990" rIns="0" bIns="0" rtlCol="0">
            <a:spAutoFit/>
          </a:bodyPr>
          <a:lstStyle/>
          <a:p>
            <a:pPr marL="241300" marR="426085" indent="-228600">
              <a:lnSpc>
                <a:spcPts val="2160"/>
              </a:lnSpc>
              <a:spcBef>
                <a:spcPts val="370"/>
              </a:spcBef>
              <a:buClr>
                <a:srgbClr val="4770C4"/>
              </a:buClr>
              <a:buFont typeface="Wingdings" panose="05000000000000000000"/>
              <a:buChar char=""/>
              <a:tabLst>
                <a:tab pos="367665" algn="l"/>
                <a:tab pos="368300" algn="l"/>
              </a:tabLst>
            </a:pPr>
            <a:r>
              <a:rPr sz="2000" dirty="0">
                <a:latin typeface="宋体" panose="02010600030101010101" pitchFamily="2" charset="-122"/>
                <a:cs typeface="宋体" panose="02010600030101010101" pitchFamily="2" charset="-122"/>
              </a:rPr>
              <a:t>同即时向量选择器的唯一不同之处在于，范围向量选择器需要在表达式后紧跟一个方括</a:t>
            </a:r>
            <a:r>
              <a:rPr sz="2000" spc="10" dirty="0">
                <a:latin typeface="宋体" panose="02010600030101010101" pitchFamily="2" charset="-122"/>
                <a:cs typeface="宋体" panose="02010600030101010101" pitchFamily="2" charset="-122"/>
              </a:rPr>
              <a:t>号</a:t>
            </a:r>
            <a:r>
              <a:rPr sz="2000" spc="-459" dirty="0">
                <a:latin typeface="宋体" panose="02010600030101010101" pitchFamily="2" charset="-122"/>
                <a:cs typeface="宋体" panose="02010600030101010101" pitchFamily="2" charset="-122"/>
              </a:rPr>
              <a:t>[</a:t>
            </a:r>
            <a:r>
              <a:rPr sz="2000" spc="-500" dirty="0">
                <a:latin typeface="宋体" panose="02010600030101010101" pitchFamily="2" charset="-122"/>
                <a:cs typeface="宋体" panose="02010600030101010101" pitchFamily="2" charset="-122"/>
              </a:rPr>
              <a:t> </a:t>
            </a:r>
            <a:r>
              <a:rPr sz="2000" spc="-465" dirty="0">
                <a:latin typeface="宋体" panose="02010600030101010101" pitchFamily="2" charset="-122"/>
                <a:cs typeface="宋体" panose="02010600030101010101" pitchFamily="2" charset="-122"/>
              </a:rPr>
              <a:t>]</a:t>
            </a:r>
            <a:r>
              <a:rPr sz="2000" dirty="0">
                <a:latin typeface="宋体" panose="02010600030101010101" pitchFamily="2" charset="-122"/>
                <a:cs typeface="宋体" panose="02010600030101010101" pitchFamily="2" charset="-122"/>
              </a:rPr>
              <a:t>来表达 需在时间时序上返回的样本所处的时间范围；</a:t>
            </a:r>
            <a:endParaRPr sz="2000">
              <a:latin typeface="宋体" panose="02010600030101010101" pitchFamily="2" charset="-122"/>
              <a:cs typeface="宋体" panose="02010600030101010101" pitchFamily="2" charset="-122"/>
            </a:endParaRPr>
          </a:p>
          <a:p>
            <a:pPr marL="755650" lvl="1" indent="-285750">
              <a:lnSpc>
                <a:spcPct val="100000"/>
              </a:lnSpc>
              <a:spcBef>
                <a:spcPts val="27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时间范围：以当前时间为基准时间点，指向过去一个特定的时间长度；例</a:t>
            </a:r>
            <a:r>
              <a:rPr sz="1800" spc="5" dirty="0">
                <a:latin typeface="宋体" panose="02010600030101010101" pitchFamily="2" charset="-122"/>
                <a:cs typeface="宋体" panose="02010600030101010101" pitchFamily="2" charset="-122"/>
              </a:rPr>
              <a:t>如</a:t>
            </a:r>
            <a:r>
              <a:rPr sz="1800" spc="-100" dirty="0">
                <a:latin typeface="宋体" panose="02010600030101010101" pitchFamily="2" charset="-122"/>
                <a:cs typeface="宋体" panose="02010600030101010101" pitchFamily="2" charset="-122"/>
              </a:rPr>
              <a:t>[5m]</a:t>
            </a:r>
            <a:r>
              <a:rPr sz="1800" spc="-5" dirty="0">
                <a:latin typeface="宋体" panose="02010600030101010101" pitchFamily="2" charset="-122"/>
                <a:cs typeface="宋体" panose="02010600030101010101" pitchFamily="2" charset="-122"/>
              </a:rPr>
              <a:t>便是指过去</a:t>
            </a:r>
            <a:r>
              <a:rPr sz="1800" spc="-65" dirty="0">
                <a:latin typeface="宋体" panose="02010600030101010101" pitchFamily="2" charset="-122"/>
                <a:cs typeface="宋体" panose="02010600030101010101" pitchFamily="2" charset="-122"/>
              </a:rPr>
              <a:t>5</a:t>
            </a:r>
            <a:r>
              <a:rPr sz="1800" spc="-5" dirty="0">
                <a:latin typeface="宋体" panose="02010600030101010101" pitchFamily="2" charset="-122"/>
                <a:cs typeface="宋体" panose="02010600030101010101" pitchFamily="2" charset="-122"/>
              </a:rPr>
              <a:t>分钟之内；</a:t>
            </a:r>
            <a:endParaRPr sz="1800">
              <a:latin typeface="宋体" panose="02010600030101010101" pitchFamily="2" charset="-122"/>
              <a:cs typeface="宋体" panose="02010600030101010101" pitchFamily="2" charset="-122"/>
            </a:endParaRPr>
          </a:p>
          <a:p>
            <a:pPr marL="368300" indent="-355600">
              <a:lnSpc>
                <a:spcPct val="100000"/>
              </a:lnSpc>
              <a:spcBef>
                <a:spcPts val="740"/>
              </a:spcBef>
              <a:buClr>
                <a:srgbClr val="4770C4"/>
              </a:buClr>
              <a:buFont typeface="Wingdings" panose="05000000000000000000"/>
              <a:buChar char=""/>
              <a:tabLst>
                <a:tab pos="367665" algn="l"/>
                <a:tab pos="368300" algn="l"/>
              </a:tabLst>
            </a:pPr>
            <a:r>
              <a:rPr sz="2000" dirty="0">
                <a:latin typeface="宋体" panose="02010600030101010101" pitchFamily="2" charset="-122"/>
                <a:cs typeface="宋体" panose="02010600030101010101" pitchFamily="2" charset="-122"/>
              </a:rPr>
              <a:t>时间格式：一个整数后紧跟一个时间单位，例如</a:t>
            </a:r>
            <a:r>
              <a:rPr sz="2000" spc="5" dirty="0">
                <a:latin typeface="宋体" panose="02010600030101010101" pitchFamily="2" charset="-122"/>
                <a:cs typeface="宋体" panose="02010600030101010101" pitchFamily="2" charset="-122"/>
              </a:rPr>
              <a:t>“</a:t>
            </a:r>
            <a:r>
              <a:rPr sz="2000" spc="240" dirty="0">
                <a:latin typeface="宋体" panose="02010600030101010101" pitchFamily="2" charset="-122"/>
                <a:cs typeface="宋体" panose="02010600030101010101" pitchFamily="2" charset="-122"/>
              </a:rPr>
              <a:t>5</a:t>
            </a:r>
            <a:r>
              <a:rPr sz="2000" spc="235" dirty="0">
                <a:latin typeface="宋体" panose="02010600030101010101" pitchFamily="2" charset="-122"/>
                <a:cs typeface="宋体" panose="02010600030101010101" pitchFamily="2" charset="-122"/>
              </a:rPr>
              <a:t>m</a:t>
            </a:r>
            <a:r>
              <a:rPr sz="2000" dirty="0">
                <a:latin typeface="宋体" panose="02010600030101010101" pitchFamily="2" charset="-122"/>
                <a:cs typeface="宋体" panose="02010600030101010101" pitchFamily="2" charset="-122"/>
              </a:rPr>
              <a:t>”中的“</a:t>
            </a:r>
            <a:r>
              <a:rPr sz="2000" spc="535" dirty="0">
                <a:latin typeface="宋体" panose="02010600030101010101" pitchFamily="2" charset="-122"/>
                <a:cs typeface="宋体" panose="02010600030101010101" pitchFamily="2" charset="-122"/>
              </a:rPr>
              <a:t>m</a:t>
            </a:r>
            <a:r>
              <a:rPr sz="2000" dirty="0">
                <a:latin typeface="宋体" panose="02010600030101010101" pitchFamily="2" charset="-122"/>
                <a:cs typeface="宋体" panose="02010600030101010101" pitchFamily="2" charset="-122"/>
              </a:rPr>
              <a:t>”即是时间单位；</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可用的时间单位有</a:t>
            </a:r>
            <a:r>
              <a:rPr sz="1800" spc="120" dirty="0">
                <a:latin typeface="宋体" panose="02010600030101010101" pitchFamily="2" charset="-122"/>
                <a:cs typeface="宋体" panose="02010600030101010101" pitchFamily="2" charset="-122"/>
              </a:rPr>
              <a:t>ms</a:t>
            </a:r>
            <a:r>
              <a:rPr sz="1800" dirty="0">
                <a:latin typeface="宋体" panose="02010600030101010101" pitchFamily="2" charset="-122"/>
                <a:cs typeface="宋体" panose="02010600030101010101" pitchFamily="2" charset="-122"/>
              </a:rPr>
              <a:t>（毫秒）、</a:t>
            </a:r>
            <a:r>
              <a:rPr sz="1800" spc="-245" dirty="0">
                <a:latin typeface="宋体" panose="02010600030101010101" pitchFamily="2" charset="-122"/>
                <a:cs typeface="宋体" panose="02010600030101010101" pitchFamily="2" charset="-122"/>
              </a:rPr>
              <a:t>s</a:t>
            </a:r>
            <a:r>
              <a:rPr sz="1800" dirty="0">
                <a:latin typeface="宋体" panose="02010600030101010101" pitchFamily="2" charset="-122"/>
                <a:cs typeface="宋体" panose="02010600030101010101" pitchFamily="2" charset="-122"/>
              </a:rPr>
              <a:t>（秒）、</a:t>
            </a:r>
            <a:r>
              <a:rPr sz="1800" spc="484" dirty="0">
                <a:latin typeface="宋体" panose="02010600030101010101" pitchFamily="2" charset="-122"/>
                <a:cs typeface="宋体" panose="02010600030101010101" pitchFamily="2" charset="-122"/>
              </a:rPr>
              <a:t>m</a:t>
            </a:r>
            <a:r>
              <a:rPr sz="1800" dirty="0">
                <a:latin typeface="宋体" panose="02010600030101010101" pitchFamily="2" charset="-122"/>
                <a:cs typeface="宋体" panose="02010600030101010101" pitchFamily="2" charset="-122"/>
              </a:rPr>
              <a:t>（分钟）、</a:t>
            </a:r>
            <a:r>
              <a:rPr sz="1800" spc="15" dirty="0">
                <a:latin typeface="宋体" panose="02010600030101010101" pitchFamily="2" charset="-122"/>
                <a:cs typeface="宋体" panose="02010600030101010101" pitchFamily="2" charset="-122"/>
              </a:rPr>
              <a:t>h</a:t>
            </a:r>
            <a:r>
              <a:rPr sz="1800" dirty="0">
                <a:latin typeface="宋体" panose="02010600030101010101" pitchFamily="2" charset="-122"/>
                <a:cs typeface="宋体" panose="02010600030101010101" pitchFamily="2" charset="-122"/>
              </a:rPr>
              <a:t>（小时）、d（天）、</a:t>
            </a:r>
            <a:r>
              <a:rPr sz="1800" spc="295" dirty="0">
                <a:latin typeface="宋体" panose="02010600030101010101" pitchFamily="2" charset="-122"/>
                <a:cs typeface="宋体" panose="02010600030101010101" pitchFamily="2" charset="-122"/>
              </a:rPr>
              <a:t>w</a:t>
            </a:r>
            <a:r>
              <a:rPr sz="1800" dirty="0">
                <a:latin typeface="宋体" panose="02010600030101010101" pitchFamily="2" charset="-122"/>
                <a:cs typeface="宋体" panose="02010600030101010101" pitchFamily="2" charset="-122"/>
              </a:rPr>
              <a:t>（周）和</a:t>
            </a:r>
            <a:r>
              <a:rPr sz="1800" spc="-155" dirty="0">
                <a:latin typeface="宋体" panose="02010600030101010101" pitchFamily="2" charset="-122"/>
                <a:cs typeface="宋体" panose="02010600030101010101" pitchFamily="2" charset="-122"/>
              </a:rPr>
              <a:t>y</a:t>
            </a:r>
            <a:r>
              <a:rPr sz="1800" dirty="0">
                <a:latin typeface="宋体" panose="02010600030101010101" pitchFamily="2" charset="-122"/>
                <a:cs typeface="宋体" panose="02010600030101010101" pitchFamily="2" charset="-122"/>
              </a:rPr>
              <a:t>（年）</a:t>
            </a:r>
            <a:r>
              <a:rPr sz="1800" spc="-509" dirty="0">
                <a:latin typeface="宋体" panose="02010600030101010101" pitchFamily="2" charset="-122"/>
                <a:cs typeface="宋体" panose="02010600030101010101" pitchFamily="2" charset="-122"/>
              </a:rPr>
              <a:t>;</a:t>
            </a:r>
            <a:endParaRPr sz="1800">
              <a:latin typeface="宋体" panose="02010600030101010101" pitchFamily="2" charset="-122"/>
              <a:cs typeface="宋体" panose="02010600030101010101" pitchFamily="2" charset="-122"/>
            </a:endParaRPr>
          </a:p>
          <a:p>
            <a:pPr marL="698500" marR="5080" lvl="1" indent="-228600">
              <a:lnSpc>
                <a:spcPts val="1940"/>
              </a:lnSpc>
              <a:spcBef>
                <a:spcPts val="540"/>
              </a:spcBef>
              <a:buClr>
                <a:srgbClr val="45B19B"/>
              </a:buClr>
              <a:buFont typeface="Wingdings" panose="05000000000000000000"/>
              <a:buChar char=""/>
              <a:tabLst>
                <a:tab pos="755650" algn="l"/>
              </a:tabLst>
            </a:pPr>
            <a:r>
              <a:rPr dirty="0"/>
              <a:t>	</a:t>
            </a:r>
            <a:r>
              <a:rPr sz="1800" dirty="0">
                <a:latin typeface="宋体" panose="02010600030101010101" pitchFamily="2" charset="-122"/>
                <a:cs typeface="宋体" panose="02010600030101010101" pitchFamily="2" charset="-122"/>
              </a:rPr>
              <a:t>必须使用整数时间，且能够将多个不同级别的单位进行串联组合，以时间单位由大到小为顺序，例</a:t>
            </a:r>
            <a:r>
              <a:rPr sz="1800" spc="10" dirty="0">
                <a:latin typeface="宋体" panose="02010600030101010101" pitchFamily="2" charset="-122"/>
                <a:cs typeface="宋体" panose="02010600030101010101" pitchFamily="2" charset="-122"/>
              </a:rPr>
              <a:t>如</a:t>
            </a:r>
            <a:r>
              <a:rPr sz="1800" spc="65" dirty="0">
                <a:latin typeface="宋体" panose="02010600030101010101" pitchFamily="2" charset="-122"/>
                <a:cs typeface="宋体" panose="02010600030101010101" pitchFamily="2" charset="-122"/>
              </a:rPr>
              <a:t>1h30m</a:t>
            </a:r>
            <a:r>
              <a:rPr sz="1800" dirty="0">
                <a:latin typeface="宋体" panose="02010600030101010101" pitchFamily="2" charset="-122"/>
                <a:cs typeface="宋体" panose="02010600030101010101" pitchFamily="2" charset="-122"/>
              </a:rPr>
              <a:t>， 但不能使</a:t>
            </a:r>
            <a:r>
              <a:rPr sz="1800" spc="-5" dirty="0">
                <a:latin typeface="宋体" panose="02010600030101010101" pitchFamily="2" charset="-122"/>
                <a:cs typeface="宋体" panose="02010600030101010101" pitchFamily="2" charset="-122"/>
              </a:rPr>
              <a:t>用</a:t>
            </a:r>
            <a:r>
              <a:rPr sz="1800" spc="-125" dirty="0">
                <a:latin typeface="宋体" panose="02010600030101010101" pitchFamily="2" charset="-122"/>
                <a:cs typeface="宋体" panose="02010600030101010101" pitchFamily="2" charset="-122"/>
              </a:rPr>
              <a:t>1.5h；</a:t>
            </a:r>
            <a:endParaRPr sz="1800">
              <a:latin typeface="宋体" panose="02010600030101010101" pitchFamily="2" charset="-122"/>
              <a:cs typeface="宋体" panose="02010600030101010101" pitchFamily="2" charset="-122"/>
            </a:endParaRPr>
          </a:p>
          <a:p>
            <a:pPr marL="241300" marR="436245" indent="-228600">
              <a:lnSpc>
                <a:spcPts val="2160"/>
              </a:lnSpc>
              <a:spcBef>
                <a:spcPts val="99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需要注意的是，范围向量选择器返回的是一定时间范围内的数据样本，虽然不同时间序列的数据抓 取时间点相同，但它们的时间戳并不会严格对齐；</a:t>
            </a:r>
            <a:endParaRPr sz="2000">
              <a:latin typeface="宋体" panose="02010600030101010101" pitchFamily="2" charset="-122"/>
              <a:cs typeface="宋体" panose="02010600030101010101" pitchFamily="2" charset="-122"/>
            </a:endParaRPr>
          </a:p>
          <a:p>
            <a:pPr marL="755650" lvl="1" indent="-285750">
              <a:lnSpc>
                <a:spcPct val="100000"/>
              </a:lnSpc>
              <a:spcBef>
                <a:spcPts val="26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多</a:t>
            </a:r>
            <a:r>
              <a:rPr sz="1800" spc="-5" dirty="0">
                <a:latin typeface="宋体" panose="02010600030101010101" pitchFamily="2" charset="-122"/>
                <a:cs typeface="宋体" panose="02010600030101010101" pitchFamily="2" charset="-122"/>
              </a:rPr>
              <a:t>个</a:t>
            </a:r>
            <a:r>
              <a:rPr sz="1800" spc="-90" dirty="0">
                <a:latin typeface="宋体" panose="02010600030101010101" pitchFamily="2" charset="-122"/>
                <a:cs typeface="宋体" panose="02010600030101010101" pitchFamily="2" charset="-122"/>
              </a:rPr>
              <a:t>Tar</a:t>
            </a:r>
            <a:r>
              <a:rPr sz="1800" spc="-85" dirty="0">
                <a:latin typeface="宋体" panose="02010600030101010101" pitchFamily="2" charset="-122"/>
                <a:cs typeface="宋体" panose="02010600030101010101" pitchFamily="2" charset="-122"/>
              </a:rPr>
              <a:t>g</a:t>
            </a:r>
            <a:r>
              <a:rPr sz="1800" spc="-265" dirty="0">
                <a:latin typeface="宋体" panose="02010600030101010101" pitchFamily="2" charset="-122"/>
                <a:cs typeface="宋体" panose="02010600030101010101" pitchFamily="2" charset="-122"/>
              </a:rPr>
              <a:t>e</a:t>
            </a:r>
            <a:r>
              <a:rPr sz="1800" spc="-260" dirty="0">
                <a:latin typeface="宋体" panose="02010600030101010101" pitchFamily="2" charset="-122"/>
                <a:cs typeface="宋体" panose="02010600030101010101" pitchFamily="2" charset="-122"/>
              </a:rPr>
              <a:t>t</a:t>
            </a:r>
            <a:r>
              <a:rPr sz="1800" dirty="0">
                <a:latin typeface="宋体" panose="02010600030101010101" pitchFamily="2" charset="-122"/>
                <a:cs typeface="宋体" panose="02010600030101010101" pitchFamily="2" charset="-122"/>
              </a:rPr>
              <a:t>上的数据抓取需要分散在抓取时间点前后一定的时间范围内，以均</a:t>
            </a:r>
            <a:r>
              <a:rPr sz="1800" spc="5" dirty="0">
                <a:latin typeface="宋体" panose="02010600030101010101" pitchFamily="2" charset="-122"/>
                <a:cs typeface="宋体" panose="02010600030101010101" pitchFamily="2" charset="-122"/>
              </a:rPr>
              <a:t>衡</a:t>
            </a:r>
            <a:r>
              <a:rPr sz="1800" spc="-30" dirty="0">
                <a:latin typeface="宋体" panose="02010600030101010101" pitchFamily="2" charset="-122"/>
                <a:cs typeface="宋体" panose="02010600030101010101" pitchFamily="2" charset="-122"/>
              </a:rPr>
              <a:t>Promet</a:t>
            </a:r>
            <a:r>
              <a:rPr sz="1800" spc="-2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spc="-459" dirty="0">
                <a:latin typeface="宋体" panose="02010600030101010101" pitchFamily="2" charset="-122"/>
                <a:cs typeface="宋体" panose="02010600030101010101" pitchFamily="2" charset="-122"/>
              </a:rPr>
              <a:t> </a:t>
            </a:r>
            <a:r>
              <a:rPr sz="1800" spc="-140" dirty="0">
                <a:latin typeface="宋体" panose="02010600030101010101" pitchFamily="2" charset="-122"/>
                <a:cs typeface="宋体" panose="02010600030101010101" pitchFamily="2" charset="-122"/>
              </a:rPr>
              <a:t>Ser</a:t>
            </a:r>
            <a:r>
              <a:rPr sz="1800" spc="-150" dirty="0">
                <a:latin typeface="宋体" panose="02010600030101010101" pitchFamily="2" charset="-122"/>
                <a:cs typeface="宋体" panose="02010600030101010101" pitchFamily="2" charset="-122"/>
              </a:rPr>
              <a:t>v</a:t>
            </a:r>
            <a:r>
              <a:rPr sz="1800" spc="-225" dirty="0">
                <a:latin typeface="宋体" panose="02010600030101010101" pitchFamily="2" charset="-122"/>
                <a:cs typeface="宋体" panose="02010600030101010101" pitchFamily="2" charset="-122"/>
              </a:rPr>
              <a:t>er</a:t>
            </a:r>
            <a:r>
              <a:rPr sz="1800" dirty="0">
                <a:latin typeface="宋体" panose="02010600030101010101" pitchFamily="2" charset="-122"/>
                <a:cs typeface="宋体" panose="02010600030101010101" pitchFamily="2" charset="-122"/>
              </a:rPr>
              <a:t>的负载；</a:t>
            </a:r>
            <a:endParaRPr sz="1800">
              <a:latin typeface="宋体" panose="02010600030101010101" pitchFamily="2" charset="-122"/>
              <a:cs typeface="宋体" panose="02010600030101010101" pitchFamily="2" charset="-122"/>
            </a:endParaRPr>
          </a:p>
          <a:p>
            <a:pPr marL="755650" lvl="1" indent="-285750">
              <a:lnSpc>
                <a:spcPct val="100000"/>
              </a:lnSpc>
              <a:spcBef>
                <a:spcPts val="29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因而</a:t>
            </a:r>
            <a:r>
              <a:rPr sz="1800" spc="-5" dirty="0">
                <a:latin typeface="宋体" panose="02010600030101010101" pitchFamily="2" charset="-122"/>
                <a:cs typeface="宋体" panose="02010600030101010101" pitchFamily="2" charset="-122"/>
              </a:rPr>
              <a:t>，</a:t>
            </a:r>
            <a:r>
              <a:rPr sz="1800" spc="-30" dirty="0">
                <a:latin typeface="宋体" panose="02010600030101010101" pitchFamily="2" charset="-122"/>
                <a:cs typeface="宋体" panose="02010600030101010101" pitchFamily="2" charset="-122"/>
              </a:rPr>
              <a:t>Promet</a:t>
            </a:r>
            <a:r>
              <a:rPr sz="1800" spc="-2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a:t>
            </a:r>
            <a:r>
              <a:rPr sz="1800" spc="-135" dirty="0">
                <a:latin typeface="宋体" panose="02010600030101010101" pitchFamily="2" charset="-122"/>
                <a:cs typeface="宋体" panose="02010600030101010101" pitchFamily="2" charset="-122"/>
              </a:rPr>
              <a:t>s</a:t>
            </a:r>
            <a:r>
              <a:rPr sz="1800" dirty="0">
                <a:latin typeface="宋体" panose="02010600030101010101" pitchFamily="2" charset="-122"/>
                <a:cs typeface="宋体" panose="02010600030101010101" pitchFamily="2" charset="-122"/>
              </a:rPr>
              <a:t>在趋势上准确，但并非绝对精准；</a:t>
            </a:r>
            <a:endParaRPr sz="1800">
              <a:latin typeface="宋体" panose="02010600030101010101" pitchFamily="2" charset="-122"/>
              <a:cs typeface="宋体" panose="02010600030101010101" pitchFamily="2" charset="-122"/>
            </a:endParaRPr>
          </a:p>
        </p:txBody>
      </p:sp>
      <p:sp>
        <p:nvSpPr>
          <p:cNvPr id="7" name="object 7"/>
          <p:cNvSpPr/>
          <p:nvPr>
            <p:custDataLst>
              <p:tags r:id="rId1"/>
            </p:custDataLst>
          </p:nvPr>
        </p:nvSpPr>
        <p:spPr>
          <a:xfrm flipV="1">
            <a:off x="285115" y="818515"/>
            <a:ext cx="11394440"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5"/>
          <a:stretch>
            <a:fillRect/>
          </a:stretch>
        </p:blipFill>
        <p:spPr>
          <a:xfrm>
            <a:off x="8537699" y="209863"/>
            <a:ext cx="2565911" cy="618240"/>
          </a:xfrm>
          <a:prstGeom prst="rect">
            <a:avLst/>
          </a:prstGeom>
        </p:spPr>
      </p:pic>
      <p:pic>
        <p:nvPicPr>
          <p:cNvPr id="4" name="object 4"/>
          <p:cNvPicPr/>
          <p:nvPr>
            <p:custDataLst>
              <p:tags r:id="rId3"/>
            </p:custDataLst>
          </p:nvPr>
        </p:nvPicPr>
        <p:blipFill>
          <a:blip r:embed="rId6" cstate="print"/>
          <a:stretch>
            <a:fillRect/>
          </a:stretch>
        </p:blipFill>
        <p:spPr>
          <a:xfrm>
            <a:off x="0" y="6436359"/>
            <a:ext cx="12190729" cy="42164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4638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偏移量修改器</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391265" cy="1876425"/>
          </a:xfrm>
          <a:prstGeom prst="rect">
            <a:avLst/>
          </a:prstGeom>
        </p:spPr>
        <p:txBody>
          <a:bodyPr vert="horz" wrap="square" lIns="0" tIns="46990" rIns="0" bIns="0" rtlCol="0">
            <a:spAutoFit/>
          </a:bodyPr>
          <a:lstStyle/>
          <a:p>
            <a:pPr marL="241300" marR="156210" indent="-228600">
              <a:lnSpc>
                <a:spcPts val="2160"/>
              </a:lnSpc>
              <a:spcBef>
                <a:spcPts val="37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默认情况下，即时向量选择器和范围向量选择器都以当前时间为基准时间点，而偏移量修改器能够 修改该基准；</a:t>
            </a:r>
            <a:endParaRPr sz="2000">
              <a:latin typeface="宋体" panose="02010600030101010101" pitchFamily="2" charset="-122"/>
              <a:cs typeface="宋体" panose="02010600030101010101" pitchFamily="2" charset="-122"/>
            </a:endParaRPr>
          </a:p>
          <a:p>
            <a:pPr marL="304800" indent="-292100">
              <a:lnSpc>
                <a:spcPct val="100000"/>
              </a:lnSpc>
              <a:spcBef>
                <a:spcPts val="73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偏移量修改器的使用方法是紧跟在选择器表达式之后使用</a:t>
            </a:r>
            <a:r>
              <a:rPr sz="2000" spc="5" dirty="0">
                <a:latin typeface="宋体" panose="02010600030101010101" pitchFamily="2" charset="-122"/>
                <a:cs typeface="宋体" panose="02010600030101010101" pitchFamily="2" charset="-122"/>
              </a:rPr>
              <a:t>“</a:t>
            </a:r>
            <a:r>
              <a:rPr sz="2000" spc="-229" dirty="0">
                <a:latin typeface="宋体" panose="02010600030101010101" pitchFamily="2" charset="-122"/>
                <a:cs typeface="宋体" panose="02010600030101010101" pitchFamily="2" charset="-122"/>
              </a:rPr>
              <a:t>of</a:t>
            </a:r>
            <a:r>
              <a:rPr sz="2000" spc="-225" dirty="0">
                <a:latin typeface="宋体" panose="02010600030101010101" pitchFamily="2" charset="-122"/>
                <a:cs typeface="宋体" panose="02010600030101010101" pitchFamily="2" charset="-122"/>
              </a:rPr>
              <a:t>f</a:t>
            </a:r>
            <a:r>
              <a:rPr sz="2000" spc="-285" dirty="0">
                <a:latin typeface="宋体" panose="02010600030101010101" pitchFamily="2" charset="-122"/>
                <a:cs typeface="宋体" panose="02010600030101010101" pitchFamily="2" charset="-122"/>
              </a:rPr>
              <a:t>se</a:t>
            </a:r>
            <a:r>
              <a:rPr sz="2000" spc="-295" dirty="0">
                <a:latin typeface="宋体" panose="02010600030101010101" pitchFamily="2" charset="-122"/>
                <a:cs typeface="宋体" panose="02010600030101010101" pitchFamily="2" charset="-122"/>
              </a:rPr>
              <a:t>t</a:t>
            </a:r>
            <a:r>
              <a:rPr sz="2000" dirty="0">
                <a:latin typeface="宋体" panose="02010600030101010101" pitchFamily="2" charset="-122"/>
                <a:cs typeface="宋体" panose="02010600030101010101" pitchFamily="2" charset="-122"/>
              </a:rPr>
              <a:t>”关键字指定</a:t>
            </a:r>
            <a:endParaRPr sz="2000">
              <a:latin typeface="宋体" panose="02010600030101010101" pitchFamily="2" charset="-122"/>
              <a:cs typeface="宋体" panose="02010600030101010101" pitchFamily="2" charset="-122"/>
            </a:endParaRPr>
          </a:p>
          <a:p>
            <a:pPr marL="698500" marR="5080" lvl="1" indent="-228600">
              <a:lnSpc>
                <a:spcPts val="1940"/>
              </a:lnSpc>
              <a:spcBef>
                <a:spcPts val="550"/>
              </a:spcBef>
              <a:buClr>
                <a:srgbClr val="45B19B"/>
              </a:buClr>
              <a:buFont typeface="Wingdings" panose="05000000000000000000"/>
              <a:buChar char=""/>
              <a:tabLst>
                <a:tab pos="755650" algn="l"/>
              </a:tabLst>
            </a:pPr>
            <a:r>
              <a:rPr dirty="0"/>
              <a:t>	</a:t>
            </a:r>
            <a:r>
              <a:rPr sz="1800" spc="-5" dirty="0">
                <a:latin typeface="宋体" panose="02010600030101010101" pitchFamily="2" charset="-122"/>
                <a:cs typeface="宋体" panose="02010600030101010101" pitchFamily="2" charset="-122"/>
              </a:rPr>
              <a:t>“</a:t>
            </a:r>
            <a:r>
              <a:rPr sz="1800" spc="-180" dirty="0">
                <a:latin typeface="宋体" panose="02010600030101010101" pitchFamily="2" charset="-122"/>
                <a:cs typeface="宋体" panose="02010600030101010101" pitchFamily="2" charset="-122"/>
              </a:rPr>
              <a:t>h</a:t>
            </a:r>
            <a:r>
              <a:rPr sz="1800" spc="-175" dirty="0">
                <a:latin typeface="宋体" panose="02010600030101010101" pitchFamily="2" charset="-122"/>
                <a:cs typeface="宋体" panose="02010600030101010101" pitchFamily="2" charset="-122"/>
              </a:rPr>
              <a:t>t</a:t>
            </a:r>
            <a:r>
              <a:rPr sz="1800" spc="-180" dirty="0">
                <a:latin typeface="宋体" panose="02010600030101010101" pitchFamily="2" charset="-122"/>
                <a:cs typeface="宋体" panose="02010600030101010101" pitchFamily="2" charset="-122"/>
              </a:rPr>
              <a:t>t</a:t>
            </a:r>
            <a:r>
              <a:rPr sz="1800" spc="-175" dirty="0">
                <a:latin typeface="宋体" panose="02010600030101010101" pitchFamily="2" charset="-122"/>
                <a:cs typeface="宋体" panose="02010600030101010101" pitchFamily="2" charset="-122"/>
              </a:rPr>
              <a:t>p</a:t>
            </a:r>
            <a:r>
              <a:rPr sz="1800" spc="-170" dirty="0">
                <a:latin typeface="宋体" panose="02010600030101010101" pitchFamily="2" charset="-122"/>
                <a:cs typeface="宋体" panose="02010600030101010101" pitchFamily="2" charset="-122"/>
              </a:rPr>
              <a:t>_requests</a:t>
            </a:r>
            <a:r>
              <a:rPr sz="1800" spc="-120" dirty="0">
                <a:latin typeface="宋体" panose="02010600030101010101" pitchFamily="2" charset="-122"/>
                <a:cs typeface="宋体" panose="02010600030101010101" pitchFamily="2" charset="-122"/>
              </a:rPr>
              <a:t>_t</a:t>
            </a:r>
            <a:r>
              <a:rPr sz="1800" spc="-114" dirty="0">
                <a:latin typeface="宋体" panose="02010600030101010101" pitchFamily="2" charset="-122"/>
                <a:cs typeface="宋体" panose="02010600030101010101" pitchFamily="2" charset="-122"/>
              </a:rPr>
              <a:t>o</a:t>
            </a:r>
            <a:r>
              <a:rPr sz="1800" spc="-345" dirty="0">
                <a:latin typeface="宋体" panose="02010600030101010101" pitchFamily="2" charset="-122"/>
                <a:cs typeface="宋体" panose="02010600030101010101" pitchFamily="2" charset="-122"/>
              </a:rPr>
              <a:t>tal</a:t>
            </a:r>
            <a:r>
              <a:rPr sz="1800" spc="-480" dirty="0">
                <a:latin typeface="宋体" panose="02010600030101010101" pitchFamily="2" charset="-122"/>
                <a:cs typeface="宋体" panose="02010600030101010101" pitchFamily="2" charset="-122"/>
              </a:rPr>
              <a:t> </a:t>
            </a:r>
            <a:r>
              <a:rPr sz="1800" spc="-235" dirty="0">
                <a:latin typeface="宋体" panose="02010600030101010101" pitchFamily="2" charset="-122"/>
                <a:cs typeface="宋体" panose="02010600030101010101" pitchFamily="2" charset="-122"/>
              </a:rPr>
              <a:t>offset</a:t>
            </a:r>
            <a:r>
              <a:rPr sz="1800" spc="-440" dirty="0">
                <a:latin typeface="宋体" panose="02010600030101010101" pitchFamily="2" charset="-122"/>
                <a:cs typeface="宋体" panose="02010600030101010101" pitchFamily="2" charset="-122"/>
              </a:rPr>
              <a:t> </a:t>
            </a:r>
            <a:r>
              <a:rPr sz="1800" spc="215" dirty="0">
                <a:latin typeface="宋体" panose="02010600030101010101" pitchFamily="2" charset="-122"/>
                <a:cs typeface="宋体" panose="02010600030101010101" pitchFamily="2" charset="-122"/>
              </a:rPr>
              <a:t>5</a:t>
            </a:r>
            <a:r>
              <a:rPr sz="1800" spc="220" dirty="0">
                <a:latin typeface="宋体" panose="02010600030101010101" pitchFamily="2" charset="-122"/>
                <a:cs typeface="宋体" panose="02010600030101010101" pitchFamily="2" charset="-122"/>
              </a:rPr>
              <a:t>m</a:t>
            </a:r>
            <a:r>
              <a:rPr sz="1800" dirty="0">
                <a:latin typeface="宋体" panose="02010600030101010101" pitchFamily="2" charset="-122"/>
                <a:cs typeface="宋体" panose="02010600030101010101" pitchFamily="2" charset="-122"/>
              </a:rPr>
              <a:t>”，表示获取以</a:t>
            </a:r>
            <a:r>
              <a:rPr sz="1800" spc="-180" dirty="0">
                <a:latin typeface="宋体" panose="02010600030101010101" pitchFamily="2" charset="-122"/>
                <a:cs typeface="宋体" panose="02010600030101010101" pitchFamily="2" charset="-122"/>
              </a:rPr>
              <a:t>h</a:t>
            </a:r>
            <a:r>
              <a:rPr sz="1800" spc="-175" dirty="0">
                <a:latin typeface="宋体" panose="02010600030101010101" pitchFamily="2" charset="-122"/>
                <a:cs typeface="宋体" panose="02010600030101010101" pitchFamily="2" charset="-122"/>
              </a:rPr>
              <a:t>t</a:t>
            </a:r>
            <a:r>
              <a:rPr sz="1800" spc="-180" dirty="0">
                <a:latin typeface="宋体" panose="02010600030101010101" pitchFamily="2" charset="-122"/>
                <a:cs typeface="宋体" panose="02010600030101010101" pitchFamily="2" charset="-122"/>
              </a:rPr>
              <a:t>t</a:t>
            </a:r>
            <a:r>
              <a:rPr sz="1800" spc="-175" dirty="0">
                <a:latin typeface="宋体" panose="02010600030101010101" pitchFamily="2" charset="-122"/>
                <a:cs typeface="宋体" panose="02010600030101010101" pitchFamily="2" charset="-122"/>
              </a:rPr>
              <a:t>p</a:t>
            </a:r>
            <a:r>
              <a:rPr sz="1800" spc="-170" dirty="0">
                <a:latin typeface="宋体" panose="02010600030101010101" pitchFamily="2" charset="-122"/>
                <a:cs typeface="宋体" panose="02010600030101010101" pitchFamily="2" charset="-122"/>
              </a:rPr>
              <a:t>_requests</a:t>
            </a:r>
            <a:r>
              <a:rPr sz="1800" spc="-120" dirty="0">
                <a:latin typeface="宋体" panose="02010600030101010101" pitchFamily="2" charset="-122"/>
                <a:cs typeface="宋体" panose="02010600030101010101" pitchFamily="2" charset="-122"/>
              </a:rPr>
              <a:t>_t</a:t>
            </a:r>
            <a:r>
              <a:rPr sz="1800" spc="-114" dirty="0">
                <a:latin typeface="宋体" panose="02010600030101010101" pitchFamily="2" charset="-122"/>
                <a:cs typeface="宋体" panose="02010600030101010101" pitchFamily="2" charset="-122"/>
              </a:rPr>
              <a:t>o</a:t>
            </a:r>
            <a:r>
              <a:rPr sz="1800" spc="-345" dirty="0">
                <a:latin typeface="宋体" panose="02010600030101010101" pitchFamily="2" charset="-122"/>
                <a:cs typeface="宋体" panose="02010600030101010101" pitchFamily="2" charset="-122"/>
              </a:rPr>
              <a:t>ta</a:t>
            </a:r>
            <a:r>
              <a:rPr sz="1800" spc="-340" dirty="0">
                <a:latin typeface="宋体" panose="02010600030101010101" pitchFamily="2" charset="-122"/>
                <a:cs typeface="宋体" panose="02010600030101010101" pitchFamily="2" charset="-122"/>
              </a:rPr>
              <a:t>l</a:t>
            </a:r>
            <a:r>
              <a:rPr sz="1800" dirty="0">
                <a:latin typeface="宋体" panose="02010600030101010101" pitchFamily="2" charset="-122"/>
                <a:cs typeface="宋体" panose="02010600030101010101" pitchFamily="2" charset="-122"/>
              </a:rPr>
              <a:t>为指标名称的所有时间序列在过</a:t>
            </a:r>
            <a:r>
              <a:rPr sz="1800" spc="5" dirty="0">
                <a:latin typeface="宋体" panose="02010600030101010101" pitchFamily="2" charset="-122"/>
                <a:cs typeface="宋体" panose="02010600030101010101" pitchFamily="2" charset="-122"/>
              </a:rPr>
              <a:t>去</a:t>
            </a:r>
            <a:r>
              <a:rPr sz="1800" spc="-65" dirty="0">
                <a:latin typeface="宋体" panose="02010600030101010101" pitchFamily="2" charset="-122"/>
                <a:cs typeface="宋体" panose="02010600030101010101" pitchFamily="2" charset="-122"/>
              </a:rPr>
              <a:t>5</a:t>
            </a:r>
            <a:r>
              <a:rPr sz="1800" dirty="0">
                <a:latin typeface="宋体" panose="02010600030101010101" pitchFamily="2" charset="-122"/>
                <a:cs typeface="宋体" panose="02010600030101010101" pitchFamily="2" charset="-122"/>
              </a:rPr>
              <a:t>分钟之时 的即时样本；</a:t>
            </a:r>
            <a:endParaRPr sz="1800">
              <a:latin typeface="宋体" panose="02010600030101010101" pitchFamily="2" charset="-122"/>
              <a:cs typeface="宋体" panose="02010600030101010101" pitchFamily="2" charset="-122"/>
            </a:endParaRPr>
          </a:p>
          <a:p>
            <a:pPr marL="755650" lvl="1" indent="-285750">
              <a:lnSpc>
                <a:spcPct val="100000"/>
              </a:lnSpc>
              <a:spcBef>
                <a:spcPts val="260"/>
              </a:spcBef>
              <a:buClr>
                <a:srgbClr val="45B19B"/>
              </a:buClr>
              <a:buFont typeface="Wingdings" panose="05000000000000000000"/>
              <a:buChar char=""/>
              <a:tabLst>
                <a:tab pos="755650" algn="l"/>
              </a:tabLst>
            </a:pPr>
            <a:r>
              <a:rPr sz="1800" spc="-170" dirty="0">
                <a:latin typeface="宋体" panose="02010600030101010101" pitchFamily="2" charset="-122"/>
                <a:cs typeface="宋体" panose="02010600030101010101" pitchFamily="2" charset="-122"/>
              </a:rPr>
              <a:t>“http_requests_total[5m]</a:t>
            </a:r>
            <a:r>
              <a:rPr sz="1800" spc="-470" dirty="0">
                <a:latin typeface="宋体" panose="02010600030101010101" pitchFamily="2" charset="-122"/>
                <a:cs typeface="宋体" panose="02010600030101010101" pitchFamily="2" charset="-122"/>
              </a:rPr>
              <a:t> </a:t>
            </a:r>
            <a:r>
              <a:rPr sz="1800" spc="-235" dirty="0">
                <a:latin typeface="宋体" panose="02010600030101010101" pitchFamily="2" charset="-122"/>
                <a:cs typeface="宋体" panose="02010600030101010101" pitchFamily="2" charset="-122"/>
              </a:rPr>
              <a:t>offset</a:t>
            </a:r>
            <a:r>
              <a:rPr sz="1800" spc="-425" dirty="0">
                <a:latin typeface="宋体" panose="02010600030101010101" pitchFamily="2" charset="-122"/>
                <a:cs typeface="宋体" panose="02010600030101010101" pitchFamily="2" charset="-122"/>
              </a:rPr>
              <a:t> </a:t>
            </a:r>
            <a:r>
              <a:rPr sz="1800" spc="-15" dirty="0">
                <a:latin typeface="宋体" panose="02010600030101010101" pitchFamily="2" charset="-122"/>
                <a:cs typeface="宋体" panose="02010600030101010101" pitchFamily="2" charset="-122"/>
              </a:rPr>
              <a:t>1d”，</a:t>
            </a:r>
            <a:r>
              <a:rPr sz="1800" dirty="0">
                <a:latin typeface="宋体" panose="02010600030101010101" pitchFamily="2" charset="-122"/>
                <a:cs typeface="宋体" panose="02010600030101010101" pitchFamily="2" charset="-122"/>
              </a:rPr>
              <a:t>表示获取距此刻</a:t>
            </a:r>
            <a:r>
              <a:rPr sz="1800" spc="-70" dirty="0">
                <a:latin typeface="宋体" panose="02010600030101010101" pitchFamily="2" charset="-122"/>
                <a:cs typeface="宋体" panose="02010600030101010101" pitchFamily="2" charset="-122"/>
              </a:rPr>
              <a:t>1</a:t>
            </a:r>
            <a:r>
              <a:rPr sz="1800" dirty="0">
                <a:latin typeface="宋体" panose="02010600030101010101" pitchFamily="2" charset="-122"/>
                <a:cs typeface="宋体" panose="02010600030101010101" pitchFamily="2" charset="-122"/>
              </a:rPr>
              <a:t>天时间之前的</a:t>
            </a:r>
            <a:r>
              <a:rPr sz="1800" spc="-65" dirty="0">
                <a:latin typeface="宋体" panose="02010600030101010101" pitchFamily="2" charset="-122"/>
                <a:cs typeface="宋体" panose="02010600030101010101" pitchFamily="2" charset="-122"/>
              </a:rPr>
              <a:t>5</a:t>
            </a:r>
            <a:r>
              <a:rPr sz="1800" dirty="0">
                <a:latin typeface="宋体" panose="02010600030101010101" pitchFamily="2" charset="-122"/>
                <a:cs typeface="宋体" panose="02010600030101010101" pitchFamily="2" charset="-122"/>
              </a:rPr>
              <a:t>分钟之内的所有样本；</a:t>
            </a:r>
            <a:endParaRPr sz="18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3437890" y="3266440"/>
            <a:ext cx="5349239" cy="1485899"/>
          </a:xfrm>
          <a:prstGeom prst="rect">
            <a:avLst/>
          </a:prstGeom>
        </p:spPr>
      </p:pic>
      <p:sp>
        <p:nvSpPr>
          <p:cNvPr id="8" name="object 7"/>
          <p:cNvSpPr/>
          <p:nvPr>
            <p:custDataLst>
              <p:tags r:id="rId1"/>
            </p:custDataLst>
          </p:nvPr>
        </p:nvSpPr>
        <p:spPr>
          <a:xfrm flipV="1">
            <a:off x="285115" y="818515"/>
            <a:ext cx="11394440"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6"/>
          <a:stretch>
            <a:fillRect/>
          </a:stretch>
        </p:blipFill>
        <p:spPr>
          <a:xfrm>
            <a:off x="8537699" y="209863"/>
            <a:ext cx="2565911" cy="618240"/>
          </a:xfrm>
          <a:prstGeom prst="rect">
            <a:avLst/>
          </a:prstGeom>
        </p:spPr>
      </p:pic>
      <p:pic>
        <p:nvPicPr>
          <p:cNvPr id="5" name="object 4"/>
          <p:cNvPicPr/>
          <p:nvPr>
            <p:custDataLst>
              <p:tags r:id="rId3"/>
            </p:custDataLst>
          </p:nvPr>
        </p:nvPicPr>
        <p:blipFill>
          <a:blip r:embed="rId7" cstate="print"/>
          <a:stretch>
            <a:fillRect/>
          </a:stretch>
        </p:blipFill>
        <p:spPr>
          <a:xfrm>
            <a:off x="0" y="6436359"/>
            <a:ext cx="12190729" cy="42164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293745" cy="513080"/>
          </a:xfrm>
          <a:prstGeom prst="rect">
            <a:avLst/>
          </a:prstGeom>
        </p:spPr>
        <p:txBody>
          <a:bodyPr vert="horz" wrap="square" lIns="0" tIns="12700" rIns="0" bIns="0" rtlCol="0">
            <a:spAutoFit/>
          </a:bodyPr>
          <a:lstStyle/>
          <a:p>
            <a:pPr marL="12700">
              <a:lnSpc>
                <a:spcPct val="100000"/>
              </a:lnSpc>
              <a:spcBef>
                <a:spcPts val="100"/>
              </a:spcBef>
            </a:pPr>
            <a:r>
              <a:rPr sz="3200" b="0" spc="20" dirty="0">
                <a:solidFill>
                  <a:srgbClr val="000000"/>
                </a:solidFill>
                <a:latin typeface="宋体" panose="02010600030101010101" pitchFamily="2" charset="-122"/>
                <a:cs typeface="宋体" panose="02010600030101010101" pitchFamily="2" charset="-122"/>
              </a:rPr>
              <a:t>PromQL的指标类型</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8289"/>
            <a:ext cx="11312525" cy="2834005"/>
          </a:xfrm>
          <a:prstGeom prst="rect">
            <a:avLst/>
          </a:prstGeom>
        </p:spPr>
        <p:txBody>
          <a:bodyPr vert="horz" wrap="square" lIns="0" tIns="55244" rIns="0" bIns="0" rtlCol="0">
            <a:spAutoFit/>
          </a:bodyPr>
          <a:lstStyle/>
          <a:p>
            <a:pPr marL="304800" indent="-292100">
              <a:lnSpc>
                <a:spcPct val="100000"/>
              </a:lnSpc>
              <a:spcBef>
                <a:spcPts val="435"/>
              </a:spcBef>
              <a:buClr>
                <a:srgbClr val="4770C4"/>
              </a:buClr>
              <a:buFont typeface="Wingdings" panose="05000000000000000000"/>
              <a:buChar char=""/>
              <a:tabLst>
                <a:tab pos="304800" algn="l"/>
              </a:tabLst>
            </a:pPr>
            <a:r>
              <a:rPr sz="2000" spc="170" dirty="0">
                <a:latin typeface="宋体" panose="02010600030101010101" pitchFamily="2" charset="-122"/>
                <a:cs typeface="宋体" panose="02010600030101010101" pitchFamily="2" charset="-122"/>
              </a:rPr>
              <a:t>PromQL</a:t>
            </a:r>
            <a:r>
              <a:rPr sz="2000" dirty="0">
                <a:latin typeface="宋体" panose="02010600030101010101" pitchFamily="2" charset="-122"/>
                <a:cs typeface="宋体" panose="02010600030101010101" pitchFamily="2" charset="-122"/>
              </a:rPr>
              <a:t>有四个指标类型，它们主要由</a:t>
            </a:r>
            <a:r>
              <a:rPr sz="2000" spc="-70" dirty="0">
                <a:latin typeface="宋体" panose="02010600030101010101" pitchFamily="2" charset="-122"/>
                <a:cs typeface="宋体" panose="02010600030101010101" pitchFamily="2" charset="-122"/>
              </a:rPr>
              <a:t>Prometheus</a:t>
            </a:r>
            <a:r>
              <a:rPr sz="2000" dirty="0">
                <a:latin typeface="宋体" panose="02010600030101010101" pitchFamily="2" charset="-122"/>
                <a:cs typeface="宋体" panose="02010600030101010101" pitchFamily="2" charset="-122"/>
              </a:rPr>
              <a:t>的客户端库使用</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spc="-70" dirty="0">
                <a:latin typeface="宋体" panose="02010600030101010101" pitchFamily="2" charset="-122"/>
                <a:cs typeface="宋体" panose="02010600030101010101" pitchFamily="2" charset="-122"/>
              </a:rPr>
              <a:t>Counter：</a:t>
            </a:r>
            <a:r>
              <a:rPr sz="1800" dirty="0">
                <a:latin typeface="宋体" panose="02010600030101010101" pitchFamily="2" charset="-122"/>
                <a:cs typeface="宋体" panose="02010600030101010101" pitchFamily="2" charset="-122"/>
              </a:rPr>
              <a:t>计数器，单调递增，除非重置（例如服务器或进程重启）；</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Gauge：</a:t>
            </a:r>
            <a:r>
              <a:rPr sz="1800" dirty="0">
                <a:latin typeface="宋体" panose="02010600030101010101" pitchFamily="2" charset="-122"/>
                <a:cs typeface="宋体" panose="02010600030101010101" pitchFamily="2" charset="-122"/>
              </a:rPr>
              <a:t>仪表盘，可增可减的数据；</a:t>
            </a:r>
            <a:endParaRPr sz="1800">
              <a:latin typeface="宋体" panose="02010600030101010101" pitchFamily="2" charset="-122"/>
              <a:cs typeface="宋体" panose="02010600030101010101" pitchFamily="2" charset="-122"/>
            </a:endParaRPr>
          </a:p>
          <a:p>
            <a:pPr marL="698500" marR="5080" lvl="1" indent="-228600">
              <a:lnSpc>
                <a:spcPts val="1940"/>
              </a:lnSpc>
              <a:spcBef>
                <a:spcPts val="540"/>
              </a:spcBef>
              <a:buClr>
                <a:srgbClr val="45B19B"/>
              </a:buClr>
              <a:buFont typeface="Wingdings" panose="05000000000000000000"/>
              <a:buChar char=""/>
              <a:tabLst>
                <a:tab pos="755650" algn="l"/>
              </a:tabLst>
            </a:pPr>
            <a:r>
              <a:rPr dirty="0"/>
              <a:t>	</a:t>
            </a:r>
            <a:r>
              <a:rPr sz="1800" spc="-160" dirty="0">
                <a:latin typeface="宋体" panose="02010600030101010101" pitchFamily="2" charset="-122"/>
                <a:cs typeface="宋体" panose="02010600030101010101" pitchFamily="2" charset="-122"/>
              </a:rPr>
              <a:t>His</a:t>
            </a:r>
            <a:r>
              <a:rPr sz="1800" spc="-155" dirty="0">
                <a:latin typeface="宋体" panose="02010600030101010101" pitchFamily="2" charset="-122"/>
                <a:cs typeface="宋体" panose="02010600030101010101" pitchFamily="2" charset="-122"/>
              </a:rPr>
              <a:t>t</a:t>
            </a:r>
            <a:r>
              <a:rPr sz="1800" spc="-40" dirty="0">
                <a:latin typeface="宋体" panose="02010600030101010101" pitchFamily="2" charset="-122"/>
                <a:cs typeface="宋体" panose="02010600030101010101" pitchFamily="2" charset="-122"/>
              </a:rPr>
              <a:t>og</a:t>
            </a:r>
            <a:r>
              <a:rPr sz="1800" spc="5" dirty="0">
                <a:latin typeface="宋体" panose="02010600030101010101" pitchFamily="2" charset="-122"/>
                <a:cs typeface="宋体" panose="02010600030101010101" pitchFamily="2" charset="-122"/>
              </a:rPr>
              <a:t>ra</a:t>
            </a:r>
            <a:r>
              <a:rPr sz="1800" spc="10" dirty="0">
                <a:latin typeface="宋体" panose="02010600030101010101" pitchFamily="2" charset="-122"/>
                <a:cs typeface="宋体" panose="02010600030101010101" pitchFamily="2" charset="-122"/>
              </a:rPr>
              <a:t>m</a:t>
            </a:r>
            <a:r>
              <a:rPr sz="1800" dirty="0">
                <a:latin typeface="宋体" panose="02010600030101010101" pitchFamily="2" charset="-122"/>
                <a:cs typeface="宋体" panose="02010600030101010101" pitchFamily="2" charset="-122"/>
              </a:rPr>
              <a:t>：直方图，将指定时间范围内的样本数据值切分成不同的数据段，并评估出整体的样本个数及所 有样本值之和，以便按需计算分位数；</a:t>
            </a:r>
            <a:endParaRPr sz="1800">
              <a:latin typeface="宋体" panose="02010600030101010101" pitchFamily="2" charset="-122"/>
              <a:cs typeface="宋体" panose="02010600030101010101" pitchFamily="2" charset="-122"/>
            </a:endParaRPr>
          </a:p>
          <a:p>
            <a:pPr marL="1206500" lvl="2" indent="-280035">
              <a:lnSpc>
                <a:spcPct val="100000"/>
              </a:lnSpc>
              <a:spcBef>
                <a:spcPts val="290"/>
              </a:spcBef>
              <a:buClr>
                <a:srgbClr val="F3C108"/>
              </a:buClr>
              <a:buFont typeface="Wingdings" panose="05000000000000000000"/>
              <a:buChar char=""/>
              <a:tabLst>
                <a:tab pos="1207135" algn="l"/>
              </a:tabLst>
            </a:pPr>
            <a:r>
              <a:rPr sz="1600" dirty="0">
                <a:latin typeface="宋体" panose="02010600030101010101" pitchFamily="2" charset="-122"/>
                <a:cs typeface="宋体" panose="02010600030101010101" pitchFamily="2" charset="-122"/>
              </a:rPr>
              <a:t>可用于分析因异常值而引起的平均值过大的问题；</a:t>
            </a:r>
            <a:endParaRPr sz="1600">
              <a:latin typeface="宋体" panose="02010600030101010101" pitchFamily="2" charset="-122"/>
              <a:cs typeface="宋体" panose="02010600030101010101" pitchFamily="2" charset="-122"/>
            </a:endParaRPr>
          </a:p>
          <a:p>
            <a:pPr marL="1206500" lvl="2" indent="-280035">
              <a:lnSpc>
                <a:spcPct val="100000"/>
              </a:lnSpc>
              <a:spcBef>
                <a:spcPts val="310"/>
              </a:spcBef>
              <a:buClr>
                <a:srgbClr val="F3C108"/>
              </a:buClr>
              <a:buFont typeface="Wingdings" panose="05000000000000000000"/>
              <a:buChar char=""/>
              <a:tabLst>
                <a:tab pos="1207135" algn="l"/>
              </a:tabLst>
            </a:pPr>
            <a:r>
              <a:rPr sz="1600" dirty="0">
                <a:latin typeface="宋体" panose="02010600030101010101" pitchFamily="2" charset="-122"/>
                <a:cs typeface="宋体" panose="02010600030101010101" pitchFamily="2" charset="-122"/>
              </a:rPr>
              <a:t>分位数计算要使用专用的</a:t>
            </a:r>
            <a:r>
              <a:rPr sz="1600" spc="-400" dirty="0">
                <a:latin typeface="宋体" panose="02010600030101010101" pitchFamily="2" charset="-122"/>
                <a:cs typeface="宋体" panose="02010600030101010101" pitchFamily="2" charset="-122"/>
              </a:rPr>
              <a:t> </a:t>
            </a:r>
            <a:r>
              <a:rPr sz="1600" spc="-210" dirty="0">
                <a:latin typeface="宋体" panose="02010600030101010101" pitchFamily="2" charset="-122"/>
                <a:cs typeface="宋体" panose="02010600030101010101" pitchFamily="2" charset="-122"/>
              </a:rPr>
              <a:t>h</a:t>
            </a:r>
            <a:r>
              <a:rPr sz="1600" spc="-204" dirty="0">
                <a:latin typeface="宋体" panose="02010600030101010101" pitchFamily="2" charset="-122"/>
                <a:cs typeface="宋体" panose="02010600030101010101" pitchFamily="2" charset="-122"/>
              </a:rPr>
              <a:t>i</a:t>
            </a:r>
            <a:r>
              <a:rPr sz="1600" spc="-155" dirty="0">
                <a:latin typeface="宋体" panose="02010600030101010101" pitchFamily="2" charset="-122"/>
                <a:cs typeface="宋体" panose="02010600030101010101" pitchFamily="2" charset="-122"/>
              </a:rPr>
              <a:t>stog</a:t>
            </a:r>
            <a:r>
              <a:rPr sz="1600" spc="5" dirty="0">
                <a:latin typeface="宋体" panose="02010600030101010101" pitchFamily="2" charset="-122"/>
                <a:cs typeface="宋体" panose="02010600030101010101" pitchFamily="2" charset="-122"/>
              </a:rPr>
              <a:t>ra</a:t>
            </a:r>
            <a:r>
              <a:rPr sz="1600" spc="-5" dirty="0">
                <a:latin typeface="宋体" panose="02010600030101010101" pitchFamily="2" charset="-122"/>
                <a:cs typeface="宋体" panose="02010600030101010101" pitchFamily="2" charset="-122"/>
              </a:rPr>
              <a:t>m</a:t>
            </a:r>
            <a:r>
              <a:rPr sz="1600" spc="-15" dirty="0">
                <a:latin typeface="宋体" panose="02010600030101010101" pitchFamily="2" charset="-122"/>
                <a:cs typeface="宋体" panose="02010600030101010101" pitchFamily="2" charset="-122"/>
              </a:rPr>
              <a:t>_q</a:t>
            </a:r>
            <a:r>
              <a:rPr sz="1600" spc="-25" dirty="0">
                <a:latin typeface="宋体" panose="02010600030101010101" pitchFamily="2" charset="-122"/>
                <a:cs typeface="宋体" panose="02010600030101010101" pitchFamily="2" charset="-122"/>
              </a:rPr>
              <a:t>u</a:t>
            </a:r>
            <a:r>
              <a:rPr sz="1600" spc="-160" dirty="0">
                <a:latin typeface="宋体" panose="02010600030101010101" pitchFamily="2" charset="-122"/>
                <a:cs typeface="宋体" panose="02010600030101010101" pitchFamily="2" charset="-122"/>
              </a:rPr>
              <a:t>an</a:t>
            </a:r>
            <a:r>
              <a:rPr sz="1600" spc="-155" dirty="0">
                <a:latin typeface="宋体" panose="02010600030101010101" pitchFamily="2" charset="-122"/>
                <a:cs typeface="宋体" panose="02010600030101010101" pitchFamily="2" charset="-122"/>
              </a:rPr>
              <a:t>t</a:t>
            </a:r>
            <a:r>
              <a:rPr sz="1600" spc="-434" dirty="0">
                <a:latin typeface="宋体" panose="02010600030101010101" pitchFamily="2" charset="-122"/>
                <a:cs typeface="宋体" panose="02010600030101010101" pitchFamily="2" charset="-122"/>
              </a:rPr>
              <a:t>i</a:t>
            </a:r>
            <a:r>
              <a:rPr sz="1600" spc="-430" dirty="0">
                <a:latin typeface="宋体" panose="02010600030101010101" pitchFamily="2" charset="-122"/>
                <a:cs typeface="宋体" panose="02010600030101010101" pitchFamily="2" charset="-122"/>
              </a:rPr>
              <a:t>l</a:t>
            </a:r>
            <a:r>
              <a:rPr sz="1600" spc="-135" dirty="0">
                <a:latin typeface="宋体" panose="02010600030101010101" pitchFamily="2" charset="-122"/>
                <a:cs typeface="宋体" panose="02010600030101010101" pitchFamily="2" charset="-122"/>
              </a:rPr>
              <a:t>e</a:t>
            </a:r>
            <a:r>
              <a:rPr sz="1600" spc="-430" dirty="0">
                <a:latin typeface="宋体" panose="02010600030101010101" pitchFamily="2" charset="-122"/>
                <a:cs typeface="宋体" panose="02010600030101010101" pitchFamily="2" charset="-122"/>
              </a:rPr>
              <a:t> </a:t>
            </a:r>
            <a:r>
              <a:rPr sz="1600" dirty="0">
                <a:latin typeface="宋体" panose="02010600030101010101" pitchFamily="2" charset="-122"/>
                <a:cs typeface="宋体" panose="02010600030101010101" pitchFamily="2" charset="-122"/>
              </a:rPr>
              <a:t>函数；</a:t>
            </a:r>
            <a:endParaRPr sz="1600">
              <a:latin typeface="宋体" panose="02010600030101010101" pitchFamily="2" charset="-122"/>
              <a:cs typeface="宋体" panose="02010600030101010101" pitchFamily="2" charset="-122"/>
            </a:endParaRPr>
          </a:p>
          <a:p>
            <a:pPr marL="755650" lvl="1" indent="-285750">
              <a:lnSpc>
                <a:spcPct val="100000"/>
              </a:lnSpc>
              <a:spcBef>
                <a:spcPts val="270"/>
              </a:spcBef>
              <a:buClr>
                <a:srgbClr val="45B19B"/>
              </a:buClr>
              <a:buFont typeface="Wingdings" panose="05000000000000000000"/>
              <a:buChar char=""/>
              <a:tabLst>
                <a:tab pos="755650" algn="l"/>
              </a:tabLst>
            </a:pPr>
            <a:r>
              <a:rPr sz="1800" spc="35" dirty="0">
                <a:latin typeface="宋体" panose="02010600030101010101" pitchFamily="2" charset="-122"/>
                <a:cs typeface="宋体" panose="02010600030101010101" pitchFamily="2" charset="-122"/>
              </a:rPr>
              <a:t>Summary：</a:t>
            </a:r>
            <a:r>
              <a:rPr sz="1800" spc="-5" dirty="0">
                <a:latin typeface="宋体" panose="02010600030101010101" pitchFamily="2" charset="-122"/>
                <a:cs typeface="宋体" panose="02010600030101010101" pitchFamily="2" charset="-122"/>
              </a:rPr>
              <a:t>类似于</a:t>
            </a:r>
            <a:r>
              <a:rPr sz="1800" spc="-70" dirty="0">
                <a:latin typeface="宋体" panose="02010600030101010101" pitchFamily="2" charset="-122"/>
                <a:cs typeface="宋体" panose="02010600030101010101" pitchFamily="2" charset="-122"/>
              </a:rPr>
              <a:t>Histogram，</a:t>
            </a:r>
            <a:r>
              <a:rPr sz="1800" spc="-5" dirty="0">
                <a:latin typeface="宋体" panose="02010600030101010101" pitchFamily="2" charset="-122"/>
                <a:cs typeface="宋体" panose="02010600030101010101" pitchFamily="2" charset="-122"/>
              </a:rPr>
              <a:t>但客户端会直接计算并上报分位数；</a:t>
            </a:r>
            <a:endParaRPr sz="1800">
              <a:latin typeface="宋体" panose="02010600030101010101" pitchFamily="2" charset="-122"/>
              <a:cs typeface="宋体" panose="02010600030101010101" pitchFamily="2" charset="-122"/>
            </a:endParaRPr>
          </a:p>
          <a:p>
            <a:pPr marL="304800" indent="-292100">
              <a:lnSpc>
                <a:spcPct val="100000"/>
              </a:lnSpc>
              <a:spcBef>
                <a:spcPts val="785"/>
              </a:spcBef>
              <a:buClr>
                <a:srgbClr val="4770C4"/>
              </a:buClr>
              <a:buFont typeface="Wingdings" panose="05000000000000000000"/>
              <a:buChar char=""/>
              <a:tabLst>
                <a:tab pos="304800" algn="l"/>
              </a:tabLst>
            </a:pPr>
            <a:r>
              <a:rPr sz="2000" spc="-5" dirty="0">
                <a:latin typeface="Times New Roman" panose="02020603050405020304"/>
                <a:cs typeface="Times New Roman" panose="02020603050405020304"/>
              </a:rPr>
              <a:t>Prometheus</a:t>
            </a:r>
            <a:r>
              <a:rPr sz="2000" spc="-35" dirty="0">
                <a:latin typeface="Times New Roman" panose="02020603050405020304"/>
                <a:cs typeface="Times New Roman" panose="02020603050405020304"/>
              </a:rPr>
              <a:t> </a:t>
            </a:r>
            <a:r>
              <a:rPr sz="2000" dirty="0">
                <a:latin typeface="Times New Roman" panose="02020603050405020304"/>
                <a:cs typeface="Times New Roman" panose="02020603050405020304"/>
              </a:rPr>
              <a:t>Server</a:t>
            </a:r>
            <a:r>
              <a:rPr sz="2000" dirty="0">
                <a:latin typeface="宋体" panose="02010600030101010101" pitchFamily="2" charset="-122"/>
                <a:cs typeface="宋体" panose="02010600030101010101" pitchFamily="2" charset="-122"/>
              </a:rPr>
              <a:t>并不使用类型信息，而是将所有数据展平为时间序列</a:t>
            </a:r>
            <a:endParaRPr sz="2000">
              <a:latin typeface="宋体" panose="02010600030101010101" pitchFamily="2" charset="-122"/>
              <a:cs typeface="宋体" panose="02010600030101010101" pitchFamily="2" charset="-122"/>
            </a:endParaRPr>
          </a:p>
        </p:txBody>
      </p:sp>
      <p:grpSp>
        <p:nvGrpSpPr>
          <p:cNvPr id="4" name="object 4"/>
          <p:cNvGrpSpPr/>
          <p:nvPr/>
        </p:nvGrpSpPr>
        <p:grpSpPr>
          <a:xfrm>
            <a:off x="2677160" y="3717277"/>
            <a:ext cx="6865620" cy="2315210"/>
            <a:chOff x="2677160" y="3717277"/>
            <a:chExt cx="6865620" cy="2315210"/>
          </a:xfrm>
        </p:grpSpPr>
        <p:pic>
          <p:nvPicPr>
            <p:cNvPr id="5" name="object 5"/>
            <p:cNvPicPr/>
            <p:nvPr/>
          </p:nvPicPr>
          <p:blipFill>
            <a:blip r:embed="rId5" cstate="print"/>
            <a:stretch>
              <a:fillRect/>
            </a:stretch>
          </p:blipFill>
          <p:spPr>
            <a:xfrm>
              <a:off x="2677160" y="3717277"/>
              <a:ext cx="6865111" cy="2314701"/>
            </a:xfrm>
            <a:prstGeom prst="rect">
              <a:avLst/>
            </a:prstGeom>
          </p:spPr>
        </p:pic>
        <p:pic>
          <p:nvPicPr>
            <p:cNvPr id="6" name="object 6"/>
            <p:cNvPicPr/>
            <p:nvPr/>
          </p:nvPicPr>
          <p:blipFill>
            <a:blip r:embed="rId6" cstate="print"/>
            <a:stretch>
              <a:fillRect/>
            </a:stretch>
          </p:blipFill>
          <p:spPr>
            <a:xfrm>
              <a:off x="2806700" y="3802379"/>
              <a:ext cx="6610604" cy="2149094"/>
            </a:xfrm>
            <a:prstGeom prst="rect">
              <a:avLst/>
            </a:prstGeom>
          </p:spPr>
        </p:pic>
      </p:grpSp>
      <p:sp>
        <p:nvSpPr>
          <p:cNvPr id="10" name="object 7"/>
          <p:cNvSpPr/>
          <p:nvPr>
            <p:custDataLst>
              <p:tags r:id="rId1"/>
            </p:custDataLst>
          </p:nvPr>
        </p:nvSpPr>
        <p:spPr>
          <a:xfrm flipV="1">
            <a:off x="285115" y="818515"/>
            <a:ext cx="11394440"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7"/>
          <a:stretch>
            <a:fillRect/>
          </a:stretch>
        </p:blipFill>
        <p:spPr>
          <a:xfrm>
            <a:off x="8537699" y="209863"/>
            <a:ext cx="2565911" cy="618240"/>
          </a:xfrm>
          <a:prstGeom prst="rect">
            <a:avLst/>
          </a:prstGeom>
        </p:spPr>
      </p:pic>
      <p:pic>
        <p:nvPicPr>
          <p:cNvPr id="7" name="object 4"/>
          <p:cNvPicPr/>
          <p:nvPr>
            <p:custDataLst>
              <p:tags r:id="rId3"/>
            </p:custDataLst>
          </p:nvPr>
        </p:nvPicPr>
        <p:blipFill>
          <a:blip r:embed="rId8" cstate="print"/>
          <a:stretch>
            <a:fillRect/>
          </a:stretch>
        </p:blipFill>
        <p:spPr>
          <a:xfrm>
            <a:off x="0" y="6436359"/>
            <a:ext cx="12190729" cy="4216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514215" cy="513080"/>
          </a:xfrm>
          <a:prstGeom prst="rect">
            <a:avLst/>
          </a:prstGeom>
        </p:spPr>
        <p:txBody>
          <a:bodyPr vert="horz" wrap="square" lIns="0" tIns="12700" rIns="0" bIns="0" rtlCol="0">
            <a:spAutoFit/>
          </a:bodyPr>
          <a:lstStyle/>
          <a:p>
            <a:pPr marL="12700">
              <a:lnSpc>
                <a:spcPct val="100000"/>
              </a:lnSpc>
              <a:spcBef>
                <a:spcPts val="100"/>
              </a:spcBef>
            </a:pPr>
            <a:r>
              <a:rPr sz="3200" b="0" spc="-220" dirty="0">
                <a:solidFill>
                  <a:srgbClr val="000000"/>
                </a:solidFill>
                <a:latin typeface="宋体" panose="02010600030101010101" pitchFamily="2" charset="-122"/>
                <a:cs typeface="宋体" panose="02010600030101010101" pitchFamily="2" charset="-122"/>
              </a:rPr>
              <a:t>Coun</a:t>
            </a:r>
            <a:r>
              <a:rPr sz="3200" b="0" spc="-235" dirty="0">
                <a:solidFill>
                  <a:srgbClr val="000000"/>
                </a:solidFill>
                <a:latin typeface="宋体" panose="02010600030101010101" pitchFamily="2" charset="-122"/>
                <a:cs typeface="宋体" panose="02010600030101010101" pitchFamily="2" charset="-122"/>
              </a:rPr>
              <a:t>t</a:t>
            </a:r>
            <a:r>
              <a:rPr sz="3200" b="0" spc="-580" dirty="0">
                <a:solidFill>
                  <a:srgbClr val="000000"/>
                </a:solidFill>
                <a:latin typeface="宋体" panose="02010600030101010101" pitchFamily="2" charset="-122"/>
                <a:cs typeface="宋体" panose="02010600030101010101" pitchFamily="2" charset="-122"/>
              </a:rPr>
              <a:t>er</a:t>
            </a:r>
            <a:r>
              <a:rPr sz="3200" b="0" spc="-805" dirty="0">
                <a:solidFill>
                  <a:srgbClr val="000000"/>
                </a:solidFill>
                <a:latin typeface="宋体" panose="02010600030101010101" pitchFamily="2" charset="-122"/>
                <a:cs typeface="宋体" panose="02010600030101010101" pitchFamily="2" charset="-122"/>
              </a:rPr>
              <a:t> </a:t>
            </a:r>
            <a:r>
              <a:rPr sz="3200" b="0" dirty="0">
                <a:solidFill>
                  <a:srgbClr val="000000"/>
                </a:solidFill>
                <a:latin typeface="宋体" panose="02010600030101010101" pitchFamily="2" charset="-122"/>
                <a:cs typeface="宋体" panose="02010600030101010101" pitchFamily="2" charset="-122"/>
              </a:rPr>
              <a:t>型指标及常用函数</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5612765" cy="5251450"/>
          </a:xfrm>
          <a:prstGeom prst="rect">
            <a:avLst/>
          </a:prstGeom>
        </p:spPr>
        <p:txBody>
          <a:bodyPr vert="horz" wrap="square" lIns="0" tIns="46990" rIns="0" bIns="0" rtlCol="0">
            <a:spAutoFit/>
          </a:bodyPr>
          <a:lstStyle/>
          <a:p>
            <a:pPr marL="241300" marR="230505" indent="-228600">
              <a:lnSpc>
                <a:spcPts val="2160"/>
              </a:lnSpc>
              <a:spcBef>
                <a:spcPts val="37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通常</a:t>
            </a:r>
            <a:r>
              <a:rPr sz="2000" spc="-85" dirty="0">
                <a:latin typeface="宋体" panose="02010600030101010101" pitchFamily="2" charset="-122"/>
                <a:cs typeface="宋体" panose="02010600030101010101" pitchFamily="2" charset="-122"/>
              </a:rPr>
              <a:t>，Counter</a:t>
            </a:r>
            <a:r>
              <a:rPr sz="2000" dirty="0">
                <a:latin typeface="宋体" panose="02010600030101010101" pitchFamily="2" charset="-122"/>
                <a:cs typeface="宋体" panose="02010600030101010101" pitchFamily="2" charset="-122"/>
              </a:rPr>
              <a:t>的总数并没有直接作用，而是 需要借助</a:t>
            </a:r>
            <a:r>
              <a:rPr sz="2000" spc="-5" dirty="0">
                <a:latin typeface="宋体" panose="02010600030101010101" pitchFamily="2" charset="-122"/>
                <a:cs typeface="宋体" panose="02010600030101010101" pitchFamily="2" charset="-122"/>
              </a:rPr>
              <a:t>于</a:t>
            </a:r>
            <a:r>
              <a:rPr sz="2000" spc="-280" dirty="0">
                <a:latin typeface="宋体" panose="02010600030101010101" pitchFamily="2" charset="-122"/>
                <a:cs typeface="宋体" panose="02010600030101010101" pitchFamily="2" charset="-122"/>
              </a:rPr>
              <a:t>rat</a:t>
            </a:r>
            <a:r>
              <a:rPr sz="2000" spc="-290" dirty="0">
                <a:latin typeface="宋体" panose="02010600030101010101" pitchFamily="2" charset="-122"/>
                <a:cs typeface="宋体" panose="02010600030101010101" pitchFamily="2" charset="-122"/>
              </a:rPr>
              <a:t>e</a:t>
            </a:r>
            <a:r>
              <a:rPr sz="2000" dirty="0">
                <a:latin typeface="宋体" panose="02010600030101010101" pitchFamily="2" charset="-122"/>
                <a:cs typeface="宋体" panose="02010600030101010101" pitchFamily="2" charset="-122"/>
              </a:rPr>
              <a:t>、</a:t>
            </a:r>
            <a:r>
              <a:rPr sz="2000" spc="-229" dirty="0">
                <a:latin typeface="宋体" panose="02010600030101010101" pitchFamily="2" charset="-122"/>
                <a:cs typeface="宋体" panose="02010600030101010101" pitchFamily="2" charset="-122"/>
              </a:rPr>
              <a:t>increas</a:t>
            </a:r>
            <a:r>
              <a:rPr sz="2000" spc="-240" dirty="0">
                <a:latin typeface="宋体" panose="02010600030101010101" pitchFamily="2" charset="-122"/>
                <a:cs typeface="宋体" panose="02010600030101010101" pitchFamily="2" charset="-122"/>
              </a:rPr>
              <a:t>e</a:t>
            </a:r>
            <a:r>
              <a:rPr sz="2000" dirty="0">
                <a:latin typeface="宋体" panose="02010600030101010101" pitchFamily="2" charset="-122"/>
                <a:cs typeface="宋体" panose="02010600030101010101" pitchFamily="2" charset="-122"/>
              </a:rPr>
              <a:t>和</a:t>
            </a:r>
            <a:r>
              <a:rPr sz="2000" spc="-330" dirty="0">
                <a:latin typeface="宋体" panose="02010600030101010101" pitchFamily="2" charset="-122"/>
                <a:cs typeface="宋体" panose="02010600030101010101" pitchFamily="2" charset="-122"/>
              </a:rPr>
              <a:t>irat</a:t>
            </a:r>
            <a:r>
              <a:rPr sz="2000" spc="-335" dirty="0">
                <a:latin typeface="宋体" panose="02010600030101010101" pitchFamily="2" charset="-122"/>
                <a:cs typeface="宋体" panose="02010600030101010101" pitchFamily="2" charset="-122"/>
              </a:rPr>
              <a:t>e</a:t>
            </a:r>
            <a:r>
              <a:rPr sz="2000" dirty="0">
                <a:latin typeface="宋体" panose="02010600030101010101" pitchFamily="2" charset="-122"/>
                <a:cs typeface="宋体" panose="02010600030101010101" pitchFamily="2" charset="-122"/>
              </a:rPr>
              <a:t>等函数来生成样 </a:t>
            </a:r>
            <a:r>
              <a:rPr sz="2000" spc="-5" dirty="0">
                <a:latin typeface="宋体" panose="02010600030101010101" pitchFamily="2" charset="-122"/>
                <a:cs typeface="宋体" panose="02010600030101010101" pitchFamily="2" charset="-122"/>
              </a:rPr>
              <a:t>本数据的变化状况（增长率）；</a:t>
            </a:r>
            <a:endParaRPr sz="2000">
              <a:latin typeface="宋体" panose="02010600030101010101" pitchFamily="2" charset="-122"/>
              <a:cs typeface="宋体" panose="02010600030101010101" pitchFamily="2" charset="-122"/>
            </a:endParaRPr>
          </a:p>
          <a:p>
            <a:pPr marL="698500" marR="5080" lvl="1" indent="-228600">
              <a:lnSpc>
                <a:spcPct val="90000"/>
              </a:lnSpc>
              <a:spcBef>
                <a:spcPts val="490"/>
              </a:spcBef>
              <a:buClr>
                <a:srgbClr val="45B19B"/>
              </a:buClr>
              <a:buFont typeface="Wingdings" panose="05000000000000000000"/>
              <a:buChar char=""/>
              <a:tabLst>
                <a:tab pos="698500" algn="l"/>
              </a:tabLst>
            </a:pPr>
            <a:r>
              <a:rPr sz="1800" spc="-180" dirty="0">
                <a:latin typeface="宋体" panose="02010600030101010101" pitchFamily="2" charset="-122"/>
                <a:cs typeface="宋体" panose="02010600030101010101" pitchFamily="2" charset="-122"/>
              </a:rPr>
              <a:t>rate(nginx_http_requests_total[1m])，</a:t>
            </a:r>
            <a:r>
              <a:rPr sz="1800" spc="-15" dirty="0">
                <a:latin typeface="宋体" panose="02010600030101010101" pitchFamily="2" charset="-122"/>
                <a:cs typeface="宋体" panose="02010600030101010101" pitchFamily="2" charset="-122"/>
              </a:rPr>
              <a:t>获</a:t>
            </a:r>
            <a:r>
              <a:rPr sz="1800" dirty="0">
                <a:latin typeface="宋体" panose="02010600030101010101" pitchFamily="2" charset="-122"/>
                <a:cs typeface="宋体" panose="02010600030101010101" pitchFamily="2" charset="-122"/>
              </a:rPr>
              <a:t>取</a:t>
            </a:r>
            <a:r>
              <a:rPr sz="1800" spc="-65" dirty="0">
                <a:latin typeface="宋体" panose="02010600030101010101" pitchFamily="2" charset="-122"/>
                <a:cs typeface="宋体" panose="02010600030101010101" pitchFamily="2" charset="-122"/>
              </a:rPr>
              <a:t>1</a:t>
            </a:r>
            <a:r>
              <a:rPr sz="1800" dirty="0">
                <a:latin typeface="宋体" panose="02010600030101010101" pitchFamily="2" charset="-122"/>
                <a:cs typeface="宋体" panose="02010600030101010101" pitchFamily="2" charset="-122"/>
              </a:rPr>
              <a:t>分钟内， </a:t>
            </a:r>
            <a:r>
              <a:rPr sz="1800" spc="-885" dirty="0">
                <a:latin typeface="宋体" panose="02010600030101010101" pitchFamily="2" charset="-122"/>
                <a:cs typeface="宋体" panose="02010600030101010101" pitchFamily="2" charset="-122"/>
              </a:rPr>
              <a:t> </a:t>
            </a:r>
            <a:r>
              <a:rPr sz="1800" dirty="0">
                <a:latin typeface="宋体" panose="02010600030101010101" pitchFamily="2" charset="-122"/>
                <a:cs typeface="宋体" panose="02010600030101010101" pitchFamily="2" charset="-122"/>
              </a:rPr>
              <a:t>该指标各相关时间序列上的</a:t>
            </a:r>
            <a:r>
              <a:rPr sz="1800" spc="-180" dirty="0">
                <a:latin typeface="宋体" panose="02010600030101010101" pitchFamily="2" charset="-122"/>
                <a:cs typeface="宋体" panose="02010600030101010101" pitchFamily="2" charset="-122"/>
              </a:rPr>
              <a:t>http</a:t>
            </a:r>
            <a:r>
              <a:rPr sz="1800" dirty="0">
                <a:latin typeface="宋体" panose="02010600030101010101" pitchFamily="2" charset="-122"/>
                <a:cs typeface="宋体" panose="02010600030101010101" pitchFamily="2" charset="-122"/>
              </a:rPr>
              <a:t>总请求数的</a:t>
            </a:r>
            <a:r>
              <a:rPr sz="1800" dirty="0">
                <a:solidFill>
                  <a:srgbClr val="45B19B"/>
                </a:solidFill>
                <a:latin typeface="宋体" panose="02010600030101010101" pitchFamily="2" charset="-122"/>
                <a:cs typeface="宋体" panose="02010600030101010101" pitchFamily="2" charset="-122"/>
              </a:rPr>
              <a:t>平均 增长速</a:t>
            </a:r>
            <a:r>
              <a:rPr sz="1800" spc="-5" dirty="0">
                <a:solidFill>
                  <a:srgbClr val="45B19B"/>
                </a:solidFill>
                <a:latin typeface="宋体" panose="02010600030101010101" pitchFamily="2" charset="-122"/>
                <a:cs typeface="宋体" panose="02010600030101010101" pitchFamily="2" charset="-122"/>
              </a:rPr>
              <a:t>率</a:t>
            </a:r>
            <a:r>
              <a:rPr sz="1800" dirty="0">
                <a:latin typeface="宋体" panose="02010600030101010101" pitchFamily="2" charset="-122"/>
                <a:cs typeface="宋体" panose="02010600030101010101" pitchFamily="2" charset="-122"/>
              </a:rPr>
              <a:t>；</a:t>
            </a:r>
            <a:endParaRPr sz="1800">
              <a:latin typeface="宋体" panose="02010600030101010101" pitchFamily="2" charset="-122"/>
              <a:cs typeface="宋体" panose="02010600030101010101" pitchFamily="2" charset="-122"/>
            </a:endParaRPr>
          </a:p>
          <a:p>
            <a:pPr marL="1155065" marR="380365" lvl="2" indent="-228600" algn="just">
              <a:lnSpc>
                <a:spcPct val="90000"/>
              </a:lnSpc>
              <a:spcBef>
                <a:spcPts val="515"/>
              </a:spcBef>
              <a:buClr>
                <a:srgbClr val="F3C108"/>
              </a:buClr>
              <a:buFont typeface="Wingdings" panose="05000000000000000000"/>
              <a:buChar char=""/>
              <a:tabLst>
                <a:tab pos="1155700" algn="l"/>
              </a:tabLst>
            </a:pPr>
            <a:r>
              <a:rPr sz="1600" dirty="0">
                <a:latin typeface="宋体" panose="02010600030101010101" pitchFamily="2" charset="-122"/>
                <a:cs typeface="宋体" panose="02010600030101010101" pitchFamily="2" charset="-122"/>
              </a:rPr>
              <a:t>指定时间范围内的样本的</a:t>
            </a:r>
            <a:r>
              <a:rPr sz="1600" b="1" spc="5" dirty="0">
                <a:latin typeface="Microsoft JhengHei UI" panose="020B0604030504040204" charset="-120"/>
                <a:cs typeface="Microsoft JhengHei UI" panose="020B0604030504040204" charset="-120"/>
              </a:rPr>
              <a:t>最后一</a:t>
            </a:r>
            <a:r>
              <a:rPr sz="1600" b="1" dirty="0">
                <a:latin typeface="Microsoft JhengHei UI" panose="020B0604030504040204" charset="-120"/>
                <a:cs typeface="Microsoft JhengHei UI" panose="020B0604030504040204" charset="-120"/>
              </a:rPr>
              <a:t>个样本</a:t>
            </a:r>
            <a:r>
              <a:rPr sz="1600" b="1" spc="5" dirty="0">
                <a:latin typeface="Microsoft JhengHei UI" panose="020B0604030504040204" charset="-120"/>
                <a:cs typeface="Microsoft JhengHei UI" panose="020B0604030504040204" charset="-120"/>
              </a:rPr>
              <a:t>值</a:t>
            </a:r>
            <a:r>
              <a:rPr sz="1600" dirty="0">
                <a:latin typeface="宋体" panose="02010600030101010101" pitchFamily="2" charset="-122"/>
                <a:cs typeface="宋体" panose="02010600030101010101" pitchFamily="2" charset="-122"/>
              </a:rPr>
              <a:t>减去 </a:t>
            </a:r>
            <a:r>
              <a:rPr sz="1600" b="1" spc="5" dirty="0">
                <a:latin typeface="Microsoft JhengHei UI" panose="020B0604030504040204" charset="-120"/>
                <a:cs typeface="Microsoft JhengHei UI" panose="020B0604030504040204" charset="-120"/>
              </a:rPr>
              <a:t>第一个</a:t>
            </a:r>
            <a:r>
              <a:rPr sz="1600" b="1" dirty="0">
                <a:latin typeface="Microsoft JhengHei UI" panose="020B0604030504040204" charset="-120"/>
                <a:cs typeface="Microsoft JhengHei UI" panose="020B0604030504040204" charset="-120"/>
              </a:rPr>
              <a:t>样本</a:t>
            </a:r>
            <a:r>
              <a:rPr sz="1600" b="1" spc="5" dirty="0">
                <a:latin typeface="Microsoft JhengHei UI" panose="020B0604030504040204" charset="-120"/>
                <a:cs typeface="Microsoft JhengHei UI" panose="020B0604030504040204" charset="-120"/>
              </a:rPr>
              <a:t>值</a:t>
            </a:r>
            <a:r>
              <a:rPr sz="1600" dirty="0">
                <a:latin typeface="宋体" panose="02010600030101010101" pitchFamily="2" charset="-122"/>
                <a:cs typeface="宋体" panose="02010600030101010101" pitchFamily="2" charset="-122"/>
              </a:rPr>
              <a:t>，而后除以这两个样本之间的间 隔时长；</a:t>
            </a:r>
            <a:endParaRPr sz="1600">
              <a:latin typeface="宋体" panose="02010600030101010101" pitchFamily="2" charset="-122"/>
              <a:cs typeface="宋体" panose="02010600030101010101" pitchFamily="2" charset="-122"/>
            </a:endParaRPr>
          </a:p>
          <a:p>
            <a:pPr marL="698500" lvl="1" indent="-228600" algn="just">
              <a:lnSpc>
                <a:spcPts val="2055"/>
              </a:lnSpc>
              <a:spcBef>
                <a:spcPts val="270"/>
              </a:spcBef>
              <a:buClr>
                <a:srgbClr val="45B19B"/>
              </a:buClr>
              <a:buFont typeface="Wingdings" panose="05000000000000000000"/>
              <a:buChar char=""/>
              <a:tabLst>
                <a:tab pos="698500" algn="l"/>
              </a:tabLst>
            </a:pPr>
            <a:r>
              <a:rPr sz="1800" spc="-185" dirty="0">
                <a:latin typeface="宋体" panose="02010600030101010101" pitchFamily="2" charset="-122"/>
                <a:cs typeface="宋体" panose="02010600030101010101" pitchFamily="2" charset="-122"/>
              </a:rPr>
              <a:t>irate(nginx_http_requests_total[1m])，</a:t>
            </a:r>
            <a:r>
              <a:rPr sz="1800" spc="-5" dirty="0">
                <a:latin typeface="宋体" panose="02010600030101010101" pitchFamily="2" charset="-122"/>
                <a:cs typeface="宋体" panose="02010600030101010101" pitchFamily="2" charset="-122"/>
              </a:rPr>
              <a:t>高灵敏度函</a:t>
            </a:r>
            <a:endParaRPr sz="1800">
              <a:latin typeface="宋体" panose="02010600030101010101" pitchFamily="2" charset="-122"/>
              <a:cs typeface="宋体" panose="02010600030101010101" pitchFamily="2" charset="-122"/>
            </a:endParaRPr>
          </a:p>
          <a:p>
            <a:pPr marL="698500">
              <a:lnSpc>
                <a:spcPts val="2055"/>
              </a:lnSpc>
            </a:pPr>
            <a:r>
              <a:rPr sz="1800" dirty="0">
                <a:latin typeface="宋体" panose="02010600030101010101" pitchFamily="2" charset="-122"/>
                <a:cs typeface="宋体" panose="02010600030101010101" pitchFamily="2" charset="-122"/>
              </a:rPr>
              <a:t>数，用于计算指标的</a:t>
            </a:r>
            <a:r>
              <a:rPr sz="1800" dirty="0">
                <a:solidFill>
                  <a:srgbClr val="45B19B"/>
                </a:solidFill>
                <a:latin typeface="宋体" panose="02010600030101010101" pitchFamily="2" charset="-122"/>
                <a:cs typeface="宋体" panose="02010600030101010101" pitchFamily="2" charset="-122"/>
              </a:rPr>
              <a:t>瞬时速率</a:t>
            </a:r>
            <a:r>
              <a:rPr sz="1800" dirty="0">
                <a:latin typeface="宋体" panose="02010600030101010101" pitchFamily="2" charset="-122"/>
                <a:cs typeface="宋体" panose="02010600030101010101" pitchFamily="2" charset="-122"/>
              </a:rPr>
              <a:t>；</a:t>
            </a:r>
            <a:endParaRPr sz="1800">
              <a:latin typeface="宋体" panose="02010600030101010101" pitchFamily="2" charset="-122"/>
              <a:cs typeface="宋体" panose="02010600030101010101" pitchFamily="2" charset="-122"/>
            </a:endParaRPr>
          </a:p>
          <a:p>
            <a:pPr marL="1155065" marR="330835" lvl="2" indent="-228600" algn="just">
              <a:lnSpc>
                <a:spcPts val="1730"/>
              </a:lnSpc>
              <a:spcBef>
                <a:spcPts val="535"/>
              </a:spcBef>
              <a:buClr>
                <a:srgbClr val="F3C108"/>
              </a:buClr>
              <a:buFont typeface="Wingdings" panose="05000000000000000000"/>
              <a:buChar char=""/>
              <a:tabLst>
                <a:tab pos="1206500" algn="l"/>
              </a:tabLst>
            </a:pPr>
            <a:r>
              <a:rPr dirty="0"/>
              <a:t>	</a:t>
            </a:r>
            <a:r>
              <a:rPr sz="1600" dirty="0">
                <a:latin typeface="宋体" panose="02010600030101010101" pitchFamily="2" charset="-122"/>
                <a:cs typeface="宋体" panose="02010600030101010101" pitchFamily="2" charset="-122"/>
              </a:rPr>
              <a:t>基于样本范围内的</a:t>
            </a:r>
            <a:r>
              <a:rPr sz="1600" b="1" spc="5" dirty="0">
                <a:latin typeface="Microsoft JhengHei UI" panose="020B0604030504040204" charset="-120"/>
                <a:cs typeface="Microsoft JhengHei UI" panose="020B0604030504040204" charset="-120"/>
              </a:rPr>
              <a:t>最后两</a:t>
            </a:r>
            <a:r>
              <a:rPr sz="1600" b="1" dirty="0">
                <a:latin typeface="Microsoft JhengHei UI" panose="020B0604030504040204" charset="-120"/>
                <a:cs typeface="Microsoft JhengHei UI" panose="020B0604030504040204" charset="-120"/>
              </a:rPr>
              <a:t>个样</a:t>
            </a:r>
            <a:r>
              <a:rPr sz="1600" b="1" spc="5" dirty="0">
                <a:latin typeface="Microsoft JhengHei UI" panose="020B0604030504040204" charset="-120"/>
                <a:cs typeface="Microsoft JhengHei UI" panose="020B0604030504040204" charset="-120"/>
              </a:rPr>
              <a:t>本</a:t>
            </a:r>
            <a:r>
              <a:rPr sz="1600" dirty="0">
                <a:latin typeface="宋体" panose="02010600030101010101" pitchFamily="2" charset="-122"/>
                <a:cs typeface="宋体" panose="02010600030101010101" pitchFamily="2" charset="-122"/>
              </a:rPr>
              <a:t>计算增长的速 率，即最后一个样本减去其前面的一个样本， </a:t>
            </a:r>
            <a:r>
              <a:rPr sz="1600" spc="-790" dirty="0">
                <a:latin typeface="宋体" panose="02010600030101010101" pitchFamily="2" charset="-122"/>
                <a:cs typeface="宋体" panose="02010600030101010101" pitchFamily="2" charset="-122"/>
              </a:rPr>
              <a:t> </a:t>
            </a:r>
            <a:r>
              <a:rPr sz="1600" dirty="0">
                <a:latin typeface="宋体" panose="02010600030101010101" pitchFamily="2" charset="-122"/>
                <a:cs typeface="宋体" panose="02010600030101010101" pitchFamily="2" charset="-122"/>
              </a:rPr>
              <a:t>并除以间隔的时长；</a:t>
            </a:r>
            <a:endParaRPr sz="1600">
              <a:latin typeface="宋体" panose="02010600030101010101" pitchFamily="2" charset="-122"/>
              <a:cs typeface="宋体" panose="02010600030101010101" pitchFamily="2" charset="-122"/>
            </a:endParaRPr>
          </a:p>
          <a:p>
            <a:pPr marL="1155065" marR="307975" lvl="2" indent="-228600" algn="just">
              <a:lnSpc>
                <a:spcPts val="1730"/>
              </a:lnSpc>
              <a:spcBef>
                <a:spcPts val="490"/>
              </a:spcBef>
              <a:buClr>
                <a:srgbClr val="F3C108"/>
              </a:buClr>
              <a:buFont typeface="Wingdings" panose="05000000000000000000"/>
              <a:buChar char=""/>
              <a:tabLst>
                <a:tab pos="1206500" algn="l"/>
              </a:tabLst>
            </a:pPr>
            <a:r>
              <a:rPr dirty="0"/>
              <a:t>	</a:t>
            </a:r>
            <a:r>
              <a:rPr sz="1600" dirty="0">
                <a:latin typeface="宋体" panose="02010600030101010101" pitchFamily="2" charset="-122"/>
                <a:cs typeface="宋体" panose="02010600030101010101" pitchFamily="2" charset="-122"/>
              </a:rPr>
              <a:t>相较于</a:t>
            </a:r>
            <a:r>
              <a:rPr sz="1600" spc="-225" dirty="0">
                <a:latin typeface="宋体" panose="02010600030101010101" pitchFamily="2" charset="-122"/>
                <a:cs typeface="宋体" panose="02010600030101010101" pitchFamily="2" charset="-122"/>
              </a:rPr>
              <a:t>rat</a:t>
            </a:r>
            <a:r>
              <a:rPr sz="1600" spc="-220" dirty="0">
                <a:latin typeface="宋体" panose="02010600030101010101" pitchFamily="2" charset="-122"/>
                <a:cs typeface="宋体" panose="02010600030101010101" pitchFamily="2" charset="-122"/>
              </a:rPr>
              <a:t>e</a:t>
            </a:r>
            <a:r>
              <a:rPr sz="1600" dirty="0">
                <a:latin typeface="宋体" panose="02010600030101010101" pitchFamily="2" charset="-122"/>
                <a:cs typeface="宋体" panose="02010600030101010101" pitchFamily="2" charset="-122"/>
              </a:rPr>
              <a:t>函数来说，</a:t>
            </a:r>
            <a:r>
              <a:rPr sz="1600" spc="-265" dirty="0">
                <a:latin typeface="宋体" panose="02010600030101010101" pitchFamily="2" charset="-122"/>
                <a:cs typeface="宋体" panose="02010600030101010101" pitchFamily="2" charset="-122"/>
              </a:rPr>
              <a:t>irat</a:t>
            </a:r>
            <a:r>
              <a:rPr sz="1600" spc="-260" dirty="0">
                <a:latin typeface="宋体" panose="02010600030101010101" pitchFamily="2" charset="-122"/>
                <a:cs typeface="宋体" panose="02010600030101010101" pitchFamily="2" charset="-122"/>
              </a:rPr>
              <a:t>e</a:t>
            </a:r>
            <a:r>
              <a:rPr sz="1600" dirty="0">
                <a:latin typeface="宋体" panose="02010600030101010101" pitchFamily="2" charset="-122"/>
                <a:cs typeface="宋体" panose="02010600030101010101" pitchFamily="2" charset="-122"/>
              </a:rPr>
              <a:t>更适用于短期时间范 围内的变化速率分析；</a:t>
            </a:r>
            <a:endParaRPr sz="1600">
              <a:latin typeface="宋体" panose="02010600030101010101" pitchFamily="2" charset="-122"/>
              <a:cs typeface="宋体" panose="02010600030101010101" pitchFamily="2" charset="-122"/>
            </a:endParaRPr>
          </a:p>
          <a:p>
            <a:pPr marL="698500" lvl="1" indent="-228600" algn="just">
              <a:lnSpc>
                <a:spcPts val="2055"/>
              </a:lnSpc>
              <a:spcBef>
                <a:spcPts val="245"/>
              </a:spcBef>
              <a:buClr>
                <a:srgbClr val="45B19B"/>
              </a:buClr>
              <a:buFont typeface="Wingdings" panose="05000000000000000000"/>
              <a:buChar char=""/>
              <a:tabLst>
                <a:tab pos="698500" algn="l"/>
              </a:tabLst>
            </a:pPr>
            <a:r>
              <a:rPr sz="1800" spc="-180" dirty="0">
                <a:latin typeface="宋体" panose="02010600030101010101" pitchFamily="2" charset="-122"/>
                <a:cs typeface="宋体" panose="02010600030101010101" pitchFamily="2" charset="-122"/>
              </a:rPr>
              <a:t>icrease(nginx_http_requests_total[1m])：</a:t>
            </a:r>
            <a:r>
              <a:rPr sz="1800" spc="-5" dirty="0">
                <a:latin typeface="宋体" panose="02010600030101010101" pitchFamily="2" charset="-122"/>
                <a:cs typeface="宋体" panose="02010600030101010101" pitchFamily="2" charset="-122"/>
              </a:rPr>
              <a:t>计算指定</a:t>
            </a:r>
            <a:endParaRPr sz="1800">
              <a:latin typeface="宋体" panose="02010600030101010101" pitchFamily="2" charset="-122"/>
              <a:cs typeface="宋体" panose="02010600030101010101" pitchFamily="2" charset="-122"/>
            </a:endParaRPr>
          </a:p>
          <a:p>
            <a:pPr marL="698500">
              <a:lnSpc>
                <a:spcPts val="2055"/>
              </a:lnSpc>
            </a:pPr>
            <a:r>
              <a:rPr sz="1800" dirty="0">
                <a:latin typeface="宋体" panose="02010600030101010101" pitchFamily="2" charset="-122"/>
                <a:cs typeface="宋体" panose="02010600030101010101" pitchFamily="2" charset="-122"/>
              </a:rPr>
              <a:t>时间范围内样本值的</a:t>
            </a:r>
            <a:r>
              <a:rPr sz="1800" b="1" spc="10" dirty="0">
                <a:latin typeface="Microsoft YaHei UI" panose="020B0503020204020204" charset="-122"/>
                <a:cs typeface="Microsoft YaHei UI" panose="020B0503020204020204" charset="-122"/>
              </a:rPr>
              <a:t>增加量</a:t>
            </a:r>
            <a:endParaRPr sz="1800">
              <a:latin typeface="Microsoft YaHei UI" panose="020B0503020204020204" charset="-122"/>
              <a:cs typeface="Microsoft YaHei UI" panose="020B0503020204020204" charset="-122"/>
            </a:endParaRPr>
          </a:p>
          <a:p>
            <a:pPr marL="1155065" marR="384810" lvl="2" indent="-228600">
              <a:lnSpc>
                <a:spcPts val="1730"/>
              </a:lnSpc>
              <a:spcBef>
                <a:spcPts val="535"/>
              </a:spcBef>
              <a:buClr>
                <a:srgbClr val="F3C108"/>
              </a:buClr>
              <a:buFont typeface="Wingdings" panose="05000000000000000000"/>
              <a:buChar char=""/>
              <a:tabLst>
                <a:tab pos="1155700" algn="l"/>
              </a:tabLst>
            </a:pPr>
            <a:r>
              <a:rPr sz="1600" dirty="0">
                <a:latin typeface="宋体" panose="02010600030101010101" pitchFamily="2" charset="-122"/>
                <a:cs typeface="宋体" panose="02010600030101010101" pitchFamily="2" charset="-122"/>
              </a:rPr>
              <a:t>可能会引用时间范围边界之前的样本值，以便 于整个计算能覆盖指定的整个时间范围</a:t>
            </a:r>
            <a:endParaRPr sz="1600">
              <a:latin typeface="宋体" panose="02010600030101010101" pitchFamily="2" charset="-122"/>
              <a:cs typeface="宋体" panose="02010600030101010101" pitchFamily="2" charset="-122"/>
            </a:endParaRPr>
          </a:p>
        </p:txBody>
      </p:sp>
      <p:grpSp>
        <p:nvGrpSpPr>
          <p:cNvPr id="4" name="object 4"/>
          <p:cNvGrpSpPr/>
          <p:nvPr/>
        </p:nvGrpSpPr>
        <p:grpSpPr>
          <a:xfrm>
            <a:off x="5849620" y="899159"/>
            <a:ext cx="6039485" cy="5357495"/>
            <a:chOff x="5849620" y="899159"/>
            <a:chExt cx="6039485" cy="5357495"/>
          </a:xfrm>
        </p:grpSpPr>
        <p:pic>
          <p:nvPicPr>
            <p:cNvPr id="5" name="object 5"/>
            <p:cNvPicPr/>
            <p:nvPr/>
          </p:nvPicPr>
          <p:blipFill>
            <a:blip r:embed="rId5" cstate="print"/>
            <a:stretch>
              <a:fillRect/>
            </a:stretch>
          </p:blipFill>
          <p:spPr>
            <a:xfrm>
              <a:off x="5849620" y="899159"/>
              <a:ext cx="6039104" cy="5357114"/>
            </a:xfrm>
            <a:prstGeom prst="rect">
              <a:avLst/>
            </a:prstGeom>
          </p:spPr>
        </p:pic>
        <p:sp>
          <p:nvSpPr>
            <p:cNvPr id="6" name="object 6"/>
            <p:cNvSpPr/>
            <p:nvPr/>
          </p:nvSpPr>
          <p:spPr>
            <a:xfrm>
              <a:off x="8627745" y="3735704"/>
              <a:ext cx="1694180" cy="373380"/>
            </a:xfrm>
            <a:custGeom>
              <a:avLst/>
              <a:gdLst/>
              <a:ahLst/>
              <a:cxnLst/>
              <a:rect l="l" t="t" r="r" b="b"/>
              <a:pathLst>
                <a:path w="1694179" h="373379">
                  <a:moveTo>
                    <a:pt x="1411858" y="312420"/>
                  </a:moveTo>
                  <a:lnTo>
                    <a:pt x="988313" y="312420"/>
                  </a:lnTo>
                  <a:lnTo>
                    <a:pt x="1493647" y="373253"/>
                  </a:lnTo>
                  <a:lnTo>
                    <a:pt x="1411858" y="312420"/>
                  </a:lnTo>
                  <a:close/>
                </a:path>
                <a:path w="1694179" h="373379">
                  <a:moveTo>
                    <a:pt x="1642109" y="0"/>
                  </a:moveTo>
                  <a:lnTo>
                    <a:pt x="52070" y="0"/>
                  </a:lnTo>
                  <a:lnTo>
                    <a:pt x="31825" y="4099"/>
                  </a:lnTo>
                  <a:lnTo>
                    <a:pt x="15271" y="15271"/>
                  </a:lnTo>
                  <a:lnTo>
                    <a:pt x="4099" y="31825"/>
                  </a:lnTo>
                  <a:lnTo>
                    <a:pt x="0" y="52070"/>
                  </a:lnTo>
                  <a:lnTo>
                    <a:pt x="0" y="260350"/>
                  </a:lnTo>
                  <a:lnTo>
                    <a:pt x="4099" y="280594"/>
                  </a:lnTo>
                  <a:lnTo>
                    <a:pt x="15271" y="297148"/>
                  </a:lnTo>
                  <a:lnTo>
                    <a:pt x="31825" y="308320"/>
                  </a:lnTo>
                  <a:lnTo>
                    <a:pt x="52070" y="312420"/>
                  </a:lnTo>
                  <a:lnTo>
                    <a:pt x="1642109" y="312420"/>
                  </a:lnTo>
                  <a:lnTo>
                    <a:pt x="1662354" y="308320"/>
                  </a:lnTo>
                  <a:lnTo>
                    <a:pt x="1678908" y="297148"/>
                  </a:lnTo>
                  <a:lnTo>
                    <a:pt x="1690080" y="280594"/>
                  </a:lnTo>
                  <a:lnTo>
                    <a:pt x="1694179" y="260350"/>
                  </a:lnTo>
                  <a:lnTo>
                    <a:pt x="1694179" y="52070"/>
                  </a:lnTo>
                  <a:lnTo>
                    <a:pt x="1690080" y="31825"/>
                  </a:lnTo>
                  <a:lnTo>
                    <a:pt x="1678908" y="15271"/>
                  </a:lnTo>
                  <a:lnTo>
                    <a:pt x="1662354" y="4099"/>
                  </a:lnTo>
                  <a:lnTo>
                    <a:pt x="1642109" y="0"/>
                  </a:lnTo>
                  <a:close/>
                </a:path>
              </a:pathLst>
            </a:custGeom>
            <a:solidFill>
              <a:srgbClr val="C3E7DF"/>
            </a:solidFill>
          </p:spPr>
          <p:txBody>
            <a:bodyPr wrap="square" lIns="0" tIns="0" rIns="0" bIns="0" rtlCol="0"/>
            <a:lstStyle/>
            <a:p>
              <a:endParaRPr/>
            </a:p>
          </p:txBody>
        </p:sp>
        <p:sp>
          <p:nvSpPr>
            <p:cNvPr id="7" name="object 7"/>
            <p:cNvSpPr/>
            <p:nvPr/>
          </p:nvSpPr>
          <p:spPr>
            <a:xfrm>
              <a:off x="8627745" y="3735704"/>
              <a:ext cx="1694180" cy="373380"/>
            </a:xfrm>
            <a:custGeom>
              <a:avLst/>
              <a:gdLst/>
              <a:ahLst/>
              <a:cxnLst/>
              <a:rect l="l" t="t" r="r" b="b"/>
              <a:pathLst>
                <a:path w="1694179" h="373379">
                  <a:moveTo>
                    <a:pt x="0" y="52070"/>
                  </a:moveTo>
                  <a:lnTo>
                    <a:pt x="4099" y="31825"/>
                  </a:lnTo>
                  <a:lnTo>
                    <a:pt x="15271" y="15271"/>
                  </a:lnTo>
                  <a:lnTo>
                    <a:pt x="31825" y="4099"/>
                  </a:lnTo>
                  <a:lnTo>
                    <a:pt x="52070" y="0"/>
                  </a:lnTo>
                  <a:lnTo>
                    <a:pt x="988313" y="0"/>
                  </a:lnTo>
                  <a:lnTo>
                    <a:pt x="1411858" y="0"/>
                  </a:lnTo>
                  <a:lnTo>
                    <a:pt x="1642109" y="0"/>
                  </a:lnTo>
                  <a:lnTo>
                    <a:pt x="1662354" y="4099"/>
                  </a:lnTo>
                  <a:lnTo>
                    <a:pt x="1678908" y="15271"/>
                  </a:lnTo>
                  <a:lnTo>
                    <a:pt x="1690080" y="31825"/>
                  </a:lnTo>
                  <a:lnTo>
                    <a:pt x="1694179" y="52070"/>
                  </a:lnTo>
                  <a:lnTo>
                    <a:pt x="1694179" y="182245"/>
                  </a:lnTo>
                  <a:lnTo>
                    <a:pt x="1694179" y="260350"/>
                  </a:lnTo>
                  <a:lnTo>
                    <a:pt x="1690080" y="280594"/>
                  </a:lnTo>
                  <a:lnTo>
                    <a:pt x="1678908" y="297148"/>
                  </a:lnTo>
                  <a:lnTo>
                    <a:pt x="1662354" y="308320"/>
                  </a:lnTo>
                  <a:lnTo>
                    <a:pt x="1642109" y="312420"/>
                  </a:lnTo>
                  <a:lnTo>
                    <a:pt x="1411858" y="312420"/>
                  </a:lnTo>
                  <a:lnTo>
                    <a:pt x="1493647" y="373253"/>
                  </a:lnTo>
                  <a:lnTo>
                    <a:pt x="988313" y="312420"/>
                  </a:lnTo>
                  <a:lnTo>
                    <a:pt x="52070" y="312420"/>
                  </a:lnTo>
                  <a:lnTo>
                    <a:pt x="31825" y="308320"/>
                  </a:lnTo>
                  <a:lnTo>
                    <a:pt x="15271" y="297148"/>
                  </a:lnTo>
                  <a:lnTo>
                    <a:pt x="4099" y="280594"/>
                  </a:lnTo>
                  <a:lnTo>
                    <a:pt x="0" y="260350"/>
                  </a:lnTo>
                  <a:lnTo>
                    <a:pt x="0" y="182245"/>
                  </a:lnTo>
                  <a:lnTo>
                    <a:pt x="0" y="52070"/>
                  </a:lnTo>
                  <a:close/>
                </a:path>
              </a:pathLst>
            </a:custGeom>
            <a:ln w="6350">
              <a:solidFill>
                <a:srgbClr val="45B19B"/>
              </a:solidFill>
            </a:ln>
          </p:spPr>
          <p:txBody>
            <a:bodyPr wrap="square" lIns="0" tIns="0" rIns="0" bIns="0" rtlCol="0"/>
            <a:lstStyle/>
            <a:p>
              <a:endParaRPr/>
            </a:p>
          </p:txBody>
        </p:sp>
      </p:grpSp>
      <p:sp>
        <p:nvSpPr>
          <p:cNvPr id="8" name="object 8"/>
          <p:cNvSpPr txBox="1"/>
          <p:nvPr/>
        </p:nvSpPr>
        <p:spPr>
          <a:xfrm>
            <a:off x="8831326" y="3777615"/>
            <a:ext cx="1285875" cy="208279"/>
          </a:xfrm>
          <a:prstGeom prst="rect">
            <a:avLst/>
          </a:prstGeom>
        </p:spPr>
        <p:txBody>
          <a:bodyPr vert="horz" wrap="square" lIns="0" tIns="12700" rIns="0" bIns="0" rtlCol="0">
            <a:spAutoFit/>
          </a:bodyPr>
          <a:lstStyle/>
          <a:p>
            <a:pPr marL="12700">
              <a:lnSpc>
                <a:spcPct val="100000"/>
              </a:lnSpc>
              <a:spcBef>
                <a:spcPts val="100"/>
              </a:spcBef>
            </a:pPr>
            <a:r>
              <a:rPr sz="1200" spc="15" dirty="0">
                <a:latin typeface="宋体" panose="02010600030101010101" pitchFamily="2" charset="-122"/>
                <a:cs typeface="宋体" panose="02010600030101010101" pitchFamily="2" charset="-122"/>
              </a:rPr>
              <a:t>209268-209130/45</a:t>
            </a:r>
            <a:endParaRPr sz="1200">
              <a:latin typeface="宋体" panose="02010600030101010101" pitchFamily="2" charset="-122"/>
              <a:cs typeface="宋体" panose="02010600030101010101" pitchFamily="2" charset="-122"/>
            </a:endParaRPr>
          </a:p>
        </p:txBody>
      </p:sp>
      <p:grpSp>
        <p:nvGrpSpPr>
          <p:cNvPr id="9" name="object 9"/>
          <p:cNvGrpSpPr/>
          <p:nvPr/>
        </p:nvGrpSpPr>
        <p:grpSpPr>
          <a:xfrm>
            <a:off x="8624569" y="5274309"/>
            <a:ext cx="1700530" cy="379730"/>
            <a:chOff x="8624569" y="5274309"/>
            <a:chExt cx="1700530" cy="379730"/>
          </a:xfrm>
        </p:grpSpPr>
        <p:sp>
          <p:nvSpPr>
            <p:cNvPr id="10" name="object 10"/>
            <p:cNvSpPr/>
            <p:nvPr/>
          </p:nvSpPr>
          <p:spPr>
            <a:xfrm>
              <a:off x="8627744" y="5277484"/>
              <a:ext cx="1694180" cy="373380"/>
            </a:xfrm>
            <a:custGeom>
              <a:avLst/>
              <a:gdLst/>
              <a:ahLst/>
              <a:cxnLst/>
              <a:rect l="l" t="t" r="r" b="b"/>
              <a:pathLst>
                <a:path w="1694179" h="373379">
                  <a:moveTo>
                    <a:pt x="1411858" y="312419"/>
                  </a:moveTo>
                  <a:lnTo>
                    <a:pt x="988313" y="312419"/>
                  </a:lnTo>
                  <a:lnTo>
                    <a:pt x="1493647" y="373265"/>
                  </a:lnTo>
                  <a:lnTo>
                    <a:pt x="1411858" y="312419"/>
                  </a:lnTo>
                  <a:close/>
                </a:path>
                <a:path w="1694179" h="373379">
                  <a:moveTo>
                    <a:pt x="1642109" y="0"/>
                  </a:moveTo>
                  <a:lnTo>
                    <a:pt x="52070" y="0"/>
                  </a:lnTo>
                  <a:lnTo>
                    <a:pt x="31825" y="4099"/>
                  </a:lnTo>
                  <a:lnTo>
                    <a:pt x="15271" y="15271"/>
                  </a:lnTo>
                  <a:lnTo>
                    <a:pt x="4099" y="31825"/>
                  </a:lnTo>
                  <a:lnTo>
                    <a:pt x="0" y="52069"/>
                  </a:lnTo>
                  <a:lnTo>
                    <a:pt x="0" y="260349"/>
                  </a:lnTo>
                  <a:lnTo>
                    <a:pt x="4099" y="280594"/>
                  </a:lnTo>
                  <a:lnTo>
                    <a:pt x="15271" y="297148"/>
                  </a:lnTo>
                  <a:lnTo>
                    <a:pt x="31825" y="308320"/>
                  </a:lnTo>
                  <a:lnTo>
                    <a:pt x="52070" y="312419"/>
                  </a:lnTo>
                  <a:lnTo>
                    <a:pt x="1642109" y="312419"/>
                  </a:lnTo>
                  <a:lnTo>
                    <a:pt x="1662354" y="308320"/>
                  </a:lnTo>
                  <a:lnTo>
                    <a:pt x="1678908" y="297148"/>
                  </a:lnTo>
                  <a:lnTo>
                    <a:pt x="1690080" y="280594"/>
                  </a:lnTo>
                  <a:lnTo>
                    <a:pt x="1694179" y="260349"/>
                  </a:lnTo>
                  <a:lnTo>
                    <a:pt x="1694179" y="52069"/>
                  </a:lnTo>
                  <a:lnTo>
                    <a:pt x="1690080" y="31825"/>
                  </a:lnTo>
                  <a:lnTo>
                    <a:pt x="1678908" y="15271"/>
                  </a:lnTo>
                  <a:lnTo>
                    <a:pt x="1662354" y="4099"/>
                  </a:lnTo>
                  <a:lnTo>
                    <a:pt x="1642109" y="0"/>
                  </a:lnTo>
                  <a:close/>
                </a:path>
              </a:pathLst>
            </a:custGeom>
            <a:solidFill>
              <a:srgbClr val="C3E7DF"/>
            </a:solidFill>
          </p:spPr>
          <p:txBody>
            <a:bodyPr wrap="square" lIns="0" tIns="0" rIns="0" bIns="0" rtlCol="0"/>
            <a:lstStyle/>
            <a:p>
              <a:endParaRPr/>
            </a:p>
          </p:txBody>
        </p:sp>
        <p:sp>
          <p:nvSpPr>
            <p:cNvPr id="11" name="object 11"/>
            <p:cNvSpPr/>
            <p:nvPr/>
          </p:nvSpPr>
          <p:spPr>
            <a:xfrm>
              <a:off x="8627744" y="5277484"/>
              <a:ext cx="1694180" cy="373380"/>
            </a:xfrm>
            <a:custGeom>
              <a:avLst/>
              <a:gdLst/>
              <a:ahLst/>
              <a:cxnLst/>
              <a:rect l="l" t="t" r="r" b="b"/>
              <a:pathLst>
                <a:path w="1694179" h="373379">
                  <a:moveTo>
                    <a:pt x="0" y="52069"/>
                  </a:moveTo>
                  <a:lnTo>
                    <a:pt x="4099" y="31825"/>
                  </a:lnTo>
                  <a:lnTo>
                    <a:pt x="15271" y="15271"/>
                  </a:lnTo>
                  <a:lnTo>
                    <a:pt x="31825" y="4099"/>
                  </a:lnTo>
                  <a:lnTo>
                    <a:pt x="52070" y="0"/>
                  </a:lnTo>
                  <a:lnTo>
                    <a:pt x="988313" y="0"/>
                  </a:lnTo>
                  <a:lnTo>
                    <a:pt x="1411858" y="0"/>
                  </a:lnTo>
                  <a:lnTo>
                    <a:pt x="1642109" y="0"/>
                  </a:lnTo>
                  <a:lnTo>
                    <a:pt x="1662354" y="4099"/>
                  </a:lnTo>
                  <a:lnTo>
                    <a:pt x="1678908" y="15271"/>
                  </a:lnTo>
                  <a:lnTo>
                    <a:pt x="1690080" y="31825"/>
                  </a:lnTo>
                  <a:lnTo>
                    <a:pt x="1694179" y="52069"/>
                  </a:lnTo>
                  <a:lnTo>
                    <a:pt x="1694179" y="182244"/>
                  </a:lnTo>
                  <a:lnTo>
                    <a:pt x="1694179" y="260349"/>
                  </a:lnTo>
                  <a:lnTo>
                    <a:pt x="1690080" y="280594"/>
                  </a:lnTo>
                  <a:lnTo>
                    <a:pt x="1678908" y="297148"/>
                  </a:lnTo>
                  <a:lnTo>
                    <a:pt x="1662354" y="308320"/>
                  </a:lnTo>
                  <a:lnTo>
                    <a:pt x="1642109" y="312419"/>
                  </a:lnTo>
                  <a:lnTo>
                    <a:pt x="1411858" y="312419"/>
                  </a:lnTo>
                  <a:lnTo>
                    <a:pt x="1493647" y="373265"/>
                  </a:lnTo>
                  <a:lnTo>
                    <a:pt x="988313" y="312419"/>
                  </a:lnTo>
                  <a:lnTo>
                    <a:pt x="52070" y="312419"/>
                  </a:lnTo>
                  <a:lnTo>
                    <a:pt x="31825" y="308320"/>
                  </a:lnTo>
                  <a:lnTo>
                    <a:pt x="15271" y="297148"/>
                  </a:lnTo>
                  <a:lnTo>
                    <a:pt x="4099" y="280594"/>
                  </a:lnTo>
                  <a:lnTo>
                    <a:pt x="0" y="260349"/>
                  </a:lnTo>
                  <a:lnTo>
                    <a:pt x="0" y="182244"/>
                  </a:lnTo>
                  <a:lnTo>
                    <a:pt x="0" y="52069"/>
                  </a:lnTo>
                  <a:close/>
                </a:path>
              </a:pathLst>
            </a:custGeom>
            <a:ln w="6350">
              <a:solidFill>
                <a:srgbClr val="45B19B"/>
              </a:solidFill>
            </a:ln>
          </p:spPr>
          <p:txBody>
            <a:bodyPr wrap="square" lIns="0" tIns="0" rIns="0" bIns="0" rtlCol="0"/>
            <a:lstStyle/>
            <a:p>
              <a:endParaRPr/>
            </a:p>
          </p:txBody>
        </p:sp>
      </p:grpSp>
      <p:sp>
        <p:nvSpPr>
          <p:cNvPr id="12" name="object 12"/>
          <p:cNvSpPr txBox="1"/>
          <p:nvPr/>
        </p:nvSpPr>
        <p:spPr>
          <a:xfrm>
            <a:off x="8831326" y="5319776"/>
            <a:ext cx="1285875" cy="208279"/>
          </a:xfrm>
          <a:prstGeom prst="rect">
            <a:avLst/>
          </a:prstGeom>
        </p:spPr>
        <p:txBody>
          <a:bodyPr vert="horz" wrap="square" lIns="0" tIns="12700" rIns="0" bIns="0" rtlCol="0">
            <a:spAutoFit/>
          </a:bodyPr>
          <a:lstStyle/>
          <a:p>
            <a:pPr marL="12700">
              <a:lnSpc>
                <a:spcPct val="100000"/>
              </a:lnSpc>
              <a:spcBef>
                <a:spcPts val="100"/>
              </a:spcBef>
            </a:pPr>
            <a:r>
              <a:rPr sz="1200" spc="15" dirty="0">
                <a:latin typeface="宋体" panose="02010600030101010101" pitchFamily="2" charset="-122"/>
                <a:cs typeface="宋体" panose="02010600030101010101" pitchFamily="2" charset="-122"/>
              </a:rPr>
              <a:t>209268-209231/15</a:t>
            </a:r>
            <a:endParaRPr sz="1200">
              <a:latin typeface="宋体" panose="02010600030101010101" pitchFamily="2" charset="-122"/>
              <a:cs typeface="宋体" panose="02010600030101010101" pitchFamily="2" charset="-122"/>
            </a:endParaRPr>
          </a:p>
        </p:txBody>
      </p:sp>
      <p:grpSp>
        <p:nvGrpSpPr>
          <p:cNvPr id="13" name="object 13"/>
          <p:cNvGrpSpPr/>
          <p:nvPr/>
        </p:nvGrpSpPr>
        <p:grpSpPr>
          <a:xfrm>
            <a:off x="7886700" y="2268220"/>
            <a:ext cx="2341245" cy="474980"/>
            <a:chOff x="7886700" y="2268220"/>
            <a:chExt cx="2341245" cy="474980"/>
          </a:xfrm>
        </p:grpSpPr>
        <p:sp>
          <p:nvSpPr>
            <p:cNvPr id="14" name="object 14"/>
            <p:cNvSpPr/>
            <p:nvPr/>
          </p:nvSpPr>
          <p:spPr>
            <a:xfrm>
              <a:off x="7889875" y="2271395"/>
              <a:ext cx="2334895" cy="468630"/>
            </a:xfrm>
            <a:custGeom>
              <a:avLst/>
              <a:gdLst/>
              <a:ahLst/>
              <a:cxnLst/>
              <a:rect l="l" t="t" r="r" b="b"/>
              <a:pathLst>
                <a:path w="2334895" h="468630">
                  <a:moveTo>
                    <a:pt x="2168525" y="0"/>
                  </a:moveTo>
                  <a:lnTo>
                    <a:pt x="78104" y="0"/>
                  </a:lnTo>
                  <a:lnTo>
                    <a:pt x="47684" y="6131"/>
                  </a:lnTo>
                  <a:lnTo>
                    <a:pt x="22860" y="22860"/>
                  </a:lnTo>
                  <a:lnTo>
                    <a:pt x="6131" y="47684"/>
                  </a:lnTo>
                  <a:lnTo>
                    <a:pt x="0" y="78104"/>
                  </a:lnTo>
                  <a:lnTo>
                    <a:pt x="0" y="390525"/>
                  </a:lnTo>
                  <a:lnTo>
                    <a:pt x="6131" y="420945"/>
                  </a:lnTo>
                  <a:lnTo>
                    <a:pt x="22860" y="445769"/>
                  </a:lnTo>
                  <a:lnTo>
                    <a:pt x="47684" y="462498"/>
                  </a:lnTo>
                  <a:lnTo>
                    <a:pt x="78104" y="468629"/>
                  </a:lnTo>
                  <a:lnTo>
                    <a:pt x="2168525" y="468629"/>
                  </a:lnTo>
                  <a:lnTo>
                    <a:pt x="2198945" y="462498"/>
                  </a:lnTo>
                  <a:lnTo>
                    <a:pt x="2223769" y="445769"/>
                  </a:lnTo>
                  <a:lnTo>
                    <a:pt x="2240498" y="420945"/>
                  </a:lnTo>
                  <a:lnTo>
                    <a:pt x="2246629" y="390525"/>
                  </a:lnTo>
                  <a:lnTo>
                    <a:pt x="2246629" y="195199"/>
                  </a:lnTo>
                  <a:lnTo>
                    <a:pt x="2334641" y="129539"/>
                  </a:lnTo>
                  <a:lnTo>
                    <a:pt x="2246629" y="78104"/>
                  </a:lnTo>
                  <a:lnTo>
                    <a:pt x="2240498" y="47684"/>
                  </a:lnTo>
                  <a:lnTo>
                    <a:pt x="2223769" y="22860"/>
                  </a:lnTo>
                  <a:lnTo>
                    <a:pt x="2198945" y="6131"/>
                  </a:lnTo>
                  <a:lnTo>
                    <a:pt x="2168525" y="0"/>
                  </a:lnTo>
                  <a:close/>
                </a:path>
              </a:pathLst>
            </a:custGeom>
            <a:solidFill>
              <a:srgbClr val="C3E7DF"/>
            </a:solidFill>
          </p:spPr>
          <p:txBody>
            <a:bodyPr wrap="square" lIns="0" tIns="0" rIns="0" bIns="0" rtlCol="0"/>
            <a:lstStyle/>
            <a:p>
              <a:endParaRPr/>
            </a:p>
          </p:txBody>
        </p:sp>
        <p:sp>
          <p:nvSpPr>
            <p:cNvPr id="15" name="object 15"/>
            <p:cNvSpPr/>
            <p:nvPr/>
          </p:nvSpPr>
          <p:spPr>
            <a:xfrm>
              <a:off x="7889875" y="2271395"/>
              <a:ext cx="2334895" cy="468630"/>
            </a:xfrm>
            <a:custGeom>
              <a:avLst/>
              <a:gdLst/>
              <a:ahLst/>
              <a:cxnLst/>
              <a:rect l="l" t="t" r="r" b="b"/>
              <a:pathLst>
                <a:path w="2334895" h="468630">
                  <a:moveTo>
                    <a:pt x="0" y="78104"/>
                  </a:moveTo>
                  <a:lnTo>
                    <a:pt x="6131" y="47684"/>
                  </a:lnTo>
                  <a:lnTo>
                    <a:pt x="22860" y="22860"/>
                  </a:lnTo>
                  <a:lnTo>
                    <a:pt x="47684" y="6131"/>
                  </a:lnTo>
                  <a:lnTo>
                    <a:pt x="78104" y="0"/>
                  </a:lnTo>
                  <a:lnTo>
                    <a:pt x="1310513" y="0"/>
                  </a:lnTo>
                  <a:lnTo>
                    <a:pt x="1872233" y="0"/>
                  </a:lnTo>
                  <a:lnTo>
                    <a:pt x="2168525" y="0"/>
                  </a:lnTo>
                  <a:lnTo>
                    <a:pt x="2198945" y="6131"/>
                  </a:lnTo>
                  <a:lnTo>
                    <a:pt x="2223769" y="22860"/>
                  </a:lnTo>
                  <a:lnTo>
                    <a:pt x="2240498" y="47684"/>
                  </a:lnTo>
                  <a:lnTo>
                    <a:pt x="2246629" y="78104"/>
                  </a:lnTo>
                  <a:lnTo>
                    <a:pt x="2334641" y="129539"/>
                  </a:lnTo>
                  <a:lnTo>
                    <a:pt x="2246629" y="195199"/>
                  </a:lnTo>
                  <a:lnTo>
                    <a:pt x="2246629" y="390525"/>
                  </a:lnTo>
                  <a:lnTo>
                    <a:pt x="2240498" y="420945"/>
                  </a:lnTo>
                  <a:lnTo>
                    <a:pt x="2223769" y="445769"/>
                  </a:lnTo>
                  <a:lnTo>
                    <a:pt x="2198945" y="462498"/>
                  </a:lnTo>
                  <a:lnTo>
                    <a:pt x="2168525" y="468629"/>
                  </a:lnTo>
                  <a:lnTo>
                    <a:pt x="1872233" y="468629"/>
                  </a:lnTo>
                  <a:lnTo>
                    <a:pt x="1310513" y="468629"/>
                  </a:lnTo>
                  <a:lnTo>
                    <a:pt x="78104" y="468629"/>
                  </a:lnTo>
                  <a:lnTo>
                    <a:pt x="47684" y="462498"/>
                  </a:lnTo>
                  <a:lnTo>
                    <a:pt x="22860" y="445769"/>
                  </a:lnTo>
                  <a:lnTo>
                    <a:pt x="6131" y="420945"/>
                  </a:lnTo>
                  <a:lnTo>
                    <a:pt x="0" y="390525"/>
                  </a:lnTo>
                  <a:lnTo>
                    <a:pt x="0" y="195199"/>
                  </a:lnTo>
                  <a:lnTo>
                    <a:pt x="0" y="78104"/>
                  </a:lnTo>
                  <a:close/>
                </a:path>
              </a:pathLst>
            </a:custGeom>
            <a:ln w="6349">
              <a:solidFill>
                <a:srgbClr val="45B19B"/>
              </a:solidFill>
            </a:ln>
          </p:spPr>
          <p:txBody>
            <a:bodyPr wrap="square" lIns="0" tIns="0" rIns="0" bIns="0" rtlCol="0"/>
            <a:lstStyle/>
            <a:p>
              <a:endParaRPr/>
            </a:p>
          </p:txBody>
        </p:sp>
      </p:grpSp>
      <p:sp>
        <p:nvSpPr>
          <p:cNvPr id="16" name="object 16"/>
          <p:cNvSpPr txBox="1"/>
          <p:nvPr/>
        </p:nvSpPr>
        <p:spPr>
          <a:xfrm>
            <a:off x="7991856" y="2299970"/>
            <a:ext cx="1942464" cy="391160"/>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宋体" panose="02010600030101010101" pitchFamily="2" charset="-122"/>
                <a:cs typeface="宋体" panose="02010600030101010101" pitchFamily="2" charset="-122"/>
              </a:rPr>
              <a:t>每</a:t>
            </a:r>
            <a:r>
              <a:rPr sz="1200" spc="25" dirty="0">
                <a:latin typeface="宋体" panose="02010600030101010101" pitchFamily="2" charset="-122"/>
                <a:cs typeface="宋体" panose="02010600030101010101" pitchFamily="2" charset="-122"/>
              </a:rPr>
              <a:t>15</a:t>
            </a:r>
            <a:r>
              <a:rPr sz="1200" dirty="0">
                <a:latin typeface="宋体" panose="02010600030101010101" pitchFamily="2" charset="-122"/>
                <a:cs typeface="宋体" panose="02010600030101010101" pitchFamily="2" charset="-122"/>
              </a:rPr>
              <a:t>秒采样一次，则</a:t>
            </a:r>
            <a:r>
              <a:rPr sz="1200" spc="25" dirty="0">
                <a:latin typeface="宋体" panose="02010600030101010101" pitchFamily="2" charset="-122"/>
                <a:cs typeface="宋体" panose="02010600030101010101" pitchFamily="2" charset="-122"/>
              </a:rPr>
              <a:t>4</a:t>
            </a:r>
            <a:r>
              <a:rPr sz="1200" dirty="0">
                <a:latin typeface="宋体" panose="02010600030101010101" pitchFamily="2" charset="-122"/>
                <a:cs typeface="宋体" panose="02010600030101010101" pitchFamily="2" charset="-122"/>
              </a:rPr>
              <a:t>个样本 之间的时间差是</a:t>
            </a:r>
            <a:r>
              <a:rPr sz="1200" spc="-270" dirty="0">
                <a:latin typeface="宋体" panose="02010600030101010101" pitchFamily="2" charset="-122"/>
                <a:cs typeface="宋体" panose="02010600030101010101" pitchFamily="2" charset="-122"/>
              </a:rPr>
              <a:t> </a:t>
            </a:r>
            <a:r>
              <a:rPr sz="1200" spc="-30" dirty="0">
                <a:latin typeface="宋体" panose="02010600030101010101" pitchFamily="2" charset="-122"/>
                <a:cs typeface="宋体" panose="02010600030101010101" pitchFamily="2" charset="-122"/>
              </a:rPr>
              <a:t>3*15s</a:t>
            </a:r>
            <a:endParaRPr sz="1200">
              <a:latin typeface="宋体" panose="02010600030101010101" pitchFamily="2" charset="-122"/>
              <a:cs typeface="宋体" panose="02010600030101010101" pitchFamily="2" charset="-122"/>
            </a:endParaRPr>
          </a:p>
        </p:txBody>
      </p:sp>
      <p:sp>
        <p:nvSpPr>
          <p:cNvPr id="20" name="object 7"/>
          <p:cNvSpPr/>
          <p:nvPr>
            <p:custDataLst>
              <p:tags r:id="rId1"/>
            </p:custDataLst>
          </p:nvPr>
        </p:nvSpPr>
        <p:spPr>
          <a:xfrm flipV="1">
            <a:off x="285115" y="818515"/>
            <a:ext cx="11394440"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1" name="图片 20"/>
          <p:cNvPicPr>
            <a:picLocks noChangeAspect="1"/>
          </p:cNvPicPr>
          <p:nvPr>
            <p:custDataLst>
              <p:tags r:id="rId2"/>
            </p:custDataLst>
          </p:nvPr>
        </p:nvPicPr>
        <p:blipFill>
          <a:blip r:embed="rId6"/>
          <a:stretch>
            <a:fillRect/>
          </a:stretch>
        </p:blipFill>
        <p:spPr>
          <a:xfrm>
            <a:off x="8537699" y="209863"/>
            <a:ext cx="2565911" cy="618240"/>
          </a:xfrm>
          <a:prstGeom prst="rect">
            <a:avLst/>
          </a:prstGeom>
        </p:spPr>
      </p:pic>
      <p:pic>
        <p:nvPicPr>
          <p:cNvPr id="17" name="object 4"/>
          <p:cNvPicPr/>
          <p:nvPr>
            <p:custDataLst>
              <p:tags r:id="rId3"/>
            </p:custDataLst>
          </p:nvPr>
        </p:nvPicPr>
        <p:blipFill>
          <a:blip r:embed="rId7" cstate="print"/>
          <a:stretch>
            <a:fillRect/>
          </a:stretch>
        </p:blipFill>
        <p:spPr>
          <a:xfrm>
            <a:off x="0" y="6436359"/>
            <a:ext cx="12190729" cy="42164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18846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Ga</a:t>
            </a:r>
            <a:r>
              <a:rPr sz="3200" b="0" spc="-10" dirty="0">
                <a:solidFill>
                  <a:srgbClr val="000000"/>
                </a:solidFill>
                <a:latin typeface="宋体" panose="02010600030101010101" pitchFamily="2" charset="-122"/>
                <a:cs typeface="宋体" panose="02010600030101010101" pitchFamily="2" charset="-122"/>
              </a:rPr>
              <a:t>u</a:t>
            </a:r>
            <a:r>
              <a:rPr sz="3200" b="0" spc="-420" dirty="0">
                <a:solidFill>
                  <a:srgbClr val="000000"/>
                </a:solidFill>
                <a:latin typeface="宋体" panose="02010600030101010101" pitchFamily="2" charset="-122"/>
                <a:cs typeface="宋体" panose="02010600030101010101" pitchFamily="2" charset="-122"/>
              </a:rPr>
              <a:t>ge</a:t>
            </a:r>
            <a:r>
              <a:rPr sz="3200" b="0" dirty="0">
                <a:solidFill>
                  <a:srgbClr val="000000"/>
                </a:solidFill>
                <a:latin typeface="宋体" panose="02010600030101010101" pitchFamily="2" charset="-122"/>
                <a:cs typeface="宋体" panose="02010600030101010101" pitchFamily="2" charset="-122"/>
              </a:rPr>
              <a:t>型指定及常用函数</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81317" y="900048"/>
            <a:ext cx="11404600" cy="3474720"/>
          </a:xfrm>
          <a:prstGeom prst="rect">
            <a:avLst/>
          </a:prstGeom>
        </p:spPr>
        <p:txBody>
          <a:bodyPr vert="horz" wrap="square" lIns="0" tIns="46990" rIns="0" bIns="0" rtlCol="0">
            <a:spAutoFit/>
          </a:bodyPr>
          <a:lstStyle/>
          <a:p>
            <a:pPr marL="228600" marR="47625" indent="-228600">
              <a:lnSpc>
                <a:spcPts val="2160"/>
              </a:lnSpc>
              <a:spcBef>
                <a:spcPts val="370"/>
              </a:spcBef>
              <a:buClr>
                <a:srgbClr val="4770C4"/>
              </a:buClr>
              <a:buFont typeface="Wingdings" panose="05000000000000000000"/>
              <a:buChar char=""/>
              <a:tabLst>
                <a:tab pos="292100" algn="l"/>
              </a:tabLst>
            </a:pPr>
            <a:r>
              <a:rPr sz="2000" spc="10" dirty="0">
                <a:latin typeface="宋体" panose="02010600030101010101" pitchFamily="2" charset="-122"/>
                <a:cs typeface="宋体" panose="02010600030101010101" pitchFamily="2" charset="-122"/>
              </a:rPr>
              <a:t>Gaug</a:t>
            </a:r>
            <a:r>
              <a:rPr sz="2000" spc="5" dirty="0">
                <a:latin typeface="宋体" panose="02010600030101010101" pitchFamily="2" charset="-122"/>
                <a:cs typeface="宋体" panose="02010600030101010101" pitchFamily="2" charset="-122"/>
              </a:rPr>
              <a:t>e</a:t>
            </a:r>
            <a:r>
              <a:rPr sz="2000" dirty="0">
                <a:latin typeface="宋体" panose="02010600030101010101" pitchFamily="2" charset="-122"/>
                <a:cs typeface="宋体" panose="02010600030101010101" pitchFamily="2" charset="-122"/>
              </a:rPr>
              <a:t>用于存储其值可增可减的指标的样本数据，常用于进行求和、取平均值、最小值、最大值等聚 合计算；也会经常结合</a:t>
            </a:r>
            <a:r>
              <a:rPr sz="2000" spc="170" dirty="0">
                <a:latin typeface="宋体" panose="02010600030101010101" pitchFamily="2" charset="-122"/>
                <a:cs typeface="宋体" panose="02010600030101010101" pitchFamily="2" charset="-122"/>
              </a:rPr>
              <a:t>PromQL</a:t>
            </a:r>
            <a:r>
              <a:rPr sz="2000" dirty="0">
                <a:latin typeface="宋体" panose="02010600030101010101" pitchFamily="2" charset="-122"/>
                <a:cs typeface="宋体" panose="02010600030101010101" pitchFamily="2" charset="-122"/>
              </a:rPr>
              <a:t>的</a:t>
            </a:r>
            <a:r>
              <a:rPr sz="2000" spc="-245" dirty="0">
                <a:latin typeface="宋体" panose="02010600030101010101" pitchFamily="2" charset="-122"/>
                <a:cs typeface="宋体" panose="02010600030101010101" pitchFamily="2" charset="-122"/>
              </a:rPr>
              <a:t>predict_linear</a:t>
            </a:r>
            <a:r>
              <a:rPr sz="2000" dirty="0">
                <a:latin typeface="宋体" panose="02010600030101010101" pitchFamily="2" charset="-122"/>
                <a:cs typeface="宋体" panose="02010600030101010101" pitchFamily="2" charset="-122"/>
              </a:rPr>
              <a:t>和</a:t>
            </a:r>
            <a:r>
              <a:rPr sz="2000" spc="-270" dirty="0">
                <a:latin typeface="宋体" panose="02010600030101010101" pitchFamily="2" charset="-122"/>
                <a:cs typeface="宋体" panose="02010600030101010101" pitchFamily="2" charset="-122"/>
              </a:rPr>
              <a:t>delta</a:t>
            </a:r>
            <a:r>
              <a:rPr sz="2000" dirty="0">
                <a:latin typeface="宋体" panose="02010600030101010101" pitchFamily="2" charset="-122"/>
                <a:cs typeface="宋体" panose="02010600030101010101" pitchFamily="2" charset="-122"/>
              </a:rPr>
              <a:t>函数使用；</a:t>
            </a:r>
            <a:endParaRPr sz="2000">
              <a:latin typeface="宋体" panose="02010600030101010101" pitchFamily="2" charset="-122"/>
              <a:cs typeface="宋体" panose="02010600030101010101" pitchFamily="2" charset="-122"/>
            </a:endParaRPr>
          </a:p>
          <a:p>
            <a:pPr marL="742950" lvl="1" indent="-285750">
              <a:lnSpc>
                <a:spcPts val="2050"/>
              </a:lnSpc>
              <a:spcBef>
                <a:spcPts val="270"/>
              </a:spcBef>
              <a:buClr>
                <a:srgbClr val="45B19B"/>
              </a:buClr>
              <a:buFont typeface="Wingdings" panose="05000000000000000000"/>
              <a:buChar char=""/>
              <a:tabLst>
                <a:tab pos="742950" algn="l"/>
              </a:tabLst>
            </a:pPr>
            <a:r>
              <a:rPr sz="1800" spc="-220" dirty="0">
                <a:latin typeface="宋体" panose="02010600030101010101" pitchFamily="2" charset="-122"/>
                <a:cs typeface="宋体" panose="02010600030101010101" pitchFamily="2" charset="-122"/>
              </a:rPr>
              <a:t>predict_linear(v</a:t>
            </a:r>
            <a:r>
              <a:rPr sz="1800" spc="-430" dirty="0">
                <a:latin typeface="宋体" panose="02010600030101010101" pitchFamily="2" charset="-122"/>
                <a:cs typeface="宋体" panose="02010600030101010101" pitchFamily="2" charset="-122"/>
              </a:rPr>
              <a:t> </a:t>
            </a:r>
            <a:r>
              <a:rPr sz="1800" spc="-200" dirty="0">
                <a:latin typeface="宋体" panose="02010600030101010101" pitchFamily="2" charset="-122"/>
                <a:cs typeface="宋体" panose="02010600030101010101" pitchFamily="2" charset="-122"/>
              </a:rPr>
              <a:t>range-vector,</a:t>
            </a:r>
            <a:r>
              <a:rPr sz="1800" spc="-420" dirty="0">
                <a:latin typeface="宋体" panose="02010600030101010101" pitchFamily="2" charset="-122"/>
                <a:cs typeface="宋体" panose="02010600030101010101" pitchFamily="2" charset="-122"/>
              </a:rPr>
              <a:t> </a:t>
            </a:r>
            <a:r>
              <a:rPr sz="1800" spc="-440" dirty="0">
                <a:latin typeface="宋体" panose="02010600030101010101" pitchFamily="2" charset="-122"/>
                <a:cs typeface="宋体" panose="02010600030101010101" pitchFamily="2" charset="-122"/>
              </a:rPr>
              <a:t>t,</a:t>
            </a:r>
            <a:r>
              <a:rPr sz="1800" spc="-420" dirty="0">
                <a:latin typeface="宋体" panose="02010600030101010101" pitchFamily="2" charset="-122"/>
                <a:cs typeface="宋体" panose="02010600030101010101" pitchFamily="2" charset="-122"/>
              </a:rPr>
              <a:t> </a:t>
            </a:r>
            <a:r>
              <a:rPr sz="1800" spc="-240" dirty="0">
                <a:latin typeface="宋体" panose="02010600030101010101" pitchFamily="2" charset="-122"/>
                <a:cs typeface="宋体" panose="02010600030101010101" pitchFamily="2" charset="-122"/>
              </a:rPr>
              <a:t>scalar)：</a:t>
            </a:r>
            <a:r>
              <a:rPr sz="1800" spc="-5" dirty="0">
                <a:latin typeface="宋体" panose="02010600030101010101" pitchFamily="2" charset="-122"/>
                <a:cs typeface="宋体" panose="02010600030101010101" pitchFamily="2" charset="-122"/>
              </a:rPr>
              <a:t>预测时间序</a:t>
            </a:r>
            <a:r>
              <a:rPr sz="1800" dirty="0">
                <a:latin typeface="宋体" panose="02010600030101010101" pitchFamily="2" charset="-122"/>
                <a:cs typeface="宋体" panose="02010600030101010101" pitchFamily="2" charset="-122"/>
              </a:rPr>
              <a:t>列</a:t>
            </a:r>
            <a:r>
              <a:rPr sz="1800" spc="-65" dirty="0">
                <a:latin typeface="宋体" panose="02010600030101010101" pitchFamily="2" charset="-122"/>
                <a:cs typeface="宋体" panose="02010600030101010101" pitchFamily="2" charset="-122"/>
              </a:rPr>
              <a:t>v</a:t>
            </a:r>
            <a:r>
              <a:rPr sz="1800" spc="-5" dirty="0">
                <a:latin typeface="宋体" panose="02010600030101010101" pitchFamily="2" charset="-122"/>
                <a:cs typeface="宋体" panose="02010600030101010101" pitchFamily="2" charset="-122"/>
              </a:rPr>
              <a:t>在</a:t>
            </a:r>
            <a:r>
              <a:rPr sz="1800" spc="-375" dirty="0">
                <a:latin typeface="宋体" panose="02010600030101010101" pitchFamily="2" charset="-122"/>
                <a:cs typeface="宋体" panose="02010600030101010101" pitchFamily="2" charset="-122"/>
              </a:rPr>
              <a:t>t</a:t>
            </a:r>
            <a:r>
              <a:rPr sz="1800" spc="-5" dirty="0">
                <a:latin typeface="宋体" panose="02010600030101010101" pitchFamily="2" charset="-122"/>
                <a:cs typeface="宋体" panose="02010600030101010101" pitchFamily="2" charset="-122"/>
              </a:rPr>
              <a:t>秒后的值，它通过线性回归的方式来预测样本数据的</a:t>
            </a:r>
            <a:endParaRPr sz="1800">
              <a:latin typeface="宋体" panose="02010600030101010101" pitchFamily="2" charset="-122"/>
              <a:cs typeface="宋体" panose="02010600030101010101" pitchFamily="2" charset="-122"/>
            </a:endParaRPr>
          </a:p>
          <a:p>
            <a:pPr marL="685800">
              <a:lnSpc>
                <a:spcPts val="2050"/>
              </a:lnSpc>
            </a:pPr>
            <a:r>
              <a:rPr sz="1800" spc="10" dirty="0">
                <a:latin typeface="宋体" panose="02010600030101010101" pitchFamily="2" charset="-122"/>
                <a:cs typeface="宋体" panose="02010600030101010101" pitchFamily="2" charset="-122"/>
              </a:rPr>
              <a:t>Gauge</a:t>
            </a:r>
            <a:r>
              <a:rPr sz="1800" dirty="0">
                <a:latin typeface="宋体" panose="02010600030101010101" pitchFamily="2" charset="-122"/>
                <a:cs typeface="宋体" panose="02010600030101010101" pitchFamily="2" charset="-122"/>
              </a:rPr>
              <a:t>变化趋势；</a:t>
            </a:r>
            <a:endParaRPr sz="1800">
              <a:latin typeface="宋体" panose="02010600030101010101" pitchFamily="2" charset="-122"/>
              <a:cs typeface="宋体" panose="02010600030101010101" pitchFamily="2" charset="-122"/>
            </a:endParaRPr>
          </a:p>
          <a:p>
            <a:pPr marL="913765">
              <a:lnSpc>
                <a:spcPct val="100000"/>
              </a:lnSpc>
              <a:spcBef>
                <a:spcPts val="320"/>
              </a:spcBef>
            </a:pPr>
            <a:r>
              <a:rPr sz="1600" dirty="0">
                <a:solidFill>
                  <a:srgbClr val="F3C108"/>
                </a:solidFill>
                <a:latin typeface="Wingdings" panose="05000000000000000000"/>
                <a:cs typeface="Wingdings" panose="05000000000000000000"/>
              </a:rPr>
              <a:t></a:t>
            </a:r>
            <a:endParaRPr sz="1600">
              <a:latin typeface="Wingdings" panose="05000000000000000000"/>
              <a:cs typeface="Wingdings" panose="05000000000000000000"/>
            </a:endParaRPr>
          </a:p>
          <a:p>
            <a:pPr marL="742950" lvl="1" indent="-285750">
              <a:lnSpc>
                <a:spcPct val="100000"/>
              </a:lnSpc>
              <a:spcBef>
                <a:spcPts val="270"/>
              </a:spcBef>
              <a:buClr>
                <a:srgbClr val="45B19B"/>
              </a:buClr>
              <a:buFont typeface="Wingdings" panose="05000000000000000000"/>
              <a:buChar char=""/>
              <a:tabLst>
                <a:tab pos="742950" algn="l"/>
              </a:tabLst>
            </a:pPr>
            <a:r>
              <a:rPr sz="1800" spc="-235" dirty="0">
                <a:latin typeface="宋体" panose="02010600030101010101" pitchFamily="2" charset="-122"/>
                <a:cs typeface="宋体" panose="02010600030101010101" pitchFamily="2" charset="-122"/>
              </a:rPr>
              <a:t>delta(v</a:t>
            </a:r>
            <a:r>
              <a:rPr sz="1800" spc="-450" dirty="0">
                <a:latin typeface="宋体" panose="02010600030101010101" pitchFamily="2" charset="-122"/>
                <a:cs typeface="宋体" panose="02010600030101010101" pitchFamily="2" charset="-122"/>
              </a:rPr>
              <a:t> </a:t>
            </a:r>
            <a:r>
              <a:rPr sz="1800" spc="-140" dirty="0">
                <a:latin typeface="宋体" panose="02010600030101010101" pitchFamily="2" charset="-122"/>
                <a:cs typeface="宋体" panose="02010600030101010101" pitchFamily="2" charset="-122"/>
              </a:rPr>
              <a:t>ran</a:t>
            </a:r>
            <a:r>
              <a:rPr sz="1800" spc="-135" dirty="0">
                <a:latin typeface="宋体" panose="02010600030101010101" pitchFamily="2" charset="-122"/>
                <a:cs typeface="宋体" panose="02010600030101010101" pitchFamily="2" charset="-122"/>
              </a:rPr>
              <a:t>g</a:t>
            </a:r>
            <a:r>
              <a:rPr sz="1800" spc="-155" dirty="0">
                <a:latin typeface="宋体" panose="02010600030101010101" pitchFamily="2" charset="-122"/>
                <a:cs typeface="宋体" panose="02010600030101010101" pitchFamily="2" charset="-122"/>
              </a:rPr>
              <a:t>e</a:t>
            </a:r>
            <a:r>
              <a:rPr sz="1800" spc="-345" dirty="0">
                <a:latin typeface="宋体" panose="02010600030101010101" pitchFamily="2" charset="-122"/>
                <a:cs typeface="宋体" panose="02010600030101010101" pitchFamily="2" charset="-122"/>
              </a:rPr>
              <a:t>-</a:t>
            </a:r>
            <a:r>
              <a:rPr sz="1800" spc="-185" dirty="0">
                <a:latin typeface="宋体" panose="02010600030101010101" pitchFamily="2" charset="-122"/>
                <a:cs typeface="宋体" panose="02010600030101010101" pitchFamily="2" charset="-122"/>
              </a:rPr>
              <a:t>vec</a:t>
            </a:r>
            <a:r>
              <a:rPr sz="1800" spc="-180" dirty="0">
                <a:latin typeface="宋体" panose="02010600030101010101" pitchFamily="2" charset="-122"/>
                <a:cs typeface="宋体" panose="02010600030101010101" pitchFamily="2" charset="-122"/>
              </a:rPr>
              <a:t>t</a:t>
            </a:r>
            <a:r>
              <a:rPr sz="1800" spc="-220" dirty="0">
                <a:latin typeface="宋体" panose="02010600030101010101" pitchFamily="2" charset="-122"/>
                <a:cs typeface="宋体" panose="02010600030101010101" pitchFamily="2" charset="-122"/>
              </a:rPr>
              <a:t>or)</a:t>
            </a:r>
            <a:r>
              <a:rPr sz="1800" dirty="0">
                <a:latin typeface="宋体" panose="02010600030101010101" pitchFamily="2" charset="-122"/>
                <a:cs typeface="宋体" panose="02010600030101010101" pitchFamily="2" charset="-122"/>
              </a:rPr>
              <a:t>：计算范围向量中每个时间序列上的第一个样本值与最后一个样本值之差；</a:t>
            </a:r>
            <a:endParaRPr sz="1800">
              <a:latin typeface="宋体" panose="02010600030101010101" pitchFamily="2" charset="-122"/>
              <a:cs typeface="宋体" panose="02010600030101010101" pitchFamily="2" charset="-122"/>
            </a:endParaRPr>
          </a:p>
          <a:p>
            <a:pPr marL="1142365" lvl="2" indent="-229235">
              <a:lnSpc>
                <a:spcPct val="100000"/>
              </a:lnSpc>
              <a:spcBef>
                <a:spcPts val="330"/>
              </a:spcBef>
              <a:buClr>
                <a:srgbClr val="F3C108"/>
              </a:buClr>
              <a:buFont typeface="Wingdings" panose="05000000000000000000"/>
              <a:buChar char=""/>
              <a:tabLst>
                <a:tab pos="1143000" algn="l"/>
              </a:tabLst>
            </a:pPr>
            <a:r>
              <a:rPr sz="1600" dirty="0">
                <a:latin typeface="宋体" panose="02010600030101010101" pitchFamily="2" charset="-122"/>
                <a:cs typeface="宋体" panose="02010600030101010101" pitchFamily="2" charset="-122"/>
              </a:rPr>
              <a:t>其计算结果与</a:t>
            </a:r>
            <a:r>
              <a:rPr sz="1600" spc="-210" dirty="0">
                <a:latin typeface="宋体" panose="02010600030101010101" pitchFamily="2" charset="-122"/>
                <a:cs typeface="宋体" panose="02010600030101010101" pitchFamily="2" charset="-122"/>
              </a:rPr>
              <a:t>i</a:t>
            </a:r>
            <a:r>
              <a:rPr sz="1600" spc="-204" dirty="0">
                <a:latin typeface="宋体" panose="02010600030101010101" pitchFamily="2" charset="-122"/>
                <a:cs typeface="宋体" panose="02010600030101010101" pitchFamily="2" charset="-122"/>
              </a:rPr>
              <a:t>n</a:t>
            </a:r>
            <a:r>
              <a:rPr sz="1600" spc="-175" dirty="0">
                <a:latin typeface="宋体" panose="02010600030101010101" pitchFamily="2" charset="-122"/>
                <a:cs typeface="宋体" panose="02010600030101010101" pitchFamily="2" charset="-122"/>
              </a:rPr>
              <a:t>crease</a:t>
            </a:r>
            <a:r>
              <a:rPr sz="1600" dirty="0">
                <a:latin typeface="宋体" panose="02010600030101010101" pitchFamily="2" charset="-122"/>
                <a:cs typeface="宋体" panose="02010600030101010101" pitchFamily="2" charset="-122"/>
              </a:rPr>
              <a:t>函数相同；</a:t>
            </a:r>
            <a:endParaRPr sz="1600">
              <a:latin typeface="宋体" panose="02010600030101010101" pitchFamily="2" charset="-122"/>
              <a:cs typeface="宋体" panose="02010600030101010101" pitchFamily="2" charset="-122"/>
            </a:endParaRPr>
          </a:p>
          <a:p>
            <a:pPr marL="1142365" lvl="2" indent="-229235">
              <a:lnSpc>
                <a:spcPct val="100000"/>
              </a:lnSpc>
              <a:spcBef>
                <a:spcPts val="300"/>
              </a:spcBef>
              <a:buClr>
                <a:srgbClr val="F3C108"/>
              </a:buClr>
              <a:buFont typeface="Wingdings" panose="05000000000000000000"/>
              <a:buChar char=""/>
              <a:tabLst>
                <a:tab pos="1143000" algn="l"/>
              </a:tabLst>
            </a:pPr>
            <a:r>
              <a:rPr sz="1600" dirty="0">
                <a:latin typeface="宋体" panose="02010600030101010101" pitchFamily="2" charset="-122"/>
                <a:cs typeface="宋体" panose="02010600030101010101" pitchFamily="2" charset="-122"/>
              </a:rPr>
              <a:t>返回具有给定增量和等效标签的即时向量；</a:t>
            </a:r>
            <a:endParaRPr sz="1600">
              <a:latin typeface="宋体" panose="02010600030101010101" pitchFamily="2" charset="-122"/>
              <a:cs typeface="宋体" panose="02010600030101010101" pitchFamily="2" charset="-122"/>
            </a:endParaRPr>
          </a:p>
          <a:p>
            <a:pPr marL="1193165" lvl="2" indent="-280035">
              <a:lnSpc>
                <a:spcPct val="100000"/>
              </a:lnSpc>
              <a:spcBef>
                <a:spcPts val="310"/>
              </a:spcBef>
              <a:buClr>
                <a:srgbClr val="F3C108"/>
              </a:buClr>
              <a:buFont typeface="Wingdings" panose="05000000000000000000"/>
              <a:buChar char=""/>
              <a:tabLst>
                <a:tab pos="1193800" algn="l"/>
              </a:tabLst>
            </a:pPr>
            <a:r>
              <a:rPr sz="1600" spc="-120" dirty="0">
                <a:latin typeface="宋体" panose="02010600030101010101" pitchFamily="2" charset="-122"/>
                <a:cs typeface="宋体" panose="02010600030101010101" pitchFamily="2" charset="-122"/>
              </a:rPr>
              <a:t>delta(cpu_temp_celsius{host="server01.magedu.com"}[2h])，</a:t>
            </a:r>
            <a:r>
              <a:rPr sz="1600" dirty="0">
                <a:latin typeface="宋体" panose="02010600030101010101" pitchFamily="2" charset="-122"/>
                <a:cs typeface="宋体" panose="02010600030101010101" pitchFamily="2" charset="-122"/>
              </a:rPr>
              <a:t>返回该服务器上的</a:t>
            </a:r>
            <a:r>
              <a:rPr sz="1600" spc="215" dirty="0">
                <a:latin typeface="宋体" panose="02010600030101010101" pitchFamily="2" charset="-122"/>
                <a:cs typeface="宋体" panose="02010600030101010101" pitchFamily="2" charset="-122"/>
              </a:rPr>
              <a:t>CPU</a:t>
            </a:r>
            <a:r>
              <a:rPr sz="1600" dirty="0">
                <a:latin typeface="宋体" panose="02010600030101010101" pitchFamily="2" charset="-122"/>
                <a:cs typeface="宋体" panose="02010600030101010101" pitchFamily="2" charset="-122"/>
              </a:rPr>
              <a:t>温度与</a:t>
            </a:r>
            <a:r>
              <a:rPr sz="1600" spc="-55" dirty="0">
                <a:latin typeface="宋体" panose="02010600030101010101" pitchFamily="2" charset="-122"/>
                <a:cs typeface="宋体" panose="02010600030101010101" pitchFamily="2" charset="-122"/>
              </a:rPr>
              <a:t>2</a:t>
            </a:r>
            <a:r>
              <a:rPr sz="1600" dirty="0">
                <a:latin typeface="宋体" panose="02010600030101010101" pitchFamily="2" charset="-122"/>
                <a:cs typeface="宋体" panose="02010600030101010101" pitchFamily="2" charset="-122"/>
              </a:rPr>
              <a:t>小时之前的差异；</a:t>
            </a:r>
            <a:endParaRPr sz="1600">
              <a:latin typeface="宋体" panose="02010600030101010101" pitchFamily="2" charset="-122"/>
              <a:cs typeface="宋体" panose="02010600030101010101" pitchFamily="2" charset="-122"/>
            </a:endParaRPr>
          </a:p>
          <a:p>
            <a:pPr marL="685800" marR="138430" lvl="1" indent="-228600">
              <a:lnSpc>
                <a:spcPts val="1950"/>
              </a:lnSpc>
              <a:spcBef>
                <a:spcPts val="510"/>
              </a:spcBef>
              <a:buClr>
                <a:srgbClr val="45B19B"/>
              </a:buClr>
              <a:buFont typeface="Wingdings" panose="05000000000000000000"/>
              <a:buChar char=""/>
              <a:tabLst>
                <a:tab pos="685800" algn="l"/>
              </a:tabLst>
            </a:pPr>
            <a:r>
              <a:rPr sz="1800" spc="-280" dirty="0">
                <a:latin typeface="宋体" panose="02010600030101010101" pitchFamily="2" charset="-122"/>
                <a:cs typeface="宋体" panose="02010600030101010101" pitchFamily="2" charset="-122"/>
              </a:rPr>
              <a:t>idelt</a:t>
            </a:r>
            <a:r>
              <a:rPr sz="1800" spc="-285" dirty="0">
                <a:latin typeface="宋体" panose="02010600030101010101" pitchFamily="2" charset="-122"/>
                <a:cs typeface="宋体" panose="02010600030101010101" pitchFamily="2" charset="-122"/>
              </a:rPr>
              <a:t>a</a:t>
            </a:r>
            <a:r>
              <a:rPr sz="1800" spc="-220" dirty="0">
                <a:latin typeface="宋体" panose="02010600030101010101" pitchFamily="2" charset="-122"/>
                <a:cs typeface="宋体" panose="02010600030101010101" pitchFamily="2" charset="-122"/>
              </a:rPr>
              <a:t>(v</a:t>
            </a:r>
            <a:r>
              <a:rPr sz="1800" spc="-450" dirty="0">
                <a:latin typeface="宋体" panose="02010600030101010101" pitchFamily="2" charset="-122"/>
                <a:cs typeface="宋体" panose="02010600030101010101" pitchFamily="2" charset="-122"/>
              </a:rPr>
              <a:t> </a:t>
            </a:r>
            <a:r>
              <a:rPr sz="1800" spc="-140" dirty="0">
                <a:latin typeface="宋体" panose="02010600030101010101" pitchFamily="2" charset="-122"/>
                <a:cs typeface="宋体" panose="02010600030101010101" pitchFamily="2" charset="-122"/>
              </a:rPr>
              <a:t>rang</a:t>
            </a:r>
            <a:r>
              <a:rPr sz="1800" spc="-150" dirty="0">
                <a:latin typeface="宋体" panose="02010600030101010101" pitchFamily="2" charset="-122"/>
                <a:cs typeface="宋体" panose="02010600030101010101" pitchFamily="2" charset="-122"/>
              </a:rPr>
              <a:t>e</a:t>
            </a:r>
            <a:r>
              <a:rPr sz="1800" spc="-345" dirty="0">
                <a:latin typeface="宋体" panose="02010600030101010101" pitchFamily="2" charset="-122"/>
                <a:cs typeface="宋体" panose="02010600030101010101" pitchFamily="2" charset="-122"/>
              </a:rPr>
              <a:t>-</a:t>
            </a:r>
            <a:r>
              <a:rPr sz="1800" spc="-185" dirty="0">
                <a:latin typeface="宋体" panose="02010600030101010101" pitchFamily="2" charset="-122"/>
                <a:cs typeface="宋体" panose="02010600030101010101" pitchFamily="2" charset="-122"/>
              </a:rPr>
              <a:t>vec</a:t>
            </a:r>
            <a:r>
              <a:rPr sz="1800" spc="-180" dirty="0">
                <a:latin typeface="宋体" panose="02010600030101010101" pitchFamily="2" charset="-122"/>
                <a:cs typeface="宋体" panose="02010600030101010101" pitchFamily="2" charset="-122"/>
              </a:rPr>
              <a:t>t</a:t>
            </a:r>
            <a:r>
              <a:rPr sz="1800" spc="-220" dirty="0">
                <a:latin typeface="宋体" panose="02010600030101010101" pitchFamily="2" charset="-122"/>
                <a:cs typeface="宋体" panose="02010600030101010101" pitchFamily="2" charset="-122"/>
              </a:rPr>
              <a:t>or)</a:t>
            </a:r>
            <a:r>
              <a:rPr sz="1800" dirty="0">
                <a:latin typeface="宋体" panose="02010600030101010101" pitchFamily="2" charset="-122"/>
                <a:cs typeface="宋体" panose="02010600030101010101" pitchFamily="2" charset="-122"/>
              </a:rPr>
              <a:t>：计算范围向量中每个时间序列上最后两个样本之差，返回具有给定增量和等效标签的 即时向量；</a:t>
            </a:r>
            <a:endParaRPr sz="1800">
              <a:latin typeface="宋体" panose="02010600030101010101" pitchFamily="2" charset="-122"/>
              <a:cs typeface="宋体" panose="02010600030101010101" pitchFamily="2" charset="-122"/>
            </a:endParaRPr>
          </a:p>
          <a:p>
            <a:pPr marL="685800" lvl="1" indent="-228600">
              <a:lnSpc>
                <a:spcPct val="100000"/>
              </a:lnSpc>
              <a:spcBef>
                <a:spcPts val="255"/>
              </a:spcBef>
              <a:buClr>
                <a:srgbClr val="45B19B"/>
              </a:buClr>
              <a:buFont typeface="Wingdings" panose="05000000000000000000"/>
              <a:buChar char=""/>
              <a:tabLst>
                <a:tab pos="685800" algn="l"/>
              </a:tabLst>
            </a:pPr>
            <a:r>
              <a:rPr sz="1800" spc="-190" dirty="0">
                <a:latin typeface="宋体" panose="02010600030101010101" pitchFamily="2" charset="-122"/>
                <a:cs typeface="宋体" panose="02010600030101010101" pitchFamily="2" charset="-122"/>
              </a:rPr>
              <a:t>topk(3,</a:t>
            </a:r>
            <a:r>
              <a:rPr sz="1800" spc="-440" dirty="0">
                <a:latin typeface="宋体" panose="02010600030101010101" pitchFamily="2" charset="-122"/>
                <a:cs typeface="宋体" panose="02010600030101010101" pitchFamily="2" charset="-122"/>
              </a:rPr>
              <a:t> </a:t>
            </a:r>
            <a:r>
              <a:rPr sz="1800" spc="-70" dirty="0">
                <a:latin typeface="宋体" panose="02010600030101010101" pitchFamily="2" charset="-122"/>
                <a:cs typeface="宋体" panose="02010600030101010101" pitchFamily="2" charset="-122"/>
              </a:rPr>
              <a:t>jvm_memory_bytes_used{area="heap"})，jvm</a:t>
            </a:r>
            <a:r>
              <a:rPr sz="1800" dirty="0">
                <a:latin typeface="宋体" panose="02010600030101010101" pitchFamily="2" charset="-122"/>
                <a:cs typeface="宋体" panose="02010600030101010101" pitchFamily="2" charset="-122"/>
              </a:rPr>
              <a:t>堆内存用量排名前三的时间序列；</a:t>
            </a:r>
            <a:endParaRPr sz="1800">
              <a:latin typeface="宋体" panose="02010600030101010101" pitchFamily="2" charset="-122"/>
              <a:cs typeface="宋体" panose="02010600030101010101" pitchFamily="2" charset="-122"/>
            </a:endParaRPr>
          </a:p>
        </p:txBody>
      </p:sp>
      <p:sp>
        <p:nvSpPr>
          <p:cNvPr id="7" name="object 7"/>
          <p:cNvSpPr/>
          <p:nvPr>
            <p:custDataLst>
              <p:tags r:id="rId1"/>
            </p:custDataLst>
          </p:nvPr>
        </p:nvSpPr>
        <p:spPr>
          <a:xfrm flipV="1">
            <a:off x="285115" y="818515"/>
            <a:ext cx="11394440"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5"/>
          <a:stretch>
            <a:fillRect/>
          </a:stretch>
        </p:blipFill>
        <p:spPr>
          <a:xfrm>
            <a:off x="8537699" y="209863"/>
            <a:ext cx="2565911" cy="618240"/>
          </a:xfrm>
          <a:prstGeom prst="rect">
            <a:avLst/>
          </a:prstGeom>
        </p:spPr>
      </p:pic>
      <p:pic>
        <p:nvPicPr>
          <p:cNvPr id="4" name="object 4"/>
          <p:cNvPicPr/>
          <p:nvPr>
            <p:custDataLst>
              <p:tags r:id="rId3"/>
            </p:custDataLst>
          </p:nvPr>
        </p:nvPicPr>
        <p:blipFill>
          <a:blip r:embed="rId6" cstate="print"/>
          <a:stretch>
            <a:fillRect/>
          </a:stretch>
        </p:blipFill>
        <p:spPr>
          <a:xfrm>
            <a:off x="0" y="6436359"/>
            <a:ext cx="12190729" cy="42164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1529080" cy="513080"/>
          </a:xfrm>
          <a:prstGeom prst="rect">
            <a:avLst/>
          </a:prstGeom>
        </p:spPr>
        <p:txBody>
          <a:bodyPr vert="horz" wrap="square" lIns="0" tIns="12700" rIns="0" bIns="0" rtlCol="0">
            <a:spAutoFit/>
          </a:bodyPr>
          <a:lstStyle/>
          <a:p>
            <a:pPr marL="12700">
              <a:lnSpc>
                <a:spcPct val="100000"/>
              </a:lnSpc>
              <a:spcBef>
                <a:spcPts val="100"/>
              </a:spcBef>
            </a:pPr>
            <a:r>
              <a:rPr sz="3200" b="0" spc="-285" dirty="0">
                <a:solidFill>
                  <a:srgbClr val="000000"/>
                </a:solidFill>
                <a:latin typeface="宋体" panose="02010600030101010101" pitchFamily="2" charset="-122"/>
                <a:cs typeface="宋体" panose="02010600030101010101" pitchFamily="2" charset="-122"/>
              </a:rPr>
              <a:t>Histogram</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333480" cy="2031364"/>
          </a:xfrm>
          <a:prstGeom prst="rect">
            <a:avLst/>
          </a:prstGeom>
        </p:spPr>
        <p:txBody>
          <a:bodyPr vert="horz" wrap="square" lIns="0" tIns="46990" rIns="0" bIns="0" rtlCol="0">
            <a:spAutoFit/>
          </a:bodyPr>
          <a:lstStyle/>
          <a:p>
            <a:pPr marL="241300" marR="5080" indent="-228600">
              <a:lnSpc>
                <a:spcPts val="2160"/>
              </a:lnSpc>
              <a:spcBef>
                <a:spcPts val="370"/>
              </a:spcBef>
              <a:buClr>
                <a:srgbClr val="4770C4"/>
              </a:buClr>
              <a:buFont typeface="Wingdings" panose="05000000000000000000"/>
              <a:buChar char=""/>
              <a:tabLst>
                <a:tab pos="304800" algn="l"/>
              </a:tabLst>
            </a:pPr>
            <a:r>
              <a:rPr sz="2000" spc="-165" dirty="0">
                <a:latin typeface="宋体" panose="02010600030101010101" pitchFamily="2" charset="-122"/>
                <a:cs typeface="宋体" panose="02010600030101010101" pitchFamily="2" charset="-122"/>
              </a:rPr>
              <a:t>Histogr</a:t>
            </a:r>
            <a:r>
              <a:rPr sz="2000" spc="175" dirty="0">
                <a:latin typeface="宋体" panose="02010600030101010101" pitchFamily="2" charset="-122"/>
                <a:cs typeface="宋体" panose="02010600030101010101" pitchFamily="2" charset="-122"/>
              </a:rPr>
              <a:t>a</a:t>
            </a:r>
            <a:r>
              <a:rPr sz="2000" spc="170" dirty="0">
                <a:latin typeface="宋体" panose="02010600030101010101" pitchFamily="2" charset="-122"/>
                <a:cs typeface="宋体" panose="02010600030101010101" pitchFamily="2" charset="-122"/>
              </a:rPr>
              <a:t>m</a:t>
            </a:r>
            <a:r>
              <a:rPr sz="2000" dirty="0">
                <a:latin typeface="宋体" panose="02010600030101010101" pitchFamily="2" charset="-122"/>
                <a:cs typeface="宋体" panose="02010600030101010101" pitchFamily="2" charset="-122"/>
              </a:rPr>
              <a:t>是一种对数据分布情况的图形表示，由一系列高度不等的长条图</a:t>
            </a:r>
            <a:r>
              <a:rPr sz="2000" spc="5" dirty="0">
                <a:latin typeface="宋体" panose="02010600030101010101" pitchFamily="2" charset="-122"/>
                <a:cs typeface="宋体" panose="02010600030101010101" pitchFamily="2" charset="-122"/>
              </a:rPr>
              <a:t>（</a:t>
            </a:r>
            <a:r>
              <a:rPr sz="2000" spc="-170" dirty="0">
                <a:latin typeface="宋体" panose="02010600030101010101" pitchFamily="2" charset="-122"/>
                <a:cs typeface="宋体" panose="02010600030101010101" pitchFamily="2" charset="-122"/>
              </a:rPr>
              <a:t>bar</a:t>
            </a:r>
            <a:r>
              <a:rPr sz="2000" dirty="0">
                <a:latin typeface="宋体" panose="02010600030101010101" pitchFamily="2" charset="-122"/>
                <a:cs typeface="宋体" panose="02010600030101010101" pitchFamily="2" charset="-122"/>
              </a:rPr>
              <a:t>）或线段表示，用于 </a:t>
            </a:r>
            <a:r>
              <a:rPr sz="2000" b="1" spc="5" dirty="0">
                <a:latin typeface="Microsoft YaHei UI" panose="020B0503020204020204" charset="-122"/>
                <a:cs typeface="Microsoft YaHei UI" panose="020B0503020204020204" charset="-122"/>
              </a:rPr>
              <a:t>展示单</a:t>
            </a:r>
            <a:r>
              <a:rPr sz="2000" b="1" dirty="0">
                <a:latin typeface="Microsoft YaHei UI" panose="020B0503020204020204" charset="-122"/>
                <a:cs typeface="Microsoft YaHei UI" panose="020B0503020204020204" charset="-122"/>
              </a:rPr>
              <a:t>个测度的值的分布</a:t>
            </a:r>
            <a:endParaRPr sz="2000">
              <a:latin typeface="Microsoft YaHei UI" panose="020B0503020204020204" charset="-122"/>
              <a:cs typeface="Microsoft YaHei UI" panose="020B0503020204020204" charset="-122"/>
            </a:endParaRPr>
          </a:p>
          <a:p>
            <a:pPr marL="755650" lvl="1" indent="-285750">
              <a:lnSpc>
                <a:spcPts val="2050"/>
              </a:lnSpc>
              <a:spcBef>
                <a:spcPts val="27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它一般用横轴表示某个指标维度的数据取值区间，用纵轴表示样本统计的频率或频数，从而能够以二维图</a:t>
            </a:r>
            <a:endParaRPr sz="1800">
              <a:latin typeface="宋体" panose="02010600030101010101" pitchFamily="2" charset="-122"/>
              <a:cs typeface="宋体" panose="02010600030101010101" pitchFamily="2" charset="-122"/>
            </a:endParaRPr>
          </a:p>
          <a:p>
            <a:pPr marL="698500">
              <a:lnSpc>
                <a:spcPts val="2050"/>
              </a:lnSpc>
            </a:pPr>
            <a:r>
              <a:rPr sz="1800" dirty="0">
                <a:latin typeface="宋体" panose="02010600030101010101" pitchFamily="2" charset="-122"/>
                <a:cs typeface="宋体" panose="02010600030101010101" pitchFamily="2" charset="-122"/>
              </a:rPr>
              <a:t>的形式展现数值的分布状况</a:t>
            </a:r>
            <a:endParaRPr sz="1800">
              <a:latin typeface="宋体" panose="02010600030101010101" pitchFamily="2" charset="-122"/>
              <a:cs typeface="宋体" panose="02010600030101010101" pitchFamily="2" charset="-122"/>
            </a:endParaRPr>
          </a:p>
          <a:p>
            <a:pPr marL="755650" lvl="1" indent="-285750">
              <a:lnSpc>
                <a:spcPts val="2050"/>
              </a:lnSpc>
              <a:spcBef>
                <a:spcPts val="29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为了构</a:t>
            </a:r>
            <a:r>
              <a:rPr sz="1800" spc="-5" dirty="0">
                <a:latin typeface="宋体" panose="02010600030101010101" pitchFamily="2" charset="-122"/>
                <a:cs typeface="宋体" panose="02010600030101010101" pitchFamily="2" charset="-122"/>
              </a:rPr>
              <a:t>建</a:t>
            </a:r>
            <a:r>
              <a:rPr sz="1800" spc="-160" dirty="0">
                <a:latin typeface="宋体" panose="02010600030101010101" pitchFamily="2" charset="-122"/>
                <a:cs typeface="宋体" panose="02010600030101010101" pitchFamily="2" charset="-122"/>
              </a:rPr>
              <a:t>His</a:t>
            </a:r>
            <a:r>
              <a:rPr sz="1800" spc="-155" dirty="0">
                <a:latin typeface="宋体" panose="02010600030101010101" pitchFamily="2" charset="-122"/>
                <a:cs typeface="宋体" panose="02010600030101010101" pitchFamily="2" charset="-122"/>
              </a:rPr>
              <a:t>t</a:t>
            </a:r>
            <a:r>
              <a:rPr sz="1800" spc="-40" dirty="0">
                <a:latin typeface="宋体" panose="02010600030101010101" pitchFamily="2" charset="-122"/>
                <a:cs typeface="宋体" panose="02010600030101010101" pitchFamily="2" charset="-122"/>
              </a:rPr>
              <a:t>og</a:t>
            </a:r>
            <a:r>
              <a:rPr sz="1800" spc="5" dirty="0">
                <a:latin typeface="宋体" panose="02010600030101010101" pitchFamily="2" charset="-122"/>
                <a:cs typeface="宋体" panose="02010600030101010101" pitchFamily="2" charset="-122"/>
              </a:rPr>
              <a:t>ra</a:t>
            </a:r>
            <a:r>
              <a:rPr sz="1800" spc="10" dirty="0">
                <a:latin typeface="宋体" panose="02010600030101010101" pitchFamily="2" charset="-122"/>
                <a:cs typeface="宋体" panose="02010600030101010101" pitchFamily="2" charset="-122"/>
              </a:rPr>
              <a:t>m</a:t>
            </a:r>
            <a:r>
              <a:rPr sz="1800" dirty="0">
                <a:latin typeface="宋体" panose="02010600030101010101" pitchFamily="2" charset="-122"/>
                <a:cs typeface="宋体" panose="02010600030101010101" pitchFamily="2" charset="-122"/>
              </a:rPr>
              <a:t>，首先需要将值的范围进行分段，即将所有值的整个可用范围分成一系列连续、相邻</a:t>
            </a:r>
            <a:endParaRPr sz="1800">
              <a:latin typeface="宋体" panose="02010600030101010101" pitchFamily="2" charset="-122"/>
              <a:cs typeface="宋体" panose="02010600030101010101" pitchFamily="2" charset="-122"/>
            </a:endParaRPr>
          </a:p>
          <a:p>
            <a:pPr marL="698500">
              <a:lnSpc>
                <a:spcPts val="2050"/>
              </a:lnSpc>
            </a:pPr>
            <a:r>
              <a:rPr sz="1800" dirty="0">
                <a:latin typeface="宋体" panose="02010600030101010101" pitchFamily="2" charset="-122"/>
                <a:cs typeface="宋体" panose="02010600030101010101" pitchFamily="2" charset="-122"/>
              </a:rPr>
              <a:t>（相邻处可以是等同值）但不重叠的间隔，而后统计每个间隔中有多少值</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从统计学的角度看，分位数不能被聚合，也不能进行算术运算；</a:t>
            </a:r>
            <a:endParaRPr sz="1800">
              <a:latin typeface="宋体" panose="02010600030101010101" pitchFamily="2" charset="-122"/>
              <a:cs typeface="宋体" panose="02010600030101010101" pitchFamily="2" charset="-122"/>
            </a:endParaRPr>
          </a:p>
        </p:txBody>
      </p:sp>
      <p:grpSp>
        <p:nvGrpSpPr>
          <p:cNvPr id="4" name="object 4"/>
          <p:cNvGrpSpPr/>
          <p:nvPr/>
        </p:nvGrpSpPr>
        <p:grpSpPr>
          <a:xfrm>
            <a:off x="3727450" y="2978137"/>
            <a:ext cx="4763770" cy="3247390"/>
            <a:chOff x="3727450" y="2978137"/>
            <a:chExt cx="4763770" cy="3247390"/>
          </a:xfrm>
        </p:grpSpPr>
        <p:pic>
          <p:nvPicPr>
            <p:cNvPr id="5" name="object 5"/>
            <p:cNvPicPr/>
            <p:nvPr/>
          </p:nvPicPr>
          <p:blipFill>
            <a:blip r:embed="rId5" cstate="print"/>
            <a:stretch>
              <a:fillRect/>
            </a:stretch>
          </p:blipFill>
          <p:spPr>
            <a:xfrm>
              <a:off x="3727450" y="2978137"/>
              <a:ext cx="4763261" cy="3246882"/>
            </a:xfrm>
            <a:prstGeom prst="rect">
              <a:avLst/>
            </a:prstGeom>
          </p:spPr>
        </p:pic>
        <p:pic>
          <p:nvPicPr>
            <p:cNvPr id="6" name="object 6"/>
            <p:cNvPicPr/>
            <p:nvPr/>
          </p:nvPicPr>
          <p:blipFill>
            <a:blip r:embed="rId6" cstate="print"/>
            <a:stretch>
              <a:fillRect/>
            </a:stretch>
          </p:blipFill>
          <p:spPr>
            <a:xfrm>
              <a:off x="3836670" y="3072129"/>
              <a:ext cx="4549394" cy="3063494"/>
            </a:xfrm>
            <a:prstGeom prst="rect">
              <a:avLst/>
            </a:prstGeom>
          </p:spPr>
        </p:pic>
      </p:grpSp>
      <p:sp>
        <p:nvSpPr>
          <p:cNvPr id="10" name="object 7"/>
          <p:cNvSpPr/>
          <p:nvPr>
            <p:custDataLst>
              <p:tags r:id="rId1"/>
            </p:custDataLst>
          </p:nvPr>
        </p:nvSpPr>
        <p:spPr>
          <a:xfrm flipV="1">
            <a:off x="285115" y="818515"/>
            <a:ext cx="11394440"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7"/>
          <a:stretch>
            <a:fillRect/>
          </a:stretch>
        </p:blipFill>
        <p:spPr>
          <a:xfrm>
            <a:off x="8537699" y="209863"/>
            <a:ext cx="2565911" cy="618240"/>
          </a:xfrm>
          <a:prstGeom prst="rect">
            <a:avLst/>
          </a:prstGeom>
        </p:spPr>
      </p:pic>
      <p:pic>
        <p:nvPicPr>
          <p:cNvPr id="7" name="object 4"/>
          <p:cNvPicPr/>
          <p:nvPr>
            <p:custDataLst>
              <p:tags r:id="rId3"/>
            </p:custDataLst>
          </p:nvPr>
        </p:nvPicPr>
        <p:blipFill>
          <a:blip r:embed="rId8" cstate="print"/>
          <a:stretch>
            <a:fillRect/>
          </a:stretch>
        </p:blipFill>
        <p:spPr>
          <a:xfrm>
            <a:off x="0" y="6436359"/>
            <a:ext cx="12190729" cy="421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2766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著名的监控方法论</a:t>
            </a:r>
            <a:endParaRPr sz="3200" dirty="0">
              <a:latin typeface="宋体" panose="02010600030101010101" pitchFamily="2" charset="-122"/>
              <a:cs typeface="宋体" panose="02010600030101010101" pitchFamily="2" charset="-122"/>
            </a:endParaRPr>
          </a:p>
        </p:txBody>
      </p:sp>
      <p:sp>
        <p:nvSpPr>
          <p:cNvPr id="3" name="object 3"/>
          <p:cNvSpPr txBox="1"/>
          <p:nvPr/>
        </p:nvSpPr>
        <p:spPr>
          <a:xfrm>
            <a:off x="350202" y="848289"/>
            <a:ext cx="11343640" cy="3287395"/>
          </a:xfrm>
          <a:prstGeom prst="rect">
            <a:avLst/>
          </a:prstGeom>
        </p:spPr>
        <p:txBody>
          <a:bodyPr vert="horz" wrap="square" lIns="0" tIns="55244" rIns="0" bIns="0" rtlCol="0">
            <a:spAutoFit/>
          </a:bodyPr>
          <a:lstStyle/>
          <a:p>
            <a:pPr marL="304800" indent="-292100">
              <a:lnSpc>
                <a:spcPct val="100000"/>
              </a:lnSpc>
              <a:spcBef>
                <a:spcPts val="435"/>
              </a:spcBef>
              <a:buClr>
                <a:srgbClr val="4770C4"/>
              </a:buClr>
              <a:buFont typeface="Wingdings" panose="05000000000000000000"/>
              <a:buChar char=""/>
              <a:tabLst>
                <a:tab pos="304800" algn="l"/>
              </a:tabLst>
            </a:pPr>
            <a:r>
              <a:rPr sz="2000" spc="-40" dirty="0">
                <a:latin typeface="宋体" panose="02010600030101010101" pitchFamily="2" charset="-122"/>
                <a:cs typeface="宋体" panose="02010600030101010101" pitchFamily="2" charset="-122"/>
              </a:rPr>
              <a:t>Google</a:t>
            </a:r>
            <a:r>
              <a:rPr sz="2000" dirty="0">
                <a:latin typeface="宋体" panose="02010600030101010101" pitchFamily="2" charset="-122"/>
                <a:cs typeface="宋体" panose="02010600030101010101" pitchFamily="2" charset="-122"/>
              </a:rPr>
              <a:t>的四个黄金指标</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常用于在服务级别帮助衡量终端用户体验、服务中断、业务影响等层面的问题</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适用于应用及服务监控</a:t>
            </a:r>
            <a:endParaRPr sz="1800">
              <a:latin typeface="宋体" panose="02010600030101010101" pitchFamily="2" charset="-122"/>
              <a:cs typeface="宋体" panose="02010600030101010101" pitchFamily="2" charset="-122"/>
            </a:endParaRPr>
          </a:p>
          <a:p>
            <a:pPr marL="304800" indent="-292100">
              <a:lnSpc>
                <a:spcPct val="100000"/>
              </a:lnSpc>
              <a:spcBef>
                <a:spcPts val="750"/>
              </a:spcBef>
              <a:buClr>
                <a:srgbClr val="4770C4"/>
              </a:buClr>
              <a:buFont typeface="Wingdings" panose="05000000000000000000"/>
              <a:buChar char=""/>
              <a:tabLst>
                <a:tab pos="304800" algn="l"/>
              </a:tabLst>
            </a:pPr>
            <a:r>
              <a:rPr sz="2000" spc="-195" dirty="0">
                <a:latin typeface="宋体" panose="02010600030101010101" pitchFamily="2" charset="-122"/>
                <a:cs typeface="宋体" panose="02010600030101010101" pitchFamily="2" charset="-122"/>
              </a:rPr>
              <a:t>Netfli</a:t>
            </a:r>
            <a:r>
              <a:rPr sz="2000" cap="small" spc="-195" dirty="0">
                <a:latin typeface="宋体" panose="02010600030101010101" pitchFamily="2" charset="-122"/>
                <a:cs typeface="宋体" panose="02010600030101010101" pitchFamily="2" charset="-122"/>
              </a:rPr>
              <a:t>x</a:t>
            </a:r>
            <a:r>
              <a:rPr sz="2000" dirty="0">
                <a:latin typeface="宋体" panose="02010600030101010101" pitchFamily="2" charset="-122"/>
                <a:cs typeface="宋体" panose="02010600030101010101" pitchFamily="2" charset="-122"/>
              </a:rPr>
              <a:t>的</a:t>
            </a:r>
            <a:r>
              <a:rPr sz="2000" spc="225" dirty="0">
                <a:latin typeface="宋体" panose="02010600030101010101" pitchFamily="2" charset="-122"/>
                <a:cs typeface="宋体" panose="02010600030101010101" pitchFamily="2" charset="-122"/>
              </a:rPr>
              <a:t>USE</a:t>
            </a:r>
            <a:r>
              <a:rPr sz="2000" dirty="0">
                <a:latin typeface="宋体" panose="02010600030101010101" pitchFamily="2" charset="-122"/>
                <a:cs typeface="宋体" panose="02010600030101010101" pitchFamily="2" charset="-122"/>
              </a:rPr>
              <a:t>方法</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全称为“</a:t>
            </a:r>
            <a:r>
              <a:rPr sz="1800" spc="-295" dirty="0">
                <a:latin typeface="宋体" panose="02010600030101010101" pitchFamily="2" charset="-122"/>
                <a:cs typeface="宋体" panose="02010600030101010101" pitchFamily="2" charset="-122"/>
              </a:rPr>
              <a:t>Util</a:t>
            </a:r>
            <a:r>
              <a:rPr sz="1800" spc="-305" dirty="0">
                <a:latin typeface="宋体" panose="02010600030101010101" pitchFamily="2" charset="-122"/>
                <a:cs typeface="宋体" panose="02010600030101010101" pitchFamily="2" charset="-122"/>
              </a:rPr>
              <a:t>i</a:t>
            </a:r>
            <a:r>
              <a:rPr sz="1800" spc="-190" dirty="0">
                <a:latin typeface="宋体" panose="02010600030101010101" pitchFamily="2" charset="-122"/>
                <a:cs typeface="宋体" panose="02010600030101010101" pitchFamily="2" charset="-122"/>
              </a:rPr>
              <a:t>zation</a:t>
            </a:r>
            <a:r>
              <a:rPr sz="1800" spc="-465" dirty="0">
                <a:latin typeface="宋体" panose="02010600030101010101" pitchFamily="2" charset="-122"/>
                <a:cs typeface="宋体" panose="02010600030101010101" pitchFamily="2" charset="-122"/>
              </a:rPr>
              <a:t> </a:t>
            </a:r>
            <a:r>
              <a:rPr sz="1800" spc="-190" dirty="0">
                <a:latin typeface="宋体" panose="02010600030101010101" pitchFamily="2" charset="-122"/>
                <a:cs typeface="宋体" panose="02010600030101010101" pitchFamily="2" charset="-122"/>
              </a:rPr>
              <a:t>Saturation</a:t>
            </a:r>
            <a:r>
              <a:rPr sz="1800" spc="-465" dirty="0">
                <a:latin typeface="宋体" panose="02010600030101010101" pitchFamily="2" charset="-122"/>
                <a:cs typeface="宋体" panose="02010600030101010101" pitchFamily="2" charset="-122"/>
              </a:rPr>
              <a:t> </a:t>
            </a:r>
            <a:r>
              <a:rPr sz="1800" spc="-55" dirty="0">
                <a:latin typeface="宋体" panose="02010600030101010101" pitchFamily="2" charset="-122"/>
                <a:cs typeface="宋体" panose="02010600030101010101" pitchFamily="2" charset="-122"/>
              </a:rPr>
              <a:t>and</a:t>
            </a:r>
            <a:r>
              <a:rPr sz="1800" spc="-470" dirty="0">
                <a:latin typeface="宋体" panose="02010600030101010101" pitchFamily="2" charset="-122"/>
                <a:cs typeface="宋体" panose="02010600030101010101" pitchFamily="2" charset="-122"/>
              </a:rPr>
              <a:t> </a:t>
            </a:r>
            <a:r>
              <a:rPr sz="1800" spc="-145" dirty="0">
                <a:latin typeface="宋体" panose="02010600030101010101" pitchFamily="2" charset="-122"/>
                <a:cs typeface="宋体" panose="02010600030101010101" pitchFamily="2" charset="-122"/>
              </a:rPr>
              <a:t>Errors</a:t>
            </a:r>
            <a:r>
              <a:rPr sz="1800" spc="-459" dirty="0">
                <a:latin typeface="宋体" panose="02010600030101010101" pitchFamily="2" charset="-122"/>
                <a:cs typeface="宋体" panose="02010600030101010101" pitchFamily="2" charset="-122"/>
              </a:rPr>
              <a:t> </a:t>
            </a:r>
            <a:r>
              <a:rPr sz="1800" spc="20" dirty="0">
                <a:latin typeface="宋体" panose="02010600030101010101" pitchFamily="2" charset="-122"/>
                <a:cs typeface="宋体" panose="02010600030101010101" pitchFamily="2" charset="-122"/>
              </a:rPr>
              <a:t>Met</a:t>
            </a:r>
            <a:r>
              <a:rPr sz="1800" spc="25" dirty="0">
                <a:latin typeface="宋体" panose="02010600030101010101" pitchFamily="2" charset="-122"/>
                <a:cs typeface="宋体" panose="02010600030101010101" pitchFamily="2" charset="-122"/>
              </a:rPr>
              <a:t>h</a:t>
            </a:r>
            <a:r>
              <a:rPr sz="1800" spc="5" dirty="0">
                <a:latin typeface="宋体" panose="02010600030101010101" pitchFamily="2" charset="-122"/>
                <a:cs typeface="宋体" panose="02010600030101010101" pitchFamily="2" charset="-122"/>
              </a:rPr>
              <a:t>o</a:t>
            </a:r>
            <a:r>
              <a:rPr sz="1800" spc="10" dirty="0">
                <a:latin typeface="宋体" panose="02010600030101010101" pitchFamily="2" charset="-122"/>
                <a:cs typeface="宋体" panose="02010600030101010101" pitchFamily="2" charset="-122"/>
              </a:rPr>
              <a:t>d</a:t>
            </a:r>
            <a:r>
              <a:rPr sz="1800" dirty="0">
                <a:latin typeface="宋体" panose="02010600030101010101" pitchFamily="2" charset="-122"/>
                <a:cs typeface="宋体" panose="02010600030101010101" pitchFamily="2" charset="-122"/>
              </a:rPr>
              <a:t>”</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主要用于分析系统性能问题，可以指导用户快速识别资源瓶颈以及错误的方法</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应用于主机指标监控</a:t>
            </a:r>
            <a:endParaRPr sz="1800">
              <a:latin typeface="宋体" panose="02010600030101010101" pitchFamily="2" charset="-122"/>
              <a:cs typeface="宋体" panose="02010600030101010101" pitchFamily="2" charset="-122"/>
            </a:endParaRPr>
          </a:p>
          <a:p>
            <a:pPr marL="304800" indent="-292100">
              <a:lnSpc>
                <a:spcPct val="100000"/>
              </a:lnSpc>
              <a:spcBef>
                <a:spcPts val="755"/>
              </a:spcBef>
              <a:buClr>
                <a:srgbClr val="4770C4"/>
              </a:buClr>
              <a:buFont typeface="Wingdings" panose="05000000000000000000"/>
              <a:buChar char=""/>
              <a:tabLst>
                <a:tab pos="304800" algn="l"/>
              </a:tabLst>
            </a:pPr>
            <a:r>
              <a:rPr sz="2000" spc="135" dirty="0">
                <a:latin typeface="宋体" panose="02010600030101010101" pitchFamily="2" charset="-122"/>
                <a:cs typeface="宋体" panose="02010600030101010101" pitchFamily="2" charset="-122"/>
              </a:rPr>
              <a:t>We</a:t>
            </a:r>
            <a:r>
              <a:rPr sz="2000" spc="125" dirty="0">
                <a:latin typeface="宋体" panose="02010600030101010101" pitchFamily="2" charset="-122"/>
                <a:cs typeface="宋体" panose="02010600030101010101" pitchFamily="2" charset="-122"/>
              </a:rPr>
              <a:t>a</a:t>
            </a:r>
            <a:r>
              <a:rPr sz="2000" spc="-114" dirty="0">
                <a:latin typeface="宋体" panose="02010600030101010101" pitchFamily="2" charset="-122"/>
                <a:cs typeface="宋体" panose="02010600030101010101" pitchFamily="2" charset="-122"/>
              </a:rPr>
              <a:t>ve</a:t>
            </a:r>
            <a:r>
              <a:rPr sz="2000" spc="-484" dirty="0">
                <a:latin typeface="宋体" panose="02010600030101010101" pitchFamily="2" charset="-122"/>
                <a:cs typeface="宋体" panose="02010600030101010101" pitchFamily="2" charset="-122"/>
              </a:rPr>
              <a:t> </a:t>
            </a:r>
            <a:r>
              <a:rPr sz="2000" spc="-55" dirty="0">
                <a:latin typeface="宋体" panose="02010600030101010101" pitchFamily="2" charset="-122"/>
                <a:cs typeface="宋体" panose="02010600030101010101" pitchFamily="2" charset="-122"/>
              </a:rPr>
              <a:t>Clou</a:t>
            </a:r>
            <a:r>
              <a:rPr sz="2000" spc="-50" dirty="0">
                <a:latin typeface="宋体" panose="02010600030101010101" pitchFamily="2" charset="-122"/>
                <a:cs typeface="宋体" panose="02010600030101010101" pitchFamily="2" charset="-122"/>
              </a:rPr>
              <a:t>d</a:t>
            </a:r>
            <a:r>
              <a:rPr sz="2000" dirty="0">
                <a:latin typeface="宋体" panose="02010600030101010101" pitchFamily="2" charset="-122"/>
                <a:cs typeface="宋体" panose="02010600030101010101" pitchFamily="2" charset="-122"/>
              </a:rPr>
              <a:t>的</a:t>
            </a:r>
            <a:r>
              <a:rPr sz="2000" spc="365" dirty="0">
                <a:latin typeface="宋体" panose="02010600030101010101" pitchFamily="2" charset="-122"/>
                <a:cs typeface="宋体" panose="02010600030101010101" pitchFamily="2" charset="-122"/>
              </a:rPr>
              <a:t>RE</a:t>
            </a:r>
            <a:r>
              <a:rPr sz="2000" spc="360" dirty="0">
                <a:latin typeface="宋体" panose="02010600030101010101" pitchFamily="2" charset="-122"/>
                <a:cs typeface="宋体" panose="02010600030101010101" pitchFamily="2" charset="-122"/>
              </a:rPr>
              <a:t>D</a:t>
            </a:r>
            <a:r>
              <a:rPr sz="2000" dirty="0">
                <a:latin typeface="宋体" panose="02010600030101010101" pitchFamily="2" charset="-122"/>
                <a:cs typeface="宋体" panose="02010600030101010101" pitchFamily="2" charset="-122"/>
              </a:rPr>
              <a:t>方法</a:t>
            </a:r>
            <a:endParaRPr sz="2000">
              <a:latin typeface="宋体" panose="02010600030101010101" pitchFamily="2" charset="-122"/>
              <a:cs typeface="宋体" panose="02010600030101010101" pitchFamily="2" charset="-122"/>
            </a:endParaRPr>
          </a:p>
          <a:p>
            <a:pPr marL="698500" marR="5080" lvl="1" indent="-228600">
              <a:lnSpc>
                <a:spcPts val="1940"/>
              </a:lnSpc>
              <a:spcBef>
                <a:spcPts val="545"/>
              </a:spcBef>
              <a:buClr>
                <a:srgbClr val="45B19B"/>
              </a:buClr>
              <a:buFont typeface="Wingdings" panose="05000000000000000000"/>
              <a:buChar char=""/>
              <a:tabLst>
                <a:tab pos="755650" algn="l"/>
              </a:tabLst>
            </a:pPr>
            <a:r>
              <a:rPr dirty="0"/>
              <a:t>	</a:t>
            </a:r>
            <a:r>
              <a:rPr sz="1800" spc="75" dirty="0">
                <a:latin typeface="宋体" panose="02010600030101010101" pitchFamily="2" charset="-122"/>
                <a:cs typeface="宋体" panose="02010600030101010101" pitchFamily="2" charset="-122"/>
              </a:rPr>
              <a:t>Wea</a:t>
            </a:r>
            <a:r>
              <a:rPr sz="1800" spc="65" dirty="0">
                <a:latin typeface="宋体" panose="02010600030101010101" pitchFamily="2" charset="-122"/>
                <a:cs typeface="宋体" panose="02010600030101010101" pitchFamily="2" charset="-122"/>
              </a:rPr>
              <a:t>v</a:t>
            </a:r>
            <a:r>
              <a:rPr sz="1800" spc="-150" dirty="0">
                <a:latin typeface="宋体" panose="02010600030101010101" pitchFamily="2" charset="-122"/>
                <a:cs typeface="宋体" panose="02010600030101010101" pitchFamily="2" charset="-122"/>
              </a:rPr>
              <a:t>e</a:t>
            </a:r>
            <a:r>
              <a:rPr sz="1800" spc="-450" dirty="0">
                <a:latin typeface="宋体" panose="02010600030101010101" pitchFamily="2" charset="-122"/>
                <a:cs typeface="宋体" panose="02010600030101010101" pitchFamily="2" charset="-122"/>
              </a:rPr>
              <a:t> </a:t>
            </a:r>
            <a:r>
              <a:rPr sz="1800" spc="-125" dirty="0">
                <a:latin typeface="宋体" panose="02010600030101010101" pitchFamily="2" charset="-122"/>
                <a:cs typeface="宋体" panose="02010600030101010101" pitchFamily="2" charset="-122"/>
              </a:rPr>
              <a:t>C</a:t>
            </a:r>
            <a:r>
              <a:rPr sz="1800" spc="-135" dirty="0">
                <a:latin typeface="宋体" panose="02010600030101010101" pitchFamily="2" charset="-122"/>
                <a:cs typeface="宋体" panose="02010600030101010101" pitchFamily="2" charset="-122"/>
              </a:rPr>
              <a:t>l</a:t>
            </a:r>
            <a:r>
              <a:rPr sz="1800" dirty="0">
                <a:latin typeface="宋体" panose="02010600030101010101" pitchFamily="2" charset="-122"/>
                <a:cs typeface="宋体" panose="02010600030101010101" pitchFamily="2" charset="-122"/>
              </a:rPr>
              <a:t>oud基于</a:t>
            </a:r>
            <a:r>
              <a:rPr sz="1800" spc="170" dirty="0">
                <a:latin typeface="宋体" panose="02010600030101010101" pitchFamily="2" charset="-122"/>
                <a:cs typeface="宋体" panose="02010600030101010101" pitchFamily="2" charset="-122"/>
              </a:rPr>
              <a:t>Goo</a:t>
            </a:r>
            <a:r>
              <a:rPr sz="1800" spc="-245" dirty="0">
                <a:latin typeface="宋体" panose="02010600030101010101" pitchFamily="2" charset="-122"/>
                <a:cs typeface="宋体" panose="02010600030101010101" pitchFamily="2" charset="-122"/>
              </a:rPr>
              <a:t>gle</a:t>
            </a:r>
            <a:r>
              <a:rPr sz="1800" dirty="0">
                <a:latin typeface="宋体" panose="02010600030101010101" pitchFamily="2" charset="-122"/>
                <a:cs typeface="宋体" panose="02010600030101010101" pitchFamily="2" charset="-122"/>
              </a:rPr>
              <a:t>的四个黄金指标的原则下结合</a:t>
            </a:r>
            <a:r>
              <a:rPr sz="1800" spc="-30" dirty="0">
                <a:latin typeface="宋体" panose="02010600030101010101" pitchFamily="2" charset="-122"/>
                <a:cs typeface="宋体" panose="02010600030101010101" pitchFamily="2" charset="-122"/>
              </a:rPr>
              <a:t>Promet</a:t>
            </a:r>
            <a:r>
              <a:rPr sz="1800" spc="-2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dirty="0">
                <a:latin typeface="宋体" panose="02010600030101010101" pitchFamily="2" charset="-122"/>
                <a:cs typeface="宋体" panose="02010600030101010101" pitchFamily="2" charset="-122"/>
              </a:rPr>
              <a:t>以及</a:t>
            </a:r>
            <a:r>
              <a:rPr sz="1800" spc="-95" dirty="0">
                <a:latin typeface="宋体" panose="02010600030101010101" pitchFamily="2" charset="-122"/>
                <a:cs typeface="宋体" panose="02010600030101010101" pitchFamily="2" charset="-122"/>
              </a:rPr>
              <a:t>Kubernete</a:t>
            </a:r>
            <a:r>
              <a:rPr sz="1800" spc="-90" dirty="0">
                <a:latin typeface="宋体" panose="02010600030101010101" pitchFamily="2" charset="-122"/>
                <a:cs typeface="宋体" panose="02010600030101010101" pitchFamily="2" charset="-122"/>
              </a:rPr>
              <a:t>s</a:t>
            </a:r>
            <a:r>
              <a:rPr sz="1800" dirty="0">
                <a:latin typeface="宋体" panose="02010600030101010101" pitchFamily="2" charset="-122"/>
                <a:cs typeface="宋体" panose="02010600030101010101" pitchFamily="2" charset="-122"/>
              </a:rPr>
              <a:t>容器实践，细化和总结的方 法论，特别适合于云原生应用以及微服务架构应用的监控和度量</a:t>
            </a:r>
            <a:endParaRPr sz="1800">
              <a:latin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3"/>
          <a:stretch>
            <a:fillRect/>
          </a:stretch>
        </p:blipFill>
        <p:spPr>
          <a:xfrm>
            <a:off x="8537699" y="209863"/>
            <a:ext cx="2565911" cy="618240"/>
          </a:xfrm>
          <a:prstGeom prst="rect">
            <a:avLst/>
          </a:prstGeom>
        </p:spPr>
      </p:pic>
      <p:pic>
        <p:nvPicPr>
          <p:cNvPr id="7" name="图片 6"/>
          <p:cNvPicPr>
            <a:picLocks noChangeAspect="1"/>
          </p:cNvPicPr>
          <p:nvPr/>
        </p:nvPicPr>
        <p:blipFill>
          <a:blip r:embed="rId4"/>
          <a:stretch>
            <a:fillRect/>
          </a:stretch>
        </p:blipFill>
        <p:spPr>
          <a:xfrm>
            <a:off x="124500" y="848289"/>
            <a:ext cx="11552381" cy="38095"/>
          </a:xfrm>
          <a:prstGeom prst="rect">
            <a:avLst/>
          </a:prstGeom>
        </p:spPr>
      </p:pic>
      <p:pic>
        <p:nvPicPr>
          <p:cNvPr id="6" name="object 4"/>
          <p:cNvPicPr/>
          <p:nvPr>
            <p:custDataLst>
              <p:tags r:id="rId1"/>
            </p:custDataLst>
          </p:nvPr>
        </p:nvPicPr>
        <p:blipFill>
          <a:blip r:embed="rId5" cstate="print"/>
          <a:stretch>
            <a:fillRect/>
          </a:stretch>
        </p:blipFill>
        <p:spPr>
          <a:xfrm>
            <a:off x="0" y="6436359"/>
            <a:ext cx="12190729" cy="42164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747645" cy="513080"/>
          </a:xfrm>
          <a:prstGeom prst="rect">
            <a:avLst/>
          </a:prstGeom>
        </p:spPr>
        <p:txBody>
          <a:bodyPr vert="horz" wrap="square" lIns="0" tIns="12700" rIns="0" bIns="0" rtlCol="0">
            <a:spAutoFit/>
          </a:bodyPr>
          <a:lstStyle/>
          <a:p>
            <a:pPr marL="12700">
              <a:lnSpc>
                <a:spcPct val="100000"/>
              </a:lnSpc>
              <a:spcBef>
                <a:spcPts val="100"/>
              </a:spcBef>
            </a:pPr>
            <a:r>
              <a:rPr sz="3200" b="0" spc="-285" dirty="0">
                <a:solidFill>
                  <a:srgbClr val="000000"/>
                </a:solidFill>
                <a:latin typeface="宋体" panose="02010600030101010101" pitchFamily="2" charset="-122"/>
                <a:cs typeface="宋体" panose="02010600030101010101" pitchFamily="2" charset="-122"/>
              </a:rPr>
              <a:t>Histogra</a:t>
            </a:r>
            <a:r>
              <a:rPr sz="3200" b="0" spc="-295" dirty="0">
                <a:solidFill>
                  <a:srgbClr val="000000"/>
                </a:solidFill>
                <a:latin typeface="宋体" panose="02010600030101010101" pitchFamily="2" charset="-122"/>
                <a:cs typeface="宋体" panose="02010600030101010101" pitchFamily="2" charset="-122"/>
              </a:rPr>
              <a:t>m</a:t>
            </a:r>
            <a:r>
              <a:rPr sz="3200" b="0" dirty="0">
                <a:solidFill>
                  <a:srgbClr val="000000"/>
                </a:solidFill>
                <a:latin typeface="宋体" panose="02010600030101010101" pitchFamily="2" charset="-122"/>
                <a:cs typeface="宋体" panose="02010600030101010101" pitchFamily="2" charset="-122"/>
              </a:rPr>
              <a:t>型指标</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449050" cy="2572385"/>
          </a:xfrm>
          <a:prstGeom prst="rect">
            <a:avLst/>
          </a:prstGeom>
        </p:spPr>
        <p:txBody>
          <a:bodyPr vert="horz" wrap="square" lIns="0" tIns="46990" rIns="0" bIns="0" rtlCol="0">
            <a:spAutoFit/>
          </a:bodyPr>
          <a:lstStyle/>
          <a:p>
            <a:pPr marL="241300" marR="16510" indent="-228600">
              <a:lnSpc>
                <a:spcPts val="2160"/>
              </a:lnSpc>
              <a:spcBef>
                <a:spcPts val="37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对于</a:t>
            </a: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dirty="0">
                <a:latin typeface="宋体" panose="02010600030101010101" pitchFamily="2" charset="-122"/>
                <a:cs typeface="宋体" panose="02010600030101010101" pitchFamily="2" charset="-122"/>
              </a:rPr>
              <a:t>来说</a:t>
            </a:r>
            <a:r>
              <a:rPr sz="2000" spc="-5" dirty="0">
                <a:latin typeface="宋体" panose="02010600030101010101" pitchFamily="2" charset="-122"/>
                <a:cs typeface="宋体" panose="02010600030101010101" pitchFamily="2" charset="-122"/>
              </a:rPr>
              <a:t>，</a:t>
            </a:r>
            <a:r>
              <a:rPr sz="2000" spc="-165" dirty="0">
                <a:latin typeface="宋体" panose="02010600030101010101" pitchFamily="2" charset="-122"/>
                <a:cs typeface="宋体" panose="02010600030101010101" pitchFamily="2" charset="-122"/>
              </a:rPr>
              <a:t>Histogr</a:t>
            </a:r>
            <a:r>
              <a:rPr sz="2000" spc="175" dirty="0">
                <a:latin typeface="宋体" panose="02010600030101010101" pitchFamily="2" charset="-122"/>
                <a:cs typeface="宋体" panose="02010600030101010101" pitchFamily="2" charset="-122"/>
              </a:rPr>
              <a:t>a</a:t>
            </a:r>
            <a:r>
              <a:rPr sz="2000" spc="170" dirty="0">
                <a:latin typeface="宋体" panose="02010600030101010101" pitchFamily="2" charset="-122"/>
                <a:cs typeface="宋体" panose="02010600030101010101" pitchFamily="2" charset="-122"/>
              </a:rPr>
              <a:t>m</a:t>
            </a:r>
            <a:r>
              <a:rPr sz="2000" dirty="0">
                <a:latin typeface="宋体" panose="02010600030101010101" pitchFamily="2" charset="-122"/>
                <a:cs typeface="宋体" panose="02010600030101010101" pitchFamily="2" charset="-122"/>
              </a:rPr>
              <a:t>会在一段时间范围内对数据进行采样（通常是请求持续时长或响应大 小等），并将其计入可配置的</a:t>
            </a:r>
            <a:r>
              <a:rPr sz="2000" spc="-120" dirty="0">
                <a:latin typeface="宋体" panose="02010600030101010101" pitchFamily="2" charset="-122"/>
                <a:cs typeface="宋体" panose="02010600030101010101" pitchFamily="2" charset="-122"/>
              </a:rPr>
              <a:t>bucket（</a:t>
            </a:r>
            <a:r>
              <a:rPr sz="2000" dirty="0">
                <a:latin typeface="宋体" panose="02010600030101010101" pitchFamily="2" charset="-122"/>
                <a:cs typeface="宋体" panose="02010600030101010101" pitchFamily="2" charset="-122"/>
              </a:rPr>
              <a:t>存储桶）中</a:t>
            </a:r>
            <a:endParaRPr sz="2000">
              <a:latin typeface="宋体" panose="02010600030101010101" pitchFamily="2" charset="-122"/>
              <a:cs typeface="宋体" panose="02010600030101010101" pitchFamily="2" charset="-122"/>
            </a:endParaRPr>
          </a:p>
          <a:p>
            <a:pPr marL="755650" lvl="1" indent="-285750">
              <a:lnSpc>
                <a:spcPts val="2050"/>
              </a:lnSpc>
              <a:spcBef>
                <a:spcPts val="270"/>
              </a:spcBef>
              <a:buClr>
                <a:srgbClr val="45B19B"/>
              </a:buClr>
              <a:buFont typeface="Wingdings" panose="05000000000000000000"/>
              <a:buChar char=""/>
              <a:tabLst>
                <a:tab pos="755650" algn="l"/>
              </a:tabLst>
            </a:pPr>
            <a:r>
              <a:rPr sz="1800" spc="-80" dirty="0">
                <a:latin typeface="宋体" panose="02010600030101010101" pitchFamily="2" charset="-122"/>
                <a:cs typeface="宋体" panose="02010600030101010101" pitchFamily="2" charset="-122"/>
              </a:rPr>
              <a:t>Histogram</a:t>
            </a:r>
            <a:r>
              <a:rPr sz="1800" spc="-5" dirty="0">
                <a:latin typeface="宋体" panose="02010600030101010101" pitchFamily="2" charset="-122"/>
                <a:cs typeface="宋体" panose="02010600030101010101" pitchFamily="2" charset="-122"/>
              </a:rPr>
              <a:t>事先将特定测度可能的取值范围分隔为多个样本空间，并通过对落</a:t>
            </a:r>
            <a:r>
              <a:rPr sz="1800" spc="5" dirty="0">
                <a:latin typeface="宋体" panose="02010600030101010101" pitchFamily="2" charset="-122"/>
                <a:cs typeface="宋体" panose="02010600030101010101" pitchFamily="2" charset="-122"/>
              </a:rPr>
              <a:t>入</a:t>
            </a:r>
            <a:r>
              <a:rPr sz="1800" spc="-125" dirty="0">
                <a:latin typeface="宋体" panose="02010600030101010101" pitchFamily="2" charset="-122"/>
                <a:cs typeface="宋体" panose="02010600030101010101" pitchFamily="2" charset="-122"/>
              </a:rPr>
              <a:t>bucket</a:t>
            </a:r>
            <a:r>
              <a:rPr sz="1800" spc="-5" dirty="0">
                <a:latin typeface="宋体" panose="02010600030101010101" pitchFamily="2" charset="-122"/>
                <a:cs typeface="宋体" panose="02010600030101010101" pitchFamily="2" charset="-122"/>
              </a:rPr>
              <a:t>内的观测值进行计数以</a:t>
            </a:r>
            <a:endParaRPr sz="1800">
              <a:latin typeface="宋体" panose="02010600030101010101" pitchFamily="2" charset="-122"/>
              <a:cs typeface="宋体" panose="02010600030101010101" pitchFamily="2" charset="-122"/>
            </a:endParaRPr>
          </a:p>
          <a:p>
            <a:pPr marL="698500">
              <a:lnSpc>
                <a:spcPts val="2050"/>
              </a:lnSpc>
            </a:pPr>
            <a:r>
              <a:rPr sz="1800" dirty="0">
                <a:latin typeface="宋体" panose="02010600030101010101" pitchFamily="2" charset="-122"/>
                <a:cs typeface="宋体" panose="02010600030101010101" pitchFamily="2" charset="-122"/>
              </a:rPr>
              <a:t>及求和操作</a:t>
            </a:r>
            <a:endParaRPr sz="1800">
              <a:latin typeface="宋体" panose="02010600030101010101" pitchFamily="2" charset="-122"/>
              <a:cs typeface="宋体" panose="02010600030101010101" pitchFamily="2" charset="-122"/>
            </a:endParaRPr>
          </a:p>
          <a:p>
            <a:pPr marL="755650" lvl="1" indent="-285750">
              <a:lnSpc>
                <a:spcPts val="2050"/>
              </a:lnSpc>
              <a:spcBef>
                <a:spcPts val="29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与常规方式略有不同的是，</a:t>
            </a:r>
            <a:r>
              <a:rPr sz="1800" spc="-30" dirty="0">
                <a:latin typeface="宋体" panose="02010600030101010101" pitchFamily="2" charset="-122"/>
                <a:cs typeface="宋体" panose="02010600030101010101" pitchFamily="2" charset="-122"/>
              </a:rPr>
              <a:t>Promet</a:t>
            </a:r>
            <a:r>
              <a:rPr sz="1800" spc="-2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dirty="0">
                <a:latin typeface="宋体" panose="02010600030101010101" pitchFamily="2" charset="-122"/>
                <a:cs typeface="宋体" panose="02010600030101010101" pitchFamily="2" charset="-122"/>
              </a:rPr>
              <a:t>取值间隔的划分采用的是累积</a:t>
            </a:r>
            <a:r>
              <a:rPr sz="1800" spc="5" dirty="0">
                <a:latin typeface="宋体" panose="02010600030101010101" pitchFamily="2" charset="-122"/>
                <a:cs typeface="宋体" panose="02010600030101010101" pitchFamily="2" charset="-122"/>
              </a:rPr>
              <a:t>（</a:t>
            </a:r>
            <a:r>
              <a:rPr sz="1800" spc="40" dirty="0">
                <a:latin typeface="宋体" panose="02010600030101010101" pitchFamily="2" charset="-122"/>
                <a:cs typeface="宋体" panose="02010600030101010101" pitchFamily="2" charset="-122"/>
              </a:rPr>
              <a:t>Cumu</a:t>
            </a:r>
            <a:r>
              <a:rPr sz="1800" spc="30" dirty="0">
                <a:latin typeface="宋体" panose="02010600030101010101" pitchFamily="2" charset="-122"/>
                <a:cs typeface="宋体" panose="02010600030101010101" pitchFamily="2" charset="-122"/>
              </a:rPr>
              <a:t>l</a:t>
            </a:r>
            <a:r>
              <a:rPr sz="1800" spc="-250" dirty="0">
                <a:latin typeface="宋体" panose="02010600030101010101" pitchFamily="2" charset="-122"/>
                <a:cs typeface="宋体" panose="02010600030101010101" pitchFamily="2" charset="-122"/>
              </a:rPr>
              <a:t>ativ</a:t>
            </a:r>
            <a:r>
              <a:rPr sz="1800" spc="-254" dirty="0">
                <a:latin typeface="宋体" panose="02010600030101010101" pitchFamily="2" charset="-122"/>
                <a:cs typeface="宋体" panose="02010600030101010101" pitchFamily="2" charset="-122"/>
              </a:rPr>
              <a:t>e</a:t>
            </a:r>
            <a:r>
              <a:rPr sz="1800" dirty="0">
                <a:latin typeface="宋体" panose="02010600030101010101" pitchFamily="2" charset="-122"/>
                <a:cs typeface="宋体" panose="02010600030101010101" pitchFamily="2" charset="-122"/>
              </a:rPr>
              <a:t>）区间间隔机制，即每个</a:t>
            </a:r>
            <a:endParaRPr sz="1800">
              <a:latin typeface="宋体" panose="02010600030101010101" pitchFamily="2" charset="-122"/>
              <a:cs typeface="宋体" panose="02010600030101010101" pitchFamily="2" charset="-122"/>
            </a:endParaRPr>
          </a:p>
          <a:p>
            <a:pPr marL="698500">
              <a:lnSpc>
                <a:spcPts val="2050"/>
              </a:lnSpc>
            </a:pPr>
            <a:r>
              <a:rPr sz="1800" spc="-125" dirty="0">
                <a:latin typeface="宋体" panose="02010600030101010101" pitchFamily="2" charset="-122"/>
                <a:cs typeface="宋体" panose="02010600030101010101" pitchFamily="2" charset="-122"/>
              </a:rPr>
              <a:t>bucket</a:t>
            </a:r>
            <a:r>
              <a:rPr sz="1800" dirty="0">
                <a:latin typeface="宋体" panose="02010600030101010101" pitchFamily="2" charset="-122"/>
                <a:cs typeface="宋体" panose="02010600030101010101" pitchFamily="2" charset="-122"/>
              </a:rPr>
              <a:t>中的样本均包含了其前面所有</a:t>
            </a:r>
            <a:r>
              <a:rPr sz="1800" spc="-125" dirty="0">
                <a:latin typeface="宋体" panose="02010600030101010101" pitchFamily="2" charset="-122"/>
                <a:cs typeface="宋体" panose="02010600030101010101" pitchFamily="2" charset="-122"/>
              </a:rPr>
              <a:t>bucket</a:t>
            </a:r>
            <a:r>
              <a:rPr sz="1800" dirty="0">
                <a:latin typeface="宋体" panose="02010600030101010101" pitchFamily="2" charset="-122"/>
                <a:cs typeface="宋体" panose="02010600030101010101" pitchFamily="2" charset="-122"/>
              </a:rPr>
              <a:t>中的样本，因而也称为累积直方图</a:t>
            </a:r>
            <a:endParaRPr sz="1800">
              <a:latin typeface="宋体" panose="02010600030101010101" pitchFamily="2" charset="-122"/>
              <a:cs typeface="宋体" panose="02010600030101010101" pitchFamily="2" charset="-122"/>
            </a:endParaRPr>
          </a:p>
          <a:p>
            <a:pPr marL="1205865" lvl="2" indent="-280035">
              <a:lnSpc>
                <a:spcPct val="100000"/>
              </a:lnSpc>
              <a:spcBef>
                <a:spcPts val="32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可降低</a:t>
            </a:r>
            <a:r>
              <a:rPr sz="1600" spc="-10" dirty="0">
                <a:latin typeface="宋体" panose="02010600030101010101" pitchFamily="2" charset="-122"/>
                <a:cs typeface="宋体" panose="02010600030101010101" pitchFamily="2" charset="-122"/>
              </a:rPr>
              <a:t>H</a:t>
            </a:r>
            <a:r>
              <a:rPr sz="1600" spc="-5" dirty="0">
                <a:latin typeface="宋体" panose="02010600030101010101" pitchFamily="2" charset="-122"/>
                <a:cs typeface="宋体" panose="02010600030101010101" pitchFamily="2" charset="-122"/>
              </a:rPr>
              <a:t>i</a:t>
            </a:r>
            <a:r>
              <a:rPr sz="1600" spc="-155" dirty="0">
                <a:latin typeface="宋体" panose="02010600030101010101" pitchFamily="2" charset="-122"/>
                <a:cs typeface="宋体" panose="02010600030101010101" pitchFamily="2" charset="-122"/>
              </a:rPr>
              <a:t>stog</a:t>
            </a:r>
            <a:r>
              <a:rPr sz="1600" spc="5" dirty="0">
                <a:latin typeface="宋体" panose="02010600030101010101" pitchFamily="2" charset="-122"/>
                <a:cs typeface="宋体" panose="02010600030101010101" pitchFamily="2" charset="-122"/>
              </a:rPr>
              <a:t>ra</a:t>
            </a:r>
            <a:r>
              <a:rPr sz="1600" dirty="0">
                <a:latin typeface="宋体" panose="02010600030101010101" pitchFamily="2" charset="-122"/>
                <a:cs typeface="宋体" panose="02010600030101010101" pitchFamily="2" charset="-122"/>
              </a:rPr>
              <a:t>m的维护成本</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支持粗略计算样本值的分位数</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单独提供了</a:t>
            </a:r>
            <a:r>
              <a:rPr sz="1600" spc="-80" dirty="0">
                <a:latin typeface="宋体" panose="02010600030101010101" pitchFamily="2" charset="-122"/>
                <a:cs typeface="宋体" panose="02010600030101010101" pitchFamily="2" charset="-122"/>
              </a:rPr>
              <a:t>_s</a:t>
            </a:r>
            <a:r>
              <a:rPr sz="1600" spc="-90" dirty="0">
                <a:latin typeface="宋体" panose="02010600030101010101" pitchFamily="2" charset="-122"/>
                <a:cs typeface="宋体" panose="02010600030101010101" pitchFamily="2" charset="-122"/>
              </a:rPr>
              <a:t>u</a:t>
            </a:r>
            <a:r>
              <a:rPr sz="1600" spc="425" dirty="0">
                <a:latin typeface="宋体" panose="02010600030101010101" pitchFamily="2" charset="-122"/>
                <a:cs typeface="宋体" panose="02010600030101010101" pitchFamily="2" charset="-122"/>
              </a:rPr>
              <a:t>m</a:t>
            </a:r>
            <a:r>
              <a:rPr sz="1600" dirty="0">
                <a:latin typeface="宋体" panose="02010600030101010101" pitchFamily="2" charset="-122"/>
                <a:cs typeface="宋体" panose="02010600030101010101" pitchFamily="2" charset="-122"/>
              </a:rPr>
              <a:t>和</a:t>
            </a:r>
            <a:r>
              <a:rPr sz="1600" spc="-40" dirty="0">
                <a:latin typeface="宋体" panose="02010600030101010101" pitchFamily="2" charset="-122"/>
                <a:cs typeface="宋体" panose="02010600030101010101" pitchFamily="2" charset="-122"/>
              </a:rPr>
              <a:t>_co</a:t>
            </a:r>
            <a:r>
              <a:rPr sz="1600" spc="-114" dirty="0">
                <a:latin typeface="宋体" panose="02010600030101010101" pitchFamily="2" charset="-122"/>
                <a:cs typeface="宋体" panose="02010600030101010101" pitchFamily="2" charset="-122"/>
              </a:rPr>
              <a:t>unt</a:t>
            </a:r>
            <a:r>
              <a:rPr sz="1600" dirty="0">
                <a:latin typeface="宋体" panose="02010600030101010101" pitchFamily="2" charset="-122"/>
                <a:cs typeface="宋体" panose="02010600030101010101" pitchFamily="2" charset="-122"/>
              </a:rPr>
              <a:t>指标，从而支持计算平均值</a:t>
            </a:r>
            <a:endParaRPr sz="1600">
              <a:latin typeface="宋体" panose="02010600030101010101" pitchFamily="2" charset="-122"/>
              <a:cs typeface="宋体" panose="02010600030101010101" pitchFamily="2" charset="-122"/>
            </a:endParaRPr>
          </a:p>
        </p:txBody>
      </p:sp>
      <p:grpSp>
        <p:nvGrpSpPr>
          <p:cNvPr id="4" name="object 4"/>
          <p:cNvGrpSpPr/>
          <p:nvPr/>
        </p:nvGrpSpPr>
        <p:grpSpPr>
          <a:xfrm>
            <a:off x="7124700" y="2693669"/>
            <a:ext cx="3733800" cy="3726179"/>
            <a:chOff x="7124700" y="2693669"/>
            <a:chExt cx="3733800" cy="3726179"/>
          </a:xfrm>
        </p:grpSpPr>
        <p:pic>
          <p:nvPicPr>
            <p:cNvPr id="5" name="object 5"/>
            <p:cNvPicPr/>
            <p:nvPr/>
          </p:nvPicPr>
          <p:blipFill>
            <a:blip r:embed="rId5" cstate="print"/>
            <a:stretch>
              <a:fillRect/>
            </a:stretch>
          </p:blipFill>
          <p:spPr>
            <a:xfrm>
              <a:off x="7124700" y="2693669"/>
              <a:ext cx="3733291" cy="3725672"/>
            </a:xfrm>
            <a:prstGeom prst="rect">
              <a:avLst/>
            </a:prstGeom>
          </p:spPr>
        </p:pic>
        <p:pic>
          <p:nvPicPr>
            <p:cNvPr id="6" name="object 6"/>
            <p:cNvPicPr/>
            <p:nvPr/>
          </p:nvPicPr>
          <p:blipFill>
            <a:blip r:embed="rId6" cstate="print"/>
            <a:stretch>
              <a:fillRect/>
            </a:stretch>
          </p:blipFill>
          <p:spPr>
            <a:xfrm>
              <a:off x="7223760" y="2792730"/>
              <a:ext cx="3539744" cy="3532123"/>
            </a:xfrm>
            <a:prstGeom prst="rect">
              <a:avLst/>
            </a:prstGeom>
          </p:spPr>
        </p:pic>
      </p:grpSp>
      <p:sp>
        <p:nvSpPr>
          <p:cNvPr id="10" name="object 7"/>
          <p:cNvSpPr/>
          <p:nvPr>
            <p:custDataLst>
              <p:tags r:id="rId1"/>
            </p:custDataLst>
          </p:nvPr>
        </p:nvSpPr>
        <p:spPr>
          <a:xfrm flipV="1">
            <a:off x="285115" y="818515"/>
            <a:ext cx="11394440"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7"/>
          <a:stretch>
            <a:fillRect/>
          </a:stretch>
        </p:blipFill>
        <p:spPr>
          <a:xfrm>
            <a:off x="8537699" y="209863"/>
            <a:ext cx="2565911" cy="618240"/>
          </a:xfrm>
          <a:prstGeom prst="rect">
            <a:avLst/>
          </a:prstGeom>
        </p:spPr>
      </p:pic>
      <p:pic>
        <p:nvPicPr>
          <p:cNvPr id="7" name="object 4"/>
          <p:cNvPicPr/>
          <p:nvPr>
            <p:custDataLst>
              <p:tags r:id="rId3"/>
            </p:custDataLst>
          </p:nvPr>
        </p:nvPicPr>
        <p:blipFill>
          <a:blip r:embed="rId8" cstate="print"/>
          <a:stretch>
            <a:fillRect/>
          </a:stretch>
        </p:blipFill>
        <p:spPr>
          <a:xfrm>
            <a:off x="0" y="6436359"/>
            <a:ext cx="12190729" cy="42164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1529080" cy="513080"/>
          </a:xfrm>
          <a:prstGeom prst="rect">
            <a:avLst/>
          </a:prstGeom>
        </p:spPr>
        <p:txBody>
          <a:bodyPr vert="horz" wrap="square" lIns="0" tIns="12700" rIns="0" bIns="0" rtlCol="0">
            <a:spAutoFit/>
          </a:bodyPr>
          <a:lstStyle/>
          <a:p>
            <a:pPr marL="12700">
              <a:lnSpc>
                <a:spcPct val="100000"/>
              </a:lnSpc>
              <a:spcBef>
                <a:spcPts val="100"/>
              </a:spcBef>
            </a:pPr>
            <a:r>
              <a:rPr sz="3200" b="0" spc="-285" dirty="0">
                <a:solidFill>
                  <a:srgbClr val="000000"/>
                </a:solidFill>
                <a:latin typeface="宋体" panose="02010600030101010101" pitchFamily="2" charset="-122"/>
                <a:cs typeface="宋体" panose="02010600030101010101" pitchFamily="2" charset="-122"/>
              </a:rPr>
              <a:t>Histogram</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11461115" cy="3972560"/>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spc="-90" dirty="0">
                <a:latin typeface="宋体" panose="02010600030101010101" pitchFamily="2" charset="-122"/>
                <a:cs typeface="宋体" panose="02010600030101010101" pitchFamily="2" charset="-122"/>
              </a:rPr>
              <a:t>Histogram</a:t>
            </a:r>
            <a:r>
              <a:rPr sz="2000" dirty="0">
                <a:latin typeface="宋体" panose="02010600030101010101" pitchFamily="2" charset="-122"/>
                <a:cs typeface="宋体" panose="02010600030101010101" pitchFamily="2" charset="-122"/>
              </a:rPr>
              <a:t>类型的每个指标有一个基础指标名</a:t>
            </a:r>
            <a:r>
              <a:rPr sz="2000" spc="5" dirty="0">
                <a:latin typeface="宋体" panose="02010600030101010101" pitchFamily="2" charset="-122"/>
                <a:cs typeface="宋体" panose="02010600030101010101" pitchFamily="2" charset="-122"/>
              </a:rPr>
              <a:t>称</a:t>
            </a:r>
            <a:r>
              <a:rPr sz="2000" spc="20" dirty="0">
                <a:latin typeface="宋体" panose="02010600030101010101" pitchFamily="2" charset="-122"/>
                <a:cs typeface="宋体" panose="02010600030101010101" pitchFamily="2" charset="-122"/>
              </a:rPr>
              <a:t>&lt;basename&gt;，</a:t>
            </a:r>
            <a:r>
              <a:rPr sz="2000" dirty="0">
                <a:latin typeface="宋体" panose="02010600030101010101" pitchFamily="2" charset="-122"/>
                <a:cs typeface="宋体" panose="02010600030101010101" pitchFamily="2" charset="-122"/>
              </a:rPr>
              <a:t>它会提供多个时间序列：</a:t>
            </a:r>
            <a:endParaRPr sz="2000">
              <a:latin typeface="宋体" panose="02010600030101010101" pitchFamily="2" charset="-122"/>
              <a:cs typeface="宋体" panose="02010600030101010101" pitchFamily="2" charset="-122"/>
            </a:endParaRPr>
          </a:p>
          <a:p>
            <a:pPr marL="755650" lvl="1" indent="-285750">
              <a:lnSpc>
                <a:spcPts val="2050"/>
              </a:lnSpc>
              <a:spcBef>
                <a:spcPts val="300"/>
              </a:spcBef>
              <a:buClr>
                <a:srgbClr val="45B19B"/>
              </a:buClr>
              <a:buFont typeface="Wingdings" panose="05000000000000000000"/>
              <a:buChar char=""/>
              <a:tabLst>
                <a:tab pos="755650" algn="l"/>
              </a:tabLst>
            </a:pPr>
            <a:r>
              <a:rPr sz="1800" spc="-45" dirty="0">
                <a:latin typeface="宋体" panose="02010600030101010101" pitchFamily="2" charset="-122"/>
                <a:cs typeface="宋体" panose="02010600030101010101" pitchFamily="2" charset="-122"/>
              </a:rPr>
              <a:t>&lt;basename&gt;_bucket{le="&lt;upper</a:t>
            </a:r>
            <a:r>
              <a:rPr sz="1800" spc="-470" dirty="0">
                <a:latin typeface="宋体" panose="02010600030101010101" pitchFamily="2" charset="-122"/>
                <a:cs typeface="宋体" panose="02010600030101010101" pitchFamily="2" charset="-122"/>
              </a:rPr>
              <a:t> </a:t>
            </a:r>
            <a:r>
              <a:rPr sz="1800" spc="-235" dirty="0">
                <a:latin typeface="宋体" panose="02010600030101010101" pitchFamily="2" charset="-122"/>
                <a:cs typeface="宋体" panose="02010600030101010101" pitchFamily="2" charset="-122"/>
              </a:rPr>
              <a:t>inclusive</a:t>
            </a:r>
            <a:r>
              <a:rPr sz="1800" spc="-415" dirty="0">
                <a:latin typeface="宋体" panose="02010600030101010101" pitchFamily="2" charset="-122"/>
                <a:cs typeface="宋体" panose="02010600030101010101" pitchFamily="2" charset="-122"/>
              </a:rPr>
              <a:t> </a:t>
            </a:r>
            <a:r>
              <a:rPr sz="1800" spc="15" dirty="0">
                <a:latin typeface="宋体" panose="02010600030101010101" pitchFamily="2" charset="-122"/>
                <a:cs typeface="宋体" panose="02010600030101010101" pitchFamily="2" charset="-122"/>
              </a:rPr>
              <a:t>bound&gt;"}：</a:t>
            </a:r>
            <a:r>
              <a:rPr sz="1800" dirty="0">
                <a:latin typeface="宋体" panose="02010600030101010101" pitchFamily="2" charset="-122"/>
                <a:cs typeface="宋体" panose="02010600030101010101" pitchFamily="2" charset="-122"/>
              </a:rPr>
              <a:t>观测桶的上边界</a:t>
            </a:r>
            <a:r>
              <a:rPr sz="1800" spc="-75" dirty="0">
                <a:latin typeface="宋体" panose="02010600030101010101" pitchFamily="2" charset="-122"/>
                <a:cs typeface="宋体" panose="02010600030101010101" pitchFamily="2" charset="-122"/>
              </a:rPr>
              <a:t>（upper</a:t>
            </a:r>
            <a:r>
              <a:rPr sz="1800" spc="-455" dirty="0">
                <a:latin typeface="宋体" panose="02010600030101010101" pitchFamily="2" charset="-122"/>
                <a:cs typeface="宋体" panose="02010600030101010101" pitchFamily="2" charset="-122"/>
              </a:rPr>
              <a:t> </a:t>
            </a:r>
            <a:r>
              <a:rPr sz="1800" spc="-235" dirty="0">
                <a:latin typeface="宋体" panose="02010600030101010101" pitchFamily="2" charset="-122"/>
                <a:cs typeface="宋体" panose="02010600030101010101" pitchFamily="2" charset="-122"/>
              </a:rPr>
              <a:t>inclusive</a:t>
            </a:r>
            <a:r>
              <a:rPr sz="1800" spc="-415" dirty="0">
                <a:latin typeface="宋体" panose="02010600030101010101" pitchFamily="2" charset="-122"/>
                <a:cs typeface="宋体" panose="02010600030101010101" pitchFamily="2" charset="-122"/>
              </a:rPr>
              <a:t> </a:t>
            </a:r>
            <a:r>
              <a:rPr sz="1800" spc="5" dirty="0">
                <a:latin typeface="宋体" panose="02010600030101010101" pitchFamily="2" charset="-122"/>
                <a:cs typeface="宋体" panose="02010600030101010101" pitchFamily="2" charset="-122"/>
              </a:rPr>
              <a:t>bound），</a:t>
            </a:r>
            <a:r>
              <a:rPr sz="1800" dirty="0">
                <a:latin typeface="宋体" panose="02010600030101010101" pitchFamily="2" charset="-122"/>
                <a:cs typeface="宋体" panose="02010600030101010101" pitchFamily="2" charset="-122"/>
              </a:rPr>
              <a:t>即样本统计</a:t>
            </a:r>
            <a:endParaRPr sz="1800">
              <a:latin typeface="宋体" panose="02010600030101010101" pitchFamily="2" charset="-122"/>
              <a:cs typeface="宋体" panose="02010600030101010101" pitchFamily="2" charset="-122"/>
            </a:endParaRPr>
          </a:p>
          <a:p>
            <a:pPr marL="698500">
              <a:lnSpc>
                <a:spcPts val="2050"/>
              </a:lnSpc>
            </a:pPr>
            <a:r>
              <a:rPr sz="1800" spc="-5" dirty="0">
                <a:latin typeface="宋体" panose="02010600030101010101" pitchFamily="2" charset="-122"/>
                <a:cs typeface="宋体" panose="02010600030101010101" pitchFamily="2" charset="-122"/>
              </a:rPr>
              <a:t>区间，最大区间（包含所有样本）的名称</a:t>
            </a:r>
            <a:r>
              <a:rPr sz="1800" dirty="0">
                <a:latin typeface="宋体" panose="02010600030101010101" pitchFamily="2" charset="-122"/>
                <a:cs typeface="宋体" panose="02010600030101010101" pitchFamily="2" charset="-122"/>
              </a:rPr>
              <a:t>为</a:t>
            </a:r>
            <a:r>
              <a:rPr sz="1800" spc="-55" dirty="0">
                <a:latin typeface="宋体" panose="02010600030101010101" pitchFamily="2" charset="-122"/>
                <a:cs typeface="宋体" panose="02010600030101010101" pitchFamily="2" charset="-122"/>
              </a:rPr>
              <a:t>&lt;basename&gt;_bucket{le="+Inf"}；</a:t>
            </a:r>
            <a:endParaRPr sz="1800">
              <a:latin typeface="宋体" panose="02010600030101010101" pitchFamily="2" charset="-122"/>
              <a:cs typeface="宋体" panose="02010600030101010101" pitchFamily="2" charset="-122"/>
            </a:endParaRPr>
          </a:p>
          <a:p>
            <a:pPr marL="755650" lvl="1" indent="-285750">
              <a:lnSpc>
                <a:spcPct val="100000"/>
              </a:lnSpc>
              <a:spcBef>
                <a:spcPts val="295"/>
              </a:spcBef>
              <a:buClr>
                <a:srgbClr val="45B19B"/>
              </a:buClr>
              <a:buFont typeface="Wingdings" panose="05000000000000000000"/>
              <a:buChar char=""/>
              <a:tabLst>
                <a:tab pos="755650" algn="l"/>
              </a:tabLst>
            </a:pPr>
            <a:r>
              <a:rPr sz="1800" spc="30" dirty="0">
                <a:latin typeface="宋体" panose="02010600030101010101" pitchFamily="2" charset="-122"/>
                <a:cs typeface="宋体" panose="02010600030101010101" pitchFamily="2" charset="-122"/>
              </a:rPr>
              <a:t>&lt;basename&gt;_sum：</a:t>
            </a:r>
            <a:r>
              <a:rPr sz="1800" dirty="0">
                <a:latin typeface="宋体" panose="02010600030101010101" pitchFamily="2" charset="-122"/>
                <a:cs typeface="宋体" panose="02010600030101010101" pitchFamily="2" charset="-122"/>
              </a:rPr>
              <a:t>所有样本观测值的总和；</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295" dirty="0">
                <a:latin typeface="宋体" panose="02010600030101010101" pitchFamily="2" charset="-122"/>
                <a:cs typeface="宋体" panose="02010600030101010101" pitchFamily="2" charset="-122"/>
              </a:rPr>
              <a:t>&lt;</a:t>
            </a:r>
            <a:r>
              <a:rPr sz="1800" spc="-110" dirty="0">
                <a:latin typeface="宋体" panose="02010600030101010101" pitchFamily="2" charset="-122"/>
                <a:cs typeface="宋体" panose="02010600030101010101" pitchFamily="2" charset="-122"/>
              </a:rPr>
              <a:t>basen</a:t>
            </a:r>
            <a:r>
              <a:rPr sz="1800" spc="55" dirty="0">
                <a:latin typeface="宋体" panose="02010600030101010101" pitchFamily="2" charset="-122"/>
                <a:cs typeface="宋体" panose="02010600030101010101" pitchFamily="2" charset="-122"/>
              </a:rPr>
              <a:t>ame</a:t>
            </a:r>
            <a:r>
              <a:rPr sz="1800" spc="-30" dirty="0">
                <a:latin typeface="宋体" panose="02010600030101010101" pitchFamily="2" charset="-122"/>
                <a:cs typeface="宋体" panose="02010600030101010101" pitchFamily="2" charset="-122"/>
              </a:rPr>
              <a:t>&gt;_count</a:t>
            </a:r>
            <a:r>
              <a:rPr sz="1800" spc="-484" dirty="0">
                <a:latin typeface="宋体" panose="02010600030101010101" pitchFamily="2" charset="-122"/>
                <a:cs typeface="宋体" panose="02010600030101010101" pitchFamily="2" charset="-122"/>
              </a:rPr>
              <a:t> </a:t>
            </a:r>
            <a:r>
              <a:rPr sz="1800" dirty="0">
                <a:latin typeface="宋体" panose="02010600030101010101" pitchFamily="2" charset="-122"/>
                <a:cs typeface="宋体" panose="02010600030101010101" pitchFamily="2" charset="-122"/>
              </a:rPr>
              <a:t>：总的观测次数，它自身本质上是一个</a:t>
            </a:r>
            <a:r>
              <a:rPr sz="1800" spc="-85" dirty="0">
                <a:latin typeface="宋体" panose="02010600030101010101" pitchFamily="2" charset="-122"/>
                <a:cs typeface="宋体" panose="02010600030101010101" pitchFamily="2" charset="-122"/>
              </a:rPr>
              <a:t>Counter</a:t>
            </a:r>
            <a:r>
              <a:rPr sz="1800" dirty="0">
                <a:latin typeface="宋体" panose="02010600030101010101" pitchFamily="2" charset="-122"/>
                <a:cs typeface="宋体" panose="02010600030101010101" pitchFamily="2" charset="-122"/>
              </a:rPr>
              <a:t>类型的指标；</a:t>
            </a:r>
            <a:endParaRPr sz="1800">
              <a:latin typeface="宋体" panose="02010600030101010101" pitchFamily="2" charset="-122"/>
              <a:cs typeface="宋体" panose="02010600030101010101" pitchFamily="2" charset="-122"/>
            </a:endParaRPr>
          </a:p>
          <a:p>
            <a:pPr marL="241300" marR="193040" indent="-228600">
              <a:lnSpc>
                <a:spcPts val="2160"/>
              </a:lnSpc>
              <a:spcBef>
                <a:spcPts val="102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累积间隔机制生成的样本数据需要额外使用内置的</a:t>
            </a:r>
            <a:r>
              <a:rPr sz="2000" spc="-235" dirty="0">
                <a:latin typeface="宋体" panose="02010600030101010101" pitchFamily="2" charset="-122"/>
                <a:cs typeface="宋体" panose="02010600030101010101" pitchFamily="2" charset="-122"/>
              </a:rPr>
              <a:t>histogr</a:t>
            </a:r>
            <a:r>
              <a:rPr sz="2000" spc="20" dirty="0">
                <a:latin typeface="宋体" panose="02010600030101010101" pitchFamily="2" charset="-122"/>
                <a:cs typeface="宋体" panose="02010600030101010101" pitchFamily="2" charset="-122"/>
              </a:rPr>
              <a:t>am_qu</a:t>
            </a:r>
            <a:r>
              <a:rPr sz="2000" spc="10" dirty="0">
                <a:latin typeface="宋体" panose="02010600030101010101" pitchFamily="2" charset="-122"/>
                <a:cs typeface="宋体" panose="02010600030101010101" pitchFamily="2" charset="-122"/>
              </a:rPr>
              <a:t>a</a:t>
            </a:r>
            <a:r>
              <a:rPr sz="2000" spc="-330" dirty="0">
                <a:latin typeface="宋体" panose="02010600030101010101" pitchFamily="2" charset="-122"/>
                <a:cs typeface="宋体" panose="02010600030101010101" pitchFamily="2" charset="-122"/>
              </a:rPr>
              <a:t>ntile</a:t>
            </a:r>
            <a:r>
              <a:rPr sz="2000" spc="-425" dirty="0">
                <a:latin typeface="宋体" panose="02010600030101010101" pitchFamily="2" charset="-122"/>
                <a:cs typeface="宋体" panose="02010600030101010101" pitchFamily="2" charset="-122"/>
              </a:rPr>
              <a:t>()</a:t>
            </a:r>
            <a:r>
              <a:rPr sz="2000" dirty="0">
                <a:latin typeface="宋体" panose="02010600030101010101" pitchFamily="2" charset="-122"/>
                <a:cs typeface="宋体" panose="02010600030101010101" pitchFamily="2" charset="-122"/>
              </a:rPr>
              <a:t>函数即可根据</a:t>
            </a:r>
            <a:r>
              <a:rPr sz="2000" spc="-180" dirty="0">
                <a:latin typeface="宋体" panose="02010600030101010101" pitchFamily="2" charset="-122"/>
                <a:cs typeface="宋体" panose="02010600030101010101" pitchFamily="2" charset="-122"/>
              </a:rPr>
              <a:t>His</a:t>
            </a:r>
            <a:r>
              <a:rPr sz="2000" spc="-175" dirty="0">
                <a:latin typeface="宋体" panose="02010600030101010101" pitchFamily="2" charset="-122"/>
                <a:cs typeface="宋体" panose="02010600030101010101" pitchFamily="2" charset="-122"/>
              </a:rPr>
              <a:t>t</a:t>
            </a:r>
            <a:r>
              <a:rPr sz="2000" spc="-140" dirty="0">
                <a:latin typeface="宋体" panose="02010600030101010101" pitchFamily="2" charset="-122"/>
                <a:cs typeface="宋体" panose="02010600030101010101" pitchFamily="2" charset="-122"/>
              </a:rPr>
              <a:t>og</a:t>
            </a:r>
            <a:r>
              <a:rPr sz="2000" spc="-135" dirty="0">
                <a:latin typeface="宋体" panose="02010600030101010101" pitchFamily="2" charset="-122"/>
                <a:cs typeface="宋体" panose="02010600030101010101" pitchFamily="2" charset="-122"/>
              </a:rPr>
              <a:t>r</a:t>
            </a:r>
            <a:r>
              <a:rPr sz="2000" spc="175" dirty="0">
                <a:latin typeface="宋体" panose="02010600030101010101" pitchFamily="2" charset="-122"/>
                <a:cs typeface="宋体" panose="02010600030101010101" pitchFamily="2" charset="-122"/>
              </a:rPr>
              <a:t>am</a:t>
            </a:r>
            <a:r>
              <a:rPr sz="2000" dirty="0">
                <a:latin typeface="宋体" panose="02010600030101010101" pitchFamily="2" charset="-122"/>
                <a:cs typeface="宋体" panose="02010600030101010101" pitchFamily="2" charset="-122"/>
              </a:rPr>
              <a:t>指标来 计算相应的分位数</a:t>
            </a:r>
            <a:r>
              <a:rPr sz="2000" spc="-175" dirty="0">
                <a:latin typeface="宋体" panose="02010600030101010101" pitchFamily="2" charset="-122"/>
                <a:cs typeface="宋体" panose="02010600030101010101" pitchFamily="2" charset="-122"/>
              </a:rPr>
              <a:t>（quantile），</a:t>
            </a:r>
            <a:r>
              <a:rPr sz="2000" dirty="0">
                <a:latin typeface="宋体" panose="02010600030101010101" pitchFamily="2" charset="-122"/>
                <a:cs typeface="宋体" panose="02010600030101010101" pitchFamily="2" charset="-122"/>
              </a:rPr>
              <a:t>即某个</a:t>
            </a:r>
            <a:r>
              <a:rPr sz="2000" spc="-140" dirty="0">
                <a:latin typeface="宋体" panose="02010600030101010101" pitchFamily="2" charset="-122"/>
                <a:cs typeface="宋体" panose="02010600030101010101" pitchFamily="2" charset="-122"/>
              </a:rPr>
              <a:t>bucket</a:t>
            </a:r>
            <a:r>
              <a:rPr sz="2000" dirty="0">
                <a:latin typeface="宋体" panose="02010600030101010101" pitchFamily="2" charset="-122"/>
                <a:cs typeface="宋体" panose="02010600030101010101" pitchFamily="2" charset="-122"/>
              </a:rPr>
              <a:t>的样本数在所有样本数中占据的比例</a:t>
            </a:r>
            <a:endParaRPr sz="2000">
              <a:latin typeface="宋体" panose="02010600030101010101" pitchFamily="2" charset="-122"/>
              <a:cs typeface="宋体" panose="02010600030101010101" pitchFamily="2" charset="-122"/>
            </a:endParaRPr>
          </a:p>
          <a:p>
            <a:pPr marL="698500" lvl="1" indent="-228600">
              <a:lnSpc>
                <a:spcPct val="100000"/>
              </a:lnSpc>
              <a:spcBef>
                <a:spcPts val="260"/>
              </a:spcBef>
              <a:buClr>
                <a:srgbClr val="45B19B"/>
              </a:buClr>
              <a:buFont typeface="Wingdings" panose="05000000000000000000"/>
              <a:buChar char=""/>
              <a:tabLst>
                <a:tab pos="698500" algn="l"/>
              </a:tabLst>
            </a:pPr>
            <a:r>
              <a:rPr sz="1800" spc="-210" dirty="0">
                <a:latin typeface="宋体" panose="02010600030101010101" pitchFamily="2" charset="-122"/>
                <a:cs typeface="宋体" panose="02010600030101010101" pitchFamily="2" charset="-122"/>
              </a:rPr>
              <a:t>histogram_quantile(φ</a:t>
            </a:r>
            <a:r>
              <a:rPr sz="1800" spc="-465" dirty="0">
                <a:latin typeface="宋体" panose="02010600030101010101" pitchFamily="2" charset="-122"/>
                <a:cs typeface="宋体" panose="02010600030101010101" pitchFamily="2" charset="-122"/>
              </a:rPr>
              <a:t> </a:t>
            </a:r>
            <a:r>
              <a:rPr sz="1800" spc="-290" dirty="0">
                <a:latin typeface="宋体" panose="02010600030101010101" pitchFamily="2" charset="-122"/>
                <a:cs typeface="宋体" panose="02010600030101010101" pitchFamily="2" charset="-122"/>
              </a:rPr>
              <a:t>scalar,</a:t>
            </a:r>
            <a:r>
              <a:rPr sz="1800" spc="-445" dirty="0">
                <a:latin typeface="宋体" panose="02010600030101010101" pitchFamily="2" charset="-122"/>
                <a:cs typeface="宋体" panose="02010600030101010101" pitchFamily="2" charset="-122"/>
              </a:rPr>
              <a:t> </a:t>
            </a:r>
            <a:r>
              <a:rPr sz="1800" spc="15" dirty="0">
                <a:latin typeface="宋体" panose="02010600030101010101" pitchFamily="2" charset="-122"/>
                <a:cs typeface="宋体" panose="02010600030101010101" pitchFamily="2" charset="-122"/>
              </a:rPr>
              <a:t>b</a:t>
            </a:r>
            <a:r>
              <a:rPr sz="1800" spc="-459" dirty="0">
                <a:latin typeface="宋体" panose="02010600030101010101" pitchFamily="2" charset="-122"/>
                <a:cs typeface="宋体" panose="02010600030101010101" pitchFamily="2" charset="-122"/>
              </a:rPr>
              <a:t> </a:t>
            </a:r>
            <a:r>
              <a:rPr sz="1800" spc="-210" dirty="0">
                <a:latin typeface="宋体" panose="02010600030101010101" pitchFamily="2" charset="-122"/>
                <a:cs typeface="宋体" panose="02010600030101010101" pitchFamily="2" charset="-122"/>
              </a:rPr>
              <a:t>instant-vector)：</a:t>
            </a:r>
            <a:r>
              <a:rPr sz="1800" dirty="0">
                <a:latin typeface="宋体" panose="02010600030101010101" pitchFamily="2" charset="-122"/>
                <a:cs typeface="宋体" panose="02010600030101010101" pitchFamily="2" charset="-122"/>
              </a:rPr>
              <a:t>基</a:t>
            </a:r>
            <a:r>
              <a:rPr sz="1800" spc="-5" dirty="0">
                <a:latin typeface="宋体" panose="02010600030101010101" pitchFamily="2" charset="-122"/>
                <a:cs typeface="宋体" panose="02010600030101010101" pitchFamily="2" charset="-122"/>
              </a:rPr>
              <a:t>于</a:t>
            </a:r>
            <a:r>
              <a:rPr sz="1800" spc="-130" dirty="0">
                <a:latin typeface="宋体" panose="02010600030101010101" pitchFamily="2" charset="-122"/>
                <a:cs typeface="宋体" panose="02010600030101010101" pitchFamily="2" charset="-122"/>
              </a:rPr>
              <a:t>histogram</a:t>
            </a:r>
            <a:r>
              <a:rPr sz="1800" dirty="0">
                <a:latin typeface="宋体" panose="02010600030101010101" pitchFamily="2" charset="-122"/>
                <a:cs typeface="宋体" panose="02010600030101010101" pitchFamily="2" charset="-122"/>
              </a:rPr>
              <a:t>类型的样本数据计算</a:t>
            </a:r>
            <a:r>
              <a:rPr sz="1800" spc="-475" dirty="0">
                <a:latin typeface="宋体" panose="02010600030101010101" pitchFamily="2" charset="-122"/>
                <a:cs typeface="宋体" panose="02010600030101010101" pitchFamily="2" charset="-122"/>
              </a:rPr>
              <a:t> </a:t>
            </a:r>
            <a:r>
              <a:rPr sz="1800" spc="-915" dirty="0">
                <a:latin typeface="宋体" panose="02010600030101010101" pitchFamily="2" charset="-122"/>
                <a:cs typeface="宋体" panose="02010600030101010101" pitchFamily="2" charset="-122"/>
              </a:rPr>
              <a:t>φ</a:t>
            </a:r>
            <a:r>
              <a:rPr sz="1800" spc="-445" dirty="0">
                <a:latin typeface="宋体" panose="02010600030101010101" pitchFamily="2" charset="-122"/>
                <a:cs typeface="宋体" panose="02010600030101010101" pitchFamily="2" charset="-122"/>
              </a:rPr>
              <a:t> </a:t>
            </a:r>
            <a:r>
              <a:rPr sz="1800" dirty="0">
                <a:latin typeface="宋体" panose="02010600030101010101" pitchFamily="2" charset="-122"/>
                <a:cs typeface="宋体" panose="02010600030101010101" pitchFamily="2" charset="-122"/>
              </a:rPr>
              <a:t>分位数</a:t>
            </a:r>
            <a:r>
              <a:rPr sz="1800" spc="-445" dirty="0">
                <a:latin typeface="宋体" panose="02010600030101010101" pitchFamily="2" charset="-122"/>
                <a:cs typeface="宋体" panose="02010600030101010101" pitchFamily="2" charset="-122"/>
              </a:rPr>
              <a:t> </a:t>
            </a:r>
            <a:r>
              <a:rPr sz="1800" spc="-220" dirty="0">
                <a:latin typeface="宋体" panose="02010600030101010101" pitchFamily="2" charset="-122"/>
                <a:cs typeface="宋体" panose="02010600030101010101" pitchFamily="2" charset="-122"/>
              </a:rPr>
              <a:t>(0</a:t>
            </a:r>
            <a:r>
              <a:rPr sz="1800" spc="-440" dirty="0">
                <a:latin typeface="宋体" panose="02010600030101010101" pitchFamily="2" charset="-122"/>
                <a:cs typeface="宋体" panose="02010600030101010101" pitchFamily="2" charset="-122"/>
              </a:rPr>
              <a:t> </a:t>
            </a:r>
            <a:r>
              <a:rPr sz="1800" dirty="0">
                <a:latin typeface="宋体" panose="02010600030101010101" pitchFamily="2" charset="-122"/>
                <a:cs typeface="宋体" panose="02010600030101010101" pitchFamily="2" charset="-122"/>
              </a:rPr>
              <a:t>≤</a:t>
            </a:r>
            <a:r>
              <a:rPr sz="1800" spc="-445" dirty="0">
                <a:latin typeface="宋体" panose="02010600030101010101" pitchFamily="2" charset="-122"/>
                <a:cs typeface="宋体" panose="02010600030101010101" pitchFamily="2" charset="-122"/>
              </a:rPr>
              <a:t> </a:t>
            </a:r>
            <a:r>
              <a:rPr sz="1800" spc="-915" dirty="0">
                <a:latin typeface="宋体" panose="02010600030101010101" pitchFamily="2" charset="-122"/>
                <a:cs typeface="宋体" panose="02010600030101010101" pitchFamily="2" charset="-122"/>
              </a:rPr>
              <a:t>φ</a:t>
            </a:r>
            <a:r>
              <a:rPr sz="1800" spc="-455" dirty="0">
                <a:latin typeface="宋体" panose="02010600030101010101" pitchFamily="2" charset="-122"/>
                <a:cs typeface="宋体" panose="02010600030101010101" pitchFamily="2" charset="-122"/>
              </a:rPr>
              <a:t> </a:t>
            </a:r>
            <a:r>
              <a:rPr sz="1800" dirty="0">
                <a:latin typeface="宋体" panose="02010600030101010101" pitchFamily="2" charset="-122"/>
                <a:cs typeface="宋体" panose="02010600030101010101" pitchFamily="2" charset="-122"/>
              </a:rPr>
              <a:t>≤</a:t>
            </a:r>
            <a:r>
              <a:rPr sz="1800" spc="-445" dirty="0">
                <a:latin typeface="宋体" panose="02010600030101010101" pitchFamily="2" charset="-122"/>
                <a:cs typeface="宋体" panose="02010600030101010101" pitchFamily="2" charset="-122"/>
              </a:rPr>
              <a:t> </a:t>
            </a:r>
            <a:r>
              <a:rPr sz="1800" spc="-220" dirty="0">
                <a:latin typeface="宋体" panose="02010600030101010101" pitchFamily="2" charset="-122"/>
                <a:cs typeface="宋体" panose="02010600030101010101" pitchFamily="2" charset="-122"/>
              </a:rPr>
              <a:t>1)</a:t>
            </a:r>
            <a:endParaRPr sz="1800">
              <a:latin typeface="宋体" panose="02010600030101010101" pitchFamily="2" charset="-122"/>
              <a:cs typeface="宋体" panose="02010600030101010101" pitchFamily="2" charset="-122"/>
            </a:endParaRPr>
          </a:p>
          <a:p>
            <a:pPr marL="1205865" lvl="2" indent="-280035">
              <a:lnSpc>
                <a:spcPct val="100000"/>
              </a:lnSpc>
              <a:spcBef>
                <a:spcPts val="330"/>
              </a:spcBef>
              <a:buClr>
                <a:srgbClr val="F3C108"/>
              </a:buClr>
              <a:buFont typeface="Wingdings" panose="05000000000000000000"/>
              <a:buChar char=""/>
              <a:tabLst>
                <a:tab pos="1206500" algn="l"/>
              </a:tabLst>
            </a:pPr>
            <a:r>
              <a:rPr sz="1600" spc="-815" dirty="0">
                <a:latin typeface="宋体" panose="02010600030101010101" pitchFamily="2" charset="-122"/>
                <a:cs typeface="宋体" panose="02010600030101010101" pitchFamily="2" charset="-122"/>
              </a:rPr>
              <a:t>φ</a:t>
            </a:r>
            <a:r>
              <a:rPr sz="1600" spc="-400" dirty="0">
                <a:latin typeface="宋体" panose="02010600030101010101" pitchFamily="2" charset="-122"/>
                <a:cs typeface="宋体" panose="02010600030101010101" pitchFamily="2" charset="-122"/>
              </a:rPr>
              <a:t> </a:t>
            </a:r>
            <a:r>
              <a:rPr sz="1600" spc="-5" dirty="0">
                <a:latin typeface="宋体" panose="02010600030101010101" pitchFamily="2" charset="-122"/>
                <a:cs typeface="宋体" panose="02010600030101010101" pitchFamily="2" charset="-122"/>
              </a:rPr>
              <a:t>为期望计算的分位数，例如</a:t>
            </a:r>
            <a:r>
              <a:rPr sz="1600" spc="-190" dirty="0">
                <a:latin typeface="宋体" panose="02010600030101010101" pitchFamily="2" charset="-122"/>
                <a:cs typeface="宋体" panose="02010600030101010101" pitchFamily="2" charset="-122"/>
              </a:rPr>
              <a:t>0.9</a:t>
            </a:r>
            <a:r>
              <a:rPr sz="1600" spc="-5" dirty="0">
                <a:latin typeface="宋体" panose="02010600030101010101" pitchFamily="2" charset="-122"/>
                <a:cs typeface="宋体" panose="02010600030101010101" pitchFamily="2" charset="-122"/>
              </a:rPr>
              <a:t>，或者</a:t>
            </a:r>
            <a:r>
              <a:rPr sz="1600" spc="-150" dirty="0">
                <a:latin typeface="宋体" panose="02010600030101010101" pitchFamily="2" charset="-122"/>
                <a:cs typeface="宋体" panose="02010600030101010101" pitchFamily="2" charset="-122"/>
              </a:rPr>
              <a:t>0.9</a:t>
            </a:r>
            <a:r>
              <a:rPr sz="1600" spc="-155" dirty="0">
                <a:latin typeface="宋体" panose="02010600030101010101" pitchFamily="2" charset="-122"/>
                <a:cs typeface="宋体" panose="02010600030101010101" pitchFamily="2" charset="-122"/>
              </a:rPr>
              <a:t>9</a:t>
            </a:r>
            <a:r>
              <a:rPr sz="1600" spc="-5" dirty="0">
                <a:latin typeface="宋体" panose="02010600030101010101" pitchFamily="2" charset="-122"/>
                <a:cs typeface="宋体" panose="02010600030101010101" pitchFamily="2" charset="-122"/>
              </a:rPr>
              <a:t>等；</a:t>
            </a:r>
            <a:endParaRPr sz="1600">
              <a:latin typeface="宋体" panose="02010600030101010101" pitchFamily="2" charset="-122"/>
              <a:cs typeface="宋体" panose="02010600030101010101" pitchFamily="2" charset="-122"/>
            </a:endParaRPr>
          </a:p>
          <a:p>
            <a:pPr marL="1205865" lvl="2" indent="-280035">
              <a:lnSpc>
                <a:spcPct val="100000"/>
              </a:lnSpc>
              <a:spcBef>
                <a:spcPts val="305"/>
              </a:spcBef>
              <a:buClr>
                <a:srgbClr val="F3C108"/>
              </a:buClr>
              <a:buFont typeface="Wingdings" panose="05000000000000000000"/>
              <a:buChar char=""/>
              <a:tabLst>
                <a:tab pos="1206500" algn="l"/>
              </a:tabLst>
            </a:pPr>
            <a:r>
              <a:rPr sz="1600" spc="15" dirty="0">
                <a:latin typeface="宋体" panose="02010600030101010101" pitchFamily="2" charset="-122"/>
                <a:cs typeface="宋体" panose="02010600030101010101" pitchFamily="2" charset="-122"/>
              </a:rPr>
              <a:t>b</a:t>
            </a:r>
            <a:r>
              <a:rPr sz="1600" spc="-405" dirty="0">
                <a:latin typeface="宋体" panose="02010600030101010101" pitchFamily="2" charset="-122"/>
                <a:cs typeface="宋体" panose="02010600030101010101" pitchFamily="2" charset="-122"/>
              </a:rPr>
              <a:t> </a:t>
            </a:r>
            <a:r>
              <a:rPr sz="1600" dirty="0">
                <a:latin typeface="宋体" panose="02010600030101010101" pitchFamily="2" charset="-122"/>
                <a:cs typeface="宋体" panose="02010600030101010101" pitchFamily="2" charset="-122"/>
              </a:rPr>
              <a:t>是</a:t>
            </a:r>
            <a:r>
              <a:rPr sz="1600" spc="-210" dirty="0">
                <a:latin typeface="宋体" panose="02010600030101010101" pitchFamily="2" charset="-122"/>
                <a:cs typeface="宋体" panose="02010600030101010101" pitchFamily="2" charset="-122"/>
              </a:rPr>
              <a:t>h</a:t>
            </a:r>
            <a:r>
              <a:rPr sz="1600" spc="-204" dirty="0">
                <a:latin typeface="宋体" panose="02010600030101010101" pitchFamily="2" charset="-122"/>
                <a:cs typeface="宋体" panose="02010600030101010101" pitchFamily="2" charset="-122"/>
              </a:rPr>
              <a:t>i</a:t>
            </a:r>
            <a:r>
              <a:rPr sz="1600" spc="-155" dirty="0">
                <a:latin typeface="宋体" panose="02010600030101010101" pitchFamily="2" charset="-122"/>
                <a:cs typeface="宋体" panose="02010600030101010101" pitchFamily="2" charset="-122"/>
              </a:rPr>
              <a:t>stog</a:t>
            </a:r>
            <a:r>
              <a:rPr sz="1600" spc="5" dirty="0">
                <a:latin typeface="宋体" panose="02010600030101010101" pitchFamily="2" charset="-122"/>
                <a:cs typeface="宋体" panose="02010600030101010101" pitchFamily="2" charset="-122"/>
              </a:rPr>
              <a:t>ra</a:t>
            </a:r>
            <a:r>
              <a:rPr sz="1600" dirty="0">
                <a:latin typeface="宋体" panose="02010600030101010101" pitchFamily="2" charset="-122"/>
                <a:cs typeface="宋体" panose="02010600030101010101" pitchFamily="2" charset="-122"/>
              </a:rPr>
              <a:t>m类型的时间序列，其指标名称通常为原指标名称后跟一个</a:t>
            </a:r>
            <a:r>
              <a:rPr sz="1600" spc="5" dirty="0">
                <a:latin typeface="宋体" panose="02010600030101010101" pitchFamily="2" charset="-122"/>
                <a:cs typeface="宋体" panose="02010600030101010101" pitchFamily="2" charset="-122"/>
              </a:rPr>
              <a:t>“</a:t>
            </a:r>
            <a:r>
              <a:rPr sz="1600" spc="-55" dirty="0">
                <a:latin typeface="宋体" panose="02010600030101010101" pitchFamily="2" charset="-122"/>
                <a:cs typeface="宋体" panose="02010600030101010101" pitchFamily="2" charset="-122"/>
              </a:rPr>
              <a:t>_bucke</a:t>
            </a:r>
            <a:r>
              <a:rPr sz="1600" spc="-335" dirty="0">
                <a:latin typeface="宋体" panose="02010600030101010101" pitchFamily="2" charset="-122"/>
                <a:cs typeface="宋体" panose="02010600030101010101" pitchFamily="2" charset="-122"/>
              </a:rPr>
              <a:t>t</a:t>
            </a:r>
            <a:r>
              <a:rPr sz="1600" dirty="0">
                <a:latin typeface="宋体" panose="02010600030101010101" pitchFamily="2" charset="-122"/>
                <a:cs typeface="宋体" panose="02010600030101010101" pitchFamily="2" charset="-122"/>
              </a:rPr>
              <a:t>”后缀</a:t>
            </a:r>
            <a:endParaRPr sz="1600">
              <a:latin typeface="宋体" panose="02010600030101010101" pitchFamily="2" charset="-122"/>
              <a:cs typeface="宋体" panose="02010600030101010101" pitchFamily="2" charset="-122"/>
            </a:endParaRPr>
          </a:p>
          <a:p>
            <a:pPr marL="698500" marR="5080" lvl="1" indent="-228600">
              <a:lnSpc>
                <a:spcPts val="1950"/>
              </a:lnSpc>
              <a:spcBef>
                <a:spcPts val="510"/>
              </a:spcBef>
              <a:buClr>
                <a:srgbClr val="45B19B"/>
              </a:buClr>
              <a:buFont typeface="Wingdings" panose="05000000000000000000"/>
              <a:buChar char=""/>
              <a:tabLst>
                <a:tab pos="698500" algn="l"/>
              </a:tabLst>
            </a:pPr>
            <a:r>
              <a:rPr sz="1800" spc="-275" dirty="0">
                <a:latin typeface="宋体" panose="02010600030101010101" pitchFamily="2" charset="-122"/>
                <a:cs typeface="宋体" panose="02010600030101010101" pitchFamily="2" charset="-122"/>
              </a:rPr>
              <a:t>his</a:t>
            </a:r>
            <a:r>
              <a:rPr sz="1800" spc="-270" dirty="0">
                <a:latin typeface="宋体" panose="02010600030101010101" pitchFamily="2" charset="-122"/>
                <a:cs typeface="宋体" panose="02010600030101010101" pitchFamily="2" charset="-122"/>
              </a:rPr>
              <a:t>t</a:t>
            </a:r>
            <a:r>
              <a:rPr sz="1800" spc="-40" dirty="0">
                <a:latin typeface="宋体" panose="02010600030101010101" pitchFamily="2" charset="-122"/>
                <a:cs typeface="宋体" panose="02010600030101010101" pitchFamily="2" charset="-122"/>
              </a:rPr>
              <a:t>og</a:t>
            </a:r>
            <a:r>
              <a:rPr sz="1800" spc="-140" dirty="0">
                <a:latin typeface="宋体" panose="02010600030101010101" pitchFamily="2" charset="-122"/>
                <a:cs typeface="宋体" panose="02010600030101010101" pitchFamily="2" charset="-122"/>
              </a:rPr>
              <a:t>ram_quantile</a:t>
            </a:r>
            <a:r>
              <a:rPr sz="1800" spc="-375" dirty="0">
                <a:latin typeface="宋体" panose="02010600030101010101" pitchFamily="2" charset="-122"/>
                <a:cs typeface="宋体" panose="02010600030101010101" pitchFamily="2" charset="-122"/>
              </a:rPr>
              <a:t>()</a:t>
            </a:r>
            <a:r>
              <a:rPr sz="1800" dirty="0">
                <a:latin typeface="宋体" panose="02010600030101010101" pitchFamily="2" charset="-122"/>
                <a:cs typeface="宋体" panose="02010600030101010101" pitchFamily="2" charset="-122"/>
              </a:rPr>
              <a:t>函数在计算分位数时会假定每个区间内的样本满足线性分布状态，因而它的结果仅是一个 预估值，并不完全准确；</a:t>
            </a:r>
            <a:endParaRPr sz="1800">
              <a:latin typeface="宋体" panose="02010600030101010101" pitchFamily="2" charset="-122"/>
              <a:cs typeface="宋体" panose="02010600030101010101" pitchFamily="2" charset="-122"/>
            </a:endParaRPr>
          </a:p>
          <a:p>
            <a:pPr marL="698500" lvl="1" indent="-228600">
              <a:lnSpc>
                <a:spcPct val="100000"/>
              </a:lnSpc>
              <a:spcBef>
                <a:spcPts val="25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预估的准确度取决于</a:t>
            </a:r>
            <a:r>
              <a:rPr sz="1800" spc="-75" dirty="0">
                <a:latin typeface="宋体" panose="02010600030101010101" pitchFamily="2" charset="-122"/>
                <a:cs typeface="宋体" panose="02010600030101010101" pitchFamily="2" charset="-122"/>
              </a:rPr>
              <a:t>buck</a:t>
            </a:r>
            <a:r>
              <a:rPr sz="1800" spc="-85" dirty="0">
                <a:latin typeface="宋体" panose="02010600030101010101" pitchFamily="2" charset="-122"/>
                <a:cs typeface="宋体" panose="02010600030101010101" pitchFamily="2" charset="-122"/>
              </a:rPr>
              <a:t>e</a:t>
            </a:r>
            <a:r>
              <a:rPr sz="1800" spc="-375" dirty="0">
                <a:latin typeface="宋体" panose="02010600030101010101" pitchFamily="2" charset="-122"/>
                <a:cs typeface="宋体" panose="02010600030101010101" pitchFamily="2" charset="-122"/>
              </a:rPr>
              <a:t>t</a:t>
            </a:r>
            <a:r>
              <a:rPr sz="1800" dirty="0">
                <a:latin typeface="宋体" panose="02010600030101010101" pitchFamily="2" charset="-122"/>
                <a:cs typeface="宋体" panose="02010600030101010101" pitchFamily="2" charset="-122"/>
              </a:rPr>
              <a:t>区间划分的粒度；粒度越大，准确度越低；</a:t>
            </a:r>
            <a:endParaRPr sz="1800">
              <a:latin typeface="宋体" panose="02010600030101010101" pitchFamily="2" charset="-122"/>
              <a:cs typeface="宋体" panose="02010600030101010101" pitchFamily="2" charset="-122"/>
            </a:endParaRPr>
          </a:p>
        </p:txBody>
      </p:sp>
      <p:sp>
        <p:nvSpPr>
          <p:cNvPr id="7" name="object 7"/>
          <p:cNvSpPr/>
          <p:nvPr>
            <p:custDataLst>
              <p:tags r:id="rId1"/>
            </p:custDataLst>
          </p:nvPr>
        </p:nvSpPr>
        <p:spPr>
          <a:xfrm flipV="1">
            <a:off x="285115" y="818515"/>
            <a:ext cx="11394440"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5"/>
          <a:stretch>
            <a:fillRect/>
          </a:stretch>
        </p:blipFill>
        <p:spPr>
          <a:xfrm>
            <a:off x="8537699" y="209863"/>
            <a:ext cx="2565911" cy="618240"/>
          </a:xfrm>
          <a:prstGeom prst="rect">
            <a:avLst/>
          </a:prstGeom>
        </p:spPr>
      </p:pic>
      <p:pic>
        <p:nvPicPr>
          <p:cNvPr id="4" name="object 4"/>
          <p:cNvPicPr/>
          <p:nvPr>
            <p:custDataLst>
              <p:tags r:id="rId3"/>
            </p:custDataLst>
          </p:nvPr>
        </p:nvPicPr>
        <p:blipFill>
          <a:blip r:embed="rId6" cstate="print"/>
          <a:stretch>
            <a:fillRect/>
          </a:stretch>
        </p:blipFill>
        <p:spPr>
          <a:xfrm>
            <a:off x="0" y="6436359"/>
            <a:ext cx="12190729" cy="42164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1356995" cy="513080"/>
          </a:xfrm>
          <a:prstGeom prst="rect">
            <a:avLst/>
          </a:prstGeom>
        </p:spPr>
        <p:txBody>
          <a:bodyPr vert="horz" wrap="square" lIns="0" tIns="12700" rIns="0" bIns="0" rtlCol="0">
            <a:spAutoFit/>
          </a:bodyPr>
          <a:lstStyle/>
          <a:p>
            <a:pPr marL="12700">
              <a:lnSpc>
                <a:spcPct val="100000"/>
              </a:lnSpc>
              <a:spcBef>
                <a:spcPts val="100"/>
              </a:spcBef>
            </a:pPr>
            <a:r>
              <a:rPr sz="3200" b="0" spc="125" dirty="0">
                <a:solidFill>
                  <a:srgbClr val="000000"/>
                </a:solidFill>
                <a:latin typeface="宋体" panose="02010600030101010101" pitchFamily="2" charset="-122"/>
                <a:cs typeface="宋体" panose="02010600030101010101" pitchFamily="2" charset="-122"/>
              </a:rPr>
              <a:t>Sum</a:t>
            </a:r>
            <a:r>
              <a:rPr sz="3200" b="0" spc="110" dirty="0">
                <a:solidFill>
                  <a:srgbClr val="000000"/>
                </a:solidFill>
                <a:latin typeface="宋体" panose="02010600030101010101" pitchFamily="2" charset="-122"/>
                <a:cs typeface="宋体" panose="02010600030101010101" pitchFamily="2" charset="-122"/>
              </a:rPr>
              <a:t>m</a:t>
            </a:r>
            <a:r>
              <a:rPr sz="3200" b="0" spc="-409" dirty="0">
                <a:solidFill>
                  <a:srgbClr val="000000"/>
                </a:solidFill>
                <a:latin typeface="宋体" panose="02010600030101010101" pitchFamily="2" charset="-122"/>
                <a:cs typeface="宋体" panose="02010600030101010101" pitchFamily="2" charset="-122"/>
              </a:rPr>
              <a:t>ary</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423650" cy="2230755"/>
          </a:xfrm>
          <a:prstGeom prst="rect">
            <a:avLst/>
          </a:prstGeom>
        </p:spPr>
        <p:txBody>
          <a:bodyPr vert="horz" wrap="square" lIns="0" tIns="46990" rIns="0" bIns="0" rtlCol="0">
            <a:spAutoFit/>
          </a:bodyPr>
          <a:lstStyle/>
          <a:p>
            <a:pPr marL="241300" marR="7620" indent="-228600">
              <a:lnSpc>
                <a:spcPts val="2160"/>
              </a:lnSpc>
              <a:spcBef>
                <a:spcPts val="37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指标类型是客户端库的特性，而</a:t>
            </a:r>
            <a:r>
              <a:rPr sz="2000" spc="-90" dirty="0">
                <a:latin typeface="宋体" panose="02010600030101010101" pitchFamily="2" charset="-122"/>
                <a:cs typeface="宋体" panose="02010600030101010101" pitchFamily="2" charset="-122"/>
              </a:rPr>
              <a:t>Histogram</a:t>
            </a:r>
            <a:r>
              <a:rPr sz="2000" dirty="0">
                <a:latin typeface="宋体" panose="02010600030101010101" pitchFamily="2" charset="-122"/>
                <a:cs typeface="宋体" panose="02010600030101010101" pitchFamily="2" charset="-122"/>
              </a:rPr>
              <a:t>在客户端仅是简单的桶划分和分桶计数，分位数计算由 </a:t>
            </a: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spc="-495" dirty="0">
                <a:latin typeface="宋体" panose="02010600030101010101" pitchFamily="2" charset="-122"/>
                <a:cs typeface="宋体" panose="02010600030101010101" pitchFamily="2" charset="-122"/>
              </a:rPr>
              <a:t> </a:t>
            </a:r>
            <a:r>
              <a:rPr sz="2000" spc="-185" dirty="0">
                <a:latin typeface="宋体" panose="02010600030101010101" pitchFamily="2" charset="-122"/>
                <a:cs typeface="宋体" panose="02010600030101010101" pitchFamily="2" charset="-122"/>
              </a:rPr>
              <a:t>Serve</a:t>
            </a:r>
            <a:r>
              <a:rPr sz="2000" spc="-175" dirty="0">
                <a:latin typeface="宋体" panose="02010600030101010101" pitchFamily="2" charset="-122"/>
                <a:cs typeface="宋体" panose="02010600030101010101" pitchFamily="2" charset="-122"/>
              </a:rPr>
              <a:t>r</a:t>
            </a:r>
            <a:r>
              <a:rPr sz="2000" dirty="0">
                <a:latin typeface="宋体" panose="02010600030101010101" pitchFamily="2" charset="-122"/>
                <a:cs typeface="宋体" panose="02010600030101010101" pitchFamily="2" charset="-122"/>
              </a:rPr>
              <a:t>基于样本数据进行估算，因而其结果未必准确，甚至不合理</a:t>
            </a:r>
            <a:r>
              <a:rPr sz="2000" spc="5" dirty="0">
                <a:latin typeface="宋体" panose="02010600030101010101" pitchFamily="2" charset="-122"/>
                <a:cs typeface="宋体" panose="02010600030101010101" pitchFamily="2" charset="-122"/>
              </a:rPr>
              <a:t>的</a:t>
            </a:r>
            <a:r>
              <a:rPr sz="2000" spc="-80" dirty="0">
                <a:latin typeface="宋体" panose="02010600030101010101" pitchFamily="2" charset="-122"/>
                <a:cs typeface="宋体" panose="02010600030101010101" pitchFamily="2" charset="-122"/>
              </a:rPr>
              <a:t>buck</a:t>
            </a:r>
            <a:r>
              <a:rPr sz="2000" spc="-90" dirty="0">
                <a:latin typeface="宋体" panose="02010600030101010101" pitchFamily="2" charset="-122"/>
                <a:cs typeface="宋体" panose="02010600030101010101" pitchFamily="2" charset="-122"/>
              </a:rPr>
              <a:t>e</a:t>
            </a:r>
            <a:r>
              <a:rPr sz="2000" spc="-425" dirty="0">
                <a:latin typeface="宋体" panose="02010600030101010101" pitchFamily="2" charset="-122"/>
                <a:cs typeface="宋体" panose="02010600030101010101" pitchFamily="2" charset="-122"/>
              </a:rPr>
              <a:t>t</a:t>
            </a:r>
            <a:r>
              <a:rPr sz="2000" dirty="0">
                <a:latin typeface="宋体" panose="02010600030101010101" pitchFamily="2" charset="-122"/>
                <a:cs typeface="宋体" panose="02010600030101010101" pitchFamily="2" charset="-122"/>
              </a:rPr>
              <a:t>划分会导致较大 </a:t>
            </a:r>
            <a:r>
              <a:rPr sz="2000" spc="-5" dirty="0">
                <a:latin typeface="宋体" panose="02010600030101010101" pitchFamily="2" charset="-122"/>
                <a:cs typeface="宋体" panose="02010600030101010101" pitchFamily="2" charset="-122"/>
              </a:rPr>
              <a:t>的误差；</a:t>
            </a:r>
            <a:endParaRPr sz="2000">
              <a:latin typeface="宋体" panose="02010600030101010101" pitchFamily="2" charset="-122"/>
              <a:cs typeface="宋体" panose="02010600030101010101" pitchFamily="2" charset="-122"/>
            </a:endParaRPr>
          </a:p>
          <a:p>
            <a:pPr marL="241300" marR="5080" indent="-228600">
              <a:lnSpc>
                <a:spcPts val="2160"/>
              </a:lnSpc>
              <a:spcBef>
                <a:spcPts val="1005"/>
              </a:spcBef>
              <a:buClr>
                <a:srgbClr val="4770C4"/>
              </a:buClr>
              <a:buFont typeface="Wingdings" panose="05000000000000000000"/>
              <a:buChar char=""/>
              <a:tabLst>
                <a:tab pos="304800" algn="l"/>
              </a:tabLst>
            </a:pPr>
            <a:r>
              <a:rPr sz="2000" spc="45" dirty="0">
                <a:latin typeface="宋体" panose="02010600030101010101" pitchFamily="2" charset="-122"/>
                <a:cs typeface="宋体" panose="02010600030101010101" pitchFamily="2" charset="-122"/>
              </a:rPr>
              <a:t>Summar</a:t>
            </a:r>
            <a:r>
              <a:rPr sz="2000" spc="40" dirty="0">
                <a:latin typeface="宋体" panose="02010600030101010101" pitchFamily="2" charset="-122"/>
                <a:cs typeface="宋体" panose="02010600030101010101" pitchFamily="2" charset="-122"/>
              </a:rPr>
              <a:t>y</a:t>
            </a:r>
            <a:r>
              <a:rPr sz="2000" dirty="0">
                <a:latin typeface="宋体" panose="02010600030101010101" pitchFamily="2" charset="-122"/>
                <a:cs typeface="宋体" panose="02010600030101010101" pitchFamily="2" charset="-122"/>
              </a:rPr>
              <a:t>是一种类似于</a:t>
            </a:r>
            <a:r>
              <a:rPr sz="2000" spc="-165" dirty="0">
                <a:latin typeface="宋体" panose="02010600030101010101" pitchFamily="2" charset="-122"/>
                <a:cs typeface="宋体" panose="02010600030101010101" pitchFamily="2" charset="-122"/>
              </a:rPr>
              <a:t>Histogr</a:t>
            </a:r>
            <a:r>
              <a:rPr sz="2000" spc="175" dirty="0">
                <a:latin typeface="宋体" panose="02010600030101010101" pitchFamily="2" charset="-122"/>
                <a:cs typeface="宋体" panose="02010600030101010101" pitchFamily="2" charset="-122"/>
              </a:rPr>
              <a:t>a</a:t>
            </a:r>
            <a:r>
              <a:rPr sz="2000" spc="170" dirty="0">
                <a:latin typeface="宋体" panose="02010600030101010101" pitchFamily="2" charset="-122"/>
                <a:cs typeface="宋体" panose="02010600030101010101" pitchFamily="2" charset="-122"/>
              </a:rPr>
              <a:t>m</a:t>
            </a:r>
            <a:r>
              <a:rPr sz="2000" dirty="0">
                <a:latin typeface="宋体" panose="02010600030101010101" pitchFamily="2" charset="-122"/>
                <a:cs typeface="宋体" panose="02010600030101010101" pitchFamily="2" charset="-122"/>
              </a:rPr>
              <a:t>的指标类型，但它在客户端于一段时间内（默认</a:t>
            </a:r>
            <a:r>
              <a:rPr sz="2000" spc="5" dirty="0">
                <a:latin typeface="宋体" panose="02010600030101010101" pitchFamily="2" charset="-122"/>
                <a:cs typeface="宋体" panose="02010600030101010101" pitchFamily="2" charset="-122"/>
              </a:rPr>
              <a:t>为</a:t>
            </a:r>
            <a:r>
              <a:rPr sz="2000" spc="-65" dirty="0">
                <a:latin typeface="宋体" panose="02010600030101010101" pitchFamily="2" charset="-122"/>
                <a:cs typeface="宋体" panose="02010600030101010101" pitchFamily="2" charset="-122"/>
              </a:rPr>
              <a:t>10</a:t>
            </a:r>
            <a:r>
              <a:rPr sz="2000" dirty="0">
                <a:latin typeface="宋体" panose="02010600030101010101" pitchFamily="2" charset="-122"/>
                <a:cs typeface="宋体" panose="02010600030101010101" pitchFamily="2" charset="-122"/>
              </a:rPr>
              <a:t>分钟）的每个采 样点进行统计，计算并存储了分位数数值</a:t>
            </a:r>
            <a:r>
              <a:rPr sz="2000" spc="-160" dirty="0">
                <a:latin typeface="宋体" panose="02010600030101010101" pitchFamily="2" charset="-122"/>
                <a:cs typeface="宋体" panose="02010600030101010101" pitchFamily="2" charset="-122"/>
              </a:rPr>
              <a:t>，Server</a:t>
            </a:r>
            <a:r>
              <a:rPr sz="2000" dirty="0">
                <a:latin typeface="宋体" panose="02010600030101010101" pitchFamily="2" charset="-122"/>
                <a:cs typeface="宋体" panose="02010600030101010101" pitchFamily="2" charset="-122"/>
              </a:rPr>
              <a:t>端直接抓取相应值即可；</a:t>
            </a:r>
            <a:endParaRPr sz="2000">
              <a:latin typeface="宋体" panose="02010600030101010101" pitchFamily="2" charset="-122"/>
              <a:cs typeface="宋体" panose="02010600030101010101" pitchFamily="2" charset="-122"/>
            </a:endParaRPr>
          </a:p>
          <a:p>
            <a:pPr marL="241300" marR="171450" indent="-228600">
              <a:lnSpc>
                <a:spcPts val="2160"/>
              </a:lnSpc>
              <a:spcBef>
                <a:spcPts val="100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但</a:t>
            </a:r>
            <a:r>
              <a:rPr sz="2000" spc="45" dirty="0">
                <a:latin typeface="宋体" panose="02010600030101010101" pitchFamily="2" charset="-122"/>
                <a:cs typeface="宋体" panose="02010600030101010101" pitchFamily="2" charset="-122"/>
              </a:rPr>
              <a:t>Summar</a:t>
            </a:r>
            <a:r>
              <a:rPr sz="2000" spc="40" dirty="0">
                <a:latin typeface="宋体" panose="02010600030101010101" pitchFamily="2" charset="-122"/>
                <a:cs typeface="宋体" panose="02010600030101010101" pitchFamily="2" charset="-122"/>
              </a:rPr>
              <a:t>y</a:t>
            </a:r>
            <a:r>
              <a:rPr sz="2000" dirty="0">
                <a:latin typeface="宋体" panose="02010600030101010101" pitchFamily="2" charset="-122"/>
                <a:cs typeface="宋体" panose="02010600030101010101" pitchFamily="2" charset="-122"/>
              </a:rPr>
              <a:t>不支持</a:t>
            </a:r>
            <a:r>
              <a:rPr sz="2000" spc="80" dirty="0">
                <a:latin typeface="宋体" panose="02010600030101010101" pitchFamily="2" charset="-122"/>
                <a:cs typeface="宋体" panose="02010600030101010101" pitchFamily="2" charset="-122"/>
              </a:rPr>
              <a:t>su</a:t>
            </a:r>
            <a:r>
              <a:rPr sz="2000" spc="75" dirty="0">
                <a:latin typeface="宋体" panose="02010600030101010101" pitchFamily="2" charset="-122"/>
                <a:cs typeface="宋体" panose="02010600030101010101" pitchFamily="2" charset="-122"/>
              </a:rPr>
              <a:t>m</a:t>
            </a:r>
            <a:r>
              <a:rPr sz="2000" dirty="0">
                <a:latin typeface="宋体" panose="02010600030101010101" pitchFamily="2" charset="-122"/>
                <a:cs typeface="宋体" panose="02010600030101010101" pitchFamily="2" charset="-122"/>
              </a:rPr>
              <a:t>或</a:t>
            </a:r>
            <a:r>
              <a:rPr sz="2000" spc="-120" dirty="0">
                <a:latin typeface="宋体" panose="02010600030101010101" pitchFamily="2" charset="-122"/>
                <a:cs typeface="宋体" panose="02010600030101010101" pitchFamily="2" charset="-122"/>
              </a:rPr>
              <a:t>avg</a:t>
            </a:r>
            <a:r>
              <a:rPr sz="2000" dirty="0">
                <a:latin typeface="宋体" panose="02010600030101010101" pitchFamily="2" charset="-122"/>
                <a:cs typeface="宋体" panose="02010600030101010101" pitchFamily="2" charset="-122"/>
              </a:rPr>
              <a:t>一类的聚合运算，而且其分位数由客户端计算并生成</a:t>
            </a:r>
            <a:r>
              <a:rPr sz="2000" spc="5" dirty="0">
                <a:latin typeface="宋体" panose="02010600030101010101" pitchFamily="2" charset="-122"/>
                <a:cs typeface="宋体" panose="02010600030101010101" pitchFamily="2" charset="-122"/>
              </a:rPr>
              <a:t>，</a:t>
            </a:r>
            <a:r>
              <a:rPr sz="2000" spc="-185" dirty="0">
                <a:latin typeface="宋体" panose="02010600030101010101" pitchFamily="2" charset="-122"/>
                <a:cs typeface="宋体" panose="02010600030101010101" pitchFamily="2" charset="-122"/>
              </a:rPr>
              <a:t>Server</a:t>
            </a:r>
            <a:r>
              <a:rPr sz="2000" dirty="0">
                <a:latin typeface="宋体" panose="02010600030101010101" pitchFamily="2" charset="-122"/>
                <a:cs typeface="宋体" panose="02010600030101010101" pitchFamily="2" charset="-122"/>
              </a:rPr>
              <a:t>端无法获取 客户端未定义的分位数，而</a:t>
            </a:r>
            <a:r>
              <a:rPr sz="2000" spc="-90" dirty="0">
                <a:latin typeface="宋体" panose="02010600030101010101" pitchFamily="2" charset="-122"/>
                <a:cs typeface="宋体" panose="02010600030101010101" pitchFamily="2" charset="-122"/>
              </a:rPr>
              <a:t>Histogram</a:t>
            </a:r>
            <a:r>
              <a:rPr sz="2000" dirty="0">
                <a:latin typeface="宋体" panose="02010600030101010101" pitchFamily="2" charset="-122"/>
                <a:cs typeface="宋体" panose="02010600030101010101" pitchFamily="2" charset="-122"/>
              </a:rPr>
              <a:t>可通过</a:t>
            </a:r>
            <a:r>
              <a:rPr sz="2000" spc="170" dirty="0">
                <a:latin typeface="宋体" panose="02010600030101010101" pitchFamily="2" charset="-122"/>
                <a:cs typeface="宋体" panose="02010600030101010101" pitchFamily="2" charset="-122"/>
              </a:rPr>
              <a:t>PromQL</a:t>
            </a:r>
            <a:r>
              <a:rPr sz="2000" dirty="0">
                <a:latin typeface="宋体" panose="02010600030101010101" pitchFamily="2" charset="-122"/>
                <a:cs typeface="宋体" panose="02010600030101010101" pitchFamily="2" charset="-122"/>
              </a:rPr>
              <a:t>任意定义，有着较好的灵活性；</a:t>
            </a:r>
            <a:endParaRPr sz="20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2914650" y="3280410"/>
            <a:ext cx="6360414" cy="2820923"/>
          </a:xfrm>
          <a:prstGeom prst="rect">
            <a:avLst/>
          </a:prstGeom>
        </p:spPr>
      </p:pic>
      <p:sp>
        <p:nvSpPr>
          <p:cNvPr id="8" name="object 7"/>
          <p:cNvSpPr/>
          <p:nvPr>
            <p:custDataLst>
              <p:tags r:id="rId1"/>
            </p:custDataLst>
          </p:nvPr>
        </p:nvSpPr>
        <p:spPr>
          <a:xfrm flipV="1">
            <a:off x="285115" y="818515"/>
            <a:ext cx="11394440"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6"/>
          <a:stretch>
            <a:fillRect/>
          </a:stretch>
        </p:blipFill>
        <p:spPr>
          <a:xfrm>
            <a:off x="8537699" y="209863"/>
            <a:ext cx="2565911" cy="618240"/>
          </a:xfrm>
          <a:prstGeom prst="rect">
            <a:avLst/>
          </a:prstGeom>
        </p:spPr>
      </p:pic>
      <p:pic>
        <p:nvPicPr>
          <p:cNvPr id="5" name="object 4"/>
          <p:cNvPicPr/>
          <p:nvPr>
            <p:custDataLst>
              <p:tags r:id="rId3"/>
            </p:custDataLst>
          </p:nvPr>
        </p:nvPicPr>
        <p:blipFill>
          <a:blip r:embed="rId7" cstate="print"/>
          <a:stretch>
            <a:fillRect/>
          </a:stretch>
        </p:blipFill>
        <p:spPr>
          <a:xfrm>
            <a:off x="0" y="6436359"/>
            <a:ext cx="12190729" cy="42164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1356995" cy="513080"/>
          </a:xfrm>
          <a:prstGeom prst="rect">
            <a:avLst/>
          </a:prstGeom>
        </p:spPr>
        <p:txBody>
          <a:bodyPr vert="horz" wrap="square" lIns="0" tIns="12700" rIns="0" bIns="0" rtlCol="0">
            <a:spAutoFit/>
          </a:bodyPr>
          <a:lstStyle/>
          <a:p>
            <a:pPr marL="12700">
              <a:lnSpc>
                <a:spcPct val="100000"/>
              </a:lnSpc>
              <a:spcBef>
                <a:spcPts val="100"/>
              </a:spcBef>
            </a:pPr>
            <a:r>
              <a:rPr sz="3200" b="0" spc="125" dirty="0">
                <a:solidFill>
                  <a:srgbClr val="000000"/>
                </a:solidFill>
                <a:latin typeface="宋体" panose="02010600030101010101" pitchFamily="2" charset="-122"/>
                <a:cs typeface="宋体" panose="02010600030101010101" pitchFamily="2" charset="-122"/>
              </a:rPr>
              <a:t>Sum</a:t>
            </a:r>
            <a:r>
              <a:rPr sz="3200" b="0" spc="110" dirty="0">
                <a:solidFill>
                  <a:srgbClr val="000000"/>
                </a:solidFill>
                <a:latin typeface="宋体" panose="02010600030101010101" pitchFamily="2" charset="-122"/>
                <a:cs typeface="宋体" panose="02010600030101010101" pitchFamily="2" charset="-122"/>
              </a:rPr>
              <a:t>m</a:t>
            </a:r>
            <a:r>
              <a:rPr sz="3200" b="0" spc="-409" dirty="0">
                <a:solidFill>
                  <a:srgbClr val="000000"/>
                </a:solidFill>
                <a:latin typeface="宋体" panose="02010600030101010101" pitchFamily="2" charset="-122"/>
                <a:cs typeface="宋体" panose="02010600030101010101" pitchFamily="2" charset="-122"/>
              </a:rPr>
              <a:t>ary</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11389360" cy="2401570"/>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对于每个指标，</a:t>
            </a:r>
            <a:r>
              <a:rPr sz="2000" spc="45" dirty="0">
                <a:latin typeface="宋体" panose="02010600030101010101" pitchFamily="2" charset="-122"/>
                <a:cs typeface="宋体" panose="02010600030101010101" pitchFamily="2" charset="-122"/>
              </a:rPr>
              <a:t>Summar</a:t>
            </a:r>
            <a:r>
              <a:rPr sz="2000" spc="40" dirty="0">
                <a:latin typeface="宋体" panose="02010600030101010101" pitchFamily="2" charset="-122"/>
                <a:cs typeface="宋体" panose="02010600030101010101" pitchFamily="2" charset="-122"/>
              </a:rPr>
              <a:t>y</a:t>
            </a:r>
            <a:r>
              <a:rPr sz="2000" dirty="0">
                <a:latin typeface="宋体" panose="02010600030101010101" pitchFamily="2" charset="-122"/>
                <a:cs typeface="宋体" panose="02010600030101010101" pitchFamily="2" charset="-122"/>
              </a:rPr>
              <a:t>以指标名称</a:t>
            </a:r>
            <a:r>
              <a:rPr sz="2000" spc="55" dirty="0">
                <a:latin typeface="宋体" panose="02010600030101010101" pitchFamily="2" charset="-122"/>
                <a:cs typeface="宋体" panose="02010600030101010101" pitchFamily="2" charset="-122"/>
              </a:rPr>
              <a:t>&lt;b</a:t>
            </a:r>
            <a:r>
              <a:rPr sz="2000" spc="45" dirty="0">
                <a:latin typeface="宋体" panose="02010600030101010101" pitchFamily="2" charset="-122"/>
                <a:cs typeface="宋体" panose="02010600030101010101" pitchFamily="2" charset="-122"/>
              </a:rPr>
              <a:t>a</a:t>
            </a:r>
            <a:r>
              <a:rPr sz="2000" spc="-155" dirty="0">
                <a:latin typeface="宋体" panose="02010600030101010101" pitchFamily="2" charset="-122"/>
                <a:cs typeface="宋体" panose="02010600030101010101" pitchFamily="2" charset="-122"/>
              </a:rPr>
              <a:t>sen</a:t>
            </a:r>
            <a:r>
              <a:rPr sz="2000" spc="-165" dirty="0">
                <a:latin typeface="宋体" panose="02010600030101010101" pitchFamily="2" charset="-122"/>
                <a:cs typeface="宋体" panose="02010600030101010101" pitchFamily="2" charset="-122"/>
              </a:rPr>
              <a:t>a</a:t>
            </a:r>
            <a:r>
              <a:rPr sz="2000" spc="185" dirty="0">
                <a:latin typeface="宋体" panose="02010600030101010101" pitchFamily="2" charset="-122"/>
                <a:cs typeface="宋体" panose="02010600030101010101" pitchFamily="2" charset="-122"/>
              </a:rPr>
              <a:t>m</a:t>
            </a:r>
            <a:r>
              <a:rPr sz="2000" spc="175" dirty="0">
                <a:latin typeface="宋体" panose="02010600030101010101" pitchFamily="2" charset="-122"/>
                <a:cs typeface="宋体" panose="02010600030101010101" pitchFamily="2" charset="-122"/>
              </a:rPr>
              <a:t>e</a:t>
            </a:r>
            <a:r>
              <a:rPr sz="2000" spc="325" dirty="0">
                <a:latin typeface="宋体" panose="02010600030101010101" pitchFamily="2" charset="-122"/>
                <a:cs typeface="宋体" panose="02010600030101010101" pitchFamily="2" charset="-122"/>
              </a:rPr>
              <a:t>&gt;</a:t>
            </a:r>
            <a:r>
              <a:rPr sz="2000" dirty="0">
                <a:latin typeface="宋体" panose="02010600030101010101" pitchFamily="2" charset="-122"/>
                <a:cs typeface="宋体" panose="02010600030101010101" pitchFamily="2" charset="-122"/>
              </a:rPr>
              <a:t>为前缀，生成如下几个个指标序列</a:t>
            </a:r>
            <a:endParaRPr sz="2000">
              <a:latin typeface="宋体" panose="02010600030101010101" pitchFamily="2" charset="-122"/>
              <a:cs typeface="宋体" panose="02010600030101010101" pitchFamily="2" charset="-122"/>
            </a:endParaRPr>
          </a:p>
          <a:p>
            <a:pPr marL="755650" lvl="1" indent="-285750">
              <a:lnSpc>
                <a:spcPts val="2050"/>
              </a:lnSpc>
              <a:spcBef>
                <a:spcPts val="300"/>
              </a:spcBef>
              <a:buClr>
                <a:srgbClr val="45B19B"/>
              </a:buClr>
              <a:buFont typeface="Wingdings" panose="05000000000000000000"/>
              <a:buChar char=""/>
              <a:tabLst>
                <a:tab pos="755650" algn="l"/>
              </a:tabLst>
            </a:pPr>
            <a:r>
              <a:rPr sz="1800" spc="-75" dirty="0">
                <a:latin typeface="宋体" panose="02010600030101010101" pitchFamily="2" charset="-122"/>
                <a:cs typeface="宋体" panose="02010600030101010101" pitchFamily="2" charset="-122"/>
              </a:rPr>
              <a:t>&lt;basename&gt;{quantile="&lt;φ&gt;"}，</a:t>
            </a:r>
            <a:r>
              <a:rPr sz="1800" dirty="0">
                <a:latin typeface="宋体" panose="02010600030101010101" pitchFamily="2" charset="-122"/>
                <a:cs typeface="宋体" panose="02010600030101010101" pitchFamily="2" charset="-122"/>
              </a:rPr>
              <a:t>其中</a:t>
            </a:r>
            <a:r>
              <a:rPr sz="1800" spc="-915" dirty="0">
                <a:latin typeface="宋体" panose="02010600030101010101" pitchFamily="2" charset="-122"/>
                <a:cs typeface="宋体" panose="02010600030101010101" pitchFamily="2" charset="-122"/>
              </a:rPr>
              <a:t>φ</a:t>
            </a:r>
            <a:r>
              <a:rPr sz="1800" dirty="0">
                <a:latin typeface="宋体" panose="02010600030101010101" pitchFamily="2" charset="-122"/>
                <a:cs typeface="宋体" panose="02010600030101010101" pitchFamily="2" charset="-122"/>
              </a:rPr>
              <a:t>是分位点，其取值范围是</a:t>
            </a:r>
            <a:r>
              <a:rPr sz="1800" spc="-225" dirty="0">
                <a:latin typeface="宋体" panose="02010600030101010101" pitchFamily="2" charset="-122"/>
                <a:cs typeface="宋体" panose="02010600030101010101" pitchFamily="2" charset="-122"/>
              </a:rPr>
              <a:t>(0</a:t>
            </a:r>
            <a:r>
              <a:rPr sz="1800" spc="-459" dirty="0">
                <a:latin typeface="宋体" panose="02010600030101010101" pitchFamily="2" charset="-122"/>
                <a:cs typeface="宋体" panose="02010600030101010101" pitchFamily="2" charset="-122"/>
              </a:rPr>
              <a:t> </a:t>
            </a:r>
            <a:r>
              <a:rPr sz="1800" spc="-305" dirty="0">
                <a:latin typeface="宋体" panose="02010600030101010101" pitchFamily="2" charset="-122"/>
                <a:cs typeface="宋体" panose="02010600030101010101" pitchFamily="2" charset="-122"/>
              </a:rPr>
              <a:t>≤φ≤</a:t>
            </a:r>
            <a:r>
              <a:rPr sz="1800" spc="-425" dirty="0">
                <a:latin typeface="宋体" panose="02010600030101010101" pitchFamily="2" charset="-122"/>
                <a:cs typeface="宋体" panose="02010600030101010101" pitchFamily="2" charset="-122"/>
              </a:rPr>
              <a:t> </a:t>
            </a:r>
            <a:r>
              <a:rPr sz="1800" spc="-145" dirty="0">
                <a:latin typeface="宋体" panose="02010600030101010101" pitchFamily="2" charset="-122"/>
                <a:cs typeface="宋体" panose="02010600030101010101" pitchFamily="2" charset="-122"/>
              </a:rPr>
              <a:t>1)；</a:t>
            </a:r>
            <a:r>
              <a:rPr sz="1800" dirty="0">
                <a:latin typeface="宋体" panose="02010600030101010101" pitchFamily="2" charset="-122"/>
                <a:cs typeface="宋体" panose="02010600030101010101" pitchFamily="2" charset="-122"/>
              </a:rPr>
              <a:t>计数器类型指标；如下是几种典</a:t>
            </a:r>
            <a:endParaRPr sz="1800">
              <a:latin typeface="宋体" panose="02010600030101010101" pitchFamily="2" charset="-122"/>
              <a:cs typeface="宋体" panose="02010600030101010101" pitchFamily="2" charset="-122"/>
            </a:endParaRPr>
          </a:p>
          <a:p>
            <a:pPr marL="698500">
              <a:lnSpc>
                <a:spcPts val="2050"/>
              </a:lnSpc>
            </a:pPr>
            <a:r>
              <a:rPr sz="1800" spc="-5" dirty="0">
                <a:latin typeface="宋体" panose="02010600030101010101" pitchFamily="2" charset="-122"/>
                <a:cs typeface="宋体" panose="02010600030101010101" pitchFamily="2" charset="-122"/>
              </a:rPr>
              <a:t>型的常用分位点；</a:t>
            </a:r>
            <a:endParaRPr sz="1800">
              <a:latin typeface="宋体" panose="02010600030101010101" pitchFamily="2" charset="-122"/>
              <a:cs typeface="宋体" panose="02010600030101010101" pitchFamily="2" charset="-122"/>
            </a:endParaRPr>
          </a:p>
          <a:p>
            <a:pPr marL="1205865" lvl="2" indent="-280035">
              <a:lnSpc>
                <a:spcPct val="100000"/>
              </a:lnSpc>
              <a:spcBef>
                <a:spcPts val="325"/>
              </a:spcBef>
              <a:buClr>
                <a:srgbClr val="F3C108"/>
              </a:buClr>
              <a:buFont typeface="Wingdings" panose="05000000000000000000"/>
              <a:buChar char=""/>
              <a:tabLst>
                <a:tab pos="1206500" algn="l"/>
              </a:tabLst>
            </a:pPr>
            <a:r>
              <a:rPr sz="1600" spc="-55" dirty="0">
                <a:latin typeface="宋体" panose="02010600030101010101" pitchFamily="2" charset="-122"/>
                <a:cs typeface="宋体" panose="02010600030101010101" pitchFamily="2" charset="-122"/>
              </a:rPr>
              <a:t>0</a:t>
            </a:r>
            <a:r>
              <a:rPr sz="1600" dirty="0">
                <a:latin typeface="宋体" panose="02010600030101010101" pitchFamily="2" charset="-122"/>
                <a:cs typeface="宋体" panose="02010600030101010101" pitchFamily="2" charset="-122"/>
              </a:rPr>
              <a:t>、</a:t>
            </a:r>
            <a:r>
              <a:rPr sz="1600" spc="-155" dirty="0">
                <a:latin typeface="宋体" panose="02010600030101010101" pitchFamily="2" charset="-122"/>
                <a:cs typeface="宋体" panose="02010600030101010101" pitchFamily="2" charset="-122"/>
              </a:rPr>
              <a:t>0.25</a:t>
            </a:r>
            <a:r>
              <a:rPr sz="1600" dirty="0">
                <a:latin typeface="宋体" panose="02010600030101010101" pitchFamily="2" charset="-122"/>
                <a:cs typeface="宋体" panose="02010600030101010101" pitchFamily="2" charset="-122"/>
              </a:rPr>
              <a:t>、</a:t>
            </a:r>
            <a:r>
              <a:rPr sz="1600" spc="-190" dirty="0">
                <a:latin typeface="宋体" panose="02010600030101010101" pitchFamily="2" charset="-122"/>
                <a:cs typeface="宋体" panose="02010600030101010101" pitchFamily="2" charset="-122"/>
              </a:rPr>
              <a:t>0.5</a:t>
            </a:r>
            <a:r>
              <a:rPr sz="1600" dirty="0">
                <a:latin typeface="宋体" panose="02010600030101010101" pitchFamily="2" charset="-122"/>
                <a:cs typeface="宋体" panose="02010600030101010101" pitchFamily="2" charset="-122"/>
              </a:rPr>
              <a:t>、</a:t>
            </a:r>
            <a:r>
              <a:rPr sz="1600" spc="-155" dirty="0">
                <a:latin typeface="宋体" panose="02010600030101010101" pitchFamily="2" charset="-122"/>
                <a:cs typeface="宋体" panose="02010600030101010101" pitchFamily="2" charset="-122"/>
              </a:rPr>
              <a:t>0.75</a:t>
            </a:r>
            <a:r>
              <a:rPr sz="1600" dirty="0">
                <a:latin typeface="宋体" panose="02010600030101010101" pitchFamily="2" charset="-122"/>
                <a:cs typeface="宋体" panose="02010600030101010101" pitchFamily="2" charset="-122"/>
              </a:rPr>
              <a:t>和</a:t>
            </a:r>
            <a:r>
              <a:rPr sz="1600" spc="-55" dirty="0">
                <a:latin typeface="宋体" panose="02010600030101010101" pitchFamily="2" charset="-122"/>
                <a:cs typeface="宋体" panose="02010600030101010101" pitchFamily="2" charset="-122"/>
              </a:rPr>
              <a:t>1</a:t>
            </a:r>
            <a:r>
              <a:rPr sz="1600" dirty="0">
                <a:latin typeface="宋体" panose="02010600030101010101" pitchFamily="2" charset="-122"/>
                <a:cs typeface="宋体" panose="02010600030101010101" pitchFamily="2" charset="-122"/>
              </a:rPr>
              <a:t>几个分位点；</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Clr>
                <a:srgbClr val="F3C108"/>
              </a:buClr>
              <a:buFont typeface="Wingdings" panose="05000000000000000000"/>
              <a:buChar char=""/>
              <a:tabLst>
                <a:tab pos="1206500" algn="l"/>
              </a:tabLst>
            </a:pPr>
            <a:r>
              <a:rPr sz="1600" spc="-190" dirty="0">
                <a:latin typeface="宋体" panose="02010600030101010101" pitchFamily="2" charset="-122"/>
                <a:cs typeface="宋体" panose="02010600030101010101" pitchFamily="2" charset="-122"/>
              </a:rPr>
              <a:t>0.5</a:t>
            </a:r>
            <a:r>
              <a:rPr sz="1600" dirty="0">
                <a:latin typeface="宋体" panose="02010600030101010101" pitchFamily="2" charset="-122"/>
                <a:cs typeface="宋体" panose="02010600030101010101" pitchFamily="2" charset="-122"/>
              </a:rPr>
              <a:t>、</a:t>
            </a:r>
            <a:r>
              <a:rPr sz="1600" spc="-190" dirty="0">
                <a:latin typeface="宋体" panose="02010600030101010101" pitchFamily="2" charset="-122"/>
                <a:cs typeface="宋体" panose="02010600030101010101" pitchFamily="2" charset="-122"/>
              </a:rPr>
              <a:t>0.9</a:t>
            </a:r>
            <a:r>
              <a:rPr sz="1600" dirty="0">
                <a:latin typeface="宋体" panose="02010600030101010101" pitchFamily="2" charset="-122"/>
                <a:cs typeface="宋体" panose="02010600030101010101" pitchFamily="2" charset="-122"/>
              </a:rPr>
              <a:t>和</a:t>
            </a:r>
            <a:r>
              <a:rPr sz="1600" spc="-155" dirty="0">
                <a:latin typeface="宋体" panose="02010600030101010101" pitchFamily="2" charset="-122"/>
                <a:cs typeface="宋体" panose="02010600030101010101" pitchFamily="2" charset="-122"/>
              </a:rPr>
              <a:t>0.99</a:t>
            </a:r>
            <a:r>
              <a:rPr sz="1600" dirty="0">
                <a:latin typeface="宋体" panose="02010600030101010101" pitchFamily="2" charset="-122"/>
                <a:cs typeface="宋体" panose="02010600030101010101" pitchFamily="2" charset="-122"/>
              </a:rPr>
              <a:t>几个分位点；</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Clr>
                <a:srgbClr val="F3C108"/>
              </a:buClr>
              <a:buFont typeface="Wingdings" panose="05000000000000000000"/>
              <a:buChar char=""/>
              <a:tabLst>
                <a:tab pos="1206500" algn="l"/>
              </a:tabLst>
            </a:pPr>
            <a:r>
              <a:rPr sz="1600" spc="-155" dirty="0">
                <a:latin typeface="宋体" panose="02010600030101010101" pitchFamily="2" charset="-122"/>
                <a:cs typeface="宋体" panose="02010600030101010101" pitchFamily="2" charset="-122"/>
              </a:rPr>
              <a:t>0.01</a:t>
            </a:r>
            <a:r>
              <a:rPr sz="1600" spc="-5" dirty="0">
                <a:latin typeface="宋体" panose="02010600030101010101" pitchFamily="2" charset="-122"/>
                <a:cs typeface="宋体" panose="02010600030101010101" pitchFamily="2" charset="-122"/>
              </a:rPr>
              <a:t>、</a:t>
            </a:r>
            <a:r>
              <a:rPr sz="1600" spc="-155" dirty="0">
                <a:latin typeface="宋体" panose="02010600030101010101" pitchFamily="2" charset="-122"/>
                <a:cs typeface="宋体" panose="02010600030101010101" pitchFamily="2" charset="-122"/>
              </a:rPr>
              <a:t>0.05</a:t>
            </a:r>
            <a:r>
              <a:rPr sz="1600" dirty="0">
                <a:latin typeface="宋体" panose="02010600030101010101" pitchFamily="2" charset="-122"/>
                <a:cs typeface="宋体" panose="02010600030101010101" pitchFamily="2" charset="-122"/>
              </a:rPr>
              <a:t>、</a:t>
            </a:r>
            <a:r>
              <a:rPr sz="1600" spc="-190" dirty="0">
                <a:latin typeface="宋体" panose="02010600030101010101" pitchFamily="2" charset="-122"/>
                <a:cs typeface="宋体" panose="02010600030101010101" pitchFamily="2" charset="-122"/>
              </a:rPr>
              <a:t>0.5</a:t>
            </a:r>
            <a:r>
              <a:rPr sz="1600" dirty="0">
                <a:latin typeface="宋体" panose="02010600030101010101" pitchFamily="2" charset="-122"/>
                <a:cs typeface="宋体" panose="02010600030101010101" pitchFamily="2" charset="-122"/>
              </a:rPr>
              <a:t>、</a:t>
            </a:r>
            <a:r>
              <a:rPr sz="1600" spc="-190" dirty="0">
                <a:latin typeface="宋体" panose="02010600030101010101" pitchFamily="2" charset="-122"/>
                <a:cs typeface="宋体" panose="02010600030101010101" pitchFamily="2" charset="-122"/>
              </a:rPr>
              <a:t>0.9</a:t>
            </a:r>
            <a:r>
              <a:rPr sz="1600" dirty="0">
                <a:latin typeface="宋体" panose="02010600030101010101" pitchFamily="2" charset="-122"/>
                <a:cs typeface="宋体" panose="02010600030101010101" pitchFamily="2" charset="-122"/>
              </a:rPr>
              <a:t>和</a:t>
            </a:r>
            <a:r>
              <a:rPr sz="1600" spc="-155" dirty="0">
                <a:latin typeface="宋体" panose="02010600030101010101" pitchFamily="2" charset="-122"/>
                <a:cs typeface="宋体" panose="02010600030101010101" pitchFamily="2" charset="-122"/>
              </a:rPr>
              <a:t>0.99</a:t>
            </a:r>
            <a:r>
              <a:rPr sz="1600" dirty="0">
                <a:latin typeface="宋体" panose="02010600030101010101" pitchFamily="2" charset="-122"/>
                <a:cs typeface="宋体" panose="02010600030101010101" pitchFamily="2" charset="-122"/>
              </a:rPr>
              <a:t>几个分位点；</a:t>
            </a:r>
            <a:endParaRPr sz="1600">
              <a:latin typeface="宋体" panose="02010600030101010101" pitchFamily="2" charset="-122"/>
              <a:cs typeface="宋体" panose="02010600030101010101" pitchFamily="2" charset="-122"/>
            </a:endParaRPr>
          </a:p>
          <a:p>
            <a:pPr marL="755650" lvl="1" indent="-285750">
              <a:lnSpc>
                <a:spcPct val="100000"/>
              </a:lnSpc>
              <a:spcBef>
                <a:spcPts val="270"/>
              </a:spcBef>
              <a:buClr>
                <a:srgbClr val="45B19B"/>
              </a:buClr>
              <a:buFont typeface="Wingdings" panose="05000000000000000000"/>
              <a:buChar char=""/>
              <a:tabLst>
                <a:tab pos="755650" algn="l"/>
              </a:tabLst>
            </a:pPr>
            <a:r>
              <a:rPr sz="1800" spc="30" dirty="0">
                <a:latin typeface="宋体" panose="02010600030101010101" pitchFamily="2" charset="-122"/>
                <a:cs typeface="宋体" panose="02010600030101010101" pitchFamily="2" charset="-122"/>
              </a:rPr>
              <a:t>&lt;basename&gt;_sum，</a:t>
            </a:r>
            <a:r>
              <a:rPr sz="1800" dirty="0">
                <a:latin typeface="宋体" panose="02010600030101010101" pitchFamily="2" charset="-122"/>
                <a:cs typeface="宋体" panose="02010600030101010101" pitchFamily="2" charset="-122"/>
              </a:rPr>
              <a:t>抓取到的所有样本值之和；</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20" dirty="0">
                <a:latin typeface="宋体" panose="02010600030101010101" pitchFamily="2" charset="-122"/>
                <a:cs typeface="宋体" panose="02010600030101010101" pitchFamily="2" charset="-122"/>
              </a:rPr>
              <a:t>&lt;basename&gt;_count，</a:t>
            </a:r>
            <a:r>
              <a:rPr sz="1800" dirty="0">
                <a:latin typeface="宋体" panose="02010600030101010101" pitchFamily="2" charset="-122"/>
                <a:cs typeface="宋体" panose="02010600030101010101" pitchFamily="2" charset="-122"/>
              </a:rPr>
              <a:t>抓取到的所有样本总数；</a:t>
            </a:r>
            <a:endParaRPr sz="1800">
              <a:latin typeface="宋体" panose="02010600030101010101" pitchFamily="2" charset="-122"/>
              <a:cs typeface="宋体" panose="02010600030101010101" pitchFamily="2" charset="-122"/>
            </a:endParaRPr>
          </a:p>
        </p:txBody>
      </p:sp>
      <p:grpSp>
        <p:nvGrpSpPr>
          <p:cNvPr id="4" name="object 4"/>
          <p:cNvGrpSpPr/>
          <p:nvPr/>
        </p:nvGrpSpPr>
        <p:grpSpPr>
          <a:xfrm>
            <a:off x="6783069" y="2169172"/>
            <a:ext cx="4476750" cy="3691890"/>
            <a:chOff x="6783069" y="2169172"/>
            <a:chExt cx="4476750" cy="3691890"/>
          </a:xfrm>
        </p:grpSpPr>
        <p:pic>
          <p:nvPicPr>
            <p:cNvPr id="5" name="object 5"/>
            <p:cNvPicPr/>
            <p:nvPr/>
          </p:nvPicPr>
          <p:blipFill>
            <a:blip r:embed="rId5" cstate="print"/>
            <a:stretch>
              <a:fillRect/>
            </a:stretch>
          </p:blipFill>
          <p:spPr>
            <a:xfrm>
              <a:off x="6783069" y="2169172"/>
              <a:ext cx="4476242" cy="3691382"/>
            </a:xfrm>
            <a:prstGeom prst="rect">
              <a:avLst/>
            </a:prstGeom>
          </p:spPr>
        </p:pic>
        <p:pic>
          <p:nvPicPr>
            <p:cNvPr id="6" name="object 6"/>
            <p:cNvPicPr/>
            <p:nvPr/>
          </p:nvPicPr>
          <p:blipFill>
            <a:blip r:embed="rId6" cstate="print"/>
            <a:stretch>
              <a:fillRect/>
            </a:stretch>
          </p:blipFill>
          <p:spPr>
            <a:xfrm>
              <a:off x="6889749" y="2268219"/>
              <a:ext cx="4267454" cy="3497834"/>
            </a:xfrm>
            <a:prstGeom prst="rect">
              <a:avLst/>
            </a:prstGeom>
          </p:spPr>
        </p:pic>
      </p:grpSp>
      <p:sp>
        <p:nvSpPr>
          <p:cNvPr id="10" name="object 7"/>
          <p:cNvSpPr/>
          <p:nvPr>
            <p:custDataLst>
              <p:tags r:id="rId1"/>
            </p:custDataLst>
          </p:nvPr>
        </p:nvSpPr>
        <p:spPr>
          <a:xfrm flipV="1">
            <a:off x="285115" y="818515"/>
            <a:ext cx="11394440"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7"/>
          <a:stretch>
            <a:fillRect/>
          </a:stretch>
        </p:blipFill>
        <p:spPr>
          <a:xfrm>
            <a:off x="8537699" y="209863"/>
            <a:ext cx="2565911" cy="618240"/>
          </a:xfrm>
          <a:prstGeom prst="rect">
            <a:avLst/>
          </a:prstGeom>
        </p:spPr>
      </p:pic>
      <p:pic>
        <p:nvPicPr>
          <p:cNvPr id="7" name="object 4"/>
          <p:cNvPicPr/>
          <p:nvPr>
            <p:custDataLst>
              <p:tags r:id="rId3"/>
            </p:custDataLst>
          </p:nvPr>
        </p:nvPicPr>
        <p:blipFill>
          <a:blip r:embed="rId8" cstate="print"/>
          <a:stretch>
            <a:fillRect/>
          </a:stretch>
        </p:blipFill>
        <p:spPr>
          <a:xfrm>
            <a:off x="0" y="6436359"/>
            <a:ext cx="12190729" cy="42164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715385" cy="513080"/>
          </a:xfrm>
          <a:prstGeom prst="rect">
            <a:avLst/>
          </a:prstGeom>
        </p:spPr>
        <p:txBody>
          <a:bodyPr vert="horz" wrap="square" lIns="0" tIns="12700" rIns="0" bIns="0" rtlCol="0">
            <a:spAutoFit/>
          </a:bodyPr>
          <a:lstStyle/>
          <a:p>
            <a:pPr marL="12700">
              <a:lnSpc>
                <a:spcPct val="100000"/>
              </a:lnSpc>
              <a:spcBef>
                <a:spcPts val="100"/>
              </a:spcBef>
            </a:pPr>
            <a:r>
              <a:rPr sz="3200" b="0" spc="-295" dirty="0">
                <a:solidFill>
                  <a:srgbClr val="000000"/>
                </a:solidFill>
                <a:latin typeface="宋体" panose="02010600030101010101" pitchFamily="2" charset="-122"/>
                <a:cs typeface="宋体" panose="02010600030101010101" pitchFamily="2" charset="-122"/>
              </a:rPr>
              <a:t>Prometheu</a:t>
            </a:r>
            <a:r>
              <a:rPr sz="3200" b="0" spc="-300" dirty="0">
                <a:solidFill>
                  <a:srgbClr val="000000"/>
                </a:solidFill>
                <a:latin typeface="宋体" panose="02010600030101010101" pitchFamily="2" charset="-122"/>
                <a:cs typeface="宋体" panose="02010600030101010101" pitchFamily="2" charset="-122"/>
              </a:rPr>
              <a:t>s</a:t>
            </a:r>
            <a:r>
              <a:rPr sz="3200" b="0" dirty="0">
                <a:solidFill>
                  <a:srgbClr val="000000"/>
                </a:solidFill>
                <a:latin typeface="宋体" panose="02010600030101010101" pitchFamily="2" charset="-122"/>
                <a:cs typeface="宋体" panose="02010600030101010101" pitchFamily="2" charset="-122"/>
              </a:rPr>
              <a:t>的聚合函数</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90904"/>
            <a:ext cx="11512550" cy="3140075"/>
          </a:xfrm>
          <a:prstGeom prst="rect">
            <a:avLst/>
          </a:prstGeom>
        </p:spPr>
        <p:txBody>
          <a:bodyPr vert="horz" wrap="square" lIns="0" tIns="46990" rIns="0" bIns="0" rtlCol="0">
            <a:spAutoFit/>
          </a:bodyPr>
          <a:lstStyle/>
          <a:p>
            <a:pPr marL="241300" marR="24765" indent="-228600" algn="just">
              <a:lnSpc>
                <a:spcPts val="2160"/>
              </a:lnSpc>
              <a:spcBef>
                <a:spcPts val="37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一般说来，单个指标的价值不大，监控场景中往往需要联合并可视化一组指标，这种联合机制即是指  </a:t>
            </a:r>
            <a:r>
              <a:rPr sz="2000" spc="-5" dirty="0">
                <a:latin typeface="宋体" panose="02010600030101010101" pitchFamily="2" charset="-122"/>
                <a:cs typeface="宋体" panose="02010600030101010101" pitchFamily="2" charset="-122"/>
              </a:rPr>
              <a:t>“聚合”操作，例如，将计数、求和、平均值、分位数、标准差及方差等统计函数应用于时间序列的 </a:t>
            </a:r>
            <a:r>
              <a:rPr sz="2000" dirty="0">
                <a:latin typeface="宋体" panose="02010600030101010101" pitchFamily="2" charset="-122"/>
                <a:cs typeface="宋体" panose="02010600030101010101" pitchFamily="2" charset="-122"/>
              </a:rPr>
              <a:t>样本之上生成具有统计学意义的结果等；</a:t>
            </a:r>
            <a:endParaRPr sz="2000">
              <a:latin typeface="宋体" panose="02010600030101010101" pitchFamily="2" charset="-122"/>
              <a:cs typeface="宋体" panose="02010600030101010101" pitchFamily="2" charset="-122"/>
            </a:endParaRPr>
          </a:p>
          <a:p>
            <a:pPr marL="241300" marR="220980" indent="-228600" algn="just">
              <a:lnSpc>
                <a:spcPts val="2160"/>
              </a:lnSpc>
              <a:spcBef>
                <a:spcPts val="100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对查询结果事先按照某种分类机制进行分组</a:t>
            </a:r>
            <a:r>
              <a:rPr sz="2000" spc="5" dirty="0">
                <a:latin typeface="宋体" panose="02010600030101010101" pitchFamily="2" charset="-122"/>
                <a:cs typeface="宋体" panose="02010600030101010101" pitchFamily="2" charset="-122"/>
              </a:rPr>
              <a:t>（</a:t>
            </a:r>
            <a:r>
              <a:rPr sz="2000" spc="-220" dirty="0">
                <a:latin typeface="宋体" panose="02010600030101010101" pitchFamily="2" charset="-122"/>
                <a:cs typeface="宋体" panose="02010600030101010101" pitchFamily="2" charset="-122"/>
              </a:rPr>
              <a:t>g</a:t>
            </a:r>
            <a:r>
              <a:rPr sz="2000" spc="-215" dirty="0">
                <a:latin typeface="宋体" panose="02010600030101010101" pitchFamily="2" charset="-122"/>
                <a:cs typeface="宋体" panose="02010600030101010101" pitchFamily="2" charset="-122"/>
              </a:rPr>
              <a:t>r</a:t>
            </a:r>
            <a:r>
              <a:rPr sz="2000" spc="-30" dirty="0">
                <a:latin typeface="宋体" panose="02010600030101010101" pitchFamily="2" charset="-122"/>
                <a:cs typeface="宋体" panose="02010600030101010101" pitchFamily="2" charset="-122"/>
              </a:rPr>
              <a:t>oupb</a:t>
            </a:r>
            <a:r>
              <a:rPr sz="2000" spc="-35" dirty="0">
                <a:latin typeface="宋体" panose="02010600030101010101" pitchFamily="2" charset="-122"/>
                <a:cs typeface="宋体" panose="02010600030101010101" pitchFamily="2" charset="-122"/>
              </a:rPr>
              <a:t>y</a:t>
            </a:r>
            <a:r>
              <a:rPr sz="2000" dirty="0">
                <a:latin typeface="宋体" panose="02010600030101010101" pitchFamily="2" charset="-122"/>
                <a:cs typeface="宋体" panose="02010600030101010101" pitchFamily="2" charset="-122"/>
              </a:rPr>
              <a:t>）并将查询结果按组进行聚合计算也是较为常 见的需求，例如分组统计、分组求平均值、分组求和等；</a:t>
            </a:r>
            <a:endParaRPr sz="2000">
              <a:latin typeface="宋体" panose="02010600030101010101" pitchFamily="2" charset="-122"/>
              <a:cs typeface="宋体" panose="02010600030101010101" pitchFamily="2" charset="-122"/>
            </a:endParaRPr>
          </a:p>
          <a:p>
            <a:pPr marL="304800" indent="-292100" algn="just">
              <a:lnSpc>
                <a:spcPct val="100000"/>
              </a:lnSpc>
              <a:spcBef>
                <a:spcPts val="82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聚合操作由</a:t>
            </a:r>
            <a:r>
              <a:rPr sz="2000" spc="10" dirty="0">
                <a:solidFill>
                  <a:srgbClr val="FF0000"/>
                </a:solidFill>
                <a:latin typeface="宋体" panose="02010600030101010101" pitchFamily="2" charset="-122"/>
                <a:cs typeface="宋体" panose="02010600030101010101" pitchFamily="2" charset="-122"/>
              </a:rPr>
              <a:t>聚合函数</a:t>
            </a:r>
            <a:r>
              <a:rPr sz="2000" dirty="0">
                <a:latin typeface="宋体" panose="02010600030101010101" pitchFamily="2" charset="-122"/>
                <a:cs typeface="宋体" panose="02010600030101010101" pitchFamily="2" charset="-122"/>
              </a:rPr>
              <a:t>针对一组值进行计算并返回单个值或少量几值作为结果</a:t>
            </a:r>
            <a:endParaRPr sz="2000">
              <a:latin typeface="宋体" panose="02010600030101010101" pitchFamily="2" charset="-122"/>
              <a:cs typeface="宋体" panose="02010600030101010101" pitchFamily="2" charset="-122"/>
            </a:endParaRPr>
          </a:p>
          <a:p>
            <a:pPr marL="755650" lvl="1" indent="-285750" algn="just">
              <a:lnSpc>
                <a:spcPct val="100000"/>
              </a:lnSpc>
              <a:spcBef>
                <a:spcPts val="280"/>
              </a:spcBef>
              <a:buClr>
                <a:srgbClr val="45B19B"/>
              </a:buClr>
              <a:buFont typeface="Wingdings" panose="05000000000000000000"/>
              <a:buChar char=""/>
              <a:tabLst>
                <a:tab pos="755650" algn="l"/>
              </a:tabLst>
            </a:pPr>
            <a:r>
              <a:rPr sz="1800" spc="-5" dirty="0">
                <a:latin typeface="Times New Roman" panose="02020603050405020304"/>
                <a:cs typeface="Times New Roman" panose="02020603050405020304"/>
              </a:rPr>
              <a:t>Prometheus</a:t>
            </a:r>
            <a:r>
              <a:rPr sz="1800" spc="-5" dirty="0">
                <a:latin typeface="宋体" panose="02010600030101010101" pitchFamily="2" charset="-122"/>
                <a:cs typeface="宋体" panose="02010600030101010101" pitchFamily="2" charset="-122"/>
              </a:rPr>
              <a:t>内置提供的</a:t>
            </a:r>
            <a:r>
              <a:rPr sz="1800" spc="-40" dirty="0">
                <a:latin typeface="Times New Roman" panose="02020603050405020304"/>
                <a:cs typeface="Times New Roman" panose="02020603050405020304"/>
              </a:rPr>
              <a:t>11</a:t>
            </a:r>
            <a:r>
              <a:rPr sz="1800" spc="-5" dirty="0">
                <a:latin typeface="宋体" panose="02010600030101010101" pitchFamily="2" charset="-122"/>
                <a:cs typeface="宋体" panose="02010600030101010101" pitchFamily="2" charset="-122"/>
              </a:rPr>
              <a:t>个聚合函数也称为聚合运算符</a:t>
            </a:r>
            <a:endParaRPr sz="1800">
              <a:latin typeface="宋体" panose="02010600030101010101" pitchFamily="2" charset="-122"/>
              <a:cs typeface="宋体" panose="02010600030101010101" pitchFamily="2" charset="-122"/>
            </a:endParaRPr>
          </a:p>
          <a:p>
            <a:pPr marL="755650" lvl="1" indent="-285750" algn="just">
              <a:lnSpc>
                <a:spcPct val="100000"/>
              </a:lnSpc>
              <a:spcBef>
                <a:spcPts val="295"/>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这些运算符</a:t>
            </a:r>
            <a:r>
              <a:rPr sz="1800" spc="10" dirty="0">
                <a:latin typeface="宋体" panose="02010600030101010101" pitchFamily="2" charset="-122"/>
                <a:cs typeface="宋体" panose="02010600030101010101" pitchFamily="2" charset="-122"/>
              </a:rPr>
              <a:t>仅支持</a:t>
            </a:r>
            <a:r>
              <a:rPr sz="1800" dirty="0">
                <a:latin typeface="宋体" panose="02010600030101010101" pitchFamily="2" charset="-122"/>
                <a:cs typeface="宋体" panose="02010600030101010101" pitchFamily="2" charset="-122"/>
              </a:rPr>
              <a:t>应用于</a:t>
            </a:r>
            <a:r>
              <a:rPr sz="1800" spc="10" dirty="0">
                <a:solidFill>
                  <a:srgbClr val="00AF50"/>
                </a:solidFill>
                <a:latin typeface="宋体" panose="02010600030101010101" pitchFamily="2" charset="-122"/>
                <a:cs typeface="宋体" panose="02010600030101010101" pitchFamily="2" charset="-122"/>
              </a:rPr>
              <a:t>单个即时向量</a:t>
            </a:r>
            <a:r>
              <a:rPr sz="1800" dirty="0">
                <a:latin typeface="宋体" panose="02010600030101010101" pitchFamily="2" charset="-122"/>
                <a:cs typeface="宋体" panose="02010600030101010101" pitchFamily="2" charset="-122"/>
              </a:rPr>
              <a:t>的元素，其返回值也是具有少量元素的新向量或标量</a:t>
            </a:r>
            <a:endParaRPr sz="1800">
              <a:latin typeface="宋体" panose="02010600030101010101" pitchFamily="2" charset="-122"/>
              <a:cs typeface="宋体" panose="02010600030101010101" pitchFamily="2" charset="-122"/>
            </a:endParaRPr>
          </a:p>
          <a:p>
            <a:pPr marL="698500" marR="5080" lvl="1" indent="-228600" algn="just">
              <a:lnSpc>
                <a:spcPts val="1890"/>
              </a:lnSpc>
              <a:spcBef>
                <a:spcPts val="565"/>
              </a:spcBef>
              <a:buClr>
                <a:srgbClr val="45B19B"/>
              </a:buClr>
              <a:buFont typeface="Wingdings" panose="05000000000000000000"/>
              <a:buChar char=""/>
              <a:tabLst>
                <a:tab pos="755650" algn="l"/>
              </a:tabLst>
            </a:pPr>
            <a:r>
              <a:rPr dirty="0"/>
              <a:t>	</a:t>
            </a:r>
            <a:r>
              <a:rPr sz="1800" dirty="0">
                <a:latin typeface="宋体" panose="02010600030101010101" pitchFamily="2" charset="-122"/>
                <a:cs typeface="宋体" panose="02010600030101010101" pitchFamily="2" charset="-122"/>
              </a:rPr>
              <a:t>这些聚合运行符既可以基于向量表达式返回结果中的时间序列的所有标签维度进行分组聚合，也可以仅基于 指定的标签维度分组后再进行分组聚合</a:t>
            </a:r>
            <a:endParaRPr sz="1800">
              <a:latin typeface="宋体" panose="02010600030101010101" pitchFamily="2" charset="-122"/>
              <a:cs typeface="宋体" panose="02010600030101010101" pitchFamily="2" charset="-122"/>
            </a:endParaRPr>
          </a:p>
        </p:txBody>
      </p:sp>
      <p:sp>
        <p:nvSpPr>
          <p:cNvPr id="7" name="object 7"/>
          <p:cNvSpPr/>
          <p:nvPr>
            <p:custDataLst>
              <p:tags r:id="rId1"/>
            </p:custDataLst>
          </p:nvPr>
        </p:nvSpPr>
        <p:spPr>
          <a:xfrm flipV="1">
            <a:off x="285115" y="818515"/>
            <a:ext cx="11394440"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5"/>
          <a:stretch>
            <a:fillRect/>
          </a:stretch>
        </p:blipFill>
        <p:spPr>
          <a:xfrm>
            <a:off x="8537699" y="209863"/>
            <a:ext cx="2565911" cy="618240"/>
          </a:xfrm>
          <a:prstGeom prst="rect">
            <a:avLst/>
          </a:prstGeom>
        </p:spPr>
      </p:pic>
      <p:pic>
        <p:nvPicPr>
          <p:cNvPr id="4" name="object 4"/>
          <p:cNvPicPr/>
          <p:nvPr>
            <p:custDataLst>
              <p:tags r:id="rId3"/>
            </p:custDataLst>
          </p:nvPr>
        </p:nvPicPr>
        <p:blipFill>
          <a:blip r:embed="rId6" cstate="print"/>
          <a:stretch>
            <a:fillRect/>
          </a:stretch>
        </p:blipFill>
        <p:spPr>
          <a:xfrm>
            <a:off x="0" y="6436359"/>
            <a:ext cx="12190729" cy="42164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0574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聚合表达式</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11462385" cy="2947670"/>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spc="170" dirty="0">
                <a:latin typeface="宋体" panose="02010600030101010101" pitchFamily="2" charset="-122"/>
                <a:cs typeface="宋体" panose="02010600030101010101" pitchFamily="2" charset="-122"/>
              </a:rPr>
              <a:t>PromQL</a:t>
            </a:r>
            <a:r>
              <a:rPr sz="2000" dirty="0">
                <a:latin typeface="宋体" panose="02010600030101010101" pitchFamily="2" charset="-122"/>
                <a:cs typeface="宋体" panose="02010600030101010101" pitchFamily="2" charset="-122"/>
              </a:rPr>
              <a:t>中的聚合操作语法格式可采用如下面两种格式之一</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spc="-145" dirty="0">
                <a:latin typeface="宋体" panose="02010600030101010101" pitchFamily="2" charset="-122"/>
                <a:cs typeface="宋体" panose="02010600030101010101" pitchFamily="2" charset="-122"/>
              </a:rPr>
              <a:t>&lt;aggr-op&gt;([parameter,]</a:t>
            </a:r>
            <a:r>
              <a:rPr sz="1800" spc="-484" dirty="0">
                <a:latin typeface="宋体" panose="02010600030101010101" pitchFamily="2" charset="-122"/>
                <a:cs typeface="宋体" panose="02010600030101010101" pitchFamily="2" charset="-122"/>
              </a:rPr>
              <a:t> </a:t>
            </a:r>
            <a:r>
              <a:rPr sz="1800" spc="-105" dirty="0">
                <a:latin typeface="宋体" panose="02010600030101010101" pitchFamily="2" charset="-122"/>
                <a:cs typeface="宋体" panose="02010600030101010101" pitchFamily="2" charset="-122"/>
              </a:rPr>
              <a:t>&lt;vector</a:t>
            </a:r>
            <a:r>
              <a:rPr sz="1800" spc="-450" dirty="0">
                <a:latin typeface="宋体" panose="02010600030101010101" pitchFamily="2" charset="-122"/>
                <a:cs typeface="宋体" panose="02010600030101010101" pitchFamily="2" charset="-122"/>
              </a:rPr>
              <a:t> </a:t>
            </a:r>
            <a:r>
              <a:rPr sz="1800" spc="-125" dirty="0">
                <a:latin typeface="宋体" panose="02010600030101010101" pitchFamily="2" charset="-122"/>
                <a:cs typeface="宋体" panose="02010600030101010101" pitchFamily="2" charset="-122"/>
              </a:rPr>
              <a:t>e</a:t>
            </a:r>
            <a:r>
              <a:rPr sz="1800" cap="small" spc="-125" dirty="0">
                <a:latin typeface="宋体" panose="02010600030101010101" pitchFamily="2" charset="-122"/>
                <a:cs typeface="宋体" panose="02010600030101010101" pitchFamily="2" charset="-122"/>
              </a:rPr>
              <a:t>x</a:t>
            </a:r>
            <a:r>
              <a:rPr sz="1800" spc="-125" dirty="0">
                <a:latin typeface="宋体" panose="02010600030101010101" pitchFamily="2" charset="-122"/>
                <a:cs typeface="宋体" panose="02010600030101010101" pitchFamily="2" charset="-122"/>
              </a:rPr>
              <a:t>pression&gt;)</a:t>
            </a:r>
            <a:r>
              <a:rPr sz="1800" spc="-455" dirty="0">
                <a:latin typeface="宋体" panose="02010600030101010101" pitchFamily="2" charset="-122"/>
                <a:cs typeface="宋体" panose="02010600030101010101" pitchFamily="2" charset="-122"/>
              </a:rPr>
              <a:t> </a:t>
            </a:r>
            <a:r>
              <a:rPr sz="1800" spc="-135" dirty="0">
                <a:latin typeface="宋体" panose="02010600030101010101" pitchFamily="2" charset="-122"/>
                <a:cs typeface="宋体" panose="02010600030101010101" pitchFamily="2" charset="-122"/>
              </a:rPr>
              <a:t>[without|by</a:t>
            </a:r>
            <a:r>
              <a:rPr sz="1800" spc="-484" dirty="0">
                <a:latin typeface="宋体" panose="02010600030101010101" pitchFamily="2" charset="-122"/>
                <a:cs typeface="宋体" panose="02010600030101010101" pitchFamily="2" charset="-122"/>
              </a:rPr>
              <a:t> </a:t>
            </a:r>
            <a:r>
              <a:rPr sz="1800" spc="-195" dirty="0">
                <a:latin typeface="宋体" panose="02010600030101010101" pitchFamily="2" charset="-122"/>
                <a:cs typeface="宋体" panose="02010600030101010101" pitchFamily="2" charset="-122"/>
              </a:rPr>
              <a:t>(&lt;label</a:t>
            </a:r>
            <a:r>
              <a:rPr sz="1800" spc="-465" dirty="0">
                <a:latin typeface="宋体" panose="02010600030101010101" pitchFamily="2" charset="-122"/>
                <a:cs typeface="宋体" panose="02010600030101010101" pitchFamily="2" charset="-122"/>
              </a:rPr>
              <a:t> </a:t>
            </a:r>
            <a:r>
              <a:rPr sz="1800" spc="-300" dirty="0">
                <a:latin typeface="宋体" panose="02010600030101010101" pitchFamily="2" charset="-122"/>
                <a:cs typeface="宋体" panose="02010600030101010101" pitchFamily="2" charset="-122"/>
              </a:rPr>
              <a:t>list&gt;)]</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40" dirty="0">
                <a:latin typeface="宋体" panose="02010600030101010101" pitchFamily="2" charset="-122"/>
                <a:cs typeface="宋体" panose="02010600030101010101" pitchFamily="2" charset="-122"/>
              </a:rPr>
              <a:t>&lt;aggr-op&gt;</a:t>
            </a:r>
            <a:r>
              <a:rPr sz="1800" spc="-459" dirty="0">
                <a:latin typeface="宋体" panose="02010600030101010101" pitchFamily="2" charset="-122"/>
                <a:cs typeface="宋体" panose="02010600030101010101" pitchFamily="2" charset="-122"/>
              </a:rPr>
              <a:t> </a:t>
            </a:r>
            <a:r>
              <a:rPr sz="1800" spc="-135" dirty="0">
                <a:latin typeface="宋体" panose="02010600030101010101" pitchFamily="2" charset="-122"/>
                <a:cs typeface="宋体" panose="02010600030101010101" pitchFamily="2" charset="-122"/>
              </a:rPr>
              <a:t>[without|by</a:t>
            </a:r>
            <a:r>
              <a:rPr sz="1800" spc="-475" dirty="0">
                <a:latin typeface="宋体" panose="02010600030101010101" pitchFamily="2" charset="-122"/>
                <a:cs typeface="宋体" panose="02010600030101010101" pitchFamily="2" charset="-122"/>
              </a:rPr>
              <a:t> </a:t>
            </a:r>
            <a:r>
              <a:rPr sz="1800" spc="-195" dirty="0">
                <a:latin typeface="宋体" panose="02010600030101010101" pitchFamily="2" charset="-122"/>
                <a:cs typeface="宋体" panose="02010600030101010101" pitchFamily="2" charset="-122"/>
              </a:rPr>
              <a:t>(&lt;label</a:t>
            </a:r>
            <a:r>
              <a:rPr sz="1800" spc="-459" dirty="0">
                <a:latin typeface="宋体" panose="02010600030101010101" pitchFamily="2" charset="-122"/>
                <a:cs typeface="宋体" panose="02010600030101010101" pitchFamily="2" charset="-122"/>
              </a:rPr>
              <a:t> </a:t>
            </a:r>
            <a:r>
              <a:rPr sz="1800" spc="-300" dirty="0">
                <a:latin typeface="宋体" panose="02010600030101010101" pitchFamily="2" charset="-122"/>
                <a:cs typeface="宋体" panose="02010600030101010101" pitchFamily="2" charset="-122"/>
              </a:rPr>
              <a:t>list&gt;)]</a:t>
            </a:r>
            <a:r>
              <a:rPr sz="1800" spc="-445" dirty="0">
                <a:latin typeface="宋体" panose="02010600030101010101" pitchFamily="2" charset="-122"/>
                <a:cs typeface="宋体" panose="02010600030101010101" pitchFamily="2" charset="-122"/>
              </a:rPr>
              <a:t> </a:t>
            </a:r>
            <a:r>
              <a:rPr sz="1800" spc="-220" dirty="0">
                <a:latin typeface="宋体" panose="02010600030101010101" pitchFamily="2" charset="-122"/>
                <a:cs typeface="宋体" panose="02010600030101010101" pitchFamily="2" charset="-122"/>
              </a:rPr>
              <a:t>([parameter,]</a:t>
            </a:r>
            <a:r>
              <a:rPr sz="1800" spc="-459" dirty="0">
                <a:latin typeface="宋体" panose="02010600030101010101" pitchFamily="2" charset="-122"/>
                <a:cs typeface="宋体" panose="02010600030101010101" pitchFamily="2" charset="-122"/>
              </a:rPr>
              <a:t> </a:t>
            </a:r>
            <a:r>
              <a:rPr sz="1800" spc="-105" dirty="0">
                <a:latin typeface="宋体" panose="02010600030101010101" pitchFamily="2" charset="-122"/>
                <a:cs typeface="宋体" panose="02010600030101010101" pitchFamily="2" charset="-122"/>
              </a:rPr>
              <a:t>&lt;vector</a:t>
            </a:r>
            <a:r>
              <a:rPr sz="1800" spc="-445" dirty="0">
                <a:latin typeface="宋体" panose="02010600030101010101" pitchFamily="2" charset="-122"/>
                <a:cs typeface="宋体" panose="02010600030101010101" pitchFamily="2" charset="-122"/>
              </a:rPr>
              <a:t> </a:t>
            </a:r>
            <a:r>
              <a:rPr sz="1800" spc="-125" dirty="0">
                <a:latin typeface="宋体" panose="02010600030101010101" pitchFamily="2" charset="-122"/>
                <a:cs typeface="宋体" panose="02010600030101010101" pitchFamily="2" charset="-122"/>
              </a:rPr>
              <a:t>e</a:t>
            </a:r>
            <a:r>
              <a:rPr sz="1800" cap="small" spc="-125" dirty="0">
                <a:latin typeface="宋体" panose="02010600030101010101" pitchFamily="2" charset="-122"/>
                <a:cs typeface="宋体" panose="02010600030101010101" pitchFamily="2" charset="-122"/>
              </a:rPr>
              <a:t>x</a:t>
            </a:r>
            <a:r>
              <a:rPr sz="1800" spc="-125" dirty="0">
                <a:latin typeface="宋体" panose="02010600030101010101" pitchFamily="2" charset="-122"/>
                <a:cs typeface="宋体" panose="02010600030101010101" pitchFamily="2" charset="-122"/>
              </a:rPr>
              <a:t>pression&gt;)</a:t>
            </a:r>
            <a:endParaRPr sz="1800">
              <a:latin typeface="宋体" panose="02010600030101010101" pitchFamily="2" charset="-122"/>
              <a:cs typeface="宋体" panose="02010600030101010101" pitchFamily="2" charset="-122"/>
            </a:endParaRPr>
          </a:p>
          <a:p>
            <a:pPr marL="304800" indent="-292100">
              <a:lnSpc>
                <a:spcPct val="100000"/>
              </a:lnSpc>
              <a:spcBef>
                <a:spcPts val="75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分组聚合：先分组、后聚合</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spc="-114" dirty="0">
                <a:latin typeface="宋体" panose="02010600030101010101" pitchFamily="2" charset="-122"/>
                <a:cs typeface="宋体" panose="02010600030101010101" pitchFamily="2" charset="-122"/>
              </a:rPr>
              <a:t>without：</a:t>
            </a:r>
            <a:r>
              <a:rPr sz="1800" dirty="0">
                <a:latin typeface="宋体" panose="02010600030101010101" pitchFamily="2" charset="-122"/>
                <a:cs typeface="宋体" panose="02010600030101010101" pitchFamily="2" charset="-122"/>
              </a:rPr>
              <a:t>从结果向量中删除由</a:t>
            </a:r>
            <a:r>
              <a:rPr sz="1800" spc="-135" dirty="0">
                <a:latin typeface="宋体" panose="02010600030101010101" pitchFamily="2" charset="-122"/>
                <a:cs typeface="宋体" panose="02010600030101010101" pitchFamily="2" charset="-122"/>
              </a:rPr>
              <a:t>without</a:t>
            </a:r>
            <a:r>
              <a:rPr sz="1800" dirty="0">
                <a:latin typeface="宋体" panose="02010600030101010101" pitchFamily="2" charset="-122"/>
                <a:cs typeface="宋体" panose="02010600030101010101" pitchFamily="2" charset="-122"/>
              </a:rPr>
              <a:t>子句指定的标签，未指定的那部分标签则用作分组标准；</a:t>
            </a:r>
            <a:endParaRPr sz="1800">
              <a:latin typeface="宋体" panose="02010600030101010101" pitchFamily="2" charset="-122"/>
              <a:cs typeface="宋体" panose="02010600030101010101" pitchFamily="2" charset="-122"/>
            </a:endParaRPr>
          </a:p>
          <a:p>
            <a:pPr marL="698500" marR="5080" lvl="1" indent="-228600">
              <a:lnSpc>
                <a:spcPts val="1940"/>
              </a:lnSpc>
              <a:spcBef>
                <a:spcPts val="530"/>
              </a:spcBef>
              <a:buClr>
                <a:srgbClr val="45B19B"/>
              </a:buClr>
              <a:buFont typeface="Wingdings" panose="05000000000000000000"/>
              <a:buChar char=""/>
              <a:tabLst>
                <a:tab pos="755650" algn="l"/>
              </a:tabLst>
            </a:pPr>
            <a:r>
              <a:rPr dirty="0"/>
              <a:t>	</a:t>
            </a:r>
            <a:r>
              <a:rPr sz="1800" spc="-70" dirty="0">
                <a:latin typeface="宋体" panose="02010600030101010101" pitchFamily="2" charset="-122"/>
                <a:cs typeface="宋体" panose="02010600030101010101" pitchFamily="2" charset="-122"/>
              </a:rPr>
              <a:t>b</a:t>
            </a:r>
            <a:r>
              <a:rPr sz="1800" spc="-75" dirty="0">
                <a:latin typeface="宋体" panose="02010600030101010101" pitchFamily="2" charset="-122"/>
                <a:cs typeface="宋体" panose="02010600030101010101" pitchFamily="2" charset="-122"/>
              </a:rPr>
              <a:t>y</a:t>
            </a:r>
            <a:r>
              <a:rPr sz="1800" dirty="0">
                <a:latin typeface="宋体" panose="02010600030101010101" pitchFamily="2" charset="-122"/>
                <a:cs typeface="宋体" panose="02010600030101010101" pitchFamily="2" charset="-122"/>
              </a:rPr>
              <a:t>：功能与</a:t>
            </a:r>
            <a:r>
              <a:rPr sz="1800" spc="-140" dirty="0">
                <a:latin typeface="宋体" panose="02010600030101010101" pitchFamily="2" charset="-122"/>
                <a:cs typeface="宋体" panose="02010600030101010101" pitchFamily="2" charset="-122"/>
              </a:rPr>
              <a:t>wit</a:t>
            </a:r>
            <a:r>
              <a:rPr sz="1800" spc="-135" dirty="0">
                <a:latin typeface="宋体" panose="02010600030101010101" pitchFamily="2" charset="-122"/>
                <a:cs typeface="宋体" panose="02010600030101010101" pitchFamily="2" charset="-122"/>
              </a:rPr>
              <a:t>h</a:t>
            </a:r>
            <a:r>
              <a:rPr sz="1800" spc="-125" dirty="0">
                <a:latin typeface="宋体" panose="02010600030101010101" pitchFamily="2" charset="-122"/>
                <a:cs typeface="宋体" panose="02010600030101010101" pitchFamily="2" charset="-122"/>
              </a:rPr>
              <a:t>out</a:t>
            </a:r>
            <a:r>
              <a:rPr sz="1800" dirty="0">
                <a:latin typeface="宋体" panose="02010600030101010101" pitchFamily="2" charset="-122"/>
                <a:cs typeface="宋体" panose="02010600030101010101" pitchFamily="2" charset="-122"/>
              </a:rPr>
              <a:t>刚好相反，它仅使用</a:t>
            </a:r>
            <a:r>
              <a:rPr sz="1800" spc="-70" dirty="0">
                <a:latin typeface="宋体" panose="02010600030101010101" pitchFamily="2" charset="-122"/>
                <a:cs typeface="宋体" panose="02010600030101010101" pitchFamily="2" charset="-122"/>
              </a:rPr>
              <a:t>b</a:t>
            </a:r>
            <a:r>
              <a:rPr sz="1800" spc="-75" dirty="0">
                <a:latin typeface="宋体" panose="02010600030101010101" pitchFamily="2" charset="-122"/>
                <a:cs typeface="宋体" panose="02010600030101010101" pitchFamily="2" charset="-122"/>
              </a:rPr>
              <a:t>y</a:t>
            </a:r>
            <a:r>
              <a:rPr sz="1800" dirty="0">
                <a:latin typeface="宋体" panose="02010600030101010101" pitchFamily="2" charset="-122"/>
                <a:cs typeface="宋体" panose="02010600030101010101" pitchFamily="2" charset="-122"/>
              </a:rPr>
              <a:t>子句中指定的标签进行聚合，结果向量中出现但未被</a:t>
            </a:r>
            <a:r>
              <a:rPr sz="1800" spc="-80" dirty="0">
                <a:latin typeface="宋体" panose="02010600030101010101" pitchFamily="2" charset="-122"/>
                <a:cs typeface="宋体" panose="02010600030101010101" pitchFamily="2" charset="-122"/>
              </a:rPr>
              <a:t>b</a:t>
            </a:r>
            <a:r>
              <a:rPr sz="1800" spc="-75" dirty="0">
                <a:latin typeface="宋体" panose="02010600030101010101" pitchFamily="2" charset="-122"/>
                <a:cs typeface="宋体" panose="02010600030101010101" pitchFamily="2" charset="-122"/>
              </a:rPr>
              <a:t>y</a:t>
            </a:r>
            <a:r>
              <a:rPr sz="1800" dirty="0">
                <a:latin typeface="宋体" panose="02010600030101010101" pitchFamily="2" charset="-122"/>
                <a:cs typeface="宋体" panose="02010600030101010101" pitchFamily="2" charset="-122"/>
              </a:rPr>
              <a:t>子句指定的 标签则会被忽略；</a:t>
            </a:r>
            <a:endParaRPr sz="1800">
              <a:latin typeface="宋体" panose="02010600030101010101" pitchFamily="2" charset="-122"/>
              <a:cs typeface="宋体" panose="02010600030101010101" pitchFamily="2" charset="-122"/>
            </a:endParaRPr>
          </a:p>
          <a:p>
            <a:pPr marL="1155065" lvl="2" indent="-229235">
              <a:lnSpc>
                <a:spcPct val="100000"/>
              </a:lnSpc>
              <a:spcBef>
                <a:spcPts val="300"/>
              </a:spcBef>
              <a:buClr>
                <a:srgbClr val="F3C108"/>
              </a:buClr>
              <a:buFont typeface="Wingdings" panose="05000000000000000000"/>
              <a:buChar char=""/>
              <a:tabLst>
                <a:tab pos="1155700" algn="l"/>
              </a:tabLst>
            </a:pPr>
            <a:r>
              <a:rPr sz="1600" dirty="0">
                <a:latin typeface="宋体" panose="02010600030101010101" pitchFamily="2" charset="-122"/>
                <a:cs typeface="宋体" panose="02010600030101010101" pitchFamily="2" charset="-122"/>
              </a:rPr>
              <a:t>为了保留上下文信息，使用</a:t>
            </a:r>
            <a:r>
              <a:rPr sz="1600" spc="-60" dirty="0">
                <a:latin typeface="宋体" panose="02010600030101010101" pitchFamily="2" charset="-122"/>
                <a:cs typeface="宋体" panose="02010600030101010101" pitchFamily="2" charset="-122"/>
              </a:rPr>
              <a:t>by</a:t>
            </a:r>
            <a:r>
              <a:rPr sz="1600" dirty="0">
                <a:latin typeface="宋体" panose="02010600030101010101" pitchFamily="2" charset="-122"/>
                <a:cs typeface="宋体" panose="02010600030101010101" pitchFamily="2" charset="-122"/>
              </a:rPr>
              <a:t>子句时需要显式指定其结果中原本出现的</a:t>
            </a:r>
            <a:r>
              <a:rPr sz="1600" spc="-210" dirty="0">
                <a:latin typeface="宋体" panose="02010600030101010101" pitchFamily="2" charset="-122"/>
                <a:cs typeface="宋体" panose="02010600030101010101" pitchFamily="2" charset="-122"/>
              </a:rPr>
              <a:t>j</a:t>
            </a:r>
            <a:r>
              <a:rPr sz="1600" spc="-204" dirty="0">
                <a:latin typeface="宋体" panose="02010600030101010101" pitchFamily="2" charset="-122"/>
                <a:cs typeface="宋体" panose="02010600030101010101" pitchFamily="2" charset="-122"/>
              </a:rPr>
              <a:t>o</a:t>
            </a:r>
            <a:r>
              <a:rPr sz="1600" spc="10" dirty="0">
                <a:latin typeface="宋体" panose="02010600030101010101" pitchFamily="2" charset="-122"/>
                <a:cs typeface="宋体" panose="02010600030101010101" pitchFamily="2" charset="-122"/>
              </a:rPr>
              <a:t>b</a:t>
            </a:r>
            <a:r>
              <a:rPr sz="1600" dirty="0">
                <a:latin typeface="宋体" panose="02010600030101010101" pitchFamily="2" charset="-122"/>
                <a:cs typeface="宋体" panose="02010600030101010101" pitchFamily="2" charset="-122"/>
              </a:rPr>
              <a:t>、</a:t>
            </a:r>
            <a:r>
              <a:rPr sz="1600" spc="-215" dirty="0">
                <a:latin typeface="宋体" panose="02010600030101010101" pitchFamily="2" charset="-122"/>
                <a:cs typeface="宋体" panose="02010600030101010101" pitchFamily="2" charset="-122"/>
              </a:rPr>
              <a:t>in</a:t>
            </a:r>
            <a:r>
              <a:rPr sz="1600" spc="-225" dirty="0">
                <a:latin typeface="宋体" panose="02010600030101010101" pitchFamily="2" charset="-122"/>
                <a:cs typeface="宋体" panose="02010600030101010101" pitchFamily="2" charset="-122"/>
              </a:rPr>
              <a:t>s</a:t>
            </a:r>
            <a:r>
              <a:rPr sz="1600" spc="-150" dirty="0">
                <a:latin typeface="宋体" panose="02010600030101010101" pitchFamily="2" charset="-122"/>
                <a:cs typeface="宋体" panose="02010600030101010101" pitchFamily="2" charset="-122"/>
              </a:rPr>
              <a:t>tan</a:t>
            </a:r>
            <a:r>
              <a:rPr sz="1600" spc="-160" dirty="0">
                <a:latin typeface="宋体" panose="02010600030101010101" pitchFamily="2" charset="-122"/>
                <a:cs typeface="宋体" panose="02010600030101010101" pitchFamily="2" charset="-122"/>
              </a:rPr>
              <a:t>c</a:t>
            </a:r>
            <a:r>
              <a:rPr sz="1600" spc="-135" dirty="0">
                <a:latin typeface="宋体" panose="02010600030101010101" pitchFamily="2" charset="-122"/>
                <a:cs typeface="宋体" panose="02010600030101010101" pitchFamily="2" charset="-122"/>
              </a:rPr>
              <a:t>e</a:t>
            </a:r>
            <a:r>
              <a:rPr sz="1600" dirty="0">
                <a:latin typeface="宋体" panose="02010600030101010101" pitchFamily="2" charset="-122"/>
                <a:cs typeface="宋体" panose="02010600030101010101" pitchFamily="2" charset="-122"/>
              </a:rPr>
              <a:t>等一类的标签</a:t>
            </a:r>
            <a:endParaRPr sz="1600">
              <a:latin typeface="宋体" panose="02010600030101010101" pitchFamily="2" charset="-122"/>
              <a:cs typeface="宋体" panose="02010600030101010101" pitchFamily="2" charset="-122"/>
            </a:endParaRPr>
          </a:p>
          <a:p>
            <a:pPr marL="304800" indent="-292100">
              <a:lnSpc>
                <a:spcPct val="100000"/>
              </a:lnSpc>
              <a:spcBef>
                <a:spcPts val="73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事实上，各函数工作机制的不同之处也仅在于计算操作本身</a:t>
            </a:r>
            <a:r>
              <a:rPr sz="2000" spc="5" dirty="0">
                <a:latin typeface="宋体" panose="02010600030101010101" pitchFamily="2" charset="-122"/>
                <a:cs typeface="宋体" panose="02010600030101010101" pitchFamily="2" charset="-122"/>
              </a:rPr>
              <a:t>，</a:t>
            </a: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310" dirty="0">
                <a:latin typeface="宋体" panose="02010600030101010101" pitchFamily="2" charset="-122"/>
                <a:cs typeface="宋体" panose="02010600030101010101" pitchFamily="2" charset="-122"/>
              </a:rPr>
              <a:t>omQL</a:t>
            </a:r>
            <a:r>
              <a:rPr sz="2000" dirty="0">
                <a:latin typeface="宋体" panose="02010600030101010101" pitchFamily="2" charset="-122"/>
                <a:cs typeface="宋体" panose="02010600030101010101" pitchFamily="2" charset="-122"/>
              </a:rPr>
              <a:t>对于它们的执行逻辑相似；</a:t>
            </a:r>
            <a:endParaRPr sz="2000">
              <a:latin typeface="宋体" panose="02010600030101010101" pitchFamily="2" charset="-122"/>
              <a:cs typeface="宋体" panose="02010600030101010101" pitchFamily="2" charset="-122"/>
            </a:endParaRPr>
          </a:p>
        </p:txBody>
      </p:sp>
      <p:sp>
        <p:nvSpPr>
          <p:cNvPr id="7" name="object 7"/>
          <p:cNvSpPr/>
          <p:nvPr>
            <p:custDataLst>
              <p:tags r:id="rId1"/>
            </p:custDataLst>
          </p:nvPr>
        </p:nvSpPr>
        <p:spPr>
          <a:xfrm flipV="1">
            <a:off x="285115" y="818515"/>
            <a:ext cx="11394440"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5"/>
          <a:stretch>
            <a:fillRect/>
          </a:stretch>
        </p:blipFill>
        <p:spPr>
          <a:xfrm>
            <a:off x="8537699" y="209863"/>
            <a:ext cx="2565911" cy="618240"/>
          </a:xfrm>
          <a:prstGeom prst="rect">
            <a:avLst/>
          </a:prstGeom>
        </p:spPr>
      </p:pic>
      <p:pic>
        <p:nvPicPr>
          <p:cNvPr id="4" name="object 4"/>
          <p:cNvPicPr/>
          <p:nvPr>
            <p:custDataLst>
              <p:tags r:id="rId3"/>
            </p:custDataLst>
          </p:nvPr>
        </p:nvPicPr>
        <p:blipFill>
          <a:blip r:embed="rId6" cstate="print"/>
          <a:stretch>
            <a:fillRect/>
          </a:stretch>
        </p:blipFill>
        <p:spPr>
          <a:xfrm>
            <a:off x="0" y="6436359"/>
            <a:ext cx="12190729" cy="42164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415540" cy="513080"/>
          </a:xfrm>
          <a:prstGeom prst="rect">
            <a:avLst/>
          </a:prstGeom>
        </p:spPr>
        <p:txBody>
          <a:bodyPr vert="horz" wrap="square" lIns="0" tIns="12700" rIns="0" bIns="0" rtlCol="0">
            <a:spAutoFit/>
          </a:bodyPr>
          <a:lstStyle/>
          <a:p>
            <a:pPr marL="12700">
              <a:lnSpc>
                <a:spcPct val="100000"/>
              </a:lnSpc>
              <a:spcBef>
                <a:spcPts val="100"/>
              </a:spcBef>
            </a:pPr>
            <a:r>
              <a:rPr sz="3200" b="0" spc="-195" dirty="0">
                <a:solidFill>
                  <a:srgbClr val="000000"/>
                </a:solidFill>
                <a:latin typeface="宋体" panose="02010600030101010101" pitchFamily="2" charset="-122"/>
                <a:cs typeface="宋体" panose="02010600030101010101" pitchFamily="2" charset="-122"/>
              </a:rPr>
              <a:t>11个聚合函数</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05179"/>
            <a:ext cx="11395710" cy="4582160"/>
          </a:xfrm>
          <a:prstGeom prst="rect">
            <a:avLst/>
          </a:prstGeom>
        </p:spPr>
        <p:txBody>
          <a:bodyPr vert="horz" wrap="square" lIns="0" tIns="112395" rIns="0" bIns="0" rtlCol="0">
            <a:spAutoFit/>
          </a:bodyPr>
          <a:lstStyle/>
          <a:p>
            <a:pPr marL="302260" indent="-289560">
              <a:lnSpc>
                <a:spcPct val="100000"/>
              </a:lnSpc>
              <a:spcBef>
                <a:spcPts val="885"/>
              </a:spcBef>
              <a:buClr>
                <a:srgbClr val="4770C4"/>
              </a:buClr>
              <a:buFont typeface="Wingdings" panose="05000000000000000000"/>
              <a:buChar char=""/>
              <a:tabLst>
                <a:tab pos="302260" algn="l"/>
              </a:tabLst>
            </a:pPr>
            <a:r>
              <a:rPr sz="1900" spc="-30" dirty="0">
                <a:latin typeface="宋体" panose="02010600030101010101" pitchFamily="2" charset="-122"/>
                <a:cs typeface="宋体" panose="02010600030101010101" pitchFamily="2" charset="-122"/>
              </a:rPr>
              <a:t>sum(</a:t>
            </a:r>
            <a:r>
              <a:rPr sz="1900" spc="-484" dirty="0">
                <a:latin typeface="宋体" panose="02010600030101010101" pitchFamily="2" charset="-122"/>
                <a:cs typeface="宋体" panose="02010600030101010101" pitchFamily="2" charset="-122"/>
              </a:rPr>
              <a:t> </a:t>
            </a:r>
            <a:r>
              <a:rPr sz="1900" spc="-390" dirty="0">
                <a:latin typeface="宋体" panose="02010600030101010101" pitchFamily="2" charset="-122"/>
                <a:cs typeface="宋体" panose="02010600030101010101" pitchFamily="2" charset="-122"/>
              </a:rPr>
              <a:t>)</a:t>
            </a:r>
            <a:r>
              <a:rPr sz="1900" spc="20" dirty="0">
                <a:latin typeface="宋体" panose="02010600030101010101" pitchFamily="2" charset="-122"/>
                <a:cs typeface="宋体" panose="02010600030101010101" pitchFamily="2" charset="-122"/>
              </a:rPr>
              <a:t>：对样本值求和；</a:t>
            </a:r>
            <a:endParaRPr sz="1900">
              <a:latin typeface="宋体" panose="02010600030101010101" pitchFamily="2" charset="-122"/>
              <a:cs typeface="宋体" panose="02010600030101010101" pitchFamily="2" charset="-122"/>
            </a:endParaRPr>
          </a:p>
          <a:p>
            <a:pPr marL="302260" indent="-289560">
              <a:lnSpc>
                <a:spcPct val="100000"/>
              </a:lnSpc>
              <a:spcBef>
                <a:spcPts val="790"/>
              </a:spcBef>
              <a:buClr>
                <a:srgbClr val="4770C4"/>
              </a:buClr>
              <a:buFont typeface="Wingdings" panose="05000000000000000000"/>
              <a:buChar char=""/>
              <a:tabLst>
                <a:tab pos="302260" algn="l"/>
              </a:tabLst>
            </a:pPr>
            <a:r>
              <a:rPr sz="1900" spc="-105" dirty="0">
                <a:latin typeface="宋体" panose="02010600030101010101" pitchFamily="2" charset="-122"/>
                <a:cs typeface="宋体" panose="02010600030101010101" pitchFamily="2" charset="-122"/>
              </a:rPr>
              <a:t>avg</a:t>
            </a:r>
            <a:r>
              <a:rPr sz="1900" spc="-480" dirty="0">
                <a:latin typeface="宋体" panose="02010600030101010101" pitchFamily="2" charset="-122"/>
                <a:cs typeface="宋体" panose="02010600030101010101" pitchFamily="2" charset="-122"/>
              </a:rPr>
              <a:t> </a:t>
            </a:r>
            <a:r>
              <a:rPr sz="1900" spc="-390" dirty="0">
                <a:latin typeface="宋体" panose="02010600030101010101" pitchFamily="2" charset="-122"/>
                <a:cs typeface="宋体" panose="02010600030101010101" pitchFamily="2" charset="-122"/>
              </a:rPr>
              <a:t>(</a:t>
            </a:r>
            <a:r>
              <a:rPr sz="1900" spc="-470" dirty="0">
                <a:latin typeface="宋体" panose="02010600030101010101" pitchFamily="2" charset="-122"/>
                <a:cs typeface="宋体" panose="02010600030101010101" pitchFamily="2" charset="-122"/>
              </a:rPr>
              <a:t> </a:t>
            </a:r>
            <a:r>
              <a:rPr sz="1900" spc="-390" dirty="0">
                <a:latin typeface="宋体" panose="02010600030101010101" pitchFamily="2" charset="-122"/>
                <a:cs typeface="宋体" panose="02010600030101010101" pitchFamily="2" charset="-122"/>
              </a:rPr>
              <a:t>)</a:t>
            </a:r>
            <a:r>
              <a:rPr sz="1900" spc="-484" dirty="0">
                <a:latin typeface="宋体" panose="02010600030101010101" pitchFamily="2" charset="-122"/>
                <a:cs typeface="宋体" panose="02010600030101010101" pitchFamily="2" charset="-122"/>
              </a:rPr>
              <a:t> </a:t>
            </a:r>
            <a:r>
              <a:rPr sz="1900" spc="20" dirty="0">
                <a:latin typeface="宋体" panose="02010600030101010101" pitchFamily="2" charset="-122"/>
                <a:cs typeface="宋体" panose="02010600030101010101" pitchFamily="2" charset="-122"/>
              </a:rPr>
              <a:t>：对样本值求平均值</a:t>
            </a:r>
            <a:r>
              <a:rPr sz="1900" spc="25" dirty="0">
                <a:latin typeface="宋体" panose="02010600030101010101" pitchFamily="2" charset="-122"/>
                <a:cs typeface="宋体" panose="02010600030101010101" pitchFamily="2" charset="-122"/>
              </a:rPr>
              <a:t>，</a:t>
            </a:r>
            <a:r>
              <a:rPr sz="1900" spc="20" dirty="0">
                <a:latin typeface="宋体" panose="02010600030101010101" pitchFamily="2" charset="-122"/>
                <a:cs typeface="宋体" panose="02010600030101010101" pitchFamily="2" charset="-122"/>
              </a:rPr>
              <a:t>这</a:t>
            </a:r>
            <a:r>
              <a:rPr sz="1900" spc="25" dirty="0">
                <a:latin typeface="宋体" panose="02010600030101010101" pitchFamily="2" charset="-122"/>
                <a:cs typeface="宋体" panose="02010600030101010101" pitchFamily="2" charset="-122"/>
              </a:rPr>
              <a:t>是</a:t>
            </a:r>
            <a:r>
              <a:rPr sz="1900" spc="20" dirty="0">
                <a:latin typeface="宋体" panose="02010600030101010101" pitchFamily="2" charset="-122"/>
                <a:cs typeface="宋体" panose="02010600030101010101" pitchFamily="2" charset="-122"/>
              </a:rPr>
              <a:t>进</a:t>
            </a:r>
            <a:r>
              <a:rPr sz="1900" spc="25" dirty="0">
                <a:latin typeface="宋体" panose="02010600030101010101" pitchFamily="2" charset="-122"/>
                <a:cs typeface="宋体" panose="02010600030101010101" pitchFamily="2" charset="-122"/>
              </a:rPr>
              <a:t>行</a:t>
            </a:r>
            <a:r>
              <a:rPr sz="1900" spc="20" dirty="0">
                <a:latin typeface="宋体" panose="02010600030101010101" pitchFamily="2" charset="-122"/>
                <a:cs typeface="宋体" panose="02010600030101010101" pitchFamily="2" charset="-122"/>
              </a:rPr>
              <a:t>指</a:t>
            </a:r>
            <a:r>
              <a:rPr sz="1900" spc="25" dirty="0">
                <a:latin typeface="宋体" panose="02010600030101010101" pitchFamily="2" charset="-122"/>
                <a:cs typeface="宋体" panose="02010600030101010101" pitchFamily="2" charset="-122"/>
              </a:rPr>
              <a:t>标</a:t>
            </a:r>
            <a:r>
              <a:rPr sz="1900" spc="20" dirty="0">
                <a:latin typeface="宋体" panose="02010600030101010101" pitchFamily="2" charset="-122"/>
                <a:cs typeface="宋体" panose="02010600030101010101" pitchFamily="2" charset="-122"/>
              </a:rPr>
              <a:t>数</a:t>
            </a:r>
            <a:r>
              <a:rPr sz="1900" spc="25" dirty="0">
                <a:latin typeface="宋体" panose="02010600030101010101" pitchFamily="2" charset="-122"/>
                <a:cs typeface="宋体" panose="02010600030101010101" pitchFamily="2" charset="-122"/>
              </a:rPr>
              <a:t>据</a:t>
            </a:r>
            <a:r>
              <a:rPr sz="1900" spc="20" dirty="0">
                <a:latin typeface="宋体" panose="02010600030101010101" pitchFamily="2" charset="-122"/>
                <a:cs typeface="宋体" panose="02010600030101010101" pitchFamily="2" charset="-122"/>
              </a:rPr>
              <a:t>分</a:t>
            </a:r>
            <a:r>
              <a:rPr sz="1900" spc="25" dirty="0">
                <a:latin typeface="宋体" panose="02010600030101010101" pitchFamily="2" charset="-122"/>
                <a:cs typeface="宋体" panose="02010600030101010101" pitchFamily="2" charset="-122"/>
              </a:rPr>
              <a:t>析</a:t>
            </a:r>
            <a:r>
              <a:rPr sz="1900" spc="20" dirty="0">
                <a:latin typeface="宋体" panose="02010600030101010101" pitchFamily="2" charset="-122"/>
                <a:cs typeface="宋体" panose="02010600030101010101" pitchFamily="2" charset="-122"/>
              </a:rPr>
              <a:t>的</a:t>
            </a:r>
            <a:r>
              <a:rPr sz="1900" spc="25" dirty="0">
                <a:latin typeface="宋体" panose="02010600030101010101" pitchFamily="2" charset="-122"/>
                <a:cs typeface="宋体" panose="02010600030101010101" pitchFamily="2" charset="-122"/>
              </a:rPr>
              <a:t>标</a:t>
            </a:r>
            <a:r>
              <a:rPr sz="1900" spc="20" dirty="0">
                <a:latin typeface="宋体" panose="02010600030101010101" pitchFamily="2" charset="-122"/>
                <a:cs typeface="宋体" panose="02010600030101010101" pitchFamily="2" charset="-122"/>
              </a:rPr>
              <a:t>准</a:t>
            </a:r>
            <a:r>
              <a:rPr sz="1900" spc="25" dirty="0">
                <a:latin typeface="宋体" panose="02010600030101010101" pitchFamily="2" charset="-122"/>
                <a:cs typeface="宋体" panose="02010600030101010101" pitchFamily="2" charset="-122"/>
              </a:rPr>
              <a:t>方</a:t>
            </a:r>
            <a:r>
              <a:rPr sz="1900" spc="20" dirty="0">
                <a:latin typeface="宋体" panose="02010600030101010101" pitchFamily="2" charset="-122"/>
                <a:cs typeface="宋体" panose="02010600030101010101" pitchFamily="2" charset="-122"/>
              </a:rPr>
              <a:t>法；</a:t>
            </a:r>
            <a:endParaRPr sz="1900">
              <a:latin typeface="宋体" panose="02010600030101010101" pitchFamily="2" charset="-122"/>
              <a:cs typeface="宋体" panose="02010600030101010101" pitchFamily="2" charset="-122"/>
            </a:endParaRPr>
          </a:p>
          <a:p>
            <a:pPr marL="302260" indent="-289560">
              <a:lnSpc>
                <a:spcPct val="100000"/>
              </a:lnSpc>
              <a:spcBef>
                <a:spcPts val="795"/>
              </a:spcBef>
              <a:buClr>
                <a:srgbClr val="4770C4"/>
              </a:buClr>
              <a:buFont typeface="Wingdings" panose="05000000000000000000"/>
              <a:buChar char=""/>
              <a:tabLst>
                <a:tab pos="302260" algn="l"/>
              </a:tabLst>
            </a:pPr>
            <a:r>
              <a:rPr sz="1900" spc="-100" dirty="0">
                <a:latin typeface="宋体" panose="02010600030101010101" pitchFamily="2" charset="-122"/>
                <a:cs typeface="宋体" panose="02010600030101010101" pitchFamily="2" charset="-122"/>
              </a:rPr>
              <a:t>count</a:t>
            </a:r>
            <a:r>
              <a:rPr sz="1900" spc="-495" dirty="0">
                <a:latin typeface="宋体" panose="02010600030101010101" pitchFamily="2" charset="-122"/>
                <a:cs typeface="宋体" panose="02010600030101010101" pitchFamily="2" charset="-122"/>
              </a:rPr>
              <a:t> </a:t>
            </a:r>
            <a:r>
              <a:rPr sz="1900" spc="-390" dirty="0">
                <a:latin typeface="宋体" panose="02010600030101010101" pitchFamily="2" charset="-122"/>
                <a:cs typeface="宋体" panose="02010600030101010101" pitchFamily="2" charset="-122"/>
              </a:rPr>
              <a:t>(</a:t>
            </a:r>
            <a:r>
              <a:rPr sz="1900" spc="-470" dirty="0">
                <a:latin typeface="宋体" panose="02010600030101010101" pitchFamily="2" charset="-122"/>
                <a:cs typeface="宋体" panose="02010600030101010101" pitchFamily="2" charset="-122"/>
              </a:rPr>
              <a:t> </a:t>
            </a:r>
            <a:r>
              <a:rPr sz="1900" spc="-390" dirty="0">
                <a:latin typeface="宋体" panose="02010600030101010101" pitchFamily="2" charset="-122"/>
                <a:cs typeface="宋体" panose="02010600030101010101" pitchFamily="2" charset="-122"/>
              </a:rPr>
              <a:t>)</a:t>
            </a:r>
            <a:r>
              <a:rPr sz="1900" spc="-475" dirty="0">
                <a:latin typeface="宋体" panose="02010600030101010101" pitchFamily="2" charset="-122"/>
                <a:cs typeface="宋体" panose="02010600030101010101" pitchFamily="2" charset="-122"/>
              </a:rPr>
              <a:t> </a:t>
            </a:r>
            <a:r>
              <a:rPr sz="1900" spc="20" dirty="0">
                <a:latin typeface="宋体" panose="02010600030101010101" pitchFamily="2" charset="-122"/>
                <a:cs typeface="宋体" panose="02010600030101010101" pitchFamily="2" charset="-122"/>
              </a:rPr>
              <a:t>：对分组内的时间序列</a:t>
            </a:r>
            <a:r>
              <a:rPr sz="1900" spc="25" dirty="0">
                <a:latin typeface="宋体" panose="02010600030101010101" pitchFamily="2" charset="-122"/>
                <a:cs typeface="宋体" panose="02010600030101010101" pitchFamily="2" charset="-122"/>
              </a:rPr>
              <a:t>进</a:t>
            </a:r>
            <a:r>
              <a:rPr sz="1900" spc="20" dirty="0">
                <a:latin typeface="宋体" panose="02010600030101010101" pitchFamily="2" charset="-122"/>
                <a:cs typeface="宋体" panose="02010600030101010101" pitchFamily="2" charset="-122"/>
              </a:rPr>
              <a:t>行</a:t>
            </a:r>
            <a:r>
              <a:rPr sz="1900" spc="25" dirty="0">
                <a:latin typeface="宋体" panose="02010600030101010101" pitchFamily="2" charset="-122"/>
                <a:cs typeface="宋体" panose="02010600030101010101" pitchFamily="2" charset="-122"/>
              </a:rPr>
              <a:t>数</a:t>
            </a:r>
            <a:r>
              <a:rPr sz="1900" spc="20" dirty="0">
                <a:latin typeface="宋体" panose="02010600030101010101" pitchFamily="2" charset="-122"/>
                <a:cs typeface="宋体" panose="02010600030101010101" pitchFamily="2" charset="-122"/>
              </a:rPr>
              <a:t>量</a:t>
            </a:r>
            <a:r>
              <a:rPr sz="1900" spc="25" dirty="0">
                <a:latin typeface="宋体" panose="02010600030101010101" pitchFamily="2" charset="-122"/>
                <a:cs typeface="宋体" panose="02010600030101010101" pitchFamily="2" charset="-122"/>
              </a:rPr>
              <a:t>统</a:t>
            </a:r>
            <a:r>
              <a:rPr sz="1900" spc="20" dirty="0">
                <a:latin typeface="宋体" panose="02010600030101010101" pitchFamily="2" charset="-122"/>
                <a:cs typeface="宋体" panose="02010600030101010101" pitchFamily="2" charset="-122"/>
              </a:rPr>
              <a:t>计；</a:t>
            </a:r>
            <a:endParaRPr sz="1900">
              <a:latin typeface="宋体" panose="02010600030101010101" pitchFamily="2" charset="-122"/>
              <a:cs typeface="宋体" panose="02010600030101010101" pitchFamily="2" charset="-122"/>
            </a:endParaRPr>
          </a:p>
          <a:p>
            <a:pPr marL="302260" indent="-289560">
              <a:lnSpc>
                <a:spcPct val="100000"/>
              </a:lnSpc>
              <a:spcBef>
                <a:spcPts val="800"/>
              </a:spcBef>
              <a:buClr>
                <a:srgbClr val="4770C4"/>
              </a:buClr>
              <a:buFont typeface="Wingdings" panose="05000000000000000000"/>
              <a:buChar char=""/>
              <a:tabLst>
                <a:tab pos="302260" algn="l"/>
              </a:tabLst>
            </a:pPr>
            <a:r>
              <a:rPr sz="1900" spc="-145" dirty="0">
                <a:latin typeface="宋体" panose="02010600030101010101" pitchFamily="2" charset="-122"/>
                <a:cs typeface="宋体" panose="02010600030101010101" pitchFamily="2" charset="-122"/>
              </a:rPr>
              <a:t>stdde</a:t>
            </a:r>
            <a:r>
              <a:rPr sz="1900" spc="-140" dirty="0">
                <a:latin typeface="宋体" panose="02010600030101010101" pitchFamily="2" charset="-122"/>
                <a:cs typeface="宋体" panose="02010600030101010101" pitchFamily="2" charset="-122"/>
              </a:rPr>
              <a:t>v</a:t>
            </a:r>
            <a:r>
              <a:rPr sz="1900" spc="-475" dirty="0">
                <a:latin typeface="宋体" panose="02010600030101010101" pitchFamily="2" charset="-122"/>
                <a:cs typeface="宋体" panose="02010600030101010101" pitchFamily="2" charset="-122"/>
              </a:rPr>
              <a:t> </a:t>
            </a:r>
            <a:r>
              <a:rPr sz="1900" spc="-390" dirty="0">
                <a:latin typeface="宋体" panose="02010600030101010101" pitchFamily="2" charset="-122"/>
                <a:cs typeface="宋体" panose="02010600030101010101" pitchFamily="2" charset="-122"/>
              </a:rPr>
              <a:t>(</a:t>
            </a:r>
            <a:r>
              <a:rPr sz="1900" spc="-475" dirty="0">
                <a:latin typeface="宋体" panose="02010600030101010101" pitchFamily="2" charset="-122"/>
                <a:cs typeface="宋体" panose="02010600030101010101" pitchFamily="2" charset="-122"/>
              </a:rPr>
              <a:t> </a:t>
            </a:r>
            <a:r>
              <a:rPr sz="1900" spc="-390" dirty="0">
                <a:latin typeface="宋体" panose="02010600030101010101" pitchFamily="2" charset="-122"/>
                <a:cs typeface="宋体" panose="02010600030101010101" pitchFamily="2" charset="-122"/>
              </a:rPr>
              <a:t>)</a:t>
            </a:r>
            <a:r>
              <a:rPr sz="1900" spc="-480" dirty="0">
                <a:latin typeface="宋体" panose="02010600030101010101" pitchFamily="2" charset="-122"/>
                <a:cs typeface="宋体" panose="02010600030101010101" pitchFamily="2" charset="-122"/>
              </a:rPr>
              <a:t> </a:t>
            </a:r>
            <a:r>
              <a:rPr sz="1900" spc="20" dirty="0">
                <a:latin typeface="宋体" panose="02010600030101010101" pitchFamily="2" charset="-122"/>
                <a:cs typeface="宋体" panose="02010600030101010101" pitchFamily="2" charset="-122"/>
              </a:rPr>
              <a:t>：对样本值求标准差</a:t>
            </a:r>
            <a:r>
              <a:rPr sz="1900" spc="25" dirty="0">
                <a:latin typeface="宋体" panose="02010600030101010101" pitchFamily="2" charset="-122"/>
                <a:cs typeface="宋体" panose="02010600030101010101" pitchFamily="2" charset="-122"/>
              </a:rPr>
              <a:t>，</a:t>
            </a:r>
            <a:r>
              <a:rPr sz="1900" spc="20" dirty="0">
                <a:latin typeface="宋体" panose="02010600030101010101" pitchFamily="2" charset="-122"/>
                <a:cs typeface="宋体" panose="02010600030101010101" pitchFamily="2" charset="-122"/>
              </a:rPr>
              <a:t>以</a:t>
            </a:r>
            <a:r>
              <a:rPr sz="1900" spc="25" dirty="0">
                <a:latin typeface="宋体" panose="02010600030101010101" pitchFamily="2" charset="-122"/>
                <a:cs typeface="宋体" panose="02010600030101010101" pitchFamily="2" charset="-122"/>
              </a:rPr>
              <a:t>帮</a:t>
            </a:r>
            <a:r>
              <a:rPr sz="1900" spc="20" dirty="0">
                <a:latin typeface="宋体" panose="02010600030101010101" pitchFamily="2" charset="-122"/>
                <a:cs typeface="宋体" panose="02010600030101010101" pitchFamily="2" charset="-122"/>
              </a:rPr>
              <a:t>助</a:t>
            </a:r>
            <a:r>
              <a:rPr sz="1900" spc="25" dirty="0">
                <a:latin typeface="宋体" panose="02010600030101010101" pitchFamily="2" charset="-122"/>
                <a:cs typeface="宋体" panose="02010600030101010101" pitchFamily="2" charset="-122"/>
              </a:rPr>
              <a:t>用</a:t>
            </a:r>
            <a:r>
              <a:rPr sz="1900" spc="20" dirty="0">
                <a:latin typeface="宋体" panose="02010600030101010101" pitchFamily="2" charset="-122"/>
                <a:cs typeface="宋体" panose="02010600030101010101" pitchFamily="2" charset="-122"/>
              </a:rPr>
              <a:t>户</a:t>
            </a:r>
            <a:r>
              <a:rPr sz="1900" spc="25" dirty="0">
                <a:latin typeface="宋体" panose="02010600030101010101" pitchFamily="2" charset="-122"/>
                <a:cs typeface="宋体" panose="02010600030101010101" pitchFamily="2" charset="-122"/>
              </a:rPr>
              <a:t>了</a:t>
            </a:r>
            <a:r>
              <a:rPr sz="1900" spc="20" dirty="0">
                <a:latin typeface="宋体" panose="02010600030101010101" pitchFamily="2" charset="-122"/>
                <a:cs typeface="宋体" panose="02010600030101010101" pitchFamily="2" charset="-122"/>
              </a:rPr>
              <a:t>解</a:t>
            </a:r>
            <a:r>
              <a:rPr sz="1900" spc="25" dirty="0">
                <a:latin typeface="宋体" panose="02010600030101010101" pitchFamily="2" charset="-122"/>
                <a:cs typeface="宋体" panose="02010600030101010101" pitchFamily="2" charset="-122"/>
              </a:rPr>
              <a:t>数</a:t>
            </a:r>
            <a:r>
              <a:rPr sz="1900" spc="20" dirty="0">
                <a:latin typeface="宋体" panose="02010600030101010101" pitchFamily="2" charset="-122"/>
                <a:cs typeface="宋体" panose="02010600030101010101" pitchFamily="2" charset="-122"/>
              </a:rPr>
              <a:t>据</a:t>
            </a:r>
            <a:r>
              <a:rPr sz="1900" spc="25" dirty="0">
                <a:latin typeface="宋体" panose="02010600030101010101" pitchFamily="2" charset="-122"/>
                <a:cs typeface="宋体" panose="02010600030101010101" pitchFamily="2" charset="-122"/>
              </a:rPr>
              <a:t>的</a:t>
            </a:r>
            <a:r>
              <a:rPr sz="1900" spc="20" dirty="0">
                <a:latin typeface="宋体" panose="02010600030101010101" pitchFamily="2" charset="-122"/>
                <a:cs typeface="宋体" panose="02010600030101010101" pitchFamily="2" charset="-122"/>
              </a:rPr>
              <a:t>波</a:t>
            </a:r>
            <a:r>
              <a:rPr sz="1900" spc="25" dirty="0">
                <a:latin typeface="宋体" panose="02010600030101010101" pitchFamily="2" charset="-122"/>
                <a:cs typeface="宋体" panose="02010600030101010101" pitchFamily="2" charset="-122"/>
              </a:rPr>
              <a:t>动</a:t>
            </a:r>
            <a:r>
              <a:rPr sz="1900" spc="20" dirty="0">
                <a:latin typeface="宋体" panose="02010600030101010101" pitchFamily="2" charset="-122"/>
                <a:cs typeface="宋体" panose="02010600030101010101" pitchFamily="2" charset="-122"/>
              </a:rPr>
              <a:t>大</a:t>
            </a:r>
            <a:r>
              <a:rPr sz="1900" spc="25" dirty="0">
                <a:latin typeface="宋体" panose="02010600030101010101" pitchFamily="2" charset="-122"/>
                <a:cs typeface="宋体" panose="02010600030101010101" pitchFamily="2" charset="-122"/>
              </a:rPr>
              <a:t>小</a:t>
            </a:r>
            <a:r>
              <a:rPr sz="1900" spc="20" dirty="0">
                <a:latin typeface="宋体" panose="02010600030101010101" pitchFamily="2" charset="-122"/>
                <a:cs typeface="宋体" panose="02010600030101010101" pitchFamily="2" charset="-122"/>
              </a:rPr>
              <a:t>（</a:t>
            </a:r>
            <a:r>
              <a:rPr sz="1900" spc="25" dirty="0">
                <a:latin typeface="宋体" panose="02010600030101010101" pitchFamily="2" charset="-122"/>
                <a:cs typeface="宋体" panose="02010600030101010101" pitchFamily="2" charset="-122"/>
              </a:rPr>
              <a:t>或</a:t>
            </a:r>
            <a:r>
              <a:rPr sz="1900" spc="20" dirty="0">
                <a:latin typeface="宋体" panose="02010600030101010101" pitchFamily="2" charset="-122"/>
                <a:cs typeface="宋体" panose="02010600030101010101" pitchFamily="2" charset="-122"/>
              </a:rPr>
              <a:t>称</a:t>
            </a:r>
            <a:r>
              <a:rPr sz="1900" spc="25" dirty="0">
                <a:latin typeface="宋体" panose="02010600030101010101" pitchFamily="2" charset="-122"/>
                <a:cs typeface="宋体" panose="02010600030101010101" pitchFamily="2" charset="-122"/>
              </a:rPr>
              <a:t>之</a:t>
            </a:r>
            <a:r>
              <a:rPr sz="1900" spc="20" dirty="0">
                <a:latin typeface="宋体" panose="02010600030101010101" pitchFamily="2" charset="-122"/>
                <a:cs typeface="宋体" panose="02010600030101010101" pitchFamily="2" charset="-122"/>
              </a:rPr>
              <a:t>为</a:t>
            </a:r>
            <a:r>
              <a:rPr sz="1900" spc="25" dirty="0">
                <a:latin typeface="宋体" panose="02010600030101010101" pitchFamily="2" charset="-122"/>
                <a:cs typeface="宋体" panose="02010600030101010101" pitchFamily="2" charset="-122"/>
              </a:rPr>
              <a:t>波</a:t>
            </a:r>
            <a:r>
              <a:rPr sz="1900" spc="20" dirty="0">
                <a:latin typeface="宋体" panose="02010600030101010101" pitchFamily="2" charset="-122"/>
                <a:cs typeface="宋体" panose="02010600030101010101" pitchFamily="2" charset="-122"/>
              </a:rPr>
              <a:t>动</a:t>
            </a:r>
            <a:r>
              <a:rPr sz="1900" spc="25" dirty="0">
                <a:latin typeface="宋体" panose="02010600030101010101" pitchFamily="2" charset="-122"/>
                <a:cs typeface="宋体" panose="02010600030101010101" pitchFamily="2" charset="-122"/>
              </a:rPr>
              <a:t>程</a:t>
            </a:r>
            <a:r>
              <a:rPr sz="1900" spc="20" dirty="0">
                <a:latin typeface="宋体" panose="02010600030101010101" pitchFamily="2" charset="-122"/>
                <a:cs typeface="宋体" panose="02010600030101010101" pitchFamily="2" charset="-122"/>
              </a:rPr>
              <a:t>度</a:t>
            </a:r>
            <a:r>
              <a:rPr sz="1900" spc="25" dirty="0">
                <a:latin typeface="宋体" panose="02010600030101010101" pitchFamily="2" charset="-122"/>
                <a:cs typeface="宋体" panose="02010600030101010101" pitchFamily="2" charset="-122"/>
              </a:rPr>
              <a:t>）</a:t>
            </a:r>
            <a:r>
              <a:rPr sz="1900" spc="20" dirty="0">
                <a:latin typeface="宋体" panose="02010600030101010101" pitchFamily="2" charset="-122"/>
                <a:cs typeface="宋体" panose="02010600030101010101" pitchFamily="2" charset="-122"/>
              </a:rPr>
              <a:t>；</a:t>
            </a:r>
            <a:endParaRPr sz="1900">
              <a:latin typeface="宋体" panose="02010600030101010101" pitchFamily="2" charset="-122"/>
              <a:cs typeface="宋体" panose="02010600030101010101" pitchFamily="2" charset="-122"/>
            </a:endParaRPr>
          </a:p>
          <a:p>
            <a:pPr marL="302260" indent="-289560">
              <a:lnSpc>
                <a:spcPct val="100000"/>
              </a:lnSpc>
              <a:spcBef>
                <a:spcPts val="790"/>
              </a:spcBef>
              <a:buClr>
                <a:srgbClr val="4770C4"/>
              </a:buClr>
              <a:buFont typeface="Wingdings" panose="05000000000000000000"/>
              <a:buChar char=""/>
              <a:tabLst>
                <a:tab pos="302260" algn="l"/>
              </a:tabLst>
            </a:pPr>
            <a:r>
              <a:rPr sz="1900" spc="-195" dirty="0">
                <a:latin typeface="宋体" panose="02010600030101010101" pitchFamily="2" charset="-122"/>
                <a:cs typeface="宋体" panose="02010600030101010101" pitchFamily="2" charset="-122"/>
              </a:rPr>
              <a:t>stdvar</a:t>
            </a:r>
            <a:r>
              <a:rPr sz="1900" spc="-484" dirty="0">
                <a:latin typeface="宋体" panose="02010600030101010101" pitchFamily="2" charset="-122"/>
                <a:cs typeface="宋体" panose="02010600030101010101" pitchFamily="2" charset="-122"/>
              </a:rPr>
              <a:t> </a:t>
            </a:r>
            <a:r>
              <a:rPr sz="1900" spc="-390" dirty="0">
                <a:latin typeface="宋体" panose="02010600030101010101" pitchFamily="2" charset="-122"/>
                <a:cs typeface="宋体" panose="02010600030101010101" pitchFamily="2" charset="-122"/>
              </a:rPr>
              <a:t>(</a:t>
            </a:r>
            <a:r>
              <a:rPr sz="1900" spc="-470" dirty="0">
                <a:latin typeface="宋体" panose="02010600030101010101" pitchFamily="2" charset="-122"/>
                <a:cs typeface="宋体" panose="02010600030101010101" pitchFamily="2" charset="-122"/>
              </a:rPr>
              <a:t> </a:t>
            </a:r>
            <a:r>
              <a:rPr sz="1900" spc="-390" dirty="0">
                <a:latin typeface="宋体" panose="02010600030101010101" pitchFamily="2" charset="-122"/>
                <a:cs typeface="宋体" panose="02010600030101010101" pitchFamily="2" charset="-122"/>
              </a:rPr>
              <a:t>)</a:t>
            </a:r>
            <a:r>
              <a:rPr sz="1900" spc="-484" dirty="0">
                <a:latin typeface="宋体" panose="02010600030101010101" pitchFamily="2" charset="-122"/>
                <a:cs typeface="宋体" panose="02010600030101010101" pitchFamily="2" charset="-122"/>
              </a:rPr>
              <a:t> </a:t>
            </a:r>
            <a:r>
              <a:rPr sz="1900" spc="20" dirty="0">
                <a:latin typeface="宋体" panose="02010600030101010101" pitchFamily="2" charset="-122"/>
                <a:cs typeface="宋体" panose="02010600030101010101" pitchFamily="2" charset="-122"/>
              </a:rPr>
              <a:t>：对样本值求方差，</a:t>
            </a:r>
            <a:r>
              <a:rPr sz="1900" spc="25" dirty="0">
                <a:latin typeface="宋体" panose="02010600030101010101" pitchFamily="2" charset="-122"/>
                <a:cs typeface="宋体" panose="02010600030101010101" pitchFamily="2" charset="-122"/>
              </a:rPr>
              <a:t>它</a:t>
            </a:r>
            <a:r>
              <a:rPr sz="1900" spc="20" dirty="0">
                <a:latin typeface="宋体" panose="02010600030101010101" pitchFamily="2" charset="-122"/>
                <a:cs typeface="宋体" panose="02010600030101010101" pitchFamily="2" charset="-122"/>
              </a:rPr>
              <a:t>是</a:t>
            </a:r>
            <a:r>
              <a:rPr sz="1900" spc="25" dirty="0">
                <a:latin typeface="宋体" panose="02010600030101010101" pitchFamily="2" charset="-122"/>
                <a:cs typeface="宋体" panose="02010600030101010101" pitchFamily="2" charset="-122"/>
              </a:rPr>
              <a:t>求</a:t>
            </a:r>
            <a:r>
              <a:rPr sz="1900" spc="20" dirty="0">
                <a:latin typeface="宋体" panose="02010600030101010101" pitchFamily="2" charset="-122"/>
                <a:cs typeface="宋体" panose="02010600030101010101" pitchFamily="2" charset="-122"/>
              </a:rPr>
              <a:t>取</a:t>
            </a:r>
            <a:r>
              <a:rPr sz="1900" spc="25" dirty="0">
                <a:latin typeface="宋体" panose="02010600030101010101" pitchFamily="2" charset="-122"/>
                <a:cs typeface="宋体" panose="02010600030101010101" pitchFamily="2" charset="-122"/>
              </a:rPr>
              <a:t>标</a:t>
            </a:r>
            <a:r>
              <a:rPr sz="1900" spc="20" dirty="0">
                <a:latin typeface="宋体" panose="02010600030101010101" pitchFamily="2" charset="-122"/>
                <a:cs typeface="宋体" panose="02010600030101010101" pitchFamily="2" charset="-122"/>
              </a:rPr>
              <a:t>准</a:t>
            </a:r>
            <a:r>
              <a:rPr sz="1900" spc="25" dirty="0">
                <a:latin typeface="宋体" panose="02010600030101010101" pitchFamily="2" charset="-122"/>
                <a:cs typeface="宋体" panose="02010600030101010101" pitchFamily="2" charset="-122"/>
              </a:rPr>
              <a:t>差</a:t>
            </a:r>
            <a:r>
              <a:rPr sz="1900" spc="20" dirty="0">
                <a:latin typeface="宋体" panose="02010600030101010101" pitchFamily="2" charset="-122"/>
                <a:cs typeface="宋体" panose="02010600030101010101" pitchFamily="2" charset="-122"/>
              </a:rPr>
              <a:t>过</a:t>
            </a:r>
            <a:r>
              <a:rPr sz="1900" spc="25" dirty="0">
                <a:latin typeface="宋体" panose="02010600030101010101" pitchFamily="2" charset="-122"/>
                <a:cs typeface="宋体" panose="02010600030101010101" pitchFamily="2" charset="-122"/>
              </a:rPr>
              <a:t>程</a:t>
            </a:r>
            <a:r>
              <a:rPr sz="1900" spc="20" dirty="0">
                <a:latin typeface="宋体" panose="02010600030101010101" pitchFamily="2" charset="-122"/>
                <a:cs typeface="宋体" panose="02010600030101010101" pitchFamily="2" charset="-122"/>
              </a:rPr>
              <a:t>中</a:t>
            </a:r>
            <a:r>
              <a:rPr sz="1900" spc="25" dirty="0">
                <a:latin typeface="宋体" panose="02010600030101010101" pitchFamily="2" charset="-122"/>
                <a:cs typeface="宋体" panose="02010600030101010101" pitchFamily="2" charset="-122"/>
              </a:rPr>
              <a:t>的</a:t>
            </a:r>
            <a:r>
              <a:rPr sz="1900" spc="20" dirty="0">
                <a:latin typeface="宋体" panose="02010600030101010101" pitchFamily="2" charset="-122"/>
                <a:cs typeface="宋体" panose="02010600030101010101" pitchFamily="2" charset="-122"/>
              </a:rPr>
              <a:t>中</a:t>
            </a:r>
            <a:r>
              <a:rPr sz="1900" spc="25" dirty="0">
                <a:latin typeface="宋体" panose="02010600030101010101" pitchFamily="2" charset="-122"/>
                <a:cs typeface="宋体" panose="02010600030101010101" pitchFamily="2" charset="-122"/>
              </a:rPr>
              <a:t>间</a:t>
            </a:r>
            <a:r>
              <a:rPr sz="1900" spc="20" dirty="0">
                <a:latin typeface="宋体" panose="02010600030101010101" pitchFamily="2" charset="-122"/>
                <a:cs typeface="宋体" panose="02010600030101010101" pitchFamily="2" charset="-122"/>
              </a:rPr>
              <a:t>状</a:t>
            </a:r>
            <a:r>
              <a:rPr sz="1900" spc="25" dirty="0">
                <a:latin typeface="宋体" panose="02010600030101010101" pitchFamily="2" charset="-122"/>
                <a:cs typeface="宋体" panose="02010600030101010101" pitchFamily="2" charset="-122"/>
              </a:rPr>
              <a:t>态</a:t>
            </a:r>
            <a:r>
              <a:rPr sz="1900" spc="20" dirty="0">
                <a:latin typeface="宋体" panose="02010600030101010101" pitchFamily="2" charset="-122"/>
                <a:cs typeface="宋体" panose="02010600030101010101" pitchFamily="2" charset="-122"/>
              </a:rPr>
              <a:t>；</a:t>
            </a:r>
            <a:endParaRPr sz="1900">
              <a:latin typeface="宋体" panose="02010600030101010101" pitchFamily="2" charset="-122"/>
              <a:cs typeface="宋体" panose="02010600030101010101" pitchFamily="2" charset="-122"/>
            </a:endParaRPr>
          </a:p>
          <a:p>
            <a:pPr marL="302260" indent="-289560">
              <a:lnSpc>
                <a:spcPct val="100000"/>
              </a:lnSpc>
              <a:spcBef>
                <a:spcPts val="790"/>
              </a:spcBef>
              <a:buClr>
                <a:srgbClr val="4770C4"/>
              </a:buClr>
              <a:buFont typeface="Wingdings" panose="05000000000000000000"/>
              <a:buChar char=""/>
              <a:tabLst>
                <a:tab pos="302260" algn="l"/>
              </a:tabLst>
            </a:pPr>
            <a:r>
              <a:rPr sz="1900" spc="15" dirty="0">
                <a:latin typeface="宋体" panose="02010600030101010101" pitchFamily="2" charset="-122"/>
                <a:cs typeface="宋体" panose="02010600030101010101" pitchFamily="2" charset="-122"/>
              </a:rPr>
              <a:t>min</a:t>
            </a:r>
            <a:r>
              <a:rPr sz="1900" spc="-490" dirty="0">
                <a:latin typeface="宋体" panose="02010600030101010101" pitchFamily="2" charset="-122"/>
                <a:cs typeface="宋体" panose="02010600030101010101" pitchFamily="2" charset="-122"/>
              </a:rPr>
              <a:t> </a:t>
            </a:r>
            <a:r>
              <a:rPr sz="1900" spc="-390" dirty="0">
                <a:latin typeface="宋体" panose="02010600030101010101" pitchFamily="2" charset="-122"/>
                <a:cs typeface="宋体" panose="02010600030101010101" pitchFamily="2" charset="-122"/>
              </a:rPr>
              <a:t>(</a:t>
            </a:r>
            <a:r>
              <a:rPr sz="1900" spc="-470" dirty="0">
                <a:latin typeface="宋体" panose="02010600030101010101" pitchFamily="2" charset="-122"/>
                <a:cs typeface="宋体" panose="02010600030101010101" pitchFamily="2" charset="-122"/>
              </a:rPr>
              <a:t> </a:t>
            </a:r>
            <a:r>
              <a:rPr sz="1900" spc="-390" dirty="0">
                <a:latin typeface="宋体" panose="02010600030101010101" pitchFamily="2" charset="-122"/>
                <a:cs typeface="宋体" panose="02010600030101010101" pitchFamily="2" charset="-122"/>
              </a:rPr>
              <a:t>)</a:t>
            </a:r>
            <a:r>
              <a:rPr sz="1900" spc="-484" dirty="0">
                <a:latin typeface="宋体" panose="02010600030101010101" pitchFamily="2" charset="-122"/>
                <a:cs typeface="宋体" panose="02010600030101010101" pitchFamily="2" charset="-122"/>
              </a:rPr>
              <a:t> </a:t>
            </a:r>
            <a:r>
              <a:rPr sz="1900" spc="20" dirty="0">
                <a:latin typeface="宋体" panose="02010600030101010101" pitchFamily="2" charset="-122"/>
                <a:cs typeface="宋体" panose="02010600030101010101" pitchFamily="2" charset="-122"/>
              </a:rPr>
              <a:t>：求取样本值中的最</a:t>
            </a:r>
            <a:r>
              <a:rPr sz="1900" spc="25" dirty="0">
                <a:latin typeface="宋体" panose="02010600030101010101" pitchFamily="2" charset="-122"/>
                <a:cs typeface="宋体" panose="02010600030101010101" pitchFamily="2" charset="-122"/>
              </a:rPr>
              <a:t>小</a:t>
            </a:r>
            <a:r>
              <a:rPr sz="1900" spc="20" dirty="0">
                <a:latin typeface="宋体" panose="02010600030101010101" pitchFamily="2" charset="-122"/>
                <a:cs typeface="宋体" panose="02010600030101010101" pitchFamily="2" charset="-122"/>
              </a:rPr>
              <a:t>者；</a:t>
            </a:r>
            <a:endParaRPr sz="1900">
              <a:latin typeface="宋体" panose="02010600030101010101" pitchFamily="2" charset="-122"/>
              <a:cs typeface="宋体" panose="02010600030101010101" pitchFamily="2" charset="-122"/>
            </a:endParaRPr>
          </a:p>
          <a:p>
            <a:pPr marL="302260" indent="-289560">
              <a:lnSpc>
                <a:spcPct val="100000"/>
              </a:lnSpc>
              <a:spcBef>
                <a:spcPts val="800"/>
              </a:spcBef>
              <a:buClr>
                <a:srgbClr val="4770C4"/>
              </a:buClr>
              <a:buFont typeface="Wingdings" panose="05000000000000000000"/>
              <a:buChar char=""/>
              <a:tabLst>
                <a:tab pos="302260" algn="l"/>
              </a:tabLst>
            </a:pPr>
            <a:r>
              <a:rPr sz="1900" spc="95" dirty="0">
                <a:latin typeface="宋体" panose="02010600030101010101" pitchFamily="2" charset="-122"/>
                <a:cs typeface="宋体" panose="02010600030101010101" pitchFamily="2" charset="-122"/>
              </a:rPr>
              <a:t>max</a:t>
            </a:r>
            <a:r>
              <a:rPr sz="1900" spc="-495" dirty="0">
                <a:latin typeface="宋体" panose="02010600030101010101" pitchFamily="2" charset="-122"/>
                <a:cs typeface="宋体" panose="02010600030101010101" pitchFamily="2" charset="-122"/>
              </a:rPr>
              <a:t> </a:t>
            </a:r>
            <a:r>
              <a:rPr sz="1900" spc="-390" dirty="0">
                <a:latin typeface="宋体" panose="02010600030101010101" pitchFamily="2" charset="-122"/>
                <a:cs typeface="宋体" panose="02010600030101010101" pitchFamily="2" charset="-122"/>
              </a:rPr>
              <a:t>(</a:t>
            </a:r>
            <a:r>
              <a:rPr sz="1900" spc="-484" dirty="0">
                <a:latin typeface="宋体" panose="02010600030101010101" pitchFamily="2" charset="-122"/>
                <a:cs typeface="宋体" panose="02010600030101010101" pitchFamily="2" charset="-122"/>
              </a:rPr>
              <a:t> </a:t>
            </a:r>
            <a:r>
              <a:rPr sz="1900" spc="-390" dirty="0">
                <a:latin typeface="宋体" panose="02010600030101010101" pitchFamily="2" charset="-122"/>
                <a:cs typeface="宋体" panose="02010600030101010101" pitchFamily="2" charset="-122"/>
              </a:rPr>
              <a:t>)</a:t>
            </a:r>
            <a:r>
              <a:rPr sz="1900" spc="-475" dirty="0">
                <a:latin typeface="宋体" panose="02010600030101010101" pitchFamily="2" charset="-122"/>
                <a:cs typeface="宋体" panose="02010600030101010101" pitchFamily="2" charset="-122"/>
              </a:rPr>
              <a:t> </a:t>
            </a:r>
            <a:r>
              <a:rPr sz="1900" spc="15" dirty="0">
                <a:latin typeface="宋体" panose="02010600030101010101" pitchFamily="2" charset="-122"/>
                <a:cs typeface="宋体" panose="02010600030101010101" pitchFamily="2" charset="-122"/>
              </a:rPr>
              <a:t>：求取样本值中的最</a:t>
            </a:r>
            <a:r>
              <a:rPr sz="1900" spc="25" dirty="0">
                <a:latin typeface="宋体" panose="02010600030101010101" pitchFamily="2" charset="-122"/>
                <a:cs typeface="宋体" panose="02010600030101010101" pitchFamily="2" charset="-122"/>
              </a:rPr>
              <a:t>大</a:t>
            </a:r>
            <a:r>
              <a:rPr sz="1900" spc="15" dirty="0">
                <a:latin typeface="宋体" panose="02010600030101010101" pitchFamily="2" charset="-122"/>
                <a:cs typeface="宋体" panose="02010600030101010101" pitchFamily="2" charset="-122"/>
              </a:rPr>
              <a:t>者；</a:t>
            </a:r>
            <a:endParaRPr sz="1900">
              <a:latin typeface="宋体" panose="02010600030101010101" pitchFamily="2" charset="-122"/>
              <a:cs typeface="宋体" panose="02010600030101010101" pitchFamily="2" charset="-122"/>
            </a:endParaRPr>
          </a:p>
          <a:p>
            <a:pPr marL="302260" indent="-289560">
              <a:lnSpc>
                <a:spcPct val="100000"/>
              </a:lnSpc>
              <a:spcBef>
                <a:spcPts val="790"/>
              </a:spcBef>
              <a:buClr>
                <a:srgbClr val="4770C4"/>
              </a:buClr>
              <a:buFont typeface="Wingdings" panose="05000000000000000000"/>
              <a:buChar char=""/>
              <a:tabLst>
                <a:tab pos="302260" algn="l"/>
              </a:tabLst>
            </a:pPr>
            <a:r>
              <a:rPr sz="1900" spc="-100" dirty="0">
                <a:latin typeface="宋体" panose="02010600030101010101" pitchFamily="2" charset="-122"/>
                <a:cs typeface="宋体" panose="02010600030101010101" pitchFamily="2" charset="-122"/>
              </a:rPr>
              <a:t>topk</a:t>
            </a:r>
            <a:r>
              <a:rPr sz="1900" spc="-490" dirty="0">
                <a:latin typeface="宋体" panose="02010600030101010101" pitchFamily="2" charset="-122"/>
                <a:cs typeface="宋体" panose="02010600030101010101" pitchFamily="2" charset="-122"/>
              </a:rPr>
              <a:t> </a:t>
            </a:r>
            <a:r>
              <a:rPr sz="1900" spc="-390" dirty="0">
                <a:latin typeface="宋体" panose="02010600030101010101" pitchFamily="2" charset="-122"/>
                <a:cs typeface="宋体" panose="02010600030101010101" pitchFamily="2" charset="-122"/>
              </a:rPr>
              <a:t>(</a:t>
            </a:r>
            <a:r>
              <a:rPr sz="1900" spc="-470" dirty="0">
                <a:latin typeface="宋体" panose="02010600030101010101" pitchFamily="2" charset="-122"/>
                <a:cs typeface="宋体" panose="02010600030101010101" pitchFamily="2" charset="-122"/>
              </a:rPr>
              <a:t> </a:t>
            </a:r>
            <a:r>
              <a:rPr sz="1900" spc="-390" dirty="0">
                <a:latin typeface="宋体" panose="02010600030101010101" pitchFamily="2" charset="-122"/>
                <a:cs typeface="宋体" panose="02010600030101010101" pitchFamily="2" charset="-122"/>
              </a:rPr>
              <a:t>)</a:t>
            </a:r>
            <a:r>
              <a:rPr sz="1900" spc="-475" dirty="0">
                <a:latin typeface="宋体" panose="02010600030101010101" pitchFamily="2" charset="-122"/>
                <a:cs typeface="宋体" panose="02010600030101010101" pitchFamily="2" charset="-122"/>
              </a:rPr>
              <a:t> </a:t>
            </a:r>
            <a:r>
              <a:rPr sz="1900" spc="20" dirty="0">
                <a:latin typeface="宋体" panose="02010600030101010101" pitchFamily="2" charset="-122"/>
                <a:cs typeface="宋体" panose="02010600030101010101" pitchFamily="2" charset="-122"/>
              </a:rPr>
              <a:t>：逆序返回分组内的样</a:t>
            </a:r>
            <a:r>
              <a:rPr sz="1900" spc="25" dirty="0">
                <a:latin typeface="宋体" panose="02010600030101010101" pitchFamily="2" charset="-122"/>
                <a:cs typeface="宋体" panose="02010600030101010101" pitchFamily="2" charset="-122"/>
              </a:rPr>
              <a:t>本</a:t>
            </a:r>
            <a:r>
              <a:rPr sz="1900" spc="20" dirty="0">
                <a:latin typeface="宋体" panose="02010600030101010101" pitchFamily="2" charset="-122"/>
                <a:cs typeface="宋体" panose="02010600030101010101" pitchFamily="2" charset="-122"/>
              </a:rPr>
              <a:t>值</a:t>
            </a:r>
            <a:r>
              <a:rPr sz="1900" spc="25" dirty="0">
                <a:latin typeface="宋体" panose="02010600030101010101" pitchFamily="2" charset="-122"/>
                <a:cs typeface="宋体" panose="02010600030101010101" pitchFamily="2" charset="-122"/>
              </a:rPr>
              <a:t>最</a:t>
            </a:r>
            <a:r>
              <a:rPr sz="1900" spc="20" dirty="0">
                <a:latin typeface="宋体" panose="02010600030101010101" pitchFamily="2" charset="-122"/>
                <a:cs typeface="宋体" panose="02010600030101010101" pitchFamily="2" charset="-122"/>
              </a:rPr>
              <a:t>大</a:t>
            </a:r>
            <a:r>
              <a:rPr sz="1900" spc="25" dirty="0">
                <a:latin typeface="宋体" panose="02010600030101010101" pitchFamily="2" charset="-122"/>
                <a:cs typeface="宋体" panose="02010600030101010101" pitchFamily="2" charset="-122"/>
              </a:rPr>
              <a:t>的</a:t>
            </a:r>
            <a:r>
              <a:rPr sz="1900" spc="30" dirty="0">
                <a:latin typeface="宋体" panose="02010600030101010101" pitchFamily="2" charset="-122"/>
                <a:cs typeface="宋体" panose="02010600030101010101" pitchFamily="2" charset="-122"/>
              </a:rPr>
              <a:t>前</a:t>
            </a:r>
            <a:r>
              <a:rPr sz="1900" spc="-55" dirty="0">
                <a:latin typeface="宋体" panose="02010600030101010101" pitchFamily="2" charset="-122"/>
                <a:cs typeface="宋体" panose="02010600030101010101" pitchFamily="2" charset="-122"/>
              </a:rPr>
              <a:t>k</a:t>
            </a:r>
            <a:r>
              <a:rPr sz="1900" spc="25" dirty="0">
                <a:latin typeface="宋体" panose="02010600030101010101" pitchFamily="2" charset="-122"/>
                <a:cs typeface="宋体" panose="02010600030101010101" pitchFamily="2" charset="-122"/>
              </a:rPr>
              <a:t>个</a:t>
            </a:r>
            <a:r>
              <a:rPr sz="1900" spc="20" dirty="0">
                <a:latin typeface="宋体" panose="02010600030101010101" pitchFamily="2" charset="-122"/>
                <a:cs typeface="宋体" panose="02010600030101010101" pitchFamily="2" charset="-122"/>
              </a:rPr>
              <a:t>时</a:t>
            </a:r>
            <a:r>
              <a:rPr sz="1900" spc="25" dirty="0">
                <a:latin typeface="宋体" panose="02010600030101010101" pitchFamily="2" charset="-122"/>
                <a:cs typeface="宋体" panose="02010600030101010101" pitchFamily="2" charset="-122"/>
              </a:rPr>
              <a:t>间</a:t>
            </a:r>
            <a:r>
              <a:rPr sz="1900" spc="20" dirty="0">
                <a:latin typeface="宋体" panose="02010600030101010101" pitchFamily="2" charset="-122"/>
                <a:cs typeface="宋体" panose="02010600030101010101" pitchFamily="2" charset="-122"/>
              </a:rPr>
              <a:t>序</a:t>
            </a:r>
            <a:r>
              <a:rPr sz="1900" spc="25" dirty="0">
                <a:latin typeface="宋体" panose="02010600030101010101" pitchFamily="2" charset="-122"/>
                <a:cs typeface="宋体" panose="02010600030101010101" pitchFamily="2" charset="-122"/>
              </a:rPr>
              <a:t>列</a:t>
            </a:r>
            <a:r>
              <a:rPr sz="1900" spc="20" dirty="0">
                <a:latin typeface="宋体" panose="02010600030101010101" pitchFamily="2" charset="-122"/>
                <a:cs typeface="宋体" panose="02010600030101010101" pitchFamily="2" charset="-122"/>
              </a:rPr>
              <a:t>及</a:t>
            </a:r>
            <a:r>
              <a:rPr sz="1900" spc="25" dirty="0">
                <a:latin typeface="宋体" panose="02010600030101010101" pitchFamily="2" charset="-122"/>
                <a:cs typeface="宋体" panose="02010600030101010101" pitchFamily="2" charset="-122"/>
              </a:rPr>
              <a:t>其</a:t>
            </a:r>
            <a:r>
              <a:rPr sz="1900" spc="20" dirty="0">
                <a:latin typeface="宋体" panose="02010600030101010101" pitchFamily="2" charset="-122"/>
                <a:cs typeface="宋体" panose="02010600030101010101" pitchFamily="2" charset="-122"/>
              </a:rPr>
              <a:t>值；</a:t>
            </a:r>
            <a:endParaRPr sz="1900">
              <a:latin typeface="宋体" panose="02010600030101010101" pitchFamily="2" charset="-122"/>
              <a:cs typeface="宋体" panose="02010600030101010101" pitchFamily="2" charset="-122"/>
            </a:endParaRPr>
          </a:p>
          <a:p>
            <a:pPr marL="302260" indent="-289560">
              <a:lnSpc>
                <a:spcPct val="100000"/>
              </a:lnSpc>
              <a:spcBef>
                <a:spcPts val="790"/>
              </a:spcBef>
              <a:buClr>
                <a:srgbClr val="4770C4"/>
              </a:buClr>
              <a:buFont typeface="Wingdings" panose="05000000000000000000"/>
              <a:buChar char=""/>
              <a:tabLst>
                <a:tab pos="302260" algn="l"/>
              </a:tabLst>
            </a:pPr>
            <a:r>
              <a:rPr sz="1900" spc="-30" dirty="0">
                <a:latin typeface="宋体" panose="02010600030101010101" pitchFamily="2" charset="-122"/>
                <a:cs typeface="宋体" panose="02010600030101010101" pitchFamily="2" charset="-122"/>
              </a:rPr>
              <a:t>bottomk</a:t>
            </a:r>
            <a:r>
              <a:rPr sz="1900" spc="-490" dirty="0">
                <a:latin typeface="宋体" panose="02010600030101010101" pitchFamily="2" charset="-122"/>
                <a:cs typeface="宋体" panose="02010600030101010101" pitchFamily="2" charset="-122"/>
              </a:rPr>
              <a:t> </a:t>
            </a:r>
            <a:r>
              <a:rPr sz="1900" spc="-390" dirty="0">
                <a:latin typeface="宋体" panose="02010600030101010101" pitchFamily="2" charset="-122"/>
                <a:cs typeface="宋体" panose="02010600030101010101" pitchFamily="2" charset="-122"/>
              </a:rPr>
              <a:t>(</a:t>
            </a:r>
            <a:r>
              <a:rPr sz="1900" spc="-484" dirty="0">
                <a:latin typeface="宋体" panose="02010600030101010101" pitchFamily="2" charset="-122"/>
                <a:cs typeface="宋体" panose="02010600030101010101" pitchFamily="2" charset="-122"/>
              </a:rPr>
              <a:t> </a:t>
            </a:r>
            <a:r>
              <a:rPr sz="1900" spc="-390" dirty="0">
                <a:latin typeface="宋体" panose="02010600030101010101" pitchFamily="2" charset="-122"/>
                <a:cs typeface="宋体" panose="02010600030101010101" pitchFamily="2" charset="-122"/>
              </a:rPr>
              <a:t>)</a:t>
            </a:r>
            <a:r>
              <a:rPr sz="1900" spc="-475" dirty="0">
                <a:latin typeface="宋体" panose="02010600030101010101" pitchFamily="2" charset="-122"/>
                <a:cs typeface="宋体" panose="02010600030101010101" pitchFamily="2" charset="-122"/>
              </a:rPr>
              <a:t> </a:t>
            </a:r>
            <a:r>
              <a:rPr sz="1900" spc="20" dirty="0">
                <a:latin typeface="宋体" panose="02010600030101010101" pitchFamily="2" charset="-122"/>
                <a:cs typeface="宋体" panose="02010600030101010101" pitchFamily="2" charset="-122"/>
              </a:rPr>
              <a:t>：顺序返回分组内的</a:t>
            </a:r>
            <a:r>
              <a:rPr sz="1900" spc="25" dirty="0">
                <a:latin typeface="宋体" panose="02010600030101010101" pitchFamily="2" charset="-122"/>
                <a:cs typeface="宋体" panose="02010600030101010101" pitchFamily="2" charset="-122"/>
              </a:rPr>
              <a:t>样</a:t>
            </a:r>
            <a:r>
              <a:rPr sz="1900" spc="20" dirty="0">
                <a:latin typeface="宋体" panose="02010600030101010101" pitchFamily="2" charset="-122"/>
                <a:cs typeface="宋体" panose="02010600030101010101" pitchFamily="2" charset="-122"/>
              </a:rPr>
              <a:t>本</a:t>
            </a:r>
            <a:r>
              <a:rPr sz="1900" spc="25" dirty="0">
                <a:latin typeface="宋体" panose="02010600030101010101" pitchFamily="2" charset="-122"/>
                <a:cs typeface="宋体" panose="02010600030101010101" pitchFamily="2" charset="-122"/>
              </a:rPr>
              <a:t>值</a:t>
            </a:r>
            <a:r>
              <a:rPr sz="1900" spc="20" dirty="0">
                <a:latin typeface="宋体" panose="02010600030101010101" pitchFamily="2" charset="-122"/>
                <a:cs typeface="宋体" panose="02010600030101010101" pitchFamily="2" charset="-122"/>
              </a:rPr>
              <a:t>最</a:t>
            </a:r>
            <a:r>
              <a:rPr sz="1900" spc="25" dirty="0">
                <a:latin typeface="宋体" panose="02010600030101010101" pitchFamily="2" charset="-122"/>
                <a:cs typeface="宋体" panose="02010600030101010101" pitchFamily="2" charset="-122"/>
              </a:rPr>
              <a:t>小</a:t>
            </a:r>
            <a:r>
              <a:rPr sz="1900" spc="20" dirty="0">
                <a:latin typeface="宋体" panose="02010600030101010101" pitchFamily="2" charset="-122"/>
                <a:cs typeface="宋体" panose="02010600030101010101" pitchFamily="2" charset="-122"/>
              </a:rPr>
              <a:t>的</a:t>
            </a:r>
            <a:r>
              <a:rPr sz="1900" spc="30" dirty="0">
                <a:latin typeface="宋体" panose="02010600030101010101" pitchFamily="2" charset="-122"/>
                <a:cs typeface="宋体" panose="02010600030101010101" pitchFamily="2" charset="-122"/>
              </a:rPr>
              <a:t>前</a:t>
            </a:r>
            <a:r>
              <a:rPr sz="1900" spc="-45" dirty="0">
                <a:latin typeface="宋体" panose="02010600030101010101" pitchFamily="2" charset="-122"/>
                <a:cs typeface="宋体" panose="02010600030101010101" pitchFamily="2" charset="-122"/>
              </a:rPr>
              <a:t>k</a:t>
            </a:r>
            <a:r>
              <a:rPr sz="1900" spc="20" dirty="0">
                <a:latin typeface="宋体" panose="02010600030101010101" pitchFamily="2" charset="-122"/>
                <a:cs typeface="宋体" panose="02010600030101010101" pitchFamily="2" charset="-122"/>
              </a:rPr>
              <a:t>个</a:t>
            </a:r>
            <a:r>
              <a:rPr sz="1900" spc="25" dirty="0">
                <a:latin typeface="宋体" panose="02010600030101010101" pitchFamily="2" charset="-122"/>
                <a:cs typeface="宋体" panose="02010600030101010101" pitchFamily="2" charset="-122"/>
              </a:rPr>
              <a:t>时</a:t>
            </a:r>
            <a:r>
              <a:rPr sz="1900" spc="20" dirty="0">
                <a:latin typeface="宋体" panose="02010600030101010101" pitchFamily="2" charset="-122"/>
                <a:cs typeface="宋体" panose="02010600030101010101" pitchFamily="2" charset="-122"/>
              </a:rPr>
              <a:t>间</a:t>
            </a:r>
            <a:r>
              <a:rPr sz="1900" spc="25" dirty="0">
                <a:latin typeface="宋体" panose="02010600030101010101" pitchFamily="2" charset="-122"/>
                <a:cs typeface="宋体" panose="02010600030101010101" pitchFamily="2" charset="-122"/>
              </a:rPr>
              <a:t>序</a:t>
            </a:r>
            <a:r>
              <a:rPr sz="1900" spc="20" dirty="0">
                <a:latin typeface="宋体" panose="02010600030101010101" pitchFamily="2" charset="-122"/>
                <a:cs typeface="宋体" panose="02010600030101010101" pitchFamily="2" charset="-122"/>
              </a:rPr>
              <a:t>列</a:t>
            </a:r>
            <a:r>
              <a:rPr sz="1900" spc="25" dirty="0">
                <a:latin typeface="宋体" panose="02010600030101010101" pitchFamily="2" charset="-122"/>
                <a:cs typeface="宋体" panose="02010600030101010101" pitchFamily="2" charset="-122"/>
              </a:rPr>
              <a:t>及</a:t>
            </a:r>
            <a:r>
              <a:rPr sz="1900" spc="20" dirty="0">
                <a:latin typeface="宋体" panose="02010600030101010101" pitchFamily="2" charset="-122"/>
                <a:cs typeface="宋体" panose="02010600030101010101" pitchFamily="2" charset="-122"/>
              </a:rPr>
              <a:t>其</a:t>
            </a:r>
            <a:r>
              <a:rPr sz="1900" spc="25" dirty="0">
                <a:latin typeface="宋体" panose="02010600030101010101" pitchFamily="2" charset="-122"/>
                <a:cs typeface="宋体" panose="02010600030101010101" pitchFamily="2" charset="-122"/>
              </a:rPr>
              <a:t>值</a:t>
            </a:r>
            <a:r>
              <a:rPr sz="1900" spc="20" dirty="0">
                <a:latin typeface="宋体" panose="02010600030101010101" pitchFamily="2" charset="-122"/>
                <a:cs typeface="宋体" panose="02010600030101010101" pitchFamily="2" charset="-122"/>
              </a:rPr>
              <a:t>；</a:t>
            </a:r>
            <a:endParaRPr sz="1900">
              <a:latin typeface="宋体" panose="02010600030101010101" pitchFamily="2" charset="-122"/>
              <a:cs typeface="宋体" panose="02010600030101010101" pitchFamily="2" charset="-122"/>
            </a:endParaRPr>
          </a:p>
          <a:p>
            <a:pPr marL="241300" marR="5080" indent="-228600">
              <a:lnSpc>
                <a:spcPts val="2070"/>
              </a:lnSpc>
              <a:spcBef>
                <a:spcPts val="1045"/>
              </a:spcBef>
              <a:buClr>
                <a:srgbClr val="4770C4"/>
              </a:buClr>
              <a:buFont typeface="Wingdings" panose="05000000000000000000"/>
              <a:buChar char=""/>
              <a:tabLst>
                <a:tab pos="302260" algn="l"/>
              </a:tabLst>
            </a:pPr>
            <a:r>
              <a:rPr sz="1900" spc="-215" dirty="0">
                <a:latin typeface="宋体" panose="02010600030101010101" pitchFamily="2" charset="-122"/>
                <a:cs typeface="宋体" panose="02010600030101010101" pitchFamily="2" charset="-122"/>
              </a:rPr>
              <a:t>quantile</a:t>
            </a:r>
            <a:r>
              <a:rPr sz="1900" spc="-505" dirty="0">
                <a:latin typeface="宋体" panose="02010600030101010101" pitchFamily="2" charset="-122"/>
                <a:cs typeface="宋体" panose="02010600030101010101" pitchFamily="2" charset="-122"/>
              </a:rPr>
              <a:t> </a:t>
            </a:r>
            <a:r>
              <a:rPr sz="1900" spc="-390" dirty="0">
                <a:latin typeface="宋体" panose="02010600030101010101" pitchFamily="2" charset="-122"/>
                <a:cs typeface="宋体" panose="02010600030101010101" pitchFamily="2" charset="-122"/>
              </a:rPr>
              <a:t>(</a:t>
            </a:r>
            <a:r>
              <a:rPr sz="1900" spc="-470" dirty="0">
                <a:latin typeface="宋体" panose="02010600030101010101" pitchFamily="2" charset="-122"/>
                <a:cs typeface="宋体" panose="02010600030101010101" pitchFamily="2" charset="-122"/>
              </a:rPr>
              <a:t> </a:t>
            </a:r>
            <a:r>
              <a:rPr sz="1900" spc="-390" dirty="0">
                <a:latin typeface="宋体" panose="02010600030101010101" pitchFamily="2" charset="-122"/>
                <a:cs typeface="宋体" panose="02010600030101010101" pitchFamily="2" charset="-122"/>
              </a:rPr>
              <a:t>)</a:t>
            </a:r>
            <a:r>
              <a:rPr sz="1900" spc="-475" dirty="0">
                <a:latin typeface="宋体" panose="02010600030101010101" pitchFamily="2" charset="-122"/>
                <a:cs typeface="宋体" panose="02010600030101010101" pitchFamily="2" charset="-122"/>
              </a:rPr>
              <a:t> </a:t>
            </a:r>
            <a:r>
              <a:rPr sz="1900" spc="20" dirty="0">
                <a:latin typeface="宋体" panose="02010600030101010101" pitchFamily="2" charset="-122"/>
                <a:cs typeface="宋体" panose="02010600030101010101" pitchFamily="2" charset="-122"/>
              </a:rPr>
              <a:t>：分位数用于评估数据</a:t>
            </a:r>
            <a:r>
              <a:rPr sz="1900" spc="25" dirty="0">
                <a:latin typeface="宋体" panose="02010600030101010101" pitchFamily="2" charset="-122"/>
                <a:cs typeface="宋体" panose="02010600030101010101" pitchFamily="2" charset="-122"/>
              </a:rPr>
              <a:t>的</a:t>
            </a:r>
            <a:r>
              <a:rPr sz="1900" spc="20" dirty="0">
                <a:latin typeface="宋体" panose="02010600030101010101" pitchFamily="2" charset="-122"/>
                <a:cs typeface="宋体" panose="02010600030101010101" pitchFamily="2" charset="-122"/>
              </a:rPr>
              <a:t>分</a:t>
            </a:r>
            <a:r>
              <a:rPr sz="1900" spc="25" dirty="0">
                <a:latin typeface="宋体" panose="02010600030101010101" pitchFamily="2" charset="-122"/>
                <a:cs typeface="宋体" panose="02010600030101010101" pitchFamily="2" charset="-122"/>
              </a:rPr>
              <a:t>布</a:t>
            </a:r>
            <a:r>
              <a:rPr sz="1900" spc="20" dirty="0">
                <a:latin typeface="宋体" panose="02010600030101010101" pitchFamily="2" charset="-122"/>
                <a:cs typeface="宋体" panose="02010600030101010101" pitchFamily="2" charset="-122"/>
              </a:rPr>
              <a:t>状</a:t>
            </a:r>
            <a:r>
              <a:rPr sz="1900" spc="25" dirty="0">
                <a:latin typeface="宋体" panose="02010600030101010101" pitchFamily="2" charset="-122"/>
                <a:cs typeface="宋体" panose="02010600030101010101" pitchFamily="2" charset="-122"/>
              </a:rPr>
              <a:t>态</a:t>
            </a:r>
            <a:r>
              <a:rPr sz="1900" spc="20" dirty="0">
                <a:latin typeface="宋体" panose="02010600030101010101" pitchFamily="2" charset="-122"/>
                <a:cs typeface="宋体" panose="02010600030101010101" pitchFamily="2" charset="-122"/>
              </a:rPr>
              <a:t>，</a:t>
            </a:r>
            <a:r>
              <a:rPr sz="1900" spc="25" dirty="0">
                <a:latin typeface="宋体" panose="02010600030101010101" pitchFamily="2" charset="-122"/>
                <a:cs typeface="宋体" panose="02010600030101010101" pitchFamily="2" charset="-122"/>
              </a:rPr>
              <a:t>该</a:t>
            </a:r>
            <a:r>
              <a:rPr sz="1900" spc="20" dirty="0">
                <a:latin typeface="宋体" panose="02010600030101010101" pitchFamily="2" charset="-122"/>
                <a:cs typeface="宋体" panose="02010600030101010101" pitchFamily="2" charset="-122"/>
              </a:rPr>
              <a:t>函</a:t>
            </a:r>
            <a:r>
              <a:rPr sz="1900" spc="25" dirty="0">
                <a:latin typeface="宋体" panose="02010600030101010101" pitchFamily="2" charset="-122"/>
                <a:cs typeface="宋体" panose="02010600030101010101" pitchFamily="2" charset="-122"/>
              </a:rPr>
              <a:t>数</a:t>
            </a:r>
            <a:r>
              <a:rPr sz="1900" spc="20" dirty="0">
                <a:latin typeface="宋体" panose="02010600030101010101" pitchFamily="2" charset="-122"/>
                <a:cs typeface="宋体" panose="02010600030101010101" pitchFamily="2" charset="-122"/>
              </a:rPr>
              <a:t>会</a:t>
            </a:r>
            <a:r>
              <a:rPr sz="1900" spc="25" dirty="0">
                <a:latin typeface="宋体" panose="02010600030101010101" pitchFamily="2" charset="-122"/>
                <a:cs typeface="宋体" panose="02010600030101010101" pitchFamily="2" charset="-122"/>
              </a:rPr>
              <a:t>返</a:t>
            </a:r>
            <a:r>
              <a:rPr sz="1900" spc="20" dirty="0">
                <a:latin typeface="宋体" panose="02010600030101010101" pitchFamily="2" charset="-122"/>
                <a:cs typeface="宋体" panose="02010600030101010101" pitchFamily="2" charset="-122"/>
              </a:rPr>
              <a:t>回</a:t>
            </a:r>
            <a:r>
              <a:rPr sz="1900" spc="25" dirty="0">
                <a:latin typeface="宋体" panose="02010600030101010101" pitchFamily="2" charset="-122"/>
                <a:cs typeface="宋体" panose="02010600030101010101" pitchFamily="2" charset="-122"/>
              </a:rPr>
              <a:t>分</a:t>
            </a:r>
            <a:r>
              <a:rPr sz="1900" spc="20" dirty="0">
                <a:latin typeface="宋体" panose="02010600030101010101" pitchFamily="2" charset="-122"/>
                <a:cs typeface="宋体" panose="02010600030101010101" pitchFamily="2" charset="-122"/>
              </a:rPr>
              <a:t>组</a:t>
            </a:r>
            <a:r>
              <a:rPr sz="1900" spc="25" dirty="0">
                <a:latin typeface="宋体" panose="02010600030101010101" pitchFamily="2" charset="-122"/>
                <a:cs typeface="宋体" panose="02010600030101010101" pitchFamily="2" charset="-122"/>
              </a:rPr>
              <a:t>内</a:t>
            </a:r>
            <a:r>
              <a:rPr sz="1900" spc="20" dirty="0">
                <a:latin typeface="宋体" panose="02010600030101010101" pitchFamily="2" charset="-122"/>
                <a:cs typeface="宋体" panose="02010600030101010101" pitchFamily="2" charset="-122"/>
              </a:rPr>
              <a:t>指</a:t>
            </a:r>
            <a:r>
              <a:rPr sz="1900" spc="25" dirty="0">
                <a:latin typeface="宋体" panose="02010600030101010101" pitchFamily="2" charset="-122"/>
                <a:cs typeface="宋体" panose="02010600030101010101" pitchFamily="2" charset="-122"/>
              </a:rPr>
              <a:t>定</a:t>
            </a:r>
            <a:r>
              <a:rPr sz="1900" spc="20" dirty="0">
                <a:latin typeface="宋体" panose="02010600030101010101" pitchFamily="2" charset="-122"/>
                <a:cs typeface="宋体" panose="02010600030101010101" pitchFamily="2" charset="-122"/>
              </a:rPr>
              <a:t>的</a:t>
            </a:r>
            <a:r>
              <a:rPr sz="1900" spc="25" dirty="0">
                <a:latin typeface="宋体" panose="02010600030101010101" pitchFamily="2" charset="-122"/>
                <a:cs typeface="宋体" panose="02010600030101010101" pitchFamily="2" charset="-122"/>
              </a:rPr>
              <a:t>分</a:t>
            </a:r>
            <a:r>
              <a:rPr sz="1900" spc="20" dirty="0">
                <a:latin typeface="宋体" panose="02010600030101010101" pitchFamily="2" charset="-122"/>
                <a:cs typeface="宋体" panose="02010600030101010101" pitchFamily="2" charset="-122"/>
              </a:rPr>
              <a:t>位</a:t>
            </a:r>
            <a:r>
              <a:rPr sz="1900" spc="25" dirty="0">
                <a:latin typeface="宋体" panose="02010600030101010101" pitchFamily="2" charset="-122"/>
                <a:cs typeface="宋体" panose="02010600030101010101" pitchFamily="2" charset="-122"/>
              </a:rPr>
              <a:t>数</a:t>
            </a:r>
            <a:r>
              <a:rPr sz="1900" spc="20" dirty="0">
                <a:latin typeface="宋体" panose="02010600030101010101" pitchFamily="2" charset="-122"/>
                <a:cs typeface="宋体" panose="02010600030101010101" pitchFamily="2" charset="-122"/>
              </a:rPr>
              <a:t>的</a:t>
            </a:r>
            <a:r>
              <a:rPr sz="1900" spc="25" dirty="0">
                <a:latin typeface="宋体" panose="02010600030101010101" pitchFamily="2" charset="-122"/>
                <a:cs typeface="宋体" panose="02010600030101010101" pitchFamily="2" charset="-122"/>
              </a:rPr>
              <a:t>值</a:t>
            </a:r>
            <a:r>
              <a:rPr sz="1900" spc="20" dirty="0">
                <a:latin typeface="宋体" panose="02010600030101010101" pitchFamily="2" charset="-122"/>
                <a:cs typeface="宋体" panose="02010600030101010101" pitchFamily="2" charset="-122"/>
              </a:rPr>
              <a:t>，</a:t>
            </a:r>
            <a:r>
              <a:rPr sz="1900" spc="25" dirty="0">
                <a:latin typeface="宋体" panose="02010600030101010101" pitchFamily="2" charset="-122"/>
                <a:cs typeface="宋体" panose="02010600030101010101" pitchFamily="2" charset="-122"/>
              </a:rPr>
              <a:t>即</a:t>
            </a:r>
            <a:r>
              <a:rPr sz="1900" spc="20" dirty="0">
                <a:latin typeface="宋体" panose="02010600030101010101" pitchFamily="2" charset="-122"/>
                <a:cs typeface="宋体" panose="02010600030101010101" pitchFamily="2" charset="-122"/>
              </a:rPr>
              <a:t>数</a:t>
            </a:r>
            <a:r>
              <a:rPr sz="1900" spc="25" dirty="0">
                <a:latin typeface="宋体" panose="02010600030101010101" pitchFamily="2" charset="-122"/>
                <a:cs typeface="宋体" panose="02010600030101010101" pitchFamily="2" charset="-122"/>
              </a:rPr>
              <a:t>值</a:t>
            </a:r>
            <a:r>
              <a:rPr sz="1900" spc="20" dirty="0">
                <a:latin typeface="宋体" panose="02010600030101010101" pitchFamily="2" charset="-122"/>
                <a:cs typeface="宋体" panose="02010600030101010101" pitchFamily="2" charset="-122"/>
              </a:rPr>
              <a:t>落</a:t>
            </a:r>
            <a:r>
              <a:rPr sz="1900" spc="25" dirty="0">
                <a:latin typeface="宋体" panose="02010600030101010101" pitchFamily="2" charset="-122"/>
                <a:cs typeface="宋体" panose="02010600030101010101" pitchFamily="2" charset="-122"/>
              </a:rPr>
              <a:t>在</a:t>
            </a:r>
            <a:r>
              <a:rPr sz="1900" spc="15" dirty="0">
                <a:latin typeface="宋体" panose="02010600030101010101" pitchFamily="2" charset="-122"/>
                <a:cs typeface="宋体" panose="02010600030101010101" pitchFamily="2" charset="-122"/>
              </a:rPr>
              <a:t>小于 </a:t>
            </a:r>
            <a:r>
              <a:rPr sz="1900" spc="20" dirty="0">
                <a:latin typeface="宋体" panose="02010600030101010101" pitchFamily="2" charset="-122"/>
                <a:cs typeface="宋体" panose="02010600030101010101" pitchFamily="2" charset="-122"/>
              </a:rPr>
              <a:t>等于指定的分位区间</a:t>
            </a:r>
            <a:r>
              <a:rPr sz="1900" spc="25" dirty="0">
                <a:latin typeface="宋体" panose="02010600030101010101" pitchFamily="2" charset="-122"/>
                <a:cs typeface="宋体" panose="02010600030101010101" pitchFamily="2" charset="-122"/>
              </a:rPr>
              <a:t>的</a:t>
            </a:r>
            <a:r>
              <a:rPr sz="1900" spc="20" dirty="0">
                <a:latin typeface="宋体" panose="02010600030101010101" pitchFamily="2" charset="-122"/>
                <a:cs typeface="宋体" panose="02010600030101010101" pitchFamily="2" charset="-122"/>
              </a:rPr>
              <a:t>比</a:t>
            </a:r>
            <a:r>
              <a:rPr sz="1900" spc="25" dirty="0">
                <a:latin typeface="宋体" panose="02010600030101010101" pitchFamily="2" charset="-122"/>
                <a:cs typeface="宋体" panose="02010600030101010101" pitchFamily="2" charset="-122"/>
              </a:rPr>
              <a:t>例</a:t>
            </a:r>
            <a:r>
              <a:rPr sz="1900" spc="20" dirty="0">
                <a:latin typeface="宋体" panose="02010600030101010101" pitchFamily="2" charset="-122"/>
                <a:cs typeface="宋体" panose="02010600030101010101" pitchFamily="2" charset="-122"/>
              </a:rPr>
              <a:t>；</a:t>
            </a:r>
            <a:endParaRPr sz="1900">
              <a:latin typeface="宋体" panose="02010600030101010101" pitchFamily="2" charset="-122"/>
              <a:cs typeface="宋体" panose="02010600030101010101" pitchFamily="2" charset="-122"/>
            </a:endParaRPr>
          </a:p>
          <a:p>
            <a:pPr marL="302260" indent="-289560">
              <a:lnSpc>
                <a:spcPct val="100000"/>
              </a:lnSpc>
              <a:spcBef>
                <a:spcPts val="755"/>
              </a:spcBef>
              <a:buClr>
                <a:srgbClr val="4770C4"/>
              </a:buClr>
              <a:buFont typeface="Wingdings" panose="05000000000000000000"/>
              <a:buChar char=""/>
              <a:tabLst>
                <a:tab pos="302260" algn="l"/>
              </a:tabLst>
            </a:pPr>
            <a:r>
              <a:rPr sz="1900" spc="-140" dirty="0">
                <a:latin typeface="宋体" panose="02010600030101010101" pitchFamily="2" charset="-122"/>
                <a:cs typeface="宋体" panose="02010600030101010101" pitchFamily="2" charset="-122"/>
              </a:rPr>
              <a:t>count_values</a:t>
            </a:r>
            <a:r>
              <a:rPr sz="1900" spc="-505" dirty="0">
                <a:latin typeface="宋体" panose="02010600030101010101" pitchFamily="2" charset="-122"/>
                <a:cs typeface="宋体" panose="02010600030101010101" pitchFamily="2" charset="-122"/>
              </a:rPr>
              <a:t> </a:t>
            </a:r>
            <a:r>
              <a:rPr sz="1900" spc="-390" dirty="0">
                <a:latin typeface="宋体" panose="02010600030101010101" pitchFamily="2" charset="-122"/>
                <a:cs typeface="宋体" panose="02010600030101010101" pitchFamily="2" charset="-122"/>
              </a:rPr>
              <a:t>(</a:t>
            </a:r>
            <a:r>
              <a:rPr sz="1900" spc="-470" dirty="0">
                <a:latin typeface="宋体" panose="02010600030101010101" pitchFamily="2" charset="-122"/>
                <a:cs typeface="宋体" panose="02010600030101010101" pitchFamily="2" charset="-122"/>
              </a:rPr>
              <a:t> </a:t>
            </a:r>
            <a:r>
              <a:rPr sz="1900" spc="-390" dirty="0">
                <a:latin typeface="宋体" panose="02010600030101010101" pitchFamily="2" charset="-122"/>
                <a:cs typeface="宋体" panose="02010600030101010101" pitchFamily="2" charset="-122"/>
              </a:rPr>
              <a:t>)</a:t>
            </a:r>
            <a:r>
              <a:rPr sz="1900" spc="-470" dirty="0">
                <a:latin typeface="宋体" panose="02010600030101010101" pitchFamily="2" charset="-122"/>
                <a:cs typeface="宋体" panose="02010600030101010101" pitchFamily="2" charset="-122"/>
              </a:rPr>
              <a:t> </a:t>
            </a:r>
            <a:r>
              <a:rPr sz="1900" spc="20" dirty="0">
                <a:latin typeface="宋体" panose="02010600030101010101" pitchFamily="2" charset="-122"/>
                <a:cs typeface="宋体" panose="02010600030101010101" pitchFamily="2" charset="-122"/>
              </a:rPr>
              <a:t>：对分组内的时间序列</a:t>
            </a:r>
            <a:r>
              <a:rPr sz="1900" spc="25" dirty="0">
                <a:latin typeface="宋体" panose="02010600030101010101" pitchFamily="2" charset="-122"/>
                <a:cs typeface="宋体" panose="02010600030101010101" pitchFamily="2" charset="-122"/>
              </a:rPr>
              <a:t>的</a:t>
            </a:r>
            <a:r>
              <a:rPr sz="1900" spc="20" dirty="0">
                <a:latin typeface="宋体" panose="02010600030101010101" pitchFamily="2" charset="-122"/>
                <a:cs typeface="宋体" panose="02010600030101010101" pitchFamily="2" charset="-122"/>
              </a:rPr>
              <a:t>样</a:t>
            </a:r>
            <a:r>
              <a:rPr sz="1900" spc="25" dirty="0">
                <a:latin typeface="宋体" panose="02010600030101010101" pitchFamily="2" charset="-122"/>
                <a:cs typeface="宋体" panose="02010600030101010101" pitchFamily="2" charset="-122"/>
              </a:rPr>
              <a:t>本</a:t>
            </a:r>
            <a:r>
              <a:rPr sz="1900" spc="20" dirty="0">
                <a:latin typeface="宋体" panose="02010600030101010101" pitchFamily="2" charset="-122"/>
                <a:cs typeface="宋体" panose="02010600030101010101" pitchFamily="2" charset="-122"/>
              </a:rPr>
              <a:t>值</a:t>
            </a:r>
            <a:r>
              <a:rPr sz="1900" spc="25" dirty="0">
                <a:latin typeface="宋体" panose="02010600030101010101" pitchFamily="2" charset="-122"/>
                <a:cs typeface="宋体" panose="02010600030101010101" pitchFamily="2" charset="-122"/>
              </a:rPr>
              <a:t>进</a:t>
            </a:r>
            <a:r>
              <a:rPr sz="1900" spc="20" dirty="0">
                <a:latin typeface="宋体" panose="02010600030101010101" pitchFamily="2" charset="-122"/>
                <a:cs typeface="宋体" panose="02010600030101010101" pitchFamily="2" charset="-122"/>
              </a:rPr>
              <a:t>行</a:t>
            </a:r>
            <a:r>
              <a:rPr sz="1900" spc="25" dirty="0">
                <a:latin typeface="宋体" panose="02010600030101010101" pitchFamily="2" charset="-122"/>
                <a:cs typeface="宋体" panose="02010600030101010101" pitchFamily="2" charset="-122"/>
              </a:rPr>
              <a:t>数</a:t>
            </a:r>
            <a:r>
              <a:rPr sz="1900" spc="20" dirty="0">
                <a:latin typeface="宋体" panose="02010600030101010101" pitchFamily="2" charset="-122"/>
                <a:cs typeface="宋体" panose="02010600030101010101" pitchFamily="2" charset="-122"/>
              </a:rPr>
              <a:t>量</a:t>
            </a:r>
            <a:r>
              <a:rPr sz="1900" spc="25" dirty="0">
                <a:latin typeface="宋体" panose="02010600030101010101" pitchFamily="2" charset="-122"/>
                <a:cs typeface="宋体" panose="02010600030101010101" pitchFamily="2" charset="-122"/>
              </a:rPr>
              <a:t>统</a:t>
            </a:r>
            <a:r>
              <a:rPr sz="1900" spc="20" dirty="0">
                <a:latin typeface="宋体" panose="02010600030101010101" pitchFamily="2" charset="-122"/>
                <a:cs typeface="宋体" panose="02010600030101010101" pitchFamily="2" charset="-122"/>
              </a:rPr>
              <a:t>计；</a:t>
            </a:r>
            <a:endParaRPr sz="1900">
              <a:latin typeface="宋体" panose="02010600030101010101" pitchFamily="2" charset="-122"/>
              <a:cs typeface="宋体" panose="02010600030101010101" pitchFamily="2" charset="-122"/>
            </a:endParaRPr>
          </a:p>
        </p:txBody>
      </p:sp>
      <p:sp>
        <p:nvSpPr>
          <p:cNvPr id="7" name="object 7"/>
          <p:cNvSpPr/>
          <p:nvPr>
            <p:custDataLst>
              <p:tags r:id="rId1"/>
            </p:custDataLst>
          </p:nvPr>
        </p:nvSpPr>
        <p:spPr>
          <a:xfrm flipV="1">
            <a:off x="285115" y="818515"/>
            <a:ext cx="11394440"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5"/>
          <a:stretch>
            <a:fillRect/>
          </a:stretch>
        </p:blipFill>
        <p:spPr>
          <a:xfrm>
            <a:off x="8537699" y="209863"/>
            <a:ext cx="2565911" cy="618240"/>
          </a:xfrm>
          <a:prstGeom prst="rect">
            <a:avLst/>
          </a:prstGeom>
        </p:spPr>
      </p:pic>
      <p:pic>
        <p:nvPicPr>
          <p:cNvPr id="4" name="object 4"/>
          <p:cNvPicPr/>
          <p:nvPr>
            <p:custDataLst>
              <p:tags r:id="rId3"/>
            </p:custDataLst>
          </p:nvPr>
        </p:nvPicPr>
        <p:blipFill>
          <a:blip r:embed="rId6" cstate="print"/>
          <a:stretch>
            <a:fillRect/>
          </a:stretch>
        </p:blipFill>
        <p:spPr>
          <a:xfrm>
            <a:off x="0" y="6436359"/>
            <a:ext cx="12190729" cy="42164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535178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二元运算符（</a:t>
            </a:r>
            <a:r>
              <a:rPr sz="3200" b="0" spc="-310" dirty="0">
                <a:solidFill>
                  <a:srgbClr val="000000"/>
                </a:solidFill>
                <a:latin typeface="宋体" panose="02010600030101010101" pitchFamily="2" charset="-122"/>
                <a:cs typeface="宋体" panose="02010600030101010101" pitchFamily="2" charset="-122"/>
              </a:rPr>
              <a:t>Binary</a:t>
            </a:r>
            <a:r>
              <a:rPr sz="3200" b="0" spc="-819" dirty="0">
                <a:solidFill>
                  <a:srgbClr val="000000"/>
                </a:solidFill>
                <a:latin typeface="宋体" panose="02010600030101010101" pitchFamily="2" charset="-122"/>
                <a:cs typeface="宋体" panose="02010600030101010101" pitchFamily="2" charset="-122"/>
              </a:rPr>
              <a:t> </a:t>
            </a:r>
            <a:r>
              <a:rPr sz="3200" b="0" spc="-380" dirty="0">
                <a:solidFill>
                  <a:srgbClr val="000000"/>
                </a:solidFill>
                <a:latin typeface="宋体" panose="02010600030101010101" pitchFamily="2" charset="-122"/>
                <a:cs typeface="宋体" panose="02010600030101010101" pitchFamily="2" charset="-122"/>
              </a:rPr>
              <a:t>Operators</a:t>
            </a:r>
            <a:r>
              <a:rPr sz="3200" b="0" dirty="0">
                <a:solidFill>
                  <a:srgbClr val="000000"/>
                </a:solidFill>
                <a:latin typeface="宋体" panose="02010600030101010101" pitchFamily="2" charset="-122"/>
                <a:cs typeface="宋体" panose="02010600030101010101" pitchFamily="2" charset="-122"/>
              </a:rPr>
              <a:t>）</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372850" cy="4522470"/>
          </a:xfrm>
          <a:prstGeom prst="rect">
            <a:avLst/>
          </a:prstGeom>
        </p:spPr>
        <p:txBody>
          <a:bodyPr vert="horz" wrap="square" lIns="0" tIns="46990" rIns="0" bIns="0" rtlCol="0">
            <a:spAutoFit/>
          </a:bodyPr>
          <a:lstStyle/>
          <a:p>
            <a:pPr marL="241300" marR="5080" indent="-228600">
              <a:lnSpc>
                <a:spcPts val="2160"/>
              </a:lnSpc>
              <a:spcBef>
                <a:spcPts val="370"/>
              </a:spcBef>
              <a:buClr>
                <a:srgbClr val="4770C4"/>
              </a:buClr>
              <a:buFont typeface="Wingdings" panose="05000000000000000000"/>
              <a:buChar char=""/>
              <a:tabLst>
                <a:tab pos="304800" algn="l"/>
              </a:tabLst>
            </a:pP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310" dirty="0">
                <a:latin typeface="宋体" panose="02010600030101010101" pitchFamily="2" charset="-122"/>
                <a:cs typeface="宋体" panose="02010600030101010101" pitchFamily="2" charset="-122"/>
              </a:rPr>
              <a:t>omQL</a:t>
            </a:r>
            <a:r>
              <a:rPr sz="2000" dirty="0">
                <a:latin typeface="宋体" panose="02010600030101010101" pitchFamily="2" charset="-122"/>
                <a:cs typeface="宋体" panose="02010600030101010101" pitchFamily="2" charset="-122"/>
              </a:rPr>
              <a:t>支持基本的算术运算和逻辑运算，这类运算支持使用操作符连接两个操作数，因而也称为二 元运算符或二元操作符；</a:t>
            </a:r>
            <a:endParaRPr sz="2000">
              <a:latin typeface="宋体" panose="02010600030101010101" pitchFamily="2" charset="-122"/>
              <a:cs typeface="宋体" panose="02010600030101010101" pitchFamily="2" charset="-122"/>
            </a:endParaRPr>
          </a:p>
          <a:p>
            <a:pPr marL="755650" lvl="1" indent="-285750">
              <a:lnSpc>
                <a:spcPct val="100000"/>
              </a:lnSpc>
              <a:spcBef>
                <a:spcPts val="27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支持的运算</a:t>
            </a:r>
            <a:endParaRPr sz="1800">
              <a:latin typeface="宋体" panose="02010600030101010101" pitchFamily="2" charset="-122"/>
              <a:cs typeface="宋体" panose="02010600030101010101" pitchFamily="2" charset="-122"/>
            </a:endParaRPr>
          </a:p>
          <a:p>
            <a:pPr marL="1205865" lvl="2" indent="-280035">
              <a:lnSpc>
                <a:spcPct val="100000"/>
              </a:lnSpc>
              <a:spcBef>
                <a:spcPts val="32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两个标量间运算；</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即时向量和标量间的运算：将运算符应用于向量上的每个样本；</a:t>
            </a:r>
            <a:endParaRPr sz="1600">
              <a:latin typeface="宋体" panose="02010600030101010101" pitchFamily="2" charset="-122"/>
              <a:cs typeface="宋体" panose="02010600030101010101" pitchFamily="2" charset="-122"/>
            </a:endParaRPr>
          </a:p>
          <a:p>
            <a:pPr marL="1155065" lvl="2" indent="-229235">
              <a:lnSpc>
                <a:spcPct val="100000"/>
              </a:lnSpc>
              <a:spcBef>
                <a:spcPts val="310"/>
              </a:spcBef>
              <a:buClr>
                <a:srgbClr val="F3C108"/>
              </a:buClr>
              <a:buFont typeface="Wingdings" panose="05000000000000000000"/>
              <a:buChar char=""/>
              <a:tabLst>
                <a:tab pos="1155700" algn="l"/>
              </a:tabLst>
            </a:pPr>
            <a:r>
              <a:rPr sz="1600" dirty="0">
                <a:latin typeface="宋体" panose="02010600030101010101" pitchFamily="2" charset="-122"/>
                <a:cs typeface="宋体" panose="02010600030101010101" pitchFamily="2" charset="-122"/>
              </a:rPr>
              <a:t>两个即时向量间的运算：遵循向量匹配机制；</a:t>
            </a:r>
            <a:endParaRPr sz="1600">
              <a:latin typeface="宋体" panose="02010600030101010101" pitchFamily="2" charset="-122"/>
              <a:cs typeface="宋体" panose="02010600030101010101" pitchFamily="2" charset="-122"/>
            </a:endParaRPr>
          </a:p>
          <a:p>
            <a:pPr marL="755650" lvl="1" indent="-285750">
              <a:lnSpc>
                <a:spcPct val="100000"/>
              </a:lnSpc>
              <a:spcBef>
                <a:spcPts val="27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将运算符用于两个即时向量间的运算时，可基</a:t>
            </a:r>
            <a:r>
              <a:rPr sz="1800" spc="5" dirty="0">
                <a:latin typeface="宋体" panose="02010600030101010101" pitchFamily="2" charset="-122"/>
                <a:cs typeface="宋体" panose="02010600030101010101" pitchFamily="2" charset="-122"/>
              </a:rPr>
              <a:t>于</a:t>
            </a:r>
            <a:r>
              <a:rPr sz="1800" b="1" spc="10" dirty="0">
                <a:latin typeface="Microsoft YaHei UI" panose="020B0503020204020204" charset="-122"/>
                <a:cs typeface="Microsoft YaHei UI" panose="020B0503020204020204" charset="-122"/>
              </a:rPr>
              <a:t>向量匹</a:t>
            </a:r>
            <a:r>
              <a:rPr sz="1800" b="1" dirty="0">
                <a:latin typeface="Microsoft YaHei UI" panose="020B0503020204020204" charset="-122"/>
                <a:cs typeface="Microsoft YaHei UI" panose="020B0503020204020204" charset="-122"/>
              </a:rPr>
              <a:t>配</a:t>
            </a:r>
            <a:r>
              <a:rPr sz="1800" dirty="0">
                <a:latin typeface="宋体" panose="02010600030101010101" pitchFamily="2" charset="-122"/>
                <a:cs typeface="宋体" panose="02010600030101010101" pitchFamily="2" charset="-122"/>
              </a:rPr>
              <a:t>模式（</a:t>
            </a:r>
            <a:r>
              <a:rPr sz="1800" spc="305" dirty="0">
                <a:latin typeface="宋体" panose="02010600030101010101" pitchFamily="2" charset="-122"/>
                <a:cs typeface="宋体" panose="02010600030101010101" pitchFamily="2" charset="-122"/>
              </a:rPr>
              <a:t>V</a:t>
            </a:r>
            <a:r>
              <a:rPr sz="1800" spc="-195" dirty="0">
                <a:latin typeface="宋体" panose="02010600030101010101" pitchFamily="2" charset="-122"/>
                <a:cs typeface="宋体" panose="02010600030101010101" pitchFamily="2" charset="-122"/>
              </a:rPr>
              <a:t>ector</a:t>
            </a:r>
            <a:r>
              <a:rPr sz="1800" spc="-484" dirty="0">
                <a:latin typeface="宋体" panose="02010600030101010101" pitchFamily="2" charset="-122"/>
                <a:cs typeface="宋体" panose="02010600030101010101" pitchFamily="2" charset="-122"/>
              </a:rPr>
              <a:t> </a:t>
            </a:r>
            <a:r>
              <a:rPr sz="1800" spc="-20" dirty="0">
                <a:latin typeface="宋体" panose="02010600030101010101" pitchFamily="2" charset="-122"/>
                <a:cs typeface="宋体" panose="02010600030101010101" pitchFamily="2" charset="-122"/>
              </a:rPr>
              <a:t>Match</a:t>
            </a:r>
            <a:r>
              <a:rPr sz="1800" spc="-190" dirty="0">
                <a:latin typeface="宋体" panose="02010600030101010101" pitchFamily="2" charset="-122"/>
                <a:cs typeface="宋体" panose="02010600030101010101" pitchFamily="2" charset="-122"/>
              </a:rPr>
              <a:t>in</a:t>
            </a:r>
            <a:r>
              <a:rPr sz="1800" spc="-185" dirty="0">
                <a:latin typeface="宋体" panose="02010600030101010101" pitchFamily="2" charset="-122"/>
                <a:cs typeface="宋体" panose="02010600030101010101" pitchFamily="2" charset="-122"/>
              </a:rPr>
              <a:t>g</a:t>
            </a:r>
            <a:r>
              <a:rPr sz="1800" dirty="0">
                <a:latin typeface="宋体" panose="02010600030101010101" pitchFamily="2" charset="-122"/>
                <a:cs typeface="宋体" panose="02010600030101010101" pitchFamily="2" charset="-122"/>
              </a:rPr>
              <a:t>）定义其运算机制；</a:t>
            </a:r>
            <a:endParaRPr sz="1800">
              <a:latin typeface="宋体" panose="02010600030101010101" pitchFamily="2" charset="-122"/>
              <a:cs typeface="宋体" panose="02010600030101010101" pitchFamily="2" charset="-122"/>
            </a:endParaRPr>
          </a:p>
          <a:p>
            <a:pPr marL="304800" indent="-292100">
              <a:lnSpc>
                <a:spcPct val="100000"/>
              </a:lnSpc>
              <a:spcBef>
                <a:spcPts val="74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算术运算</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支持的运算符</a:t>
            </a:r>
            <a:r>
              <a:rPr sz="1800" spc="95" dirty="0">
                <a:latin typeface="宋体" panose="02010600030101010101" pitchFamily="2" charset="-122"/>
                <a:cs typeface="宋体" panose="02010600030101010101" pitchFamily="2" charset="-122"/>
              </a:rPr>
              <a:t>：+（</a:t>
            </a:r>
            <a:r>
              <a:rPr sz="1800" spc="-5" dirty="0">
                <a:latin typeface="宋体" panose="02010600030101010101" pitchFamily="2" charset="-122"/>
                <a:cs typeface="宋体" panose="02010600030101010101" pitchFamily="2" charset="-122"/>
              </a:rPr>
              <a:t>加）、</a:t>
            </a:r>
            <a:r>
              <a:rPr sz="1800" spc="-175" dirty="0">
                <a:latin typeface="宋体" panose="02010600030101010101" pitchFamily="2" charset="-122"/>
                <a:cs typeface="宋体" panose="02010600030101010101" pitchFamily="2" charset="-122"/>
              </a:rPr>
              <a:t>-（</a:t>
            </a:r>
            <a:r>
              <a:rPr sz="1800" spc="-5" dirty="0">
                <a:latin typeface="宋体" panose="02010600030101010101" pitchFamily="2" charset="-122"/>
                <a:cs typeface="宋体" panose="02010600030101010101" pitchFamily="2" charset="-122"/>
              </a:rPr>
              <a:t>减）、</a:t>
            </a:r>
            <a:r>
              <a:rPr sz="1800" spc="-70" dirty="0">
                <a:latin typeface="宋体" panose="02010600030101010101" pitchFamily="2" charset="-122"/>
                <a:cs typeface="宋体" panose="02010600030101010101" pitchFamily="2" charset="-122"/>
              </a:rPr>
              <a:t>*（</a:t>
            </a:r>
            <a:r>
              <a:rPr sz="1800" spc="-5" dirty="0">
                <a:latin typeface="宋体" panose="02010600030101010101" pitchFamily="2" charset="-122"/>
                <a:cs typeface="宋体" panose="02010600030101010101" pitchFamily="2" charset="-122"/>
              </a:rPr>
              <a:t>乘）</a:t>
            </a:r>
            <a:r>
              <a:rPr sz="1800" dirty="0">
                <a:latin typeface="宋体" panose="02010600030101010101" pitchFamily="2" charset="-122"/>
                <a:cs typeface="宋体" panose="02010600030101010101" pitchFamily="2" charset="-122"/>
              </a:rPr>
              <a:t>、</a:t>
            </a:r>
            <a:r>
              <a:rPr sz="1800" spc="-5" dirty="0">
                <a:latin typeface="宋体" panose="02010600030101010101" pitchFamily="2" charset="-122"/>
                <a:cs typeface="宋体" panose="02010600030101010101" pitchFamily="2" charset="-122"/>
              </a:rPr>
              <a:t>/（除）、</a:t>
            </a:r>
            <a:r>
              <a:rPr sz="1800" spc="285" dirty="0">
                <a:latin typeface="宋体" panose="02010600030101010101" pitchFamily="2" charset="-122"/>
                <a:cs typeface="宋体" panose="02010600030101010101" pitchFamily="2" charset="-122"/>
              </a:rPr>
              <a:t>%（</a:t>
            </a:r>
            <a:r>
              <a:rPr sz="1800" spc="-5" dirty="0">
                <a:latin typeface="宋体" panose="02010600030101010101" pitchFamily="2" charset="-122"/>
                <a:cs typeface="宋体" panose="02010600030101010101" pitchFamily="2" charset="-122"/>
              </a:rPr>
              <a:t>取模）</a:t>
            </a:r>
            <a:r>
              <a:rPr sz="1800" dirty="0">
                <a:latin typeface="宋体" panose="02010600030101010101" pitchFamily="2" charset="-122"/>
                <a:cs typeface="宋体" panose="02010600030101010101" pitchFamily="2" charset="-122"/>
              </a:rPr>
              <a:t>和</a:t>
            </a:r>
            <a:r>
              <a:rPr sz="1800" spc="-5" dirty="0">
                <a:latin typeface="宋体" panose="02010600030101010101" pitchFamily="2" charset="-122"/>
                <a:cs typeface="宋体" panose="02010600030101010101" pitchFamily="2" charset="-122"/>
              </a:rPr>
              <a:t>^（幂运算）；</a:t>
            </a:r>
            <a:endParaRPr sz="1800">
              <a:latin typeface="宋体" panose="02010600030101010101" pitchFamily="2" charset="-122"/>
              <a:cs typeface="宋体" panose="02010600030101010101" pitchFamily="2" charset="-122"/>
            </a:endParaRPr>
          </a:p>
          <a:p>
            <a:pPr marL="304800" indent="-292100">
              <a:lnSpc>
                <a:spcPct val="100000"/>
              </a:lnSpc>
              <a:spcBef>
                <a:spcPts val="75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比较运算</a:t>
            </a:r>
            <a:endParaRPr sz="2000">
              <a:latin typeface="宋体" panose="02010600030101010101" pitchFamily="2" charset="-122"/>
              <a:cs typeface="宋体" panose="02010600030101010101" pitchFamily="2" charset="-122"/>
            </a:endParaRPr>
          </a:p>
          <a:p>
            <a:pPr marL="755650" lvl="1" indent="-285750">
              <a:lnSpc>
                <a:spcPct val="100000"/>
              </a:lnSpc>
              <a:spcBef>
                <a:spcPts val="29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支持的运算符：</a:t>
            </a:r>
            <a:r>
              <a:rPr sz="1800" spc="295" dirty="0">
                <a:latin typeface="宋体" panose="02010600030101010101" pitchFamily="2" charset="-122"/>
                <a:cs typeface="宋体" panose="02010600030101010101" pitchFamily="2" charset="-122"/>
              </a:rPr>
              <a:t>==</a:t>
            </a:r>
            <a:r>
              <a:rPr sz="1800" dirty="0">
                <a:latin typeface="宋体" panose="02010600030101010101" pitchFamily="2" charset="-122"/>
                <a:cs typeface="宋体" panose="02010600030101010101" pitchFamily="2" charset="-122"/>
              </a:rPr>
              <a:t>（等值比较）、</a:t>
            </a:r>
            <a:r>
              <a:rPr sz="1800" spc="-110" dirty="0">
                <a:latin typeface="宋体" panose="02010600030101010101" pitchFamily="2" charset="-122"/>
                <a:cs typeface="宋体" panose="02010600030101010101" pitchFamily="2" charset="-122"/>
              </a:rPr>
              <a:t>!=</a:t>
            </a:r>
            <a:r>
              <a:rPr sz="1800" dirty="0">
                <a:latin typeface="宋体" panose="02010600030101010101" pitchFamily="2" charset="-122"/>
                <a:cs typeface="宋体" panose="02010600030101010101" pitchFamily="2" charset="-122"/>
              </a:rPr>
              <a:t>（不等）、</a:t>
            </a:r>
            <a:r>
              <a:rPr sz="1800" spc="295" dirty="0">
                <a:latin typeface="宋体" panose="02010600030101010101" pitchFamily="2" charset="-122"/>
                <a:cs typeface="宋体" panose="02010600030101010101" pitchFamily="2" charset="-122"/>
              </a:rPr>
              <a:t>&gt;</a:t>
            </a:r>
            <a:r>
              <a:rPr sz="1800" dirty="0">
                <a:latin typeface="宋体" panose="02010600030101010101" pitchFamily="2" charset="-122"/>
                <a:cs typeface="宋体" panose="02010600030101010101" pitchFamily="2" charset="-122"/>
              </a:rPr>
              <a:t>、</a:t>
            </a:r>
            <a:r>
              <a:rPr sz="1800" spc="295" dirty="0">
                <a:latin typeface="宋体" panose="02010600030101010101" pitchFamily="2" charset="-122"/>
                <a:cs typeface="宋体" panose="02010600030101010101" pitchFamily="2" charset="-122"/>
              </a:rPr>
              <a:t>&lt;</a:t>
            </a:r>
            <a:r>
              <a:rPr sz="1800" dirty="0">
                <a:latin typeface="宋体" panose="02010600030101010101" pitchFamily="2" charset="-122"/>
                <a:cs typeface="宋体" panose="02010600030101010101" pitchFamily="2" charset="-122"/>
              </a:rPr>
              <a:t>、</a:t>
            </a:r>
            <a:r>
              <a:rPr sz="1800" spc="295" dirty="0">
                <a:latin typeface="宋体" panose="02010600030101010101" pitchFamily="2" charset="-122"/>
                <a:cs typeface="宋体" panose="02010600030101010101" pitchFamily="2" charset="-122"/>
              </a:rPr>
              <a:t>&gt;=</a:t>
            </a:r>
            <a:r>
              <a:rPr sz="1800" dirty="0">
                <a:latin typeface="宋体" panose="02010600030101010101" pitchFamily="2" charset="-122"/>
                <a:cs typeface="宋体" panose="02010600030101010101" pitchFamily="2" charset="-122"/>
              </a:rPr>
              <a:t>和</a:t>
            </a:r>
            <a:r>
              <a:rPr sz="1800" spc="295" dirty="0">
                <a:latin typeface="宋体" panose="02010600030101010101" pitchFamily="2" charset="-122"/>
                <a:cs typeface="宋体" panose="02010600030101010101" pitchFamily="2" charset="-122"/>
              </a:rPr>
              <a:t>&lt;</a:t>
            </a:r>
            <a:r>
              <a:rPr sz="1800" spc="300" dirty="0">
                <a:latin typeface="宋体" panose="02010600030101010101" pitchFamily="2" charset="-122"/>
                <a:cs typeface="宋体" panose="02010600030101010101" pitchFamily="2" charset="-122"/>
              </a:rPr>
              <a:t>=</a:t>
            </a:r>
            <a:r>
              <a:rPr sz="1800" dirty="0">
                <a:latin typeface="宋体" panose="02010600030101010101" pitchFamily="2" charset="-122"/>
                <a:cs typeface="宋体" panose="02010600030101010101" pitchFamily="2" charset="-122"/>
              </a:rPr>
              <a:t>（小于等于）；</a:t>
            </a:r>
            <a:endParaRPr sz="1800">
              <a:latin typeface="宋体" panose="02010600030101010101" pitchFamily="2" charset="-122"/>
              <a:cs typeface="宋体" panose="02010600030101010101" pitchFamily="2" charset="-122"/>
            </a:endParaRPr>
          </a:p>
          <a:p>
            <a:pPr marL="304800" indent="-292100">
              <a:lnSpc>
                <a:spcPct val="100000"/>
              </a:lnSpc>
              <a:spcBef>
                <a:spcPts val="75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逻辑</a:t>
            </a:r>
            <a:r>
              <a:rPr sz="2000" spc="-5" dirty="0">
                <a:latin typeface="宋体" panose="02010600030101010101" pitchFamily="2" charset="-122"/>
                <a:cs typeface="宋体" panose="02010600030101010101" pitchFamily="2" charset="-122"/>
              </a:rPr>
              <a:t>/</a:t>
            </a:r>
            <a:r>
              <a:rPr sz="2000" dirty="0">
                <a:latin typeface="宋体" panose="02010600030101010101" pitchFamily="2" charset="-122"/>
                <a:cs typeface="宋体" panose="02010600030101010101" pitchFamily="2" charset="-122"/>
              </a:rPr>
              <a:t>集合运算</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支持的运算符：</a:t>
            </a:r>
            <a:r>
              <a:rPr sz="1800" spc="-55" dirty="0">
                <a:latin typeface="宋体" panose="02010600030101010101" pitchFamily="2" charset="-122"/>
                <a:cs typeface="宋体" panose="02010600030101010101" pitchFamily="2" charset="-122"/>
              </a:rPr>
              <a:t>and</a:t>
            </a:r>
            <a:r>
              <a:rPr sz="1800" dirty="0">
                <a:latin typeface="宋体" panose="02010600030101010101" pitchFamily="2" charset="-122"/>
                <a:cs typeface="宋体" panose="02010600030101010101" pitchFamily="2" charset="-122"/>
              </a:rPr>
              <a:t>（并且）、</a:t>
            </a:r>
            <a:r>
              <a:rPr sz="1800" spc="-145" dirty="0">
                <a:latin typeface="宋体" panose="02010600030101010101" pitchFamily="2" charset="-122"/>
                <a:cs typeface="宋体" panose="02010600030101010101" pitchFamily="2" charset="-122"/>
              </a:rPr>
              <a:t>or</a:t>
            </a:r>
            <a:r>
              <a:rPr sz="1800" dirty="0">
                <a:latin typeface="宋体" panose="02010600030101010101" pitchFamily="2" charset="-122"/>
                <a:cs typeface="宋体" panose="02010600030101010101" pitchFamily="2" charset="-122"/>
              </a:rPr>
              <a:t>（或者）和</a:t>
            </a:r>
            <a:r>
              <a:rPr sz="1800" spc="-190" dirty="0">
                <a:latin typeface="宋体" panose="02010600030101010101" pitchFamily="2" charset="-122"/>
                <a:cs typeface="宋体" panose="02010600030101010101" pitchFamily="2" charset="-122"/>
              </a:rPr>
              <a:t>unless</a:t>
            </a:r>
            <a:r>
              <a:rPr sz="1800" dirty="0">
                <a:latin typeface="宋体" panose="02010600030101010101" pitchFamily="2" charset="-122"/>
                <a:cs typeface="宋体" panose="02010600030101010101" pitchFamily="2" charset="-122"/>
              </a:rPr>
              <a:t>（除了）；</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目前，该运算仅允许在两个即时向量间进行，尚不支持标量参与运算；</a:t>
            </a:r>
            <a:endParaRPr sz="1800">
              <a:latin typeface="宋体" panose="02010600030101010101" pitchFamily="2" charset="-122"/>
              <a:cs typeface="宋体" panose="02010600030101010101" pitchFamily="2" charset="-122"/>
            </a:endParaRPr>
          </a:p>
        </p:txBody>
      </p:sp>
      <p:pic>
        <p:nvPicPr>
          <p:cNvPr id="20" name="图片 19"/>
          <p:cNvPicPr>
            <a:picLocks noChangeAspect="1"/>
          </p:cNvPicPr>
          <p:nvPr>
            <p:custDataLst>
              <p:tags r:id="rId1"/>
            </p:custDataLst>
          </p:nvPr>
        </p:nvPicPr>
        <p:blipFill>
          <a:blip r:embed="rId5"/>
          <a:stretch>
            <a:fillRect/>
          </a:stretch>
        </p:blipFill>
        <p:spPr>
          <a:xfrm>
            <a:off x="8537699" y="209863"/>
            <a:ext cx="2565911" cy="618240"/>
          </a:xfrm>
          <a:prstGeom prst="rect">
            <a:avLst/>
          </a:prstGeom>
        </p:spPr>
      </p:pic>
      <p:sp>
        <p:nvSpPr>
          <p:cNvPr id="7" name="object 7"/>
          <p:cNvSpPr/>
          <p:nvPr>
            <p:custDataLst>
              <p:tags r:id="rId2"/>
            </p:custDataLst>
          </p:nvPr>
        </p:nvSpPr>
        <p:spPr>
          <a:xfrm flipV="1">
            <a:off x="285115" y="818515"/>
            <a:ext cx="11394440"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8" name="object 4"/>
          <p:cNvPicPr/>
          <p:nvPr>
            <p:custDataLst>
              <p:tags r:id="rId3"/>
            </p:custDataLst>
          </p:nvPr>
        </p:nvPicPr>
        <p:blipFill>
          <a:blip r:embed="rId6" cstate="print"/>
          <a:stretch>
            <a:fillRect/>
          </a:stretch>
        </p:blipFill>
        <p:spPr>
          <a:xfrm>
            <a:off x="0" y="6436359"/>
            <a:ext cx="12190729" cy="42164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2766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二元运算符优先级</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10223500" cy="3037840"/>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spc="-70" dirty="0">
                <a:latin typeface="宋体" panose="02010600030101010101" pitchFamily="2" charset="-122"/>
                <a:cs typeface="宋体" panose="02010600030101010101" pitchFamily="2" charset="-122"/>
              </a:rPr>
              <a:t>Prometheus</a:t>
            </a:r>
            <a:r>
              <a:rPr sz="2000" dirty="0">
                <a:latin typeface="宋体" panose="02010600030101010101" pitchFamily="2" charset="-122"/>
                <a:cs typeface="宋体" panose="02010600030101010101" pitchFamily="2" charset="-122"/>
              </a:rPr>
              <a:t>的复杂运算中，二元运算符存在如下给定次序中所示的由高到低的优先级</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320" dirty="0">
                <a:latin typeface="宋体" panose="02010600030101010101" pitchFamily="2" charset="-122"/>
                <a:cs typeface="宋体" panose="02010600030101010101" pitchFamily="2" charset="-122"/>
              </a:rPr>
              <a:t>*,</a:t>
            </a:r>
            <a:r>
              <a:rPr sz="1800" spc="-450" dirty="0">
                <a:latin typeface="宋体" panose="02010600030101010101" pitchFamily="2" charset="-122"/>
                <a:cs typeface="宋体" panose="02010600030101010101" pitchFamily="2" charset="-122"/>
              </a:rPr>
              <a:t> </a:t>
            </a:r>
            <a:r>
              <a:rPr sz="1800" spc="-10" dirty="0">
                <a:latin typeface="宋体" panose="02010600030101010101" pitchFamily="2" charset="-122"/>
                <a:cs typeface="宋体" panose="02010600030101010101" pitchFamily="2" charset="-122"/>
              </a:rPr>
              <a:t>/</a:t>
            </a:r>
            <a:r>
              <a:rPr sz="1800" spc="-509" dirty="0">
                <a:latin typeface="宋体" panose="02010600030101010101" pitchFamily="2" charset="-122"/>
                <a:cs typeface="宋体" panose="02010600030101010101" pitchFamily="2" charset="-122"/>
              </a:rPr>
              <a:t>,</a:t>
            </a:r>
            <a:r>
              <a:rPr sz="1800" spc="-450" dirty="0">
                <a:latin typeface="宋体" panose="02010600030101010101" pitchFamily="2" charset="-122"/>
                <a:cs typeface="宋体" panose="02010600030101010101" pitchFamily="2" charset="-122"/>
              </a:rPr>
              <a:t> </a:t>
            </a:r>
            <a:r>
              <a:rPr sz="1800" spc="580" dirty="0">
                <a:latin typeface="宋体" panose="02010600030101010101" pitchFamily="2" charset="-122"/>
                <a:cs typeface="宋体" panose="02010600030101010101" pitchFamily="2" charset="-122"/>
              </a:rPr>
              <a:t>%</a:t>
            </a:r>
            <a:endParaRPr sz="1800">
              <a:latin typeface="宋体" panose="02010600030101010101" pitchFamily="2" charset="-122"/>
              <a:cs typeface="宋体" panose="02010600030101010101" pitchFamily="2" charset="-122"/>
            </a:endParaRPr>
          </a:p>
          <a:p>
            <a:pPr marL="469900">
              <a:lnSpc>
                <a:spcPct val="100000"/>
              </a:lnSpc>
              <a:spcBef>
                <a:spcPts val="295"/>
              </a:spcBef>
            </a:pPr>
            <a:r>
              <a:rPr sz="1800" dirty="0">
                <a:solidFill>
                  <a:srgbClr val="45B19B"/>
                </a:solidFill>
                <a:latin typeface="Wingdings" panose="05000000000000000000"/>
                <a:cs typeface="Wingdings" panose="05000000000000000000"/>
              </a:rPr>
              <a:t></a:t>
            </a:r>
            <a:r>
              <a:rPr sz="1800" dirty="0">
                <a:solidFill>
                  <a:srgbClr val="45B19B"/>
                </a:solidFill>
                <a:latin typeface="Times New Roman" panose="02020603050405020304"/>
                <a:cs typeface="Times New Roman" panose="02020603050405020304"/>
              </a:rPr>
              <a:t> </a:t>
            </a:r>
            <a:r>
              <a:rPr sz="1800" spc="5" dirty="0">
                <a:solidFill>
                  <a:srgbClr val="45B19B"/>
                </a:solidFill>
                <a:latin typeface="Times New Roman" panose="02020603050405020304"/>
                <a:cs typeface="Times New Roman" panose="02020603050405020304"/>
              </a:rPr>
              <a:t> </a:t>
            </a:r>
            <a:r>
              <a:rPr sz="1800" spc="-105" dirty="0">
                <a:latin typeface="宋体" panose="02010600030101010101" pitchFamily="2" charset="-122"/>
                <a:cs typeface="宋体" panose="02010600030101010101" pitchFamily="2" charset="-122"/>
              </a:rPr>
              <a:t>+,</a:t>
            </a:r>
            <a:r>
              <a:rPr sz="1800" spc="-450" dirty="0">
                <a:latin typeface="宋体" panose="02010600030101010101" pitchFamily="2" charset="-122"/>
                <a:cs typeface="宋体" panose="02010600030101010101" pitchFamily="2" charset="-122"/>
              </a:rPr>
              <a:t> </a:t>
            </a:r>
            <a:r>
              <a:rPr sz="1800" spc="-340" dirty="0">
                <a:latin typeface="宋体" panose="02010600030101010101" pitchFamily="2" charset="-122"/>
                <a:cs typeface="宋体" panose="02010600030101010101" pitchFamily="2" charset="-122"/>
              </a:rPr>
              <a:t>-</a:t>
            </a:r>
            <a:endParaRPr sz="1800">
              <a:latin typeface="宋体" panose="02010600030101010101" pitchFamily="2" charset="-122"/>
              <a:cs typeface="宋体" panose="02010600030101010101" pitchFamily="2" charset="-122"/>
            </a:endParaRPr>
          </a:p>
          <a:p>
            <a:pPr marL="469900">
              <a:lnSpc>
                <a:spcPct val="100000"/>
              </a:lnSpc>
              <a:spcBef>
                <a:spcPts val="280"/>
              </a:spcBef>
            </a:pPr>
            <a:r>
              <a:rPr sz="1800" dirty="0">
                <a:solidFill>
                  <a:srgbClr val="45B19B"/>
                </a:solidFill>
                <a:latin typeface="Wingdings" panose="05000000000000000000"/>
                <a:cs typeface="Wingdings" panose="05000000000000000000"/>
              </a:rPr>
              <a:t></a:t>
            </a:r>
            <a:r>
              <a:rPr sz="1800" dirty="0">
                <a:solidFill>
                  <a:srgbClr val="45B19B"/>
                </a:solidFill>
                <a:latin typeface="Times New Roman" panose="02020603050405020304"/>
                <a:cs typeface="Times New Roman" panose="02020603050405020304"/>
              </a:rPr>
              <a:t> </a:t>
            </a:r>
            <a:r>
              <a:rPr sz="1800" spc="5" dirty="0">
                <a:solidFill>
                  <a:srgbClr val="45B19B"/>
                </a:solidFill>
                <a:latin typeface="Times New Roman" panose="02020603050405020304"/>
                <a:cs typeface="Times New Roman" panose="02020603050405020304"/>
              </a:rPr>
              <a:t> </a:t>
            </a:r>
            <a:r>
              <a:rPr sz="1800" spc="30" dirty="0">
                <a:latin typeface="宋体" panose="02010600030101010101" pitchFamily="2" charset="-122"/>
                <a:cs typeface="宋体" panose="02010600030101010101" pitchFamily="2" charset="-122"/>
              </a:rPr>
              <a:t>==,</a:t>
            </a:r>
            <a:r>
              <a:rPr sz="1800" spc="-450" dirty="0">
                <a:latin typeface="宋体" panose="02010600030101010101" pitchFamily="2" charset="-122"/>
                <a:cs typeface="宋体" panose="02010600030101010101" pitchFamily="2" charset="-122"/>
              </a:rPr>
              <a:t> </a:t>
            </a:r>
            <a:r>
              <a:rPr sz="1800" spc="-240" dirty="0">
                <a:latin typeface="宋体" panose="02010600030101010101" pitchFamily="2" charset="-122"/>
                <a:cs typeface="宋体" panose="02010600030101010101" pitchFamily="2" charset="-122"/>
              </a:rPr>
              <a:t>!=,</a:t>
            </a:r>
            <a:r>
              <a:rPr sz="1800" spc="-440" dirty="0">
                <a:latin typeface="宋体" panose="02010600030101010101" pitchFamily="2" charset="-122"/>
                <a:cs typeface="宋体" panose="02010600030101010101" pitchFamily="2" charset="-122"/>
              </a:rPr>
              <a:t> </a:t>
            </a:r>
            <a:r>
              <a:rPr sz="1800" spc="30" dirty="0">
                <a:latin typeface="宋体" panose="02010600030101010101" pitchFamily="2" charset="-122"/>
                <a:cs typeface="宋体" panose="02010600030101010101" pitchFamily="2" charset="-122"/>
              </a:rPr>
              <a:t>&lt;=,</a:t>
            </a:r>
            <a:r>
              <a:rPr sz="1800" spc="-450" dirty="0">
                <a:latin typeface="宋体" panose="02010600030101010101" pitchFamily="2" charset="-122"/>
                <a:cs typeface="宋体" panose="02010600030101010101" pitchFamily="2" charset="-122"/>
              </a:rPr>
              <a:t> </a:t>
            </a:r>
            <a:r>
              <a:rPr sz="1800" spc="-105" dirty="0">
                <a:latin typeface="宋体" panose="02010600030101010101" pitchFamily="2" charset="-122"/>
                <a:cs typeface="宋体" panose="02010600030101010101" pitchFamily="2" charset="-122"/>
              </a:rPr>
              <a:t>&lt;,</a:t>
            </a:r>
            <a:r>
              <a:rPr sz="1800" spc="-445" dirty="0">
                <a:latin typeface="宋体" panose="02010600030101010101" pitchFamily="2" charset="-122"/>
                <a:cs typeface="宋体" panose="02010600030101010101" pitchFamily="2" charset="-122"/>
              </a:rPr>
              <a:t> </a:t>
            </a:r>
            <a:r>
              <a:rPr sz="1800" spc="30" dirty="0">
                <a:latin typeface="宋体" panose="02010600030101010101" pitchFamily="2" charset="-122"/>
                <a:cs typeface="宋体" panose="02010600030101010101" pitchFamily="2" charset="-122"/>
              </a:rPr>
              <a:t>&gt;=,</a:t>
            </a:r>
            <a:r>
              <a:rPr sz="1800" spc="-450" dirty="0">
                <a:latin typeface="宋体" panose="02010600030101010101" pitchFamily="2" charset="-122"/>
                <a:cs typeface="宋体" panose="02010600030101010101" pitchFamily="2" charset="-122"/>
              </a:rPr>
              <a:t> </a:t>
            </a:r>
            <a:r>
              <a:rPr sz="1800" spc="300" dirty="0">
                <a:latin typeface="宋体" panose="02010600030101010101" pitchFamily="2" charset="-122"/>
                <a:cs typeface="宋体" panose="02010600030101010101" pitchFamily="2" charset="-122"/>
              </a:rPr>
              <a:t>&gt;</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165" dirty="0">
                <a:latin typeface="宋体" panose="02010600030101010101" pitchFamily="2" charset="-122"/>
                <a:cs typeface="宋体" panose="02010600030101010101" pitchFamily="2" charset="-122"/>
              </a:rPr>
              <a:t>and,</a:t>
            </a:r>
            <a:r>
              <a:rPr sz="1800" spc="-450" dirty="0">
                <a:latin typeface="宋体" panose="02010600030101010101" pitchFamily="2" charset="-122"/>
                <a:cs typeface="宋体" panose="02010600030101010101" pitchFamily="2" charset="-122"/>
              </a:rPr>
              <a:t> </a:t>
            </a:r>
            <a:r>
              <a:rPr sz="1800" spc="-160" dirty="0">
                <a:latin typeface="宋体" panose="02010600030101010101" pitchFamily="2" charset="-122"/>
                <a:cs typeface="宋体" panose="02010600030101010101" pitchFamily="2" charset="-122"/>
              </a:rPr>
              <a:t>unl</a:t>
            </a:r>
            <a:r>
              <a:rPr sz="1800" spc="-170" dirty="0">
                <a:latin typeface="宋体" panose="02010600030101010101" pitchFamily="2" charset="-122"/>
                <a:cs typeface="宋体" panose="02010600030101010101" pitchFamily="2" charset="-122"/>
              </a:rPr>
              <a:t>e</a:t>
            </a:r>
            <a:r>
              <a:rPr sz="1800" spc="-245" dirty="0">
                <a:latin typeface="宋体" panose="02010600030101010101" pitchFamily="2" charset="-122"/>
                <a:cs typeface="宋体" panose="02010600030101010101" pitchFamily="2" charset="-122"/>
              </a:rPr>
              <a:t>ss</a:t>
            </a:r>
            <a:endParaRPr sz="1800">
              <a:latin typeface="宋体" panose="02010600030101010101" pitchFamily="2" charset="-122"/>
              <a:cs typeface="宋体" panose="02010600030101010101" pitchFamily="2" charset="-122"/>
            </a:endParaRPr>
          </a:p>
          <a:p>
            <a:pPr marL="755650" lvl="1" indent="-285750">
              <a:lnSpc>
                <a:spcPct val="100000"/>
              </a:lnSpc>
              <a:spcBef>
                <a:spcPts val="290"/>
              </a:spcBef>
              <a:buClr>
                <a:srgbClr val="45B19B"/>
              </a:buClr>
              <a:buFont typeface="Wingdings" panose="05000000000000000000"/>
              <a:buChar char=""/>
              <a:tabLst>
                <a:tab pos="755650" algn="l"/>
              </a:tabLst>
            </a:pPr>
            <a:r>
              <a:rPr sz="1800" spc="-145" dirty="0">
                <a:latin typeface="宋体" panose="02010600030101010101" pitchFamily="2" charset="-122"/>
                <a:cs typeface="宋体" panose="02010600030101010101" pitchFamily="2" charset="-122"/>
              </a:rPr>
              <a:t>or</a:t>
            </a:r>
            <a:endParaRPr sz="1800">
              <a:latin typeface="宋体" panose="02010600030101010101" pitchFamily="2" charset="-122"/>
              <a:cs typeface="宋体" panose="02010600030101010101" pitchFamily="2" charset="-122"/>
            </a:endParaRPr>
          </a:p>
          <a:p>
            <a:pPr marL="304800" indent="-292100">
              <a:lnSpc>
                <a:spcPct val="100000"/>
              </a:lnSpc>
              <a:spcBef>
                <a:spcPts val="74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具有相同优先级的运算符满足结合律（左结合），但幂运算除外，因为它是右结合机制；</a:t>
            </a:r>
            <a:endParaRPr sz="2000">
              <a:latin typeface="宋体" panose="02010600030101010101" pitchFamily="2" charset="-122"/>
              <a:cs typeface="宋体" panose="02010600030101010101" pitchFamily="2" charset="-122"/>
            </a:endParaRPr>
          </a:p>
          <a:p>
            <a:pPr marL="304800" indent="-292100">
              <a:lnSpc>
                <a:spcPct val="100000"/>
              </a:lnSpc>
              <a:spcBef>
                <a:spcPts val="76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可以使用括号</a:t>
            </a:r>
            <a:r>
              <a:rPr sz="2000" spc="-420" dirty="0">
                <a:latin typeface="宋体" panose="02010600030101010101" pitchFamily="2" charset="-122"/>
                <a:cs typeface="宋体" panose="02010600030101010101" pitchFamily="2" charset="-122"/>
              </a:rPr>
              <a:t>(</a:t>
            </a:r>
            <a:r>
              <a:rPr sz="2000" spc="-500" dirty="0">
                <a:latin typeface="宋体" panose="02010600030101010101" pitchFamily="2" charset="-122"/>
                <a:cs typeface="宋体" panose="02010600030101010101" pitchFamily="2" charset="-122"/>
              </a:rPr>
              <a:t> </a:t>
            </a:r>
            <a:r>
              <a:rPr sz="2000" spc="-420" dirty="0">
                <a:latin typeface="宋体" panose="02010600030101010101" pitchFamily="2" charset="-122"/>
                <a:cs typeface="宋体" panose="02010600030101010101" pitchFamily="2" charset="-122"/>
              </a:rPr>
              <a:t>)</a:t>
            </a:r>
            <a:r>
              <a:rPr sz="2000" dirty="0">
                <a:latin typeface="宋体" panose="02010600030101010101" pitchFamily="2" charset="-122"/>
                <a:cs typeface="宋体" panose="02010600030101010101" pitchFamily="2" charset="-122"/>
              </a:rPr>
              <a:t>改变运算次序；</a:t>
            </a:r>
            <a:endParaRPr sz="2000">
              <a:latin typeface="宋体" panose="02010600030101010101" pitchFamily="2" charset="-122"/>
              <a:cs typeface="宋体" panose="02010600030101010101" pitchFamily="2" charset="-122"/>
            </a:endParaRPr>
          </a:p>
        </p:txBody>
      </p:sp>
      <p:sp>
        <p:nvSpPr>
          <p:cNvPr id="7" name="object 7"/>
          <p:cNvSpPr/>
          <p:nvPr>
            <p:custDataLst>
              <p:tags r:id="rId1"/>
            </p:custDataLst>
          </p:nvPr>
        </p:nvSpPr>
        <p:spPr>
          <a:xfrm flipV="1">
            <a:off x="285115" y="818515"/>
            <a:ext cx="11394440"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5"/>
          <a:stretch>
            <a:fillRect/>
          </a:stretch>
        </p:blipFill>
        <p:spPr>
          <a:xfrm>
            <a:off x="8537699" y="209863"/>
            <a:ext cx="2565911" cy="618240"/>
          </a:xfrm>
          <a:prstGeom prst="rect">
            <a:avLst/>
          </a:prstGeom>
        </p:spPr>
      </p:pic>
      <p:pic>
        <p:nvPicPr>
          <p:cNvPr id="4" name="object 4"/>
          <p:cNvPicPr/>
          <p:nvPr>
            <p:custDataLst>
              <p:tags r:id="rId3"/>
            </p:custDataLst>
          </p:nvPr>
        </p:nvPicPr>
        <p:blipFill>
          <a:blip r:embed="rId6" cstate="print"/>
          <a:stretch>
            <a:fillRect/>
          </a:stretch>
        </p:blipFill>
        <p:spPr>
          <a:xfrm>
            <a:off x="0" y="6436359"/>
            <a:ext cx="12190729" cy="42164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16510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向量匹配</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253470" cy="1227455"/>
          </a:xfrm>
          <a:prstGeom prst="rect">
            <a:avLst/>
          </a:prstGeom>
        </p:spPr>
        <p:txBody>
          <a:bodyPr vert="horz" wrap="square" lIns="0" tIns="46990" rIns="0" bIns="0" rtlCol="0">
            <a:spAutoFit/>
          </a:bodyPr>
          <a:lstStyle/>
          <a:p>
            <a:pPr marL="241300" marR="5080" indent="-228600">
              <a:lnSpc>
                <a:spcPts val="2160"/>
              </a:lnSpc>
              <a:spcBef>
                <a:spcPts val="37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即时向量间的运算是</a:t>
            </a: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310" dirty="0">
                <a:latin typeface="宋体" panose="02010600030101010101" pitchFamily="2" charset="-122"/>
                <a:cs typeface="宋体" panose="02010600030101010101" pitchFamily="2" charset="-122"/>
              </a:rPr>
              <a:t>omQL</a:t>
            </a:r>
            <a:r>
              <a:rPr sz="2000" dirty="0">
                <a:latin typeface="宋体" panose="02010600030101010101" pitchFamily="2" charset="-122"/>
                <a:cs typeface="宋体" panose="02010600030101010101" pitchFamily="2" charset="-122"/>
              </a:rPr>
              <a:t>的特色之一；运算时，</a:t>
            </a: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310" dirty="0">
                <a:latin typeface="宋体" panose="02010600030101010101" pitchFamily="2" charset="-122"/>
                <a:cs typeface="宋体" panose="02010600030101010101" pitchFamily="2" charset="-122"/>
              </a:rPr>
              <a:t>omQL</a:t>
            </a:r>
            <a:r>
              <a:rPr sz="2000" dirty="0">
                <a:latin typeface="宋体" panose="02010600030101010101" pitchFamily="2" charset="-122"/>
                <a:cs typeface="宋体" panose="02010600030101010101" pitchFamily="2" charset="-122"/>
              </a:rPr>
              <a:t>为会左侧向量中的每个元素找到匹配的 元素，其匹配行为有两种基本类型</a:t>
            </a:r>
            <a:endParaRPr sz="2000">
              <a:latin typeface="宋体" panose="02010600030101010101" pitchFamily="2" charset="-122"/>
              <a:cs typeface="宋体" panose="02010600030101010101" pitchFamily="2" charset="-122"/>
            </a:endParaRPr>
          </a:p>
          <a:p>
            <a:pPr marL="755650" lvl="1" indent="-285750">
              <a:lnSpc>
                <a:spcPct val="100000"/>
              </a:lnSpc>
              <a:spcBef>
                <a:spcPts val="27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一对</a:t>
            </a:r>
            <a:r>
              <a:rPr sz="1800" dirty="0">
                <a:latin typeface="宋体" panose="02010600030101010101" pitchFamily="2" charset="-122"/>
                <a:cs typeface="宋体" panose="02010600030101010101" pitchFamily="2" charset="-122"/>
              </a:rPr>
              <a:t>一</a:t>
            </a:r>
            <a:r>
              <a:rPr sz="1800" spc="-455" dirty="0">
                <a:latin typeface="宋体" panose="02010600030101010101" pitchFamily="2" charset="-122"/>
                <a:cs typeface="宋体" panose="02010600030101010101" pitchFamily="2" charset="-122"/>
              </a:rPr>
              <a:t> </a:t>
            </a:r>
            <a:r>
              <a:rPr sz="1800" spc="-5" dirty="0">
                <a:latin typeface="宋体" panose="02010600030101010101" pitchFamily="2" charset="-122"/>
                <a:cs typeface="宋体" panose="02010600030101010101" pitchFamily="2" charset="-122"/>
              </a:rPr>
              <a:t>（</a:t>
            </a:r>
            <a:r>
              <a:rPr sz="1800" spc="125" dirty="0">
                <a:latin typeface="宋体" panose="02010600030101010101" pitchFamily="2" charset="-122"/>
                <a:cs typeface="宋体" panose="02010600030101010101" pitchFamily="2" charset="-122"/>
              </a:rPr>
              <a:t>One</a:t>
            </a:r>
            <a:r>
              <a:rPr sz="1800" spc="-345" dirty="0">
                <a:latin typeface="宋体" panose="02010600030101010101" pitchFamily="2" charset="-122"/>
                <a:cs typeface="宋体" panose="02010600030101010101" pitchFamily="2" charset="-122"/>
              </a:rPr>
              <a:t>-</a:t>
            </a:r>
            <a:r>
              <a:rPr sz="1800" spc="-180" dirty="0">
                <a:latin typeface="宋体" panose="02010600030101010101" pitchFamily="2" charset="-122"/>
                <a:cs typeface="宋体" panose="02010600030101010101" pitchFamily="2" charset="-122"/>
              </a:rPr>
              <a:t>to</a:t>
            </a:r>
            <a:r>
              <a:rPr sz="1800" spc="-345" dirty="0">
                <a:latin typeface="宋体" panose="02010600030101010101" pitchFamily="2" charset="-122"/>
                <a:cs typeface="宋体" panose="02010600030101010101" pitchFamily="2" charset="-122"/>
              </a:rPr>
              <a:t>-</a:t>
            </a:r>
            <a:r>
              <a:rPr sz="1800" spc="260" dirty="0">
                <a:latin typeface="宋体" panose="02010600030101010101" pitchFamily="2" charset="-122"/>
                <a:cs typeface="宋体" panose="02010600030101010101" pitchFamily="2" charset="-122"/>
              </a:rPr>
              <a:t>O</a:t>
            </a:r>
            <a:r>
              <a:rPr sz="1800" spc="250" dirty="0">
                <a:latin typeface="宋体" panose="02010600030101010101" pitchFamily="2" charset="-122"/>
                <a:cs typeface="宋体" panose="02010600030101010101" pitchFamily="2" charset="-122"/>
              </a:rPr>
              <a:t>n</a:t>
            </a:r>
            <a:r>
              <a:rPr sz="1800" spc="-155" dirty="0">
                <a:latin typeface="宋体" panose="02010600030101010101" pitchFamily="2" charset="-122"/>
                <a:cs typeface="宋体" panose="02010600030101010101" pitchFamily="2" charset="-122"/>
              </a:rPr>
              <a:t>e</a:t>
            </a:r>
            <a:r>
              <a:rPr sz="1800" dirty="0">
                <a:latin typeface="宋体" panose="02010600030101010101" pitchFamily="2" charset="-122"/>
                <a:cs typeface="宋体" panose="02010600030101010101" pitchFamily="2" charset="-122"/>
              </a:rPr>
              <a:t>）</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一对多或多对一</a:t>
            </a:r>
            <a:r>
              <a:rPr sz="1800" spc="-450" dirty="0">
                <a:latin typeface="宋体" panose="02010600030101010101" pitchFamily="2" charset="-122"/>
                <a:cs typeface="宋体" panose="02010600030101010101" pitchFamily="2" charset="-122"/>
              </a:rPr>
              <a:t> </a:t>
            </a:r>
            <a:r>
              <a:rPr sz="1800" dirty="0">
                <a:latin typeface="宋体" panose="02010600030101010101" pitchFamily="2" charset="-122"/>
                <a:cs typeface="宋体" panose="02010600030101010101" pitchFamily="2" charset="-122"/>
              </a:rPr>
              <a:t>（</a:t>
            </a:r>
            <a:r>
              <a:rPr sz="1800" spc="70" dirty="0">
                <a:latin typeface="宋体" panose="02010600030101010101" pitchFamily="2" charset="-122"/>
                <a:cs typeface="宋体" panose="02010600030101010101" pitchFamily="2" charset="-122"/>
              </a:rPr>
              <a:t>Many</a:t>
            </a:r>
            <a:r>
              <a:rPr sz="1800" spc="-345" dirty="0">
                <a:latin typeface="宋体" panose="02010600030101010101" pitchFamily="2" charset="-122"/>
                <a:cs typeface="宋体" panose="02010600030101010101" pitchFamily="2" charset="-122"/>
              </a:rPr>
              <a:t>-</a:t>
            </a:r>
            <a:r>
              <a:rPr sz="1800" spc="-180" dirty="0">
                <a:latin typeface="宋体" panose="02010600030101010101" pitchFamily="2" charset="-122"/>
                <a:cs typeface="宋体" panose="02010600030101010101" pitchFamily="2" charset="-122"/>
              </a:rPr>
              <a:t>to</a:t>
            </a:r>
            <a:r>
              <a:rPr sz="1800" spc="-345" dirty="0">
                <a:latin typeface="宋体" panose="02010600030101010101" pitchFamily="2" charset="-122"/>
                <a:cs typeface="宋体" panose="02010600030101010101" pitchFamily="2" charset="-122"/>
              </a:rPr>
              <a:t>-</a:t>
            </a:r>
            <a:r>
              <a:rPr sz="1800" spc="-35" dirty="0">
                <a:latin typeface="宋体" panose="02010600030101010101" pitchFamily="2" charset="-122"/>
                <a:cs typeface="宋体" panose="02010600030101010101" pitchFamily="2" charset="-122"/>
              </a:rPr>
              <a:t>One,</a:t>
            </a:r>
            <a:r>
              <a:rPr sz="1800" spc="-480" dirty="0">
                <a:latin typeface="宋体" panose="02010600030101010101" pitchFamily="2" charset="-122"/>
                <a:cs typeface="宋体" panose="02010600030101010101" pitchFamily="2" charset="-122"/>
              </a:rPr>
              <a:t> </a:t>
            </a:r>
            <a:r>
              <a:rPr sz="1800" spc="260" dirty="0">
                <a:latin typeface="宋体" panose="02010600030101010101" pitchFamily="2" charset="-122"/>
                <a:cs typeface="宋体" panose="02010600030101010101" pitchFamily="2" charset="-122"/>
              </a:rPr>
              <a:t>On</a:t>
            </a:r>
            <a:r>
              <a:rPr sz="1800" spc="-150" dirty="0">
                <a:latin typeface="宋体" panose="02010600030101010101" pitchFamily="2" charset="-122"/>
                <a:cs typeface="宋体" panose="02010600030101010101" pitchFamily="2" charset="-122"/>
              </a:rPr>
              <a:t>e</a:t>
            </a:r>
            <a:r>
              <a:rPr sz="1800" spc="-345" dirty="0">
                <a:latin typeface="宋体" panose="02010600030101010101" pitchFamily="2" charset="-122"/>
                <a:cs typeface="宋体" panose="02010600030101010101" pitchFamily="2" charset="-122"/>
              </a:rPr>
              <a:t>-</a:t>
            </a:r>
            <a:r>
              <a:rPr sz="1800" spc="-180" dirty="0">
                <a:latin typeface="宋体" panose="02010600030101010101" pitchFamily="2" charset="-122"/>
                <a:cs typeface="宋体" panose="02010600030101010101" pitchFamily="2" charset="-122"/>
              </a:rPr>
              <a:t>to</a:t>
            </a:r>
            <a:r>
              <a:rPr sz="1800" spc="-345" dirty="0">
                <a:latin typeface="宋体" panose="02010600030101010101" pitchFamily="2" charset="-122"/>
                <a:cs typeface="宋体" panose="02010600030101010101" pitchFamily="2" charset="-122"/>
              </a:rPr>
              <a:t>-</a:t>
            </a:r>
            <a:r>
              <a:rPr sz="1800" spc="145" dirty="0">
                <a:latin typeface="宋体" panose="02010600030101010101" pitchFamily="2" charset="-122"/>
                <a:cs typeface="宋体" panose="02010600030101010101" pitchFamily="2" charset="-122"/>
              </a:rPr>
              <a:t>Ma</a:t>
            </a:r>
            <a:r>
              <a:rPr sz="1800" spc="150" dirty="0">
                <a:latin typeface="宋体" panose="02010600030101010101" pitchFamily="2" charset="-122"/>
                <a:cs typeface="宋体" panose="02010600030101010101" pitchFamily="2" charset="-122"/>
              </a:rPr>
              <a:t>n</a:t>
            </a:r>
            <a:r>
              <a:rPr sz="1800" spc="-155" dirty="0">
                <a:latin typeface="宋体" panose="02010600030101010101" pitchFamily="2" charset="-122"/>
                <a:cs typeface="宋体" panose="02010600030101010101" pitchFamily="2" charset="-122"/>
              </a:rPr>
              <a:t>y</a:t>
            </a:r>
            <a:r>
              <a:rPr sz="1800" dirty="0">
                <a:latin typeface="宋体" panose="02010600030101010101" pitchFamily="2" charset="-122"/>
                <a:cs typeface="宋体" panose="02010600030101010101" pitchFamily="2" charset="-122"/>
              </a:rPr>
              <a:t>）</a:t>
            </a:r>
            <a:endParaRPr sz="1800">
              <a:latin typeface="宋体" panose="02010600030101010101" pitchFamily="2" charset="-122"/>
              <a:cs typeface="宋体" panose="02010600030101010101" pitchFamily="2" charset="-122"/>
            </a:endParaRPr>
          </a:p>
        </p:txBody>
      </p:sp>
      <p:grpSp>
        <p:nvGrpSpPr>
          <p:cNvPr id="4" name="object 4"/>
          <p:cNvGrpSpPr/>
          <p:nvPr/>
        </p:nvGrpSpPr>
        <p:grpSpPr>
          <a:xfrm>
            <a:off x="1327150" y="3764292"/>
            <a:ext cx="4895850" cy="2007870"/>
            <a:chOff x="1327150" y="3764292"/>
            <a:chExt cx="4895850" cy="2007870"/>
          </a:xfrm>
        </p:grpSpPr>
        <p:pic>
          <p:nvPicPr>
            <p:cNvPr id="5" name="object 5"/>
            <p:cNvPicPr/>
            <p:nvPr/>
          </p:nvPicPr>
          <p:blipFill>
            <a:blip r:embed="rId5" cstate="print"/>
            <a:stretch>
              <a:fillRect/>
            </a:stretch>
          </p:blipFill>
          <p:spPr>
            <a:xfrm>
              <a:off x="1327150" y="3764292"/>
              <a:ext cx="4895342" cy="2007361"/>
            </a:xfrm>
            <a:prstGeom prst="rect">
              <a:avLst/>
            </a:prstGeom>
          </p:spPr>
        </p:pic>
        <p:pic>
          <p:nvPicPr>
            <p:cNvPr id="6" name="object 6"/>
            <p:cNvPicPr/>
            <p:nvPr/>
          </p:nvPicPr>
          <p:blipFill>
            <a:blip r:embed="rId6" cstate="print"/>
            <a:stretch>
              <a:fillRect/>
            </a:stretch>
          </p:blipFill>
          <p:spPr>
            <a:xfrm>
              <a:off x="1437639" y="3846830"/>
              <a:ext cx="4678933" cy="1846833"/>
            </a:xfrm>
            <a:prstGeom prst="rect">
              <a:avLst/>
            </a:prstGeom>
          </p:spPr>
        </p:pic>
      </p:grpSp>
      <p:grpSp>
        <p:nvGrpSpPr>
          <p:cNvPr id="7" name="object 7"/>
          <p:cNvGrpSpPr/>
          <p:nvPr/>
        </p:nvGrpSpPr>
        <p:grpSpPr>
          <a:xfrm>
            <a:off x="6488429" y="3764292"/>
            <a:ext cx="4897120" cy="2007870"/>
            <a:chOff x="6488429" y="3764292"/>
            <a:chExt cx="4897120" cy="2007870"/>
          </a:xfrm>
        </p:grpSpPr>
        <p:pic>
          <p:nvPicPr>
            <p:cNvPr id="8" name="object 8"/>
            <p:cNvPicPr/>
            <p:nvPr/>
          </p:nvPicPr>
          <p:blipFill>
            <a:blip r:embed="rId5" cstate="print"/>
            <a:stretch>
              <a:fillRect/>
            </a:stretch>
          </p:blipFill>
          <p:spPr>
            <a:xfrm>
              <a:off x="6488429" y="3764292"/>
              <a:ext cx="4896611" cy="2007361"/>
            </a:xfrm>
            <a:prstGeom prst="rect">
              <a:avLst/>
            </a:prstGeom>
          </p:spPr>
        </p:pic>
        <p:pic>
          <p:nvPicPr>
            <p:cNvPr id="9" name="object 9"/>
            <p:cNvPicPr/>
            <p:nvPr/>
          </p:nvPicPr>
          <p:blipFill>
            <a:blip r:embed="rId7" cstate="print"/>
            <a:stretch>
              <a:fillRect/>
            </a:stretch>
          </p:blipFill>
          <p:spPr>
            <a:xfrm>
              <a:off x="6598920" y="3846830"/>
              <a:ext cx="4680204" cy="1846833"/>
            </a:xfrm>
            <a:prstGeom prst="rect">
              <a:avLst/>
            </a:prstGeom>
          </p:spPr>
        </p:pic>
      </p:grpSp>
      <p:grpSp>
        <p:nvGrpSpPr>
          <p:cNvPr id="10" name="object 10"/>
          <p:cNvGrpSpPr/>
          <p:nvPr/>
        </p:nvGrpSpPr>
        <p:grpSpPr>
          <a:xfrm>
            <a:off x="6489700" y="1639570"/>
            <a:ext cx="4895850" cy="1957070"/>
            <a:chOff x="6489700" y="1639570"/>
            <a:chExt cx="4895850" cy="1957070"/>
          </a:xfrm>
        </p:grpSpPr>
        <p:pic>
          <p:nvPicPr>
            <p:cNvPr id="11" name="object 11"/>
            <p:cNvPicPr/>
            <p:nvPr/>
          </p:nvPicPr>
          <p:blipFill>
            <a:blip r:embed="rId8" cstate="print"/>
            <a:stretch>
              <a:fillRect/>
            </a:stretch>
          </p:blipFill>
          <p:spPr>
            <a:xfrm>
              <a:off x="6489700" y="1639570"/>
              <a:ext cx="4895342" cy="1956561"/>
            </a:xfrm>
            <a:prstGeom prst="rect">
              <a:avLst/>
            </a:prstGeom>
          </p:spPr>
        </p:pic>
        <p:pic>
          <p:nvPicPr>
            <p:cNvPr id="12" name="object 12"/>
            <p:cNvPicPr/>
            <p:nvPr/>
          </p:nvPicPr>
          <p:blipFill>
            <a:blip r:embed="rId9" cstate="print"/>
            <a:stretch>
              <a:fillRect/>
            </a:stretch>
          </p:blipFill>
          <p:spPr>
            <a:xfrm>
              <a:off x="6600189" y="1720850"/>
              <a:ext cx="4678933" cy="1798573"/>
            </a:xfrm>
            <a:prstGeom prst="rect">
              <a:avLst/>
            </a:prstGeom>
          </p:spPr>
        </p:pic>
      </p:grpSp>
      <p:sp>
        <p:nvSpPr>
          <p:cNvPr id="16" name="object 7"/>
          <p:cNvSpPr/>
          <p:nvPr>
            <p:custDataLst>
              <p:tags r:id="rId1"/>
            </p:custDataLst>
          </p:nvPr>
        </p:nvSpPr>
        <p:spPr>
          <a:xfrm flipV="1">
            <a:off x="285115" y="818515"/>
            <a:ext cx="11394440"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10"/>
          <a:stretch>
            <a:fillRect/>
          </a:stretch>
        </p:blipFill>
        <p:spPr>
          <a:xfrm>
            <a:off x="8537699" y="209863"/>
            <a:ext cx="2565911" cy="618240"/>
          </a:xfrm>
          <a:prstGeom prst="rect">
            <a:avLst/>
          </a:prstGeom>
        </p:spPr>
      </p:pic>
      <p:pic>
        <p:nvPicPr>
          <p:cNvPr id="13" name="object 4"/>
          <p:cNvPicPr/>
          <p:nvPr>
            <p:custDataLst>
              <p:tags r:id="rId3"/>
            </p:custDataLst>
          </p:nvPr>
        </p:nvPicPr>
        <p:blipFill>
          <a:blip r:embed="rId11" cstate="print"/>
          <a:stretch>
            <a:fillRect/>
          </a:stretch>
        </p:blipFill>
        <p:spPr>
          <a:xfrm>
            <a:off x="0" y="6436359"/>
            <a:ext cx="12190729" cy="421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218305" cy="513080"/>
          </a:xfrm>
          <a:prstGeom prst="rect">
            <a:avLst/>
          </a:prstGeom>
        </p:spPr>
        <p:txBody>
          <a:bodyPr vert="horz" wrap="square" lIns="0" tIns="12700" rIns="0" bIns="0" rtlCol="0">
            <a:spAutoFit/>
          </a:bodyPr>
          <a:lstStyle/>
          <a:p>
            <a:pPr marL="12700">
              <a:lnSpc>
                <a:spcPct val="100000"/>
              </a:lnSpc>
              <a:spcBef>
                <a:spcPts val="100"/>
              </a:spcBef>
            </a:pPr>
            <a:r>
              <a:rPr sz="3200" b="0" spc="-320" dirty="0">
                <a:solidFill>
                  <a:srgbClr val="000000"/>
                </a:solidFill>
                <a:latin typeface="宋体" panose="02010600030101010101" pitchFamily="2" charset="-122"/>
                <a:cs typeface="宋体" panose="02010600030101010101" pitchFamily="2" charset="-122"/>
              </a:rPr>
              <a:t>Google</a:t>
            </a:r>
            <a:r>
              <a:rPr sz="3200" b="0" spc="-840" dirty="0">
                <a:solidFill>
                  <a:srgbClr val="000000"/>
                </a:solidFill>
                <a:latin typeface="宋体" panose="02010600030101010101" pitchFamily="2" charset="-122"/>
                <a:cs typeface="宋体" panose="02010600030101010101" pitchFamily="2" charset="-122"/>
              </a:rPr>
              <a:t> </a:t>
            </a:r>
            <a:r>
              <a:rPr sz="3200" b="0" spc="190" dirty="0">
                <a:solidFill>
                  <a:srgbClr val="000000"/>
                </a:solidFill>
                <a:latin typeface="宋体" panose="02010600030101010101" pitchFamily="2" charset="-122"/>
                <a:cs typeface="宋体" panose="02010600030101010101" pitchFamily="2" charset="-122"/>
              </a:rPr>
              <a:t>SR</a:t>
            </a:r>
            <a:r>
              <a:rPr sz="3200" b="0" spc="180" dirty="0">
                <a:solidFill>
                  <a:srgbClr val="000000"/>
                </a:solidFill>
                <a:latin typeface="宋体" panose="02010600030101010101" pitchFamily="2" charset="-122"/>
                <a:cs typeface="宋体" panose="02010600030101010101" pitchFamily="2" charset="-122"/>
              </a:rPr>
              <a:t>E</a:t>
            </a:r>
            <a:r>
              <a:rPr sz="3200" b="0" dirty="0">
                <a:solidFill>
                  <a:srgbClr val="000000"/>
                </a:solidFill>
                <a:latin typeface="宋体" panose="02010600030101010101" pitchFamily="2" charset="-122"/>
                <a:cs typeface="宋体" panose="02010600030101010101" pitchFamily="2" charset="-122"/>
              </a:rPr>
              <a:t>的四黄金指标</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8289"/>
            <a:ext cx="11388090" cy="5405755"/>
          </a:xfrm>
          <a:prstGeom prst="rect">
            <a:avLst/>
          </a:prstGeom>
        </p:spPr>
        <p:txBody>
          <a:bodyPr vert="horz" wrap="square" lIns="0" tIns="55244" rIns="0" bIns="0" rtlCol="0">
            <a:spAutoFit/>
          </a:bodyPr>
          <a:lstStyle/>
          <a:p>
            <a:pPr marL="241300" indent="-228600">
              <a:lnSpc>
                <a:spcPct val="100000"/>
              </a:lnSpc>
              <a:spcBef>
                <a:spcPts val="435"/>
              </a:spcBef>
              <a:buClr>
                <a:srgbClr val="4770C4"/>
              </a:buClr>
              <a:buSzPct val="95000"/>
              <a:buFont typeface="Wingdings" panose="05000000000000000000"/>
              <a:buChar char=""/>
              <a:tabLst>
                <a:tab pos="241300" algn="l"/>
              </a:tabLst>
            </a:pPr>
            <a:r>
              <a:rPr sz="2000" dirty="0">
                <a:latin typeface="宋体" panose="02010600030101010101" pitchFamily="2" charset="-122"/>
                <a:cs typeface="宋体" panose="02010600030101010101" pitchFamily="2" charset="-122"/>
              </a:rPr>
              <a:t>延迟（</a:t>
            </a:r>
            <a:r>
              <a:rPr sz="2000" spc="-160" dirty="0">
                <a:latin typeface="宋体" panose="02010600030101010101" pitchFamily="2" charset="-122"/>
                <a:cs typeface="宋体" panose="02010600030101010101" pitchFamily="2" charset="-122"/>
              </a:rPr>
              <a:t>Lat</a:t>
            </a:r>
            <a:r>
              <a:rPr sz="2000" spc="-170" dirty="0">
                <a:latin typeface="宋体" panose="02010600030101010101" pitchFamily="2" charset="-122"/>
                <a:cs typeface="宋体" panose="02010600030101010101" pitchFamily="2" charset="-122"/>
              </a:rPr>
              <a:t>e</a:t>
            </a:r>
            <a:r>
              <a:rPr sz="2000" spc="-105" dirty="0">
                <a:latin typeface="宋体" panose="02010600030101010101" pitchFamily="2" charset="-122"/>
                <a:cs typeface="宋体" panose="02010600030101010101" pitchFamily="2" charset="-122"/>
              </a:rPr>
              <a:t>nc</a:t>
            </a:r>
            <a:r>
              <a:rPr sz="2000" spc="-114" dirty="0">
                <a:latin typeface="宋体" panose="02010600030101010101" pitchFamily="2" charset="-122"/>
                <a:cs typeface="宋体" panose="02010600030101010101" pitchFamily="2" charset="-122"/>
              </a:rPr>
              <a:t>y</a:t>
            </a:r>
            <a:r>
              <a:rPr sz="2000" dirty="0">
                <a:latin typeface="宋体" panose="02010600030101010101" pitchFamily="2" charset="-122"/>
                <a:cs typeface="宋体" panose="02010600030101010101" pitchFamily="2" charset="-122"/>
              </a:rPr>
              <a:t>）</a:t>
            </a: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服务请求所需要的时长，例</a:t>
            </a:r>
            <a:r>
              <a:rPr sz="1800" spc="5" dirty="0">
                <a:latin typeface="宋体" panose="02010600030101010101" pitchFamily="2" charset="-122"/>
                <a:cs typeface="宋体" panose="02010600030101010101" pitchFamily="2" charset="-122"/>
              </a:rPr>
              <a:t>如</a:t>
            </a:r>
            <a:r>
              <a:rPr sz="1800" spc="290" dirty="0">
                <a:latin typeface="宋体" panose="02010600030101010101" pitchFamily="2" charset="-122"/>
                <a:cs typeface="宋体" panose="02010600030101010101" pitchFamily="2" charset="-122"/>
              </a:rPr>
              <a:t>HT</a:t>
            </a:r>
            <a:r>
              <a:rPr sz="1800" spc="295" dirty="0">
                <a:latin typeface="宋体" panose="02010600030101010101" pitchFamily="2" charset="-122"/>
                <a:cs typeface="宋体" panose="02010600030101010101" pitchFamily="2" charset="-122"/>
              </a:rPr>
              <a:t>T</a:t>
            </a:r>
            <a:r>
              <a:rPr sz="1800" spc="105" dirty="0">
                <a:latin typeface="宋体" panose="02010600030101010101" pitchFamily="2" charset="-122"/>
                <a:cs typeface="宋体" panose="02010600030101010101" pitchFamily="2" charset="-122"/>
              </a:rPr>
              <a:t>P</a:t>
            </a:r>
            <a:r>
              <a:rPr sz="1800" dirty="0">
                <a:latin typeface="宋体" panose="02010600030101010101" pitchFamily="2" charset="-122"/>
                <a:cs typeface="宋体" panose="02010600030101010101" pitchFamily="2" charset="-122"/>
              </a:rPr>
              <a:t>请求平均延迟</a:t>
            </a:r>
          </a:p>
          <a:p>
            <a:pPr marL="755650" lvl="1" indent="-285750">
              <a:lnSpc>
                <a:spcPct val="100000"/>
              </a:lnSpc>
              <a:spcBef>
                <a:spcPts val="28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应用程序响应时间会受到所有核心系统资源（包括网络、存储</a:t>
            </a:r>
            <a:r>
              <a:rPr sz="1800" spc="5" dirty="0">
                <a:latin typeface="宋体" panose="02010600030101010101" pitchFamily="2" charset="-122"/>
                <a:cs typeface="宋体" panose="02010600030101010101" pitchFamily="2" charset="-122"/>
              </a:rPr>
              <a:t>、</a:t>
            </a:r>
            <a:r>
              <a:rPr sz="1800" spc="235" dirty="0">
                <a:latin typeface="宋体" panose="02010600030101010101" pitchFamily="2" charset="-122"/>
                <a:cs typeface="宋体" panose="02010600030101010101" pitchFamily="2" charset="-122"/>
              </a:rPr>
              <a:t>CPU</a:t>
            </a:r>
            <a:r>
              <a:rPr sz="1800" dirty="0">
                <a:latin typeface="宋体" panose="02010600030101010101" pitchFamily="2" charset="-122"/>
                <a:cs typeface="宋体" panose="02010600030101010101" pitchFamily="2" charset="-122"/>
              </a:rPr>
              <a:t>和内存）延迟的影响</a:t>
            </a:r>
          </a:p>
          <a:p>
            <a:pPr marL="755650" lvl="1" indent="-285750">
              <a:lnSpc>
                <a:spcPct val="100000"/>
              </a:lnSpc>
              <a:spcBef>
                <a:spcPts val="29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需要区分失败请求和成功请求</a:t>
            </a:r>
          </a:p>
          <a:p>
            <a:pPr marL="304800" indent="-292100">
              <a:lnSpc>
                <a:spcPct val="100000"/>
              </a:lnSpc>
              <a:spcBef>
                <a:spcPts val="740"/>
              </a:spcBef>
              <a:buClr>
                <a:srgbClr val="4770C4"/>
              </a:buClr>
              <a:buSzPct val="95000"/>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流量（</a:t>
            </a:r>
            <a:r>
              <a:rPr sz="2000" spc="-165" dirty="0">
                <a:latin typeface="宋体" panose="02010600030101010101" pitchFamily="2" charset="-122"/>
                <a:cs typeface="宋体" panose="02010600030101010101" pitchFamily="2" charset="-122"/>
              </a:rPr>
              <a:t>Traf</a:t>
            </a:r>
            <a:r>
              <a:rPr sz="2000" spc="-355" dirty="0">
                <a:latin typeface="宋体" panose="02010600030101010101" pitchFamily="2" charset="-122"/>
                <a:cs typeface="宋体" panose="02010600030101010101" pitchFamily="2" charset="-122"/>
              </a:rPr>
              <a:t>fic</a:t>
            </a:r>
            <a:r>
              <a:rPr sz="2000" dirty="0">
                <a:latin typeface="宋体" panose="02010600030101010101" pitchFamily="2" charset="-122"/>
                <a:cs typeface="宋体" panose="02010600030101010101" pitchFamily="2" charset="-122"/>
              </a:rPr>
              <a:t>），有时也称为吞吐量</a:t>
            </a: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衡量服务的容量需求，</a:t>
            </a:r>
            <a:r>
              <a:rPr sz="1800" spc="-450" dirty="0">
                <a:latin typeface="宋体" panose="02010600030101010101" pitchFamily="2" charset="-122"/>
                <a:cs typeface="宋体" panose="02010600030101010101" pitchFamily="2" charset="-122"/>
              </a:rPr>
              <a:t> </a:t>
            </a:r>
            <a:r>
              <a:rPr sz="1800" dirty="0">
                <a:latin typeface="宋体" panose="02010600030101010101" pitchFamily="2" charset="-122"/>
                <a:cs typeface="宋体" panose="02010600030101010101" pitchFamily="2" charset="-122"/>
              </a:rPr>
              <a:t>例如每秒处理的</a:t>
            </a:r>
            <a:r>
              <a:rPr sz="1800" spc="290" dirty="0">
                <a:latin typeface="宋体" panose="02010600030101010101" pitchFamily="2" charset="-122"/>
                <a:cs typeface="宋体" panose="02010600030101010101" pitchFamily="2" charset="-122"/>
              </a:rPr>
              <a:t>HT</a:t>
            </a:r>
            <a:r>
              <a:rPr sz="1800" spc="295" dirty="0">
                <a:latin typeface="宋体" panose="02010600030101010101" pitchFamily="2" charset="-122"/>
                <a:cs typeface="宋体" panose="02010600030101010101" pitchFamily="2" charset="-122"/>
              </a:rPr>
              <a:t>T</a:t>
            </a:r>
            <a:r>
              <a:rPr sz="1800" spc="105" dirty="0">
                <a:latin typeface="宋体" panose="02010600030101010101" pitchFamily="2" charset="-122"/>
                <a:cs typeface="宋体" panose="02010600030101010101" pitchFamily="2" charset="-122"/>
              </a:rPr>
              <a:t>P</a:t>
            </a:r>
            <a:r>
              <a:rPr sz="1800" dirty="0">
                <a:latin typeface="宋体" panose="02010600030101010101" pitchFamily="2" charset="-122"/>
                <a:cs typeface="宋体" panose="02010600030101010101" pitchFamily="2" charset="-122"/>
              </a:rPr>
              <a:t>请求数或者数据库系统的事务数量</a:t>
            </a:r>
          </a:p>
          <a:p>
            <a:pPr marL="755650" lvl="1" indent="-285750">
              <a:lnSpc>
                <a:spcPct val="100000"/>
              </a:lnSpc>
              <a:spcBef>
                <a:spcPts val="28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吞吐量指标包括每</a:t>
            </a:r>
            <a:r>
              <a:rPr sz="1800" dirty="0">
                <a:latin typeface="宋体" panose="02010600030101010101" pitchFamily="2" charset="-122"/>
                <a:cs typeface="宋体" panose="02010600030101010101" pitchFamily="2" charset="-122"/>
              </a:rPr>
              <a:t>秒</a:t>
            </a:r>
            <a:r>
              <a:rPr sz="1800" spc="-450" dirty="0">
                <a:latin typeface="宋体" panose="02010600030101010101" pitchFamily="2" charset="-122"/>
                <a:cs typeface="宋体" panose="02010600030101010101" pitchFamily="2" charset="-122"/>
              </a:rPr>
              <a:t> </a:t>
            </a:r>
            <a:r>
              <a:rPr sz="1800" spc="185" dirty="0">
                <a:latin typeface="宋体" panose="02010600030101010101" pitchFamily="2" charset="-122"/>
                <a:cs typeface="宋体" panose="02010600030101010101" pitchFamily="2" charset="-122"/>
              </a:rPr>
              <a:t>Web</a:t>
            </a:r>
            <a:r>
              <a:rPr sz="1800" spc="-459" dirty="0">
                <a:latin typeface="宋体" panose="02010600030101010101" pitchFamily="2" charset="-122"/>
                <a:cs typeface="宋体" panose="02010600030101010101" pitchFamily="2" charset="-122"/>
              </a:rPr>
              <a:t> </a:t>
            </a:r>
            <a:r>
              <a:rPr sz="1800" spc="-5" dirty="0">
                <a:latin typeface="宋体" panose="02010600030101010101" pitchFamily="2" charset="-122"/>
                <a:cs typeface="宋体" panose="02010600030101010101" pitchFamily="2" charset="-122"/>
              </a:rPr>
              <a:t>请求</a:t>
            </a:r>
            <a:r>
              <a:rPr sz="1800" dirty="0">
                <a:latin typeface="宋体" panose="02010600030101010101" pitchFamily="2" charset="-122"/>
                <a:cs typeface="宋体" panose="02010600030101010101" pitchFamily="2" charset="-122"/>
              </a:rPr>
              <a:t>、</a:t>
            </a:r>
            <a:r>
              <a:rPr sz="1800" spc="55" dirty="0">
                <a:latin typeface="宋体" panose="02010600030101010101" pitchFamily="2" charset="-122"/>
                <a:cs typeface="宋体" panose="02010600030101010101" pitchFamily="2" charset="-122"/>
              </a:rPr>
              <a:t>API</a:t>
            </a:r>
            <a:r>
              <a:rPr sz="1800" spc="-465" dirty="0">
                <a:latin typeface="宋体" panose="02010600030101010101" pitchFamily="2" charset="-122"/>
                <a:cs typeface="宋体" panose="02010600030101010101" pitchFamily="2" charset="-122"/>
              </a:rPr>
              <a:t> </a:t>
            </a:r>
            <a:r>
              <a:rPr sz="1800" spc="-5" dirty="0">
                <a:latin typeface="宋体" panose="02010600030101010101" pitchFamily="2" charset="-122"/>
                <a:cs typeface="宋体" panose="02010600030101010101" pitchFamily="2" charset="-122"/>
              </a:rPr>
              <a:t>调用等示例，并且被描述为通常表示为每秒请求数的需求</a:t>
            </a:r>
            <a:endParaRPr sz="1800" dirty="0">
              <a:latin typeface="宋体" panose="02010600030101010101" pitchFamily="2" charset="-122"/>
              <a:cs typeface="宋体" panose="02010600030101010101" pitchFamily="2" charset="-122"/>
            </a:endParaRPr>
          </a:p>
          <a:p>
            <a:pPr marL="304800" indent="-292100">
              <a:lnSpc>
                <a:spcPct val="100000"/>
              </a:lnSpc>
              <a:spcBef>
                <a:spcPts val="755"/>
              </a:spcBef>
              <a:buClr>
                <a:srgbClr val="4770C4"/>
              </a:buClr>
              <a:buSzPct val="95000"/>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错误（</a:t>
            </a:r>
            <a:r>
              <a:rPr sz="2000" spc="-120" dirty="0">
                <a:latin typeface="宋体" panose="02010600030101010101" pitchFamily="2" charset="-122"/>
                <a:cs typeface="宋体" panose="02010600030101010101" pitchFamily="2" charset="-122"/>
              </a:rPr>
              <a:t>Err</a:t>
            </a:r>
            <a:r>
              <a:rPr sz="2000" spc="-195" dirty="0">
                <a:latin typeface="宋体" panose="02010600030101010101" pitchFamily="2" charset="-122"/>
                <a:cs typeface="宋体" panose="02010600030101010101" pitchFamily="2" charset="-122"/>
              </a:rPr>
              <a:t>or</a:t>
            </a:r>
            <a:r>
              <a:rPr sz="2000" spc="-190" dirty="0">
                <a:latin typeface="宋体" panose="02010600030101010101" pitchFamily="2" charset="-122"/>
                <a:cs typeface="宋体" panose="02010600030101010101" pitchFamily="2" charset="-122"/>
              </a:rPr>
              <a:t>s</a:t>
            </a:r>
            <a:r>
              <a:rPr sz="2000" dirty="0">
                <a:latin typeface="宋体" panose="02010600030101010101" pitchFamily="2" charset="-122"/>
                <a:cs typeface="宋体" panose="02010600030101010101" pitchFamily="2" charset="-122"/>
              </a:rPr>
              <a:t>）</a:t>
            </a:r>
          </a:p>
          <a:p>
            <a:pPr marL="698500" lvl="1" indent="-228600">
              <a:lnSpc>
                <a:spcPct val="100000"/>
              </a:lnSpc>
              <a:spcBef>
                <a:spcPts val="300"/>
              </a:spcBef>
              <a:buClr>
                <a:srgbClr val="45B19B"/>
              </a:buClr>
              <a:buFont typeface="Wingdings" panose="05000000000000000000"/>
              <a:buChar char=""/>
              <a:tabLst>
                <a:tab pos="698500" algn="l"/>
              </a:tabLst>
            </a:pPr>
            <a:r>
              <a:rPr sz="1800" dirty="0">
                <a:latin typeface="宋体" panose="02010600030101010101" pitchFamily="2" charset="-122"/>
                <a:cs typeface="宋体" panose="02010600030101010101" pitchFamily="2" charset="-122"/>
              </a:rPr>
              <a:t>失败的请求（流量）的数量，通常以绝对数量或错误请求占请求总数的百分比表示</a:t>
            </a:r>
          </a:p>
          <a:p>
            <a:pPr marL="1155700" lvl="2" indent="-229235">
              <a:lnSpc>
                <a:spcPct val="100000"/>
              </a:lnSpc>
              <a:spcBef>
                <a:spcPts val="320"/>
              </a:spcBef>
              <a:buClr>
                <a:srgbClr val="F3C108"/>
              </a:buClr>
              <a:buFont typeface="Wingdings" panose="05000000000000000000"/>
              <a:buChar char=""/>
              <a:tabLst>
                <a:tab pos="1156335" algn="l"/>
              </a:tabLst>
            </a:pPr>
            <a:r>
              <a:rPr sz="1600" dirty="0">
                <a:latin typeface="宋体" panose="02010600030101010101" pitchFamily="2" charset="-122"/>
                <a:cs typeface="宋体" panose="02010600030101010101" pitchFamily="2" charset="-122"/>
              </a:rPr>
              <a:t>请求失败的速率，用于衡量错误发生的情况</a:t>
            </a:r>
          </a:p>
          <a:p>
            <a:pPr marL="755650" lvl="1" indent="-285750">
              <a:lnSpc>
                <a:spcPts val="2050"/>
              </a:lnSpc>
              <a:spcBef>
                <a:spcPts val="27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例如，</a:t>
            </a:r>
            <a:r>
              <a:rPr sz="1800" spc="290" dirty="0">
                <a:latin typeface="宋体" panose="02010600030101010101" pitchFamily="2" charset="-122"/>
                <a:cs typeface="宋体" panose="02010600030101010101" pitchFamily="2" charset="-122"/>
              </a:rPr>
              <a:t>HT</a:t>
            </a:r>
            <a:r>
              <a:rPr sz="1800" spc="295" dirty="0">
                <a:latin typeface="宋体" panose="02010600030101010101" pitchFamily="2" charset="-122"/>
                <a:cs typeface="宋体" panose="02010600030101010101" pitchFamily="2" charset="-122"/>
              </a:rPr>
              <a:t>T</a:t>
            </a:r>
            <a:r>
              <a:rPr sz="1800" spc="110" dirty="0">
                <a:latin typeface="宋体" panose="02010600030101010101" pitchFamily="2" charset="-122"/>
                <a:cs typeface="宋体" panose="02010600030101010101" pitchFamily="2" charset="-122"/>
              </a:rPr>
              <a:t>P</a:t>
            </a:r>
            <a:r>
              <a:rPr sz="1800" spc="-450" dirty="0">
                <a:latin typeface="宋体" panose="02010600030101010101" pitchFamily="2" charset="-122"/>
                <a:cs typeface="宋体" panose="02010600030101010101" pitchFamily="2" charset="-122"/>
              </a:rPr>
              <a:t> </a:t>
            </a:r>
            <a:r>
              <a:rPr sz="1800" spc="-70" dirty="0">
                <a:latin typeface="宋体" panose="02010600030101010101" pitchFamily="2" charset="-122"/>
                <a:cs typeface="宋体" panose="02010600030101010101" pitchFamily="2" charset="-122"/>
              </a:rPr>
              <a:t>5</a:t>
            </a:r>
            <a:r>
              <a:rPr sz="1800" spc="-60" dirty="0">
                <a:latin typeface="宋体" panose="02010600030101010101" pitchFamily="2" charset="-122"/>
                <a:cs typeface="宋体" panose="02010600030101010101" pitchFamily="2" charset="-122"/>
              </a:rPr>
              <a:t>0</a:t>
            </a:r>
            <a:r>
              <a:rPr sz="1800" spc="-70" dirty="0">
                <a:latin typeface="宋体" panose="02010600030101010101" pitchFamily="2" charset="-122"/>
                <a:cs typeface="宋体" panose="02010600030101010101" pitchFamily="2" charset="-122"/>
              </a:rPr>
              <a:t>0</a:t>
            </a:r>
            <a:r>
              <a:rPr sz="1800" dirty="0">
                <a:latin typeface="宋体" panose="02010600030101010101" pitchFamily="2" charset="-122"/>
                <a:cs typeface="宋体" panose="02010600030101010101" pitchFamily="2" charset="-122"/>
              </a:rPr>
              <a:t>错误数等显式失败，返回错误内容或无效内容等隐式失败，以及由策略原因导致的失败</a:t>
            </a:r>
          </a:p>
          <a:p>
            <a:pPr marL="698500">
              <a:lnSpc>
                <a:spcPts val="2050"/>
              </a:lnSpc>
            </a:pPr>
            <a:r>
              <a:rPr sz="1800" dirty="0">
                <a:latin typeface="宋体" panose="02010600030101010101" pitchFamily="2" charset="-122"/>
                <a:cs typeface="宋体" panose="02010600030101010101" pitchFamily="2" charset="-122"/>
              </a:rPr>
              <a:t>（例如强制要求响应时间超过</a:t>
            </a:r>
            <a:r>
              <a:rPr sz="1800" spc="-65" dirty="0">
                <a:latin typeface="宋体" panose="02010600030101010101" pitchFamily="2" charset="-122"/>
                <a:cs typeface="宋体" panose="02010600030101010101" pitchFamily="2" charset="-122"/>
              </a:rPr>
              <a:t>30</a:t>
            </a:r>
            <a:r>
              <a:rPr sz="1800" dirty="0">
                <a:latin typeface="宋体" panose="02010600030101010101" pitchFamily="2" charset="-122"/>
                <a:cs typeface="宋体" panose="02010600030101010101" pitchFamily="2" charset="-122"/>
              </a:rPr>
              <a:t>毫秒的请求视为错误）；</a:t>
            </a:r>
          </a:p>
          <a:p>
            <a:pPr marL="304800" indent="-292100">
              <a:lnSpc>
                <a:spcPct val="100000"/>
              </a:lnSpc>
              <a:spcBef>
                <a:spcPts val="750"/>
              </a:spcBef>
              <a:buClr>
                <a:srgbClr val="4770C4"/>
              </a:buClr>
              <a:buSzPct val="95000"/>
              <a:buFont typeface="Wingdings" panose="05000000000000000000"/>
              <a:buChar char=""/>
              <a:tabLst>
                <a:tab pos="304800" algn="l"/>
              </a:tabLst>
            </a:pPr>
            <a:r>
              <a:rPr sz="2000" spc="-5" dirty="0">
                <a:latin typeface="宋体" panose="02010600030101010101" pitchFamily="2" charset="-122"/>
                <a:cs typeface="宋体" panose="02010600030101010101" pitchFamily="2" charset="-122"/>
              </a:rPr>
              <a:t>饱和度</a:t>
            </a:r>
            <a:r>
              <a:rPr sz="2000" dirty="0">
                <a:latin typeface="宋体" panose="02010600030101010101" pitchFamily="2" charset="-122"/>
                <a:cs typeface="宋体" panose="02010600030101010101" pitchFamily="2" charset="-122"/>
              </a:rPr>
              <a:t>（</a:t>
            </a:r>
            <a:r>
              <a:rPr sz="2000" spc="-215" dirty="0">
                <a:latin typeface="宋体" panose="02010600030101010101" pitchFamily="2" charset="-122"/>
                <a:cs typeface="宋体" panose="02010600030101010101" pitchFamily="2" charset="-122"/>
              </a:rPr>
              <a:t>Sa</a:t>
            </a:r>
            <a:r>
              <a:rPr sz="2000" spc="-225" dirty="0">
                <a:latin typeface="宋体" panose="02010600030101010101" pitchFamily="2" charset="-122"/>
                <a:cs typeface="宋体" panose="02010600030101010101" pitchFamily="2" charset="-122"/>
              </a:rPr>
              <a:t>t</a:t>
            </a:r>
            <a:r>
              <a:rPr sz="2000" spc="-210" dirty="0">
                <a:latin typeface="宋体" panose="02010600030101010101" pitchFamily="2" charset="-122"/>
                <a:cs typeface="宋体" panose="02010600030101010101" pitchFamily="2" charset="-122"/>
              </a:rPr>
              <a:t>uratio</a:t>
            </a:r>
            <a:r>
              <a:rPr sz="2000" spc="-220" dirty="0">
                <a:latin typeface="宋体" panose="02010600030101010101" pitchFamily="2" charset="-122"/>
                <a:cs typeface="宋体" panose="02010600030101010101" pitchFamily="2" charset="-122"/>
              </a:rPr>
              <a:t>n</a:t>
            </a:r>
            <a:r>
              <a:rPr sz="2000" dirty="0">
                <a:latin typeface="宋体" panose="02010600030101010101" pitchFamily="2" charset="-122"/>
                <a:cs typeface="宋体" panose="02010600030101010101" pitchFamily="2" charset="-122"/>
              </a:rPr>
              <a:t>）</a:t>
            </a: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衡量资源的使用情况，用于表达应用程序有多“满”</a:t>
            </a:r>
          </a:p>
          <a:p>
            <a:pPr marL="1155700" marR="5080" lvl="2" indent="-229235">
              <a:lnSpc>
                <a:spcPts val="1730"/>
              </a:lnSpc>
              <a:spcBef>
                <a:spcPts val="540"/>
              </a:spcBef>
              <a:buClr>
                <a:srgbClr val="F3C108"/>
              </a:buClr>
              <a:buFont typeface="Wingdings" panose="05000000000000000000"/>
              <a:buChar char=""/>
              <a:tabLst>
                <a:tab pos="1156335" algn="l"/>
              </a:tabLst>
            </a:pPr>
            <a:r>
              <a:rPr sz="1600" dirty="0">
                <a:latin typeface="宋体" panose="02010600030101010101" pitchFamily="2" charset="-122"/>
                <a:cs typeface="宋体" panose="02010600030101010101" pitchFamily="2" charset="-122"/>
              </a:rPr>
              <a:t>资源的整体利用率，包括</a:t>
            </a:r>
            <a:r>
              <a:rPr sz="1600" spc="-400" dirty="0">
                <a:latin typeface="宋体" panose="02010600030101010101" pitchFamily="2" charset="-122"/>
                <a:cs typeface="宋体" panose="02010600030101010101" pitchFamily="2" charset="-122"/>
              </a:rPr>
              <a:t> </a:t>
            </a:r>
            <a:r>
              <a:rPr sz="1600" spc="215" dirty="0">
                <a:latin typeface="宋体" panose="02010600030101010101" pitchFamily="2" charset="-122"/>
                <a:cs typeface="宋体" panose="02010600030101010101" pitchFamily="2" charset="-122"/>
              </a:rPr>
              <a:t>CPU</a:t>
            </a:r>
            <a:r>
              <a:rPr sz="1600" dirty="0">
                <a:latin typeface="宋体" panose="02010600030101010101" pitchFamily="2" charset="-122"/>
                <a:cs typeface="宋体" panose="02010600030101010101" pitchFamily="2" charset="-122"/>
              </a:rPr>
              <a:t>（容量、配额、节流）、内存（容量、分配）、存储（容量、分配和</a:t>
            </a:r>
            <a:r>
              <a:rPr sz="1600" spc="-400" dirty="0">
                <a:latin typeface="宋体" panose="02010600030101010101" pitchFamily="2" charset="-122"/>
                <a:cs typeface="宋体" panose="02010600030101010101" pitchFamily="2" charset="-122"/>
              </a:rPr>
              <a:t> </a:t>
            </a:r>
            <a:r>
              <a:rPr sz="1600" spc="70" dirty="0">
                <a:latin typeface="宋体" panose="02010600030101010101" pitchFamily="2" charset="-122"/>
                <a:cs typeface="宋体" panose="02010600030101010101" pitchFamily="2" charset="-122"/>
              </a:rPr>
              <a:t>I/O</a:t>
            </a:r>
            <a:r>
              <a:rPr sz="1600" spc="-409" dirty="0">
                <a:latin typeface="宋体" panose="02010600030101010101" pitchFamily="2" charset="-122"/>
                <a:cs typeface="宋体" panose="02010600030101010101" pitchFamily="2" charset="-122"/>
              </a:rPr>
              <a:t> </a:t>
            </a:r>
            <a:r>
              <a:rPr sz="1600" dirty="0">
                <a:latin typeface="宋体" panose="02010600030101010101" pitchFamily="2" charset="-122"/>
                <a:cs typeface="宋体" panose="02010600030101010101" pitchFamily="2" charset="-122"/>
              </a:rPr>
              <a:t>吞吐量）和 网络</a:t>
            </a:r>
          </a:p>
          <a:p>
            <a:pPr marL="755650" lvl="1" indent="-285750">
              <a:lnSpc>
                <a:spcPct val="100000"/>
              </a:lnSpc>
              <a:spcBef>
                <a:spcPts val="24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例如内存、</a:t>
            </a:r>
            <a:r>
              <a:rPr sz="1800" spc="235" dirty="0">
                <a:latin typeface="宋体" panose="02010600030101010101" pitchFamily="2" charset="-122"/>
                <a:cs typeface="宋体" panose="02010600030101010101" pitchFamily="2" charset="-122"/>
              </a:rPr>
              <a:t>CPU</a:t>
            </a:r>
            <a:r>
              <a:rPr sz="1800" dirty="0">
                <a:latin typeface="宋体" panose="02010600030101010101" pitchFamily="2" charset="-122"/>
                <a:cs typeface="宋体" panose="02010600030101010101" pitchFamily="2" charset="-122"/>
              </a:rPr>
              <a:t>、</a:t>
            </a:r>
            <a:r>
              <a:rPr sz="1800" spc="80" dirty="0">
                <a:latin typeface="宋体" panose="02010600030101010101" pitchFamily="2" charset="-122"/>
                <a:cs typeface="宋体" panose="02010600030101010101" pitchFamily="2" charset="-122"/>
              </a:rPr>
              <a:t>I/</a:t>
            </a:r>
            <a:r>
              <a:rPr sz="1800" spc="85" dirty="0">
                <a:latin typeface="宋体" panose="02010600030101010101" pitchFamily="2" charset="-122"/>
                <a:cs typeface="宋体" panose="02010600030101010101" pitchFamily="2" charset="-122"/>
              </a:rPr>
              <a:t>O</a:t>
            </a:r>
            <a:r>
              <a:rPr sz="1800" dirty="0">
                <a:latin typeface="宋体" panose="02010600030101010101" pitchFamily="2" charset="-122"/>
                <a:cs typeface="宋体" panose="02010600030101010101" pitchFamily="2" charset="-122"/>
              </a:rPr>
              <a:t>、磁盘等资源的使用量</a:t>
            </a:r>
          </a:p>
        </p:txBody>
      </p:sp>
      <p:pic>
        <p:nvPicPr>
          <p:cNvPr id="4" name="图片 3"/>
          <p:cNvPicPr>
            <a:picLocks noChangeAspect="1"/>
          </p:cNvPicPr>
          <p:nvPr/>
        </p:nvPicPr>
        <p:blipFill>
          <a:blip r:embed="rId3"/>
          <a:stretch>
            <a:fillRect/>
          </a:stretch>
        </p:blipFill>
        <p:spPr>
          <a:xfrm>
            <a:off x="8537699" y="209863"/>
            <a:ext cx="2565911" cy="618240"/>
          </a:xfrm>
          <a:prstGeom prst="rect">
            <a:avLst/>
          </a:prstGeom>
        </p:spPr>
      </p:pic>
      <p:pic>
        <p:nvPicPr>
          <p:cNvPr id="5" name="图片 4"/>
          <p:cNvPicPr>
            <a:picLocks noChangeAspect="1"/>
          </p:cNvPicPr>
          <p:nvPr/>
        </p:nvPicPr>
        <p:blipFill>
          <a:blip r:embed="rId4"/>
          <a:stretch>
            <a:fillRect/>
          </a:stretch>
        </p:blipFill>
        <p:spPr>
          <a:xfrm>
            <a:off x="124500" y="848289"/>
            <a:ext cx="11552381" cy="38095"/>
          </a:xfrm>
          <a:prstGeom prst="rect">
            <a:avLst/>
          </a:prstGeom>
        </p:spPr>
      </p:pic>
      <p:pic>
        <p:nvPicPr>
          <p:cNvPr id="6" name="object 4"/>
          <p:cNvPicPr/>
          <p:nvPr>
            <p:custDataLst>
              <p:tags r:id="rId1"/>
            </p:custDataLst>
          </p:nvPr>
        </p:nvPicPr>
        <p:blipFill>
          <a:blip r:embed="rId5" cstate="print"/>
          <a:stretch>
            <a:fillRect/>
          </a:stretch>
        </p:blipFill>
        <p:spPr>
          <a:xfrm>
            <a:off x="0" y="6436359"/>
            <a:ext cx="12190729" cy="42164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8702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向量一对一匹配</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11363960" cy="4475480"/>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即时向量的一对一匹配</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从运算符的两边表达式所获取的即时向量间依次比较，并找到唯一匹配（标签完全一致）的样本值；</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找不到匹配项的值则不会出现在结果中；</a:t>
            </a:r>
            <a:endParaRPr sz="1800">
              <a:latin typeface="宋体" panose="02010600030101010101" pitchFamily="2" charset="-122"/>
              <a:cs typeface="宋体" panose="02010600030101010101" pitchFamily="2" charset="-122"/>
            </a:endParaRPr>
          </a:p>
          <a:p>
            <a:pPr marL="304800" indent="-292100">
              <a:lnSpc>
                <a:spcPct val="100000"/>
              </a:lnSpc>
              <a:spcBef>
                <a:spcPts val="75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匹配表达式语法</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spc="-105" dirty="0">
                <a:latin typeface="宋体" panose="02010600030101010101" pitchFamily="2" charset="-122"/>
                <a:cs typeface="宋体" panose="02010600030101010101" pitchFamily="2" charset="-122"/>
              </a:rPr>
              <a:t>&lt;vector</a:t>
            </a:r>
            <a:r>
              <a:rPr sz="1800" spc="-450" dirty="0">
                <a:latin typeface="宋体" panose="02010600030101010101" pitchFamily="2" charset="-122"/>
                <a:cs typeface="宋体" panose="02010600030101010101" pitchFamily="2" charset="-122"/>
              </a:rPr>
              <a:t> </a:t>
            </a:r>
            <a:r>
              <a:rPr sz="1800" spc="-10" dirty="0">
                <a:latin typeface="宋体" panose="02010600030101010101" pitchFamily="2" charset="-122"/>
                <a:cs typeface="宋体" panose="02010600030101010101" pitchFamily="2" charset="-122"/>
              </a:rPr>
              <a:t>e</a:t>
            </a:r>
            <a:r>
              <a:rPr sz="1800" cap="small" spc="-10" dirty="0">
                <a:latin typeface="宋体" panose="02010600030101010101" pitchFamily="2" charset="-122"/>
                <a:cs typeface="宋体" panose="02010600030101010101" pitchFamily="2" charset="-122"/>
              </a:rPr>
              <a:t>x</a:t>
            </a:r>
            <a:r>
              <a:rPr sz="1800" spc="-10" dirty="0">
                <a:latin typeface="宋体" panose="02010600030101010101" pitchFamily="2" charset="-122"/>
                <a:cs typeface="宋体" panose="02010600030101010101" pitchFamily="2" charset="-122"/>
              </a:rPr>
              <a:t>pr&gt;</a:t>
            </a:r>
            <a:r>
              <a:rPr sz="1800" spc="-450" dirty="0">
                <a:latin typeface="宋体" panose="02010600030101010101" pitchFamily="2" charset="-122"/>
                <a:cs typeface="宋体" panose="02010600030101010101" pitchFamily="2" charset="-122"/>
              </a:rPr>
              <a:t> </a:t>
            </a:r>
            <a:r>
              <a:rPr sz="1800" spc="-20" dirty="0">
                <a:latin typeface="宋体" panose="02010600030101010101" pitchFamily="2" charset="-122"/>
                <a:cs typeface="宋体" panose="02010600030101010101" pitchFamily="2" charset="-122"/>
              </a:rPr>
              <a:t>&lt;bin-op&gt;</a:t>
            </a:r>
            <a:r>
              <a:rPr sz="1800" spc="-480" dirty="0">
                <a:latin typeface="宋体" panose="02010600030101010101" pitchFamily="2" charset="-122"/>
                <a:cs typeface="宋体" panose="02010600030101010101" pitchFamily="2" charset="-122"/>
              </a:rPr>
              <a:t> </a:t>
            </a:r>
            <a:r>
              <a:rPr sz="1800" spc="-185" dirty="0">
                <a:latin typeface="宋体" panose="02010600030101010101" pitchFamily="2" charset="-122"/>
                <a:cs typeface="宋体" panose="02010600030101010101" pitchFamily="2" charset="-122"/>
              </a:rPr>
              <a:t>ignoring(&lt;label</a:t>
            </a:r>
            <a:r>
              <a:rPr sz="1800" spc="-480" dirty="0">
                <a:latin typeface="宋体" panose="02010600030101010101" pitchFamily="2" charset="-122"/>
                <a:cs typeface="宋体" panose="02010600030101010101" pitchFamily="2" charset="-122"/>
              </a:rPr>
              <a:t> </a:t>
            </a:r>
            <a:r>
              <a:rPr sz="1800" spc="-280" dirty="0">
                <a:latin typeface="宋体" panose="02010600030101010101" pitchFamily="2" charset="-122"/>
                <a:cs typeface="宋体" panose="02010600030101010101" pitchFamily="2" charset="-122"/>
              </a:rPr>
              <a:t>list&gt;)</a:t>
            </a:r>
            <a:r>
              <a:rPr sz="1800" spc="-459" dirty="0">
                <a:latin typeface="宋体" panose="02010600030101010101" pitchFamily="2" charset="-122"/>
                <a:cs typeface="宋体" panose="02010600030101010101" pitchFamily="2" charset="-122"/>
              </a:rPr>
              <a:t> </a:t>
            </a:r>
            <a:r>
              <a:rPr sz="1800" spc="-105" dirty="0">
                <a:latin typeface="宋体" panose="02010600030101010101" pitchFamily="2" charset="-122"/>
                <a:cs typeface="宋体" panose="02010600030101010101" pitchFamily="2" charset="-122"/>
              </a:rPr>
              <a:t>&lt;vector</a:t>
            </a:r>
            <a:r>
              <a:rPr sz="1800" spc="-450" dirty="0">
                <a:latin typeface="宋体" panose="02010600030101010101" pitchFamily="2" charset="-122"/>
                <a:cs typeface="宋体" panose="02010600030101010101" pitchFamily="2" charset="-122"/>
              </a:rPr>
              <a:t> </a:t>
            </a:r>
            <a:r>
              <a:rPr sz="1800" spc="-10" dirty="0">
                <a:latin typeface="宋体" panose="02010600030101010101" pitchFamily="2" charset="-122"/>
                <a:cs typeface="宋体" panose="02010600030101010101" pitchFamily="2" charset="-122"/>
              </a:rPr>
              <a:t>e</a:t>
            </a:r>
            <a:r>
              <a:rPr sz="1800" cap="small" spc="-10" dirty="0">
                <a:latin typeface="宋体" panose="02010600030101010101" pitchFamily="2" charset="-122"/>
                <a:cs typeface="宋体" panose="02010600030101010101" pitchFamily="2" charset="-122"/>
              </a:rPr>
              <a:t>x</a:t>
            </a:r>
            <a:r>
              <a:rPr sz="1800" spc="-10" dirty="0">
                <a:latin typeface="宋体" panose="02010600030101010101" pitchFamily="2" charset="-122"/>
                <a:cs typeface="宋体" panose="02010600030101010101" pitchFamily="2" charset="-122"/>
              </a:rPr>
              <a:t>pr&gt;</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105" dirty="0">
                <a:latin typeface="宋体" panose="02010600030101010101" pitchFamily="2" charset="-122"/>
                <a:cs typeface="宋体" panose="02010600030101010101" pitchFamily="2" charset="-122"/>
              </a:rPr>
              <a:t>&lt;vector</a:t>
            </a:r>
            <a:r>
              <a:rPr sz="1800" spc="-450" dirty="0">
                <a:latin typeface="宋体" panose="02010600030101010101" pitchFamily="2" charset="-122"/>
                <a:cs typeface="宋体" panose="02010600030101010101" pitchFamily="2" charset="-122"/>
              </a:rPr>
              <a:t> </a:t>
            </a:r>
            <a:r>
              <a:rPr sz="1800" spc="-10" dirty="0">
                <a:latin typeface="宋体" panose="02010600030101010101" pitchFamily="2" charset="-122"/>
                <a:cs typeface="宋体" panose="02010600030101010101" pitchFamily="2" charset="-122"/>
              </a:rPr>
              <a:t>e</a:t>
            </a:r>
            <a:r>
              <a:rPr sz="1800" cap="small" spc="-10" dirty="0">
                <a:latin typeface="宋体" panose="02010600030101010101" pitchFamily="2" charset="-122"/>
                <a:cs typeface="宋体" panose="02010600030101010101" pitchFamily="2" charset="-122"/>
              </a:rPr>
              <a:t>x</a:t>
            </a:r>
            <a:r>
              <a:rPr sz="1800" spc="-10" dirty="0">
                <a:latin typeface="宋体" panose="02010600030101010101" pitchFamily="2" charset="-122"/>
                <a:cs typeface="宋体" panose="02010600030101010101" pitchFamily="2" charset="-122"/>
              </a:rPr>
              <a:t>pr&gt;</a:t>
            </a:r>
            <a:r>
              <a:rPr sz="1800" spc="-445" dirty="0">
                <a:latin typeface="宋体" panose="02010600030101010101" pitchFamily="2" charset="-122"/>
                <a:cs typeface="宋体" panose="02010600030101010101" pitchFamily="2" charset="-122"/>
              </a:rPr>
              <a:t> </a:t>
            </a:r>
            <a:r>
              <a:rPr sz="1800" spc="-20" dirty="0">
                <a:latin typeface="宋体" panose="02010600030101010101" pitchFamily="2" charset="-122"/>
                <a:cs typeface="宋体" panose="02010600030101010101" pitchFamily="2" charset="-122"/>
              </a:rPr>
              <a:t>&lt;bin-op&gt;</a:t>
            </a:r>
            <a:r>
              <a:rPr sz="1800" spc="-480" dirty="0">
                <a:latin typeface="宋体" panose="02010600030101010101" pitchFamily="2" charset="-122"/>
                <a:cs typeface="宋体" panose="02010600030101010101" pitchFamily="2" charset="-122"/>
              </a:rPr>
              <a:t> </a:t>
            </a:r>
            <a:r>
              <a:rPr sz="1800" spc="-150" dirty="0">
                <a:latin typeface="宋体" panose="02010600030101010101" pitchFamily="2" charset="-122"/>
                <a:cs typeface="宋体" panose="02010600030101010101" pitchFamily="2" charset="-122"/>
              </a:rPr>
              <a:t>on(&lt;label</a:t>
            </a:r>
            <a:r>
              <a:rPr sz="1800" spc="-480" dirty="0">
                <a:latin typeface="宋体" panose="02010600030101010101" pitchFamily="2" charset="-122"/>
                <a:cs typeface="宋体" panose="02010600030101010101" pitchFamily="2" charset="-122"/>
              </a:rPr>
              <a:t> </a:t>
            </a:r>
            <a:r>
              <a:rPr sz="1800" spc="-280" dirty="0">
                <a:latin typeface="宋体" panose="02010600030101010101" pitchFamily="2" charset="-122"/>
                <a:cs typeface="宋体" panose="02010600030101010101" pitchFamily="2" charset="-122"/>
              </a:rPr>
              <a:t>list&gt;)</a:t>
            </a:r>
            <a:r>
              <a:rPr sz="1800" spc="-445" dirty="0">
                <a:latin typeface="宋体" panose="02010600030101010101" pitchFamily="2" charset="-122"/>
                <a:cs typeface="宋体" panose="02010600030101010101" pitchFamily="2" charset="-122"/>
              </a:rPr>
              <a:t> </a:t>
            </a:r>
            <a:r>
              <a:rPr sz="1800" spc="-105" dirty="0">
                <a:latin typeface="宋体" panose="02010600030101010101" pitchFamily="2" charset="-122"/>
                <a:cs typeface="宋体" panose="02010600030101010101" pitchFamily="2" charset="-122"/>
              </a:rPr>
              <a:t>&lt;vector</a:t>
            </a:r>
            <a:r>
              <a:rPr sz="1800" spc="-445" dirty="0">
                <a:latin typeface="宋体" panose="02010600030101010101" pitchFamily="2" charset="-122"/>
                <a:cs typeface="宋体" panose="02010600030101010101" pitchFamily="2" charset="-122"/>
              </a:rPr>
              <a:t> </a:t>
            </a:r>
            <a:r>
              <a:rPr sz="1800" spc="-10" dirty="0">
                <a:latin typeface="宋体" panose="02010600030101010101" pitchFamily="2" charset="-122"/>
                <a:cs typeface="宋体" panose="02010600030101010101" pitchFamily="2" charset="-122"/>
              </a:rPr>
              <a:t>e</a:t>
            </a:r>
            <a:r>
              <a:rPr sz="1800" cap="small" spc="-10" dirty="0">
                <a:latin typeface="宋体" panose="02010600030101010101" pitchFamily="2" charset="-122"/>
                <a:cs typeface="宋体" panose="02010600030101010101" pitchFamily="2" charset="-122"/>
              </a:rPr>
              <a:t>x</a:t>
            </a:r>
            <a:r>
              <a:rPr sz="1800" spc="-10" dirty="0">
                <a:latin typeface="宋体" panose="02010600030101010101" pitchFamily="2" charset="-122"/>
                <a:cs typeface="宋体" panose="02010600030101010101" pitchFamily="2" charset="-122"/>
              </a:rPr>
              <a:t>pr&gt;</a:t>
            </a:r>
            <a:endParaRPr sz="1800">
              <a:latin typeface="宋体" panose="02010600030101010101" pitchFamily="2" charset="-122"/>
              <a:cs typeface="宋体" panose="02010600030101010101" pitchFamily="2" charset="-122"/>
            </a:endParaRPr>
          </a:p>
          <a:p>
            <a:pPr marL="1205865" lvl="2" indent="-280035">
              <a:lnSpc>
                <a:spcPct val="100000"/>
              </a:lnSpc>
              <a:spcBef>
                <a:spcPts val="320"/>
              </a:spcBef>
              <a:buClr>
                <a:srgbClr val="F3C108"/>
              </a:buClr>
              <a:buFont typeface="Wingdings" panose="05000000000000000000"/>
              <a:buChar char=""/>
              <a:tabLst>
                <a:tab pos="1206500" algn="l"/>
              </a:tabLst>
            </a:pPr>
            <a:r>
              <a:rPr sz="1600" spc="-130" dirty="0">
                <a:latin typeface="宋体" panose="02010600030101010101" pitchFamily="2" charset="-122"/>
                <a:cs typeface="宋体" panose="02010600030101010101" pitchFamily="2" charset="-122"/>
              </a:rPr>
              <a:t>ignore：</a:t>
            </a:r>
            <a:r>
              <a:rPr sz="1600" dirty="0">
                <a:latin typeface="宋体" panose="02010600030101010101" pitchFamily="2" charset="-122"/>
                <a:cs typeface="宋体" panose="02010600030101010101" pitchFamily="2" charset="-122"/>
              </a:rPr>
              <a:t>定义匹配检测时要忽略的标签；</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Clr>
                <a:srgbClr val="F3C108"/>
              </a:buClr>
              <a:buFont typeface="Wingdings" panose="05000000000000000000"/>
              <a:buChar char=""/>
              <a:tabLst>
                <a:tab pos="1206500" algn="l"/>
              </a:tabLst>
            </a:pPr>
            <a:r>
              <a:rPr sz="1600" spc="10" dirty="0">
                <a:latin typeface="宋体" panose="02010600030101010101" pitchFamily="2" charset="-122"/>
                <a:cs typeface="宋体" panose="02010600030101010101" pitchFamily="2" charset="-122"/>
              </a:rPr>
              <a:t>on：</a:t>
            </a:r>
            <a:r>
              <a:rPr sz="1600" dirty="0">
                <a:latin typeface="宋体" panose="02010600030101010101" pitchFamily="2" charset="-122"/>
                <a:cs typeface="宋体" panose="02010600030101010101" pitchFamily="2" charset="-122"/>
              </a:rPr>
              <a:t>定义匹配检测时只使用的标签；</a:t>
            </a:r>
            <a:endParaRPr sz="1600">
              <a:latin typeface="宋体" panose="02010600030101010101" pitchFamily="2" charset="-122"/>
              <a:cs typeface="宋体" panose="02010600030101010101" pitchFamily="2" charset="-122"/>
            </a:endParaRPr>
          </a:p>
          <a:p>
            <a:pPr marL="755650" lvl="1" indent="-285750">
              <a:lnSpc>
                <a:spcPct val="100000"/>
              </a:lnSpc>
              <a:spcBef>
                <a:spcPts val="275"/>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例如</a:t>
            </a:r>
            <a:r>
              <a:rPr sz="1800" spc="-160" dirty="0">
                <a:latin typeface="宋体" panose="02010600030101010101" pitchFamily="2" charset="-122"/>
                <a:cs typeface="宋体" panose="02010600030101010101" pitchFamily="2" charset="-122"/>
              </a:rPr>
              <a:t>，rate(http_requests_total{status_code=~"5.*"}[5m])</a:t>
            </a:r>
            <a:r>
              <a:rPr sz="1800" spc="-459" dirty="0">
                <a:latin typeface="宋体" panose="02010600030101010101" pitchFamily="2" charset="-122"/>
                <a:cs typeface="宋体" panose="02010600030101010101" pitchFamily="2" charset="-122"/>
              </a:rPr>
              <a:t> </a:t>
            </a:r>
            <a:r>
              <a:rPr sz="1800" spc="300" dirty="0">
                <a:latin typeface="宋体" panose="02010600030101010101" pitchFamily="2" charset="-122"/>
                <a:cs typeface="宋体" panose="02010600030101010101" pitchFamily="2" charset="-122"/>
              </a:rPr>
              <a:t>&gt;</a:t>
            </a:r>
            <a:r>
              <a:rPr sz="1800" spc="-445" dirty="0">
                <a:latin typeface="宋体" panose="02010600030101010101" pitchFamily="2" charset="-122"/>
                <a:cs typeface="宋体" panose="02010600030101010101" pitchFamily="2" charset="-122"/>
              </a:rPr>
              <a:t> </a:t>
            </a:r>
            <a:r>
              <a:rPr sz="1800" spc="-285" dirty="0">
                <a:latin typeface="宋体" panose="02010600030101010101" pitchFamily="2" charset="-122"/>
                <a:cs typeface="宋体" panose="02010600030101010101" pitchFamily="2" charset="-122"/>
              </a:rPr>
              <a:t>.1</a:t>
            </a:r>
            <a:r>
              <a:rPr sz="1800" spc="-434" dirty="0">
                <a:latin typeface="宋体" panose="02010600030101010101" pitchFamily="2" charset="-122"/>
                <a:cs typeface="宋体" panose="02010600030101010101" pitchFamily="2" charset="-122"/>
              </a:rPr>
              <a:t> </a:t>
            </a:r>
            <a:r>
              <a:rPr sz="1800" spc="-135" dirty="0">
                <a:latin typeface="宋体" panose="02010600030101010101" pitchFamily="2" charset="-122"/>
                <a:cs typeface="宋体" panose="02010600030101010101" pitchFamily="2" charset="-122"/>
              </a:rPr>
              <a:t>*</a:t>
            </a:r>
            <a:r>
              <a:rPr sz="1800" spc="-455" dirty="0">
                <a:latin typeface="宋体" panose="02010600030101010101" pitchFamily="2" charset="-122"/>
                <a:cs typeface="宋体" panose="02010600030101010101" pitchFamily="2" charset="-122"/>
              </a:rPr>
              <a:t> </a:t>
            </a:r>
            <a:r>
              <a:rPr sz="1800" spc="-200" dirty="0">
                <a:latin typeface="宋体" panose="02010600030101010101" pitchFamily="2" charset="-122"/>
                <a:cs typeface="宋体" panose="02010600030101010101" pitchFamily="2" charset="-122"/>
              </a:rPr>
              <a:t>rate(http_requests_total[5m])</a:t>
            </a:r>
            <a:endParaRPr sz="1800">
              <a:latin typeface="宋体" panose="02010600030101010101" pitchFamily="2" charset="-122"/>
              <a:cs typeface="宋体" panose="02010600030101010101" pitchFamily="2" charset="-122"/>
            </a:endParaRPr>
          </a:p>
          <a:p>
            <a:pPr marL="1205865" lvl="2" indent="-280035">
              <a:lnSpc>
                <a:spcPct val="100000"/>
              </a:lnSpc>
              <a:spcBef>
                <a:spcPts val="315"/>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左侧会生成一个即时向量，它计算出</a:t>
            </a:r>
            <a:r>
              <a:rPr sz="1600" spc="-50" dirty="0">
                <a:latin typeface="宋体" panose="02010600030101010101" pitchFamily="2" charset="-122"/>
                <a:cs typeface="宋体" panose="02010600030101010101" pitchFamily="2" charset="-122"/>
              </a:rPr>
              <a:t>5</a:t>
            </a:r>
            <a:r>
              <a:rPr sz="1600" cap="small" spc="80" dirty="0">
                <a:latin typeface="宋体" panose="02010600030101010101" pitchFamily="2" charset="-122"/>
                <a:cs typeface="宋体" panose="02010600030101010101" pitchFamily="2" charset="-122"/>
              </a:rPr>
              <a:t>x</a:t>
            </a:r>
            <a:r>
              <a:rPr sz="1600" cap="small" spc="70" dirty="0">
                <a:latin typeface="宋体" panose="02010600030101010101" pitchFamily="2" charset="-122"/>
                <a:cs typeface="宋体" panose="02010600030101010101" pitchFamily="2" charset="-122"/>
              </a:rPr>
              <a:t>x</a:t>
            </a:r>
            <a:r>
              <a:rPr sz="1600" dirty="0">
                <a:latin typeface="宋体" panose="02010600030101010101" pitchFamily="2" charset="-122"/>
                <a:cs typeface="宋体" panose="02010600030101010101" pitchFamily="2" charset="-122"/>
              </a:rPr>
              <a:t>响应码的各类请求的增长速率；</a:t>
            </a:r>
            <a:endParaRPr sz="1600">
              <a:latin typeface="宋体" panose="02010600030101010101" pitchFamily="2" charset="-122"/>
              <a:cs typeface="宋体" panose="02010600030101010101" pitchFamily="2" charset="-122"/>
            </a:endParaRPr>
          </a:p>
          <a:p>
            <a:pPr marL="1612265" marR="5080" lvl="3" indent="-228600">
              <a:lnSpc>
                <a:spcPts val="1510"/>
              </a:lnSpc>
              <a:spcBef>
                <a:spcPts val="565"/>
              </a:spcBef>
              <a:buClr>
                <a:srgbClr val="E18B9D"/>
              </a:buClr>
              <a:buFont typeface="Wingdings" panose="05000000000000000000"/>
              <a:buChar char=""/>
              <a:tabLst>
                <a:tab pos="1657350" algn="l"/>
                <a:tab pos="1657985" algn="l"/>
              </a:tabLst>
            </a:pPr>
            <a:r>
              <a:rPr dirty="0"/>
              <a:t>	</a:t>
            </a:r>
            <a:r>
              <a:rPr sz="1400" dirty="0">
                <a:latin typeface="宋体" panose="02010600030101010101" pitchFamily="2" charset="-122"/>
                <a:cs typeface="宋体" panose="02010600030101010101" pitchFamily="2" charset="-122"/>
              </a:rPr>
              <a:t>除</a:t>
            </a:r>
            <a:r>
              <a:rPr sz="1400" spc="-5" dirty="0">
                <a:latin typeface="宋体" panose="02010600030101010101" pitchFamily="2" charset="-122"/>
                <a:cs typeface="宋体" panose="02010600030101010101" pitchFamily="2" charset="-122"/>
              </a:rPr>
              <a:t>了</a:t>
            </a:r>
            <a:r>
              <a:rPr sz="1400" spc="-125" dirty="0">
                <a:latin typeface="宋体" panose="02010600030101010101" pitchFamily="2" charset="-122"/>
                <a:cs typeface="宋体" panose="02010600030101010101" pitchFamily="2" charset="-122"/>
              </a:rPr>
              <a:t>status_code</a:t>
            </a:r>
            <a:r>
              <a:rPr sz="1400" dirty="0">
                <a:latin typeface="宋体" panose="02010600030101010101" pitchFamily="2" charset="-122"/>
                <a:cs typeface="宋体" panose="02010600030101010101" pitchFamily="2" charset="-122"/>
              </a:rPr>
              <a:t>标签外，该指标通常还有其它标签；于是</a:t>
            </a:r>
            <a:r>
              <a:rPr sz="1400" spc="-114" dirty="0">
                <a:latin typeface="宋体" panose="02010600030101010101" pitchFamily="2" charset="-122"/>
                <a:cs typeface="宋体" panose="02010600030101010101" pitchFamily="2" charset="-122"/>
              </a:rPr>
              <a:t>，status_code</a:t>
            </a:r>
            <a:r>
              <a:rPr sz="1400" dirty="0">
                <a:latin typeface="宋体" panose="02010600030101010101" pitchFamily="2" charset="-122"/>
                <a:cs typeface="宋体" panose="02010600030101010101" pitchFamily="2" charset="-122"/>
              </a:rPr>
              <a:t>的值为</a:t>
            </a:r>
            <a:r>
              <a:rPr sz="1400" spc="-45" dirty="0">
                <a:latin typeface="宋体" panose="02010600030101010101" pitchFamily="2" charset="-122"/>
                <a:cs typeface="宋体" panose="02010600030101010101" pitchFamily="2" charset="-122"/>
              </a:rPr>
              <a:t>500</a:t>
            </a:r>
            <a:r>
              <a:rPr sz="1400" dirty="0">
                <a:latin typeface="宋体" panose="02010600030101010101" pitchFamily="2" charset="-122"/>
                <a:cs typeface="宋体" panose="02010600030101010101" pitchFamily="2" charset="-122"/>
              </a:rPr>
              <a:t>的标签同其它标签的每个组合将代表一个时间 序列，其相应的即时样本即为结果向量的一个元素；</a:t>
            </a:r>
            <a:endParaRPr sz="1400">
              <a:latin typeface="宋体" panose="02010600030101010101" pitchFamily="2" charset="-122"/>
              <a:cs typeface="宋体" panose="02010600030101010101" pitchFamily="2" charset="-122"/>
            </a:endParaRPr>
          </a:p>
          <a:p>
            <a:pPr marL="1205865" lvl="2" indent="-280035">
              <a:lnSpc>
                <a:spcPct val="100000"/>
              </a:lnSpc>
              <a:spcBef>
                <a:spcPts val="245"/>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右侧会生成一个即时向量，它计算出所有标签组合所代表的各类请求的增长速率；</a:t>
            </a:r>
            <a:endParaRPr sz="1600">
              <a:latin typeface="宋体" panose="02010600030101010101" pitchFamily="2" charset="-122"/>
              <a:cs typeface="宋体" panose="02010600030101010101" pitchFamily="2" charset="-122"/>
            </a:endParaRPr>
          </a:p>
          <a:p>
            <a:pPr marL="1205865" lvl="2" indent="-280035">
              <a:lnSpc>
                <a:spcPct val="100000"/>
              </a:lnSpc>
              <a:spcBef>
                <a:spcPts val="315"/>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计算时，</a:t>
            </a:r>
            <a:r>
              <a:rPr sz="1600" spc="140" dirty="0">
                <a:latin typeface="宋体" panose="02010600030101010101" pitchFamily="2" charset="-122"/>
                <a:cs typeface="宋体" panose="02010600030101010101" pitchFamily="2" charset="-122"/>
              </a:rPr>
              <a:t>Prom</a:t>
            </a:r>
            <a:r>
              <a:rPr sz="1600" spc="130" dirty="0">
                <a:latin typeface="宋体" panose="02010600030101010101" pitchFamily="2" charset="-122"/>
                <a:cs typeface="宋体" panose="02010600030101010101" pitchFamily="2" charset="-122"/>
              </a:rPr>
              <a:t>Q</a:t>
            </a:r>
            <a:r>
              <a:rPr sz="1600" spc="114" dirty="0">
                <a:latin typeface="宋体" panose="02010600030101010101" pitchFamily="2" charset="-122"/>
                <a:cs typeface="宋体" panose="02010600030101010101" pitchFamily="2" charset="-122"/>
              </a:rPr>
              <a:t>L</a:t>
            </a:r>
            <a:r>
              <a:rPr sz="1600" dirty="0">
                <a:latin typeface="宋体" panose="02010600030101010101" pitchFamily="2" charset="-122"/>
                <a:cs typeface="宋体" panose="02010600030101010101" pitchFamily="2" charset="-122"/>
              </a:rPr>
              <a:t>会在操作符左右两侧的结果元素中找到标签完全一致的元素进行比较；</a:t>
            </a:r>
            <a:endParaRPr sz="1600">
              <a:latin typeface="宋体" panose="02010600030101010101" pitchFamily="2" charset="-122"/>
              <a:cs typeface="宋体" panose="02010600030101010101" pitchFamily="2" charset="-122"/>
            </a:endParaRPr>
          </a:p>
          <a:p>
            <a:pPr marL="1205865" lvl="2" indent="-280035">
              <a:lnSpc>
                <a:spcPct val="100000"/>
              </a:lnSpc>
              <a:spcBef>
                <a:spcPts val="305"/>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其意义为，计算出每类请求中的</a:t>
            </a:r>
            <a:r>
              <a:rPr sz="1600" spc="-55" dirty="0">
                <a:latin typeface="宋体" panose="02010600030101010101" pitchFamily="2" charset="-122"/>
                <a:cs typeface="宋体" panose="02010600030101010101" pitchFamily="2" charset="-122"/>
              </a:rPr>
              <a:t>500</a:t>
            </a:r>
            <a:r>
              <a:rPr sz="1600" dirty="0">
                <a:latin typeface="宋体" panose="02010600030101010101" pitchFamily="2" charset="-122"/>
                <a:cs typeface="宋体" panose="02010600030101010101" pitchFamily="2" charset="-122"/>
              </a:rPr>
              <a:t>响应码在该类请求中所占的比例；</a:t>
            </a:r>
            <a:endParaRPr sz="1600">
              <a:latin typeface="宋体" panose="02010600030101010101" pitchFamily="2" charset="-122"/>
              <a:cs typeface="宋体" panose="02010600030101010101" pitchFamily="2" charset="-122"/>
            </a:endParaRPr>
          </a:p>
        </p:txBody>
      </p:sp>
      <p:sp>
        <p:nvSpPr>
          <p:cNvPr id="7" name="object 7"/>
          <p:cNvSpPr/>
          <p:nvPr>
            <p:custDataLst>
              <p:tags r:id="rId1"/>
            </p:custDataLst>
          </p:nvPr>
        </p:nvSpPr>
        <p:spPr>
          <a:xfrm flipV="1">
            <a:off x="285115" y="818515"/>
            <a:ext cx="11394440"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5"/>
          <a:stretch>
            <a:fillRect/>
          </a:stretch>
        </p:blipFill>
        <p:spPr>
          <a:xfrm>
            <a:off x="8537699" y="209863"/>
            <a:ext cx="2565911" cy="618240"/>
          </a:xfrm>
          <a:prstGeom prst="rect">
            <a:avLst/>
          </a:prstGeom>
        </p:spPr>
      </p:pic>
      <p:pic>
        <p:nvPicPr>
          <p:cNvPr id="4" name="object 4"/>
          <p:cNvPicPr/>
          <p:nvPr>
            <p:custDataLst>
              <p:tags r:id="rId3"/>
            </p:custDataLst>
          </p:nvPr>
        </p:nvPicPr>
        <p:blipFill>
          <a:blip r:embed="rId6" cstate="print"/>
          <a:stretch>
            <a:fillRect/>
          </a:stretch>
        </p:blipFill>
        <p:spPr>
          <a:xfrm>
            <a:off x="0" y="6436359"/>
            <a:ext cx="12190729" cy="42164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50202" y="161925"/>
            <a:ext cx="28702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一对一匹配示例</a:t>
            </a:r>
            <a:endParaRPr sz="32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1957070" y="980439"/>
            <a:ext cx="8279129" cy="5242560"/>
          </a:xfrm>
          <a:prstGeom prst="rect">
            <a:avLst/>
          </a:prstGeom>
        </p:spPr>
      </p:pic>
      <p:sp>
        <p:nvSpPr>
          <p:cNvPr id="8" name="object 7"/>
          <p:cNvSpPr/>
          <p:nvPr>
            <p:custDataLst>
              <p:tags r:id="rId1"/>
            </p:custDataLst>
          </p:nvPr>
        </p:nvSpPr>
        <p:spPr>
          <a:xfrm flipV="1">
            <a:off x="285115" y="818515"/>
            <a:ext cx="11394440"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6"/>
          <a:stretch>
            <a:fillRect/>
          </a:stretch>
        </p:blipFill>
        <p:spPr>
          <a:xfrm>
            <a:off x="8537699" y="209863"/>
            <a:ext cx="2565911" cy="618240"/>
          </a:xfrm>
          <a:prstGeom prst="rect">
            <a:avLst/>
          </a:prstGeom>
        </p:spPr>
      </p:pic>
      <p:pic>
        <p:nvPicPr>
          <p:cNvPr id="2" name="object 4"/>
          <p:cNvPicPr/>
          <p:nvPr>
            <p:custDataLst>
              <p:tags r:id="rId3"/>
            </p:custDataLst>
          </p:nvPr>
        </p:nvPicPr>
        <p:blipFill>
          <a:blip r:embed="rId7" cstate="print"/>
          <a:stretch>
            <a:fillRect/>
          </a:stretch>
        </p:blipFill>
        <p:spPr>
          <a:xfrm>
            <a:off x="0" y="6436359"/>
            <a:ext cx="12190729" cy="42164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4228465"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向量一对多</a:t>
            </a:r>
            <a:r>
              <a:rPr sz="3200" b="0" spc="-515" dirty="0">
                <a:solidFill>
                  <a:srgbClr val="000000"/>
                </a:solidFill>
                <a:latin typeface="宋体" panose="02010600030101010101" pitchFamily="2" charset="-122"/>
                <a:cs typeface="宋体" panose="02010600030101010101" pitchFamily="2" charset="-122"/>
              </a:rPr>
              <a:t>/多对一匹配</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8616315" cy="2639060"/>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一对</a:t>
            </a:r>
            <a:r>
              <a:rPr sz="2000" spc="-5" dirty="0">
                <a:latin typeface="宋体" panose="02010600030101010101" pitchFamily="2" charset="-122"/>
                <a:cs typeface="宋体" panose="02010600030101010101" pitchFamily="2" charset="-122"/>
              </a:rPr>
              <a:t>多</a:t>
            </a:r>
            <a:r>
              <a:rPr sz="2000" dirty="0">
                <a:latin typeface="宋体" panose="02010600030101010101" pitchFamily="2" charset="-122"/>
                <a:cs typeface="宋体" panose="02010600030101010101" pitchFamily="2" charset="-122"/>
              </a:rPr>
              <a:t>/多对一匹配</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“一”侧的每个元素，可与“多”侧的多个元素进行匹配；</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必须使用</a:t>
            </a:r>
            <a:r>
              <a:rPr sz="1800" spc="-175" dirty="0">
                <a:latin typeface="宋体" panose="02010600030101010101" pitchFamily="2" charset="-122"/>
                <a:cs typeface="宋体" panose="02010600030101010101" pitchFamily="2" charset="-122"/>
              </a:rPr>
              <a:t>group_left</a:t>
            </a:r>
            <a:r>
              <a:rPr sz="1800" spc="-5" dirty="0">
                <a:latin typeface="宋体" panose="02010600030101010101" pitchFamily="2" charset="-122"/>
                <a:cs typeface="宋体" panose="02010600030101010101" pitchFamily="2" charset="-122"/>
              </a:rPr>
              <a:t>或</a:t>
            </a:r>
            <a:r>
              <a:rPr sz="1800" spc="-150" dirty="0">
                <a:latin typeface="宋体" panose="02010600030101010101" pitchFamily="2" charset="-122"/>
                <a:cs typeface="宋体" panose="02010600030101010101" pitchFamily="2" charset="-122"/>
              </a:rPr>
              <a:t>group_right</a:t>
            </a:r>
            <a:r>
              <a:rPr sz="1800" spc="-5" dirty="0">
                <a:latin typeface="宋体" panose="02010600030101010101" pitchFamily="2" charset="-122"/>
                <a:cs typeface="宋体" panose="02010600030101010101" pitchFamily="2" charset="-122"/>
              </a:rPr>
              <a:t>明确指定哪侧为“多”侧；</a:t>
            </a:r>
            <a:endParaRPr sz="1800">
              <a:latin typeface="宋体" panose="02010600030101010101" pitchFamily="2" charset="-122"/>
              <a:cs typeface="宋体" panose="02010600030101010101" pitchFamily="2" charset="-122"/>
            </a:endParaRPr>
          </a:p>
          <a:p>
            <a:pPr marL="304800" indent="-292100">
              <a:lnSpc>
                <a:spcPct val="100000"/>
              </a:lnSpc>
              <a:spcBef>
                <a:spcPts val="75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匹配表达式语法</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spc="-105" dirty="0">
                <a:latin typeface="宋体" panose="02010600030101010101" pitchFamily="2" charset="-122"/>
                <a:cs typeface="宋体" panose="02010600030101010101" pitchFamily="2" charset="-122"/>
              </a:rPr>
              <a:t>&lt;vector</a:t>
            </a:r>
            <a:r>
              <a:rPr sz="1800" spc="-450" dirty="0">
                <a:latin typeface="宋体" panose="02010600030101010101" pitchFamily="2" charset="-122"/>
                <a:cs typeface="宋体" panose="02010600030101010101" pitchFamily="2" charset="-122"/>
              </a:rPr>
              <a:t> </a:t>
            </a:r>
            <a:r>
              <a:rPr sz="1800" spc="-10" dirty="0">
                <a:latin typeface="宋体" panose="02010600030101010101" pitchFamily="2" charset="-122"/>
                <a:cs typeface="宋体" panose="02010600030101010101" pitchFamily="2" charset="-122"/>
              </a:rPr>
              <a:t>e</a:t>
            </a:r>
            <a:r>
              <a:rPr sz="1800" cap="small" spc="-10" dirty="0">
                <a:latin typeface="宋体" panose="02010600030101010101" pitchFamily="2" charset="-122"/>
                <a:cs typeface="宋体" panose="02010600030101010101" pitchFamily="2" charset="-122"/>
              </a:rPr>
              <a:t>x</a:t>
            </a:r>
            <a:r>
              <a:rPr sz="1800" spc="-10" dirty="0">
                <a:latin typeface="宋体" panose="02010600030101010101" pitchFamily="2" charset="-122"/>
                <a:cs typeface="宋体" panose="02010600030101010101" pitchFamily="2" charset="-122"/>
              </a:rPr>
              <a:t>pr&gt;</a:t>
            </a:r>
            <a:r>
              <a:rPr sz="1800" spc="-445" dirty="0">
                <a:latin typeface="宋体" panose="02010600030101010101" pitchFamily="2" charset="-122"/>
                <a:cs typeface="宋体" panose="02010600030101010101" pitchFamily="2" charset="-122"/>
              </a:rPr>
              <a:t> </a:t>
            </a:r>
            <a:r>
              <a:rPr sz="1800" spc="-20" dirty="0">
                <a:latin typeface="宋体" panose="02010600030101010101" pitchFamily="2" charset="-122"/>
                <a:cs typeface="宋体" panose="02010600030101010101" pitchFamily="2" charset="-122"/>
              </a:rPr>
              <a:t>&lt;bin-op&gt;</a:t>
            </a:r>
            <a:r>
              <a:rPr sz="1800" spc="-480" dirty="0">
                <a:latin typeface="宋体" panose="02010600030101010101" pitchFamily="2" charset="-122"/>
                <a:cs typeface="宋体" panose="02010600030101010101" pitchFamily="2" charset="-122"/>
              </a:rPr>
              <a:t> </a:t>
            </a:r>
            <a:r>
              <a:rPr sz="1800" spc="-185" dirty="0">
                <a:latin typeface="宋体" panose="02010600030101010101" pitchFamily="2" charset="-122"/>
                <a:cs typeface="宋体" panose="02010600030101010101" pitchFamily="2" charset="-122"/>
              </a:rPr>
              <a:t>ignoring(&lt;label</a:t>
            </a:r>
            <a:r>
              <a:rPr sz="1800" spc="-480" dirty="0">
                <a:latin typeface="宋体" panose="02010600030101010101" pitchFamily="2" charset="-122"/>
                <a:cs typeface="宋体" panose="02010600030101010101" pitchFamily="2" charset="-122"/>
              </a:rPr>
              <a:t> </a:t>
            </a:r>
            <a:r>
              <a:rPr sz="1800" spc="-280" dirty="0">
                <a:latin typeface="宋体" panose="02010600030101010101" pitchFamily="2" charset="-122"/>
                <a:cs typeface="宋体" panose="02010600030101010101" pitchFamily="2" charset="-122"/>
              </a:rPr>
              <a:t>list&gt;)</a:t>
            </a:r>
            <a:r>
              <a:rPr sz="1800" spc="-455" dirty="0">
                <a:latin typeface="宋体" panose="02010600030101010101" pitchFamily="2" charset="-122"/>
                <a:cs typeface="宋体" panose="02010600030101010101" pitchFamily="2" charset="-122"/>
              </a:rPr>
              <a:t> </a:t>
            </a:r>
            <a:r>
              <a:rPr sz="1800" spc="-180" dirty="0">
                <a:latin typeface="宋体" panose="02010600030101010101" pitchFamily="2" charset="-122"/>
                <a:cs typeface="宋体" panose="02010600030101010101" pitchFamily="2" charset="-122"/>
              </a:rPr>
              <a:t>group_left(&lt;label</a:t>
            </a:r>
            <a:r>
              <a:rPr sz="1800" spc="-459" dirty="0">
                <a:latin typeface="宋体" panose="02010600030101010101" pitchFamily="2" charset="-122"/>
                <a:cs typeface="宋体" panose="02010600030101010101" pitchFamily="2" charset="-122"/>
              </a:rPr>
              <a:t> </a:t>
            </a:r>
            <a:r>
              <a:rPr sz="1800" spc="-280" dirty="0">
                <a:latin typeface="宋体" panose="02010600030101010101" pitchFamily="2" charset="-122"/>
                <a:cs typeface="宋体" panose="02010600030101010101" pitchFamily="2" charset="-122"/>
              </a:rPr>
              <a:t>list&gt;)</a:t>
            </a:r>
            <a:r>
              <a:rPr sz="1800" spc="-440" dirty="0">
                <a:latin typeface="宋体" panose="02010600030101010101" pitchFamily="2" charset="-122"/>
                <a:cs typeface="宋体" panose="02010600030101010101" pitchFamily="2" charset="-122"/>
              </a:rPr>
              <a:t> </a:t>
            </a:r>
            <a:r>
              <a:rPr sz="1800" spc="-105" dirty="0">
                <a:latin typeface="宋体" panose="02010600030101010101" pitchFamily="2" charset="-122"/>
                <a:cs typeface="宋体" panose="02010600030101010101" pitchFamily="2" charset="-122"/>
              </a:rPr>
              <a:t>&lt;vector</a:t>
            </a:r>
            <a:r>
              <a:rPr sz="1800" spc="-450" dirty="0">
                <a:latin typeface="宋体" panose="02010600030101010101" pitchFamily="2" charset="-122"/>
                <a:cs typeface="宋体" panose="02010600030101010101" pitchFamily="2" charset="-122"/>
              </a:rPr>
              <a:t> </a:t>
            </a:r>
            <a:r>
              <a:rPr sz="1800" spc="-10" dirty="0">
                <a:latin typeface="宋体" panose="02010600030101010101" pitchFamily="2" charset="-122"/>
                <a:cs typeface="宋体" panose="02010600030101010101" pitchFamily="2" charset="-122"/>
              </a:rPr>
              <a:t>e</a:t>
            </a:r>
            <a:r>
              <a:rPr sz="1800" cap="small" spc="-10" dirty="0">
                <a:latin typeface="宋体" panose="02010600030101010101" pitchFamily="2" charset="-122"/>
                <a:cs typeface="宋体" panose="02010600030101010101" pitchFamily="2" charset="-122"/>
              </a:rPr>
              <a:t>x</a:t>
            </a:r>
            <a:r>
              <a:rPr sz="1800" spc="-10" dirty="0">
                <a:latin typeface="宋体" panose="02010600030101010101" pitchFamily="2" charset="-122"/>
                <a:cs typeface="宋体" panose="02010600030101010101" pitchFamily="2" charset="-122"/>
              </a:rPr>
              <a:t>pr&gt;</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105" dirty="0">
                <a:latin typeface="宋体" panose="02010600030101010101" pitchFamily="2" charset="-122"/>
                <a:cs typeface="宋体" panose="02010600030101010101" pitchFamily="2" charset="-122"/>
              </a:rPr>
              <a:t>&lt;vector</a:t>
            </a:r>
            <a:r>
              <a:rPr sz="1800" spc="-450" dirty="0">
                <a:latin typeface="宋体" panose="02010600030101010101" pitchFamily="2" charset="-122"/>
                <a:cs typeface="宋体" panose="02010600030101010101" pitchFamily="2" charset="-122"/>
              </a:rPr>
              <a:t> </a:t>
            </a:r>
            <a:r>
              <a:rPr sz="1800" spc="-10" dirty="0">
                <a:latin typeface="宋体" panose="02010600030101010101" pitchFamily="2" charset="-122"/>
                <a:cs typeface="宋体" panose="02010600030101010101" pitchFamily="2" charset="-122"/>
              </a:rPr>
              <a:t>e</a:t>
            </a:r>
            <a:r>
              <a:rPr sz="1800" cap="small" spc="-10" dirty="0">
                <a:latin typeface="宋体" panose="02010600030101010101" pitchFamily="2" charset="-122"/>
                <a:cs typeface="宋体" panose="02010600030101010101" pitchFamily="2" charset="-122"/>
              </a:rPr>
              <a:t>x</a:t>
            </a:r>
            <a:r>
              <a:rPr sz="1800" spc="-10" dirty="0">
                <a:latin typeface="宋体" panose="02010600030101010101" pitchFamily="2" charset="-122"/>
                <a:cs typeface="宋体" panose="02010600030101010101" pitchFamily="2" charset="-122"/>
              </a:rPr>
              <a:t>pr&gt;</a:t>
            </a:r>
            <a:r>
              <a:rPr sz="1800" spc="-445" dirty="0">
                <a:latin typeface="宋体" panose="02010600030101010101" pitchFamily="2" charset="-122"/>
                <a:cs typeface="宋体" panose="02010600030101010101" pitchFamily="2" charset="-122"/>
              </a:rPr>
              <a:t> </a:t>
            </a:r>
            <a:r>
              <a:rPr sz="1800" spc="-20" dirty="0">
                <a:latin typeface="宋体" panose="02010600030101010101" pitchFamily="2" charset="-122"/>
                <a:cs typeface="宋体" panose="02010600030101010101" pitchFamily="2" charset="-122"/>
              </a:rPr>
              <a:t>&lt;bin-op&gt;</a:t>
            </a:r>
            <a:r>
              <a:rPr sz="1800" spc="-480" dirty="0">
                <a:latin typeface="宋体" panose="02010600030101010101" pitchFamily="2" charset="-122"/>
                <a:cs typeface="宋体" panose="02010600030101010101" pitchFamily="2" charset="-122"/>
              </a:rPr>
              <a:t> </a:t>
            </a:r>
            <a:r>
              <a:rPr sz="1800" spc="-185" dirty="0">
                <a:latin typeface="宋体" panose="02010600030101010101" pitchFamily="2" charset="-122"/>
                <a:cs typeface="宋体" panose="02010600030101010101" pitchFamily="2" charset="-122"/>
              </a:rPr>
              <a:t>ignoring(&lt;label</a:t>
            </a:r>
            <a:r>
              <a:rPr sz="1800" spc="-475" dirty="0">
                <a:latin typeface="宋体" panose="02010600030101010101" pitchFamily="2" charset="-122"/>
                <a:cs typeface="宋体" panose="02010600030101010101" pitchFamily="2" charset="-122"/>
              </a:rPr>
              <a:t> </a:t>
            </a:r>
            <a:r>
              <a:rPr sz="1800" spc="-280" dirty="0">
                <a:latin typeface="宋体" panose="02010600030101010101" pitchFamily="2" charset="-122"/>
                <a:cs typeface="宋体" panose="02010600030101010101" pitchFamily="2" charset="-122"/>
              </a:rPr>
              <a:t>list&gt;)</a:t>
            </a:r>
            <a:r>
              <a:rPr sz="1800" spc="-455" dirty="0">
                <a:latin typeface="宋体" panose="02010600030101010101" pitchFamily="2" charset="-122"/>
                <a:cs typeface="宋体" panose="02010600030101010101" pitchFamily="2" charset="-122"/>
              </a:rPr>
              <a:t> </a:t>
            </a:r>
            <a:r>
              <a:rPr sz="1800" spc="-165" dirty="0">
                <a:latin typeface="宋体" panose="02010600030101010101" pitchFamily="2" charset="-122"/>
                <a:cs typeface="宋体" panose="02010600030101010101" pitchFamily="2" charset="-122"/>
              </a:rPr>
              <a:t>group_right(&lt;label</a:t>
            </a:r>
            <a:r>
              <a:rPr sz="1800" spc="-470" dirty="0">
                <a:latin typeface="宋体" panose="02010600030101010101" pitchFamily="2" charset="-122"/>
                <a:cs typeface="宋体" panose="02010600030101010101" pitchFamily="2" charset="-122"/>
              </a:rPr>
              <a:t> </a:t>
            </a:r>
            <a:r>
              <a:rPr sz="1800" spc="-280" dirty="0">
                <a:latin typeface="宋体" panose="02010600030101010101" pitchFamily="2" charset="-122"/>
                <a:cs typeface="宋体" panose="02010600030101010101" pitchFamily="2" charset="-122"/>
              </a:rPr>
              <a:t>list&gt;)</a:t>
            </a:r>
            <a:r>
              <a:rPr sz="1800" spc="-440" dirty="0">
                <a:latin typeface="宋体" panose="02010600030101010101" pitchFamily="2" charset="-122"/>
                <a:cs typeface="宋体" panose="02010600030101010101" pitchFamily="2" charset="-122"/>
              </a:rPr>
              <a:t> </a:t>
            </a:r>
            <a:r>
              <a:rPr sz="1800" spc="-105" dirty="0">
                <a:latin typeface="宋体" panose="02010600030101010101" pitchFamily="2" charset="-122"/>
                <a:cs typeface="宋体" panose="02010600030101010101" pitchFamily="2" charset="-122"/>
              </a:rPr>
              <a:t>&lt;vector</a:t>
            </a:r>
            <a:r>
              <a:rPr sz="1800" spc="-455" dirty="0">
                <a:latin typeface="宋体" panose="02010600030101010101" pitchFamily="2" charset="-122"/>
                <a:cs typeface="宋体" panose="02010600030101010101" pitchFamily="2" charset="-122"/>
              </a:rPr>
              <a:t> </a:t>
            </a:r>
            <a:r>
              <a:rPr sz="1800" spc="-10" dirty="0">
                <a:latin typeface="宋体" panose="02010600030101010101" pitchFamily="2" charset="-122"/>
                <a:cs typeface="宋体" panose="02010600030101010101" pitchFamily="2" charset="-122"/>
              </a:rPr>
              <a:t>e</a:t>
            </a:r>
            <a:r>
              <a:rPr sz="1800" cap="small" spc="-10" dirty="0">
                <a:latin typeface="宋体" panose="02010600030101010101" pitchFamily="2" charset="-122"/>
                <a:cs typeface="宋体" panose="02010600030101010101" pitchFamily="2" charset="-122"/>
              </a:rPr>
              <a:t>x</a:t>
            </a:r>
            <a:r>
              <a:rPr sz="1800" spc="-10" dirty="0">
                <a:latin typeface="宋体" panose="02010600030101010101" pitchFamily="2" charset="-122"/>
                <a:cs typeface="宋体" panose="02010600030101010101" pitchFamily="2" charset="-122"/>
              </a:rPr>
              <a:t>pr&gt;</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105" dirty="0">
                <a:latin typeface="宋体" panose="02010600030101010101" pitchFamily="2" charset="-122"/>
                <a:cs typeface="宋体" panose="02010600030101010101" pitchFamily="2" charset="-122"/>
              </a:rPr>
              <a:t>&lt;vector</a:t>
            </a:r>
            <a:r>
              <a:rPr sz="1800" spc="-445" dirty="0">
                <a:latin typeface="宋体" panose="02010600030101010101" pitchFamily="2" charset="-122"/>
                <a:cs typeface="宋体" panose="02010600030101010101" pitchFamily="2" charset="-122"/>
              </a:rPr>
              <a:t> </a:t>
            </a:r>
            <a:r>
              <a:rPr sz="1800" spc="-10" dirty="0">
                <a:latin typeface="宋体" panose="02010600030101010101" pitchFamily="2" charset="-122"/>
                <a:cs typeface="宋体" panose="02010600030101010101" pitchFamily="2" charset="-122"/>
              </a:rPr>
              <a:t>e</a:t>
            </a:r>
            <a:r>
              <a:rPr sz="1800" cap="small" spc="-10" dirty="0">
                <a:latin typeface="宋体" panose="02010600030101010101" pitchFamily="2" charset="-122"/>
                <a:cs typeface="宋体" panose="02010600030101010101" pitchFamily="2" charset="-122"/>
              </a:rPr>
              <a:t>x</a:t>
            </a:r>
            <a:r>
              <a:rPr sz="1800" spc="-10" dirty="0">
                <a:latin typeface="宋体" panose="02010600030101010101" pitchFamily="2" charset="-122"/>
                <a:cs typeface="宋体" panose="02010600030101010101" pitchFamily="2" charset="-122"/>
              </a:rPr>
              <a:t>pr&gt;</a:t>
            </a:r>
            <a:r>
              <a:rPr sz="1800" spc="-445" dirty="0">
                <a:latin typeface="宋体" panose="02010600030101010101" pitchFamily="2" charset="-122"/>
                <a:cs typeface="宋体" panose="02010600030101010101" pitchFamily="2" charset="-122"/>
              </a:rPr>
              <a:t> </a:t>
            </a:r>
            <a:r>
              <a:rPr sz="1800" spc="-20" dirty="0">
                <a:latin typeface="宋体" panose="02010600030101010101" pitchFamily="2" charset="-122"/>
                <a:cs typeface="宋体" panose="02010600030101010101" pitchFamily="2" charset="-122"/>
              </a:rPr>
              <a:t>&lt;bin-op&gt;</a:t>
            </a:r>
            <a:r>
              <a:rPr sz="1800" spc="-480" dirty="0">
                <a:latin typeface="宋体" panose="02010600030101010101" pitchFamily="2" charset="-122"/>
                <a:cs typeface="宋体" panose="02010600030101010101" pitchFamily="2" charset="-122"/>
              </a:rPr>
              <a:t> </a:t>
            </a:r>
            <a:r>
              <a:rPr sz="1800" spc="-150" dirty="0">
                <a:latin typeface="宋体" panose="02010600030101010101" pitchFamily="2" charset="-122"/>
                <a:cs typeface="宋体" panose="02010600030101010101" pitchFamily="2" charset="-122"/>
              </a:rPr>
              <a:t>on(&lt;label</a:t>
            </a:r>
            <a:r>
              <a:rPr sz="1800" spc="-480" dirty="0">
                <a:latin typeface="宋体" panose="02010600030101010101" pitchFamily="2" charset="-122"/>
                <a:cs typeface="宋体" panose="02010600030101010101" pitchFamily="2" charset="-122"/>
              </a:rPr>
              <a:t> </a:t>
            </a:r>
            <a:r>
              <a:rPr sz="1800" spc="-280" dirty="0">
                <a:latin typeface="宋体" panose="02010600030101010101" pitchFamily="2" charset="-122"/>
                <a:cs typeface="宋体" panose="02010600030101010101" pitchFamily="2" charset="-122"/>
              </a:rPr>
              <a:t>list&gt;)</a:t>
            </a:r>
            <a:r>
              <a:rPr sz="1800" spc="-440" dirty="0">
                <a:latin typeface="宋体" panose="02010600030101010101" pitchFamily="2" charset="-122"/>
                <a:cs typeface="宋体" panose="02010600030101010101" pitchFamily="2" charset="-122"/>
              </a:rPr>
              <a:t> </a:t>
            </a:r>
            <a:r>
              <a:rPr sz="1800" spc="-180" dirty="0">
                <a:latin typeface="宋体" panose="02010600030101010101" pitchFamily="2" charset="-122"/>
                <a:cs typeface="宋体" panose="02010600030101010101" pitchFamily="2" charset="-122"/>
              </a:rPr>
              <a:t>group_left(&lt;label</a:t>
            </a:r>
            <a:r>
              <a:rPr sz="1800" spc="-455" dirty="0">
                <a:latin typeface="宋体" panose="02010600030101010101" pitchFamily="2" charset="-122"/>
                <a:cs typeface="宋体" panose="02010600030101010101" pitchFamily="2" charset="-122"/>
              </a:rPr>
              <a:t> </a:t>
            </a:r>
            <a:r>
              <a:rPr sz="1800" spc="-280" dirty="0">
                <a:latin typeface="宋体" panose="02010600030101010101" pitchFamily="2" charset="-122"/>
                <a:cs typeface="宋体" panose="02010600030101010101" pitchFamily="2" charset="-122"/>
              </a:rPr>
              <a:t>list&gt;)</a:t>
            </a:r>
            <a:r>
              <a:rPr sz="1800" spc="-440" dirty="0">
                <a:latin typeface="宋体" panose="02010600030101010101" pitchFamily="2" charset="-122"/>
                <a:cs typeface="宋体" panose="02010600030101010101" pitchFamily="2" charset="-122"/>
              </a:rPr>
              <a:t> </a:t>
            </a:r>
            <a:r>
              <a:rPr sz="1800" spc="-105" dirty="0">
                <a:latin typeface="宋体" panose="02010600030101010101" pitchFamily="2" charset="-122"/>
                <a:cs typeface="宋体" panose="02010600030101010101" pitchFamily="2" charset="-122"/>
              </a:rPr>
              <a:t>&lt;vector</a:t>
            </a:r>
            <a:r>
              <a:rPr sz="1800" spc="-455" dirty="0">
                <a:latin typeface="宋体" panose="02010600030101010101" pitchFamily="2" charset="-122"/>
                <a:cs typeface="宋体" panose="02010600030101010101" pitchFamily="2" charset="-122"/>
              </a:rPr>
              <a:t> </a:t>
            </a:r>
            <a:r>
              <a:rPr sz="1800" spc="-10" dirty="0">
                <a:latin typeface="宋体" panose="02010600030101010101" pitchFamily="2" charset="-122"/>
                <a:cs typeface="宋体" panose="02010600030101010101" pitchFamily="2" charset="-122"/>
              </a:rPr>
              <a:t>e</a:t>
            </a:r>
            <a:r>
              <a:rPr sz="1800" cap="small" spc="-10" dirty="0">
                <a:latin typeface="宋体" panose="02010600030101010101" pitchFamily="2" charset="-122"/>
                <a:cs typeface="宋体" panose="02010600030101010101" pitchFamily="2" charset="-122"/>
              </a:rPr>
              <a:t>x</a:t>
            </a:r>
            <a:r>
              <a:rPr sz="1800" spc="-10" dirty="0">
                <a:latin typeface="宋体" panose="02010600030101010101" pitchFamily="2" charset="-122"/>
                <a:cs typeface="宋体" panose="02010600030101010101" pitchFamily="2" charset="-122"/>
              </a:rPr>
              <a:t>pr&gt;</a:t>
            </a:r>
            <a:endParaRPr sz="1800">
              <a:latin typeface="宋体" panose="02010600030101010101" pitchFamily="2" charset="-122"/>
              <a:cs typeface="宋体" panose="02010600030101010101" pitchFamily="2" charset="-122"/>
            </a:endParaRPr>
          </a:p>
          <a:p>
            <a:pPr marL="755650" lvl="1" indent="-285750">
              <a:lnSpc>
                <a:spcPct val="100000"/>
              </a:lnSpc>
              <a:spcBef>
                <a:spcPts val="290"/>
              </a:spcBef>
              <a:buClr>
                <a:srgbClr val="45B19B"/>
              </a:buClr>
              <a:buFont typeface="Wingdings" panose="05000000000000000000"/>
              <a:buChar char=""/>
              <a:tabLst>
                <a:tab pos="755650" algn="l"/>
              </a:tabLst>
            </a:pPr>
            <a:r>
              <a:rPr sz="1800" spc="-105" dirty="0">
                <a:latin typeface="宋体" panose="02010600030101010101" pitchFamily="2" charset="-122"/>
                <a:cs typeface="宋体" panose="02010600030101010101" pitchFamily="2" charset="-122"/>
              </a:rPr>
              <a:t>&lt;vector</a:t>
            </a:r>
            <a:r>
              <a:rPr sz="1800" spc="-445" dirty="0">
                <a:latin typeface="宋体" panose="02010600030101010101" pitchFamily="2" charset="-122"/>
                <a:cs typeface="宋体" panose="02010600030101010101" pitchFamily="2" charset="-122"/>
              </a:rPr>
              <a:t> </a:t>
            </a:r>
            <a:r>
              <a:rPr sz="1800" spc="-10" dirty="0">
                <a:latin typeface="宋体" panose="02010600030101010101" pitchFamily="2" charset="-122"/>
                <a:cs typeface="宋体" panose="02010600030101010101" pitchFamily="2" charset="-122"/>
              </a:rPr>
              <a:t>e</a:t>
            </a:r>
            <a:r>
              <a:rPr sz="1800" cap="small" spc="-10" dirty="0">
                <a:latin typeface="宋体" panose="02010600030101010101" pitchFamily="2" charset="-122"/>
                <a:cs typeface="宋体" panose="02010600030101010101" pitchFamily="2" charset="-122"/>
              </a:rPr>
              <a:t>x</a:t>
            </a:r>
            <a:r>
              <a:rPr sz="1800" spc="-10" dirty="0">
                <a:latin typeface="宋体" panose="02010600030101010101" pitchFamily="2" charset="-122"/>
                <a:cs typeface="宋体" panose="02010600030101010101" pitchFamily="2" charset="-122"/>
              </a:rPr>
              <a:t>pr&gt;</a:t>
            </a:r>
            <a:r>
              <a:rPr sz="1800" spc="-445" dirty="0">
                <a:latin typeface="宋体" panose="02010600030101010101" pitchFamily="2" charset="-122"/>
                <a:cs typeface="宋体" panose="02010600030101010101" pitchFamily="2" charset="-122"/>
              </a:rPr>
              <a:t> </a:t>
            </a:r>
            <a:r>
              <a:rPr sz="1800" spc="-20" dirty="0">
                <a:latin typeface="宋体" panose="02010600030101010101" pitchFamily="2" charset="-122"/>
                <a:cs typeface="宋体" panose="02010600030101010101" pitchFamily="2" charset="-122"/>
              </a:rPr>
              <a:t>&lt;bin-op&gt;</a:t>
            </a:r>
            <a:r>
              <a:rPr sz="1800" spc="-475" dirty="0">
                <a:latin typeface="宋体" panose="02010600030101010101" pitchFamily="2" charset="-122"/>
                <a:cs typeface="宋体" panose="02010600030101010101" pitchFamily="2" charset="-122"/>
              </a:rPr>
              <a:t> </a:t>
            </a:r>
            <a:r>
              <a:rPr sz="1800" spc="-150" dirty="0">
                <a:latin typeface="宋体" panose="02010600030101010101" pitchFamily="2" charset="-122"/>
                <a:cs typeface="宋体" panose="02010600030101010101" pitchFamily="2" charset="-122"/>
              </a:rPr>
              <a:t>on(&lt;label</a:t>
            </a:r>
            <a:r>
              <a:rPr sz="1800" spc="-480" dirty="0">
                <a:latin typeface="宋体" panose="02010600030101010101" pitchFamily="2" charset="-122"/>
                <a:cs typeface="宋体" panose="02010600030101010101" pitchFamily="2" charset="-122"/>
              </a:rPr>
              <a:t> </a:t>
            </a:r>
            <a:r>
              <a:rPr sz="1800" spc="-280" dirty="0">
                <a:latin typeface="宋体" panose="02010600030101010101" pitchFamily="2" charset="-122"/>
                <a:cs typeface="宋体" panose="02010600030101010101" pitchFamily="2" charset="-122"/>
              </a:rPr>
              <a:t>list&gt;)</a:t>
            </a:r>
            <a:r>
              <a:rPr sz="1800" spc="-440" dirty="0">
                <a:latin typeface="宋体" panose="02010600030101010101" pitchFamily="2" charset="-122"/>
                <a:cs typeface="宋体" panose="02010600030101010101" pitchFamily="2" charset="-122"/>
              </a:rPr>
              <a:t> </a:t>
            </a:r>
            <a:r>
              <a:rPr sz="1800" spc="-165" dirty="0">
                <a:latin typeface="宋体" panose="02010600030101010101" pitchFamily="2" charset="-122"/>
                <a:cs typeface="宋体" panose="02010600030101010101" pitchFamily="2" charset="-122"/>
              </a:rPr>
              <a:t>group_right(&lt;label</a:t>
            </a:r>
            <a:r>
              <a:rPr sz="1800" spc="-465" dirty="0">
                <a:latin typeface="宋体" panose="02010600030101010101" pitchFamily="2" charset="-122"/>
                <a:cs typeface="宋体" panose="02010600030101010101" pitchFamily="2" charset="-122"/>
              </a:rPr>
              <a:t> </a:t>
            </a:r>
            <a:r>
              <a:rPr sz="1800" spc="-280" dirty="0">
                <a:latin typeface="宋体" panose="02010600030101010101" pitchFamily="2" charset="-122"/>
                <a:cs typeface="宋体" panose="02010600030101010101" pitchFamily="2" charset="-122"/>
              </a:rPr>
              <a:t>list&gt;)</a:t>
            </a:r>
            <a:r>
              <a:rPr sz="1800" spc="-450" dirty="0">
                <a:latin typeface="宋体" panose="02010600030101010101" pitchFamily="2" charset="-122"/>
                <a:cs typeface="宋体" panose="02010600030101010101" pitchFamily="2" charset="-122"/>
              </a:rPr>
              <a:t> </a:t>
            </a:r>
            <a:r>
              <a:rPr sz="1800" spc="-105" dirty="0">
                <a:latin typeface="宋体" panose="02010600030101010101" pitchFamily="2" charset="-122"/>
                <a:cs typeface="宋体" panose="02010600030101010101" pitchFamily="2" charset="-122"/>
              </a:rPr>
              <a:t>&lt;vector</a:t>
            </a:r>
            <a:r>
              <a:rPr sz="1800" spc="-445" dirty="0">
                <a:latin typeface="宋体" panose="02010600030101010101" pitchFamily="2" charset="-122"/>
                <a:cs typeface="宋体" panose="02010600030101010101" pitchFamily="2" charset="-122"/>
              </a:rPr>
              <a:t> </a:t>
            </a:r>
            <a:r>
              <a:rPr sz="1800" spc="-10" dirty="0">
                <a:latin typeface="宋体" panose="02010600030101010101" pitchFamily="2" charset="-122"/>
                <a:cs typeface="宋体" panose="02010600030101010101" pitchFamily="2" charset="-122"/>
              </a:rPr>
              <a:t>e</a:t>
            </a:r>
            <a:r>
              <a:rPr sz="1800" cap="small" spc="-10" dirty="0">
                <a:latin typeface="宋体" panose="02010600030101010101" pitchFamily="2" charset="-122"/>
                <a:cs typeface="宋体" panose="02010600030101010101" pitchFamily="2" charset="-122"/>
              </a:rPr>
              <a:t>x</a:t>
            </a:r>
            <a:r>
              <a:rPr sz="1800" spc="-10" dirty="0">
                <a:latin typeface="宋体" panose="02010600030101010101" pitchFamily="2" charset="-122"/>
                <a:cs typeface="宋体" panose="02010600030101010101" pitchFamily="2" charset="-122"/>
              </a:rPr>
              <a:t>pr&gt;</a:t>
            </a:r>
            <a:endParaRPr sz="1800">
              <a:latin typeface="宋体" panose="02010600030101010101" pitchFamily="2" charset="-122"/>
              <a:cs typeface="宋体" panose="02010600030101010101" pitchFamily="2" charset="-122"/>
            </a:endParaRPr>
          </a:p>
        </p:txBody>
      </p:sp>
      <p:sp>
        <p:nvSpPr>
          <p:cNvPr id="7" name="object 7"/>
          <p:cNvSpPr/>
          <p:nvPr>
            <p:custDataLst>
              <p:tags r:id="rId1"/>
            </p:custDataLst>
          </p:nvPr>
        </p:nvSpPr>
        <p:spPr>
          <a:xfrm flipV="1">
            <a:off x="285115" y="818515"/>
            <a:ext cx="11394440"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5"/>
          <a:stretch>
            <a:fillRect/>
          </a:stretch>
        </p:blipFill>
        <p:spPr>
          <a:xfrm>
            <a:off x="8537699" y="209863"/>
            <a:ext cx="2565911" cy="618240"/>
          </a:xfrm>
          <a:prstGeom prst="rect">
            <a:avLst/>
          </a:prstGeom>
        </p:spPr>
      </p:pic>
      <p:pic>
        <p:nvPicPr>
          <p:cNvPr id="4" name="object 4"/>
          <p:cNvPicPr/>
          <p:nvPr>
            <p:custDataLst>
              <p:tags r:id="rId3"/>
            </p:custDataLst>
          </p:nvPr>
        </p:nvPicPr>
        <p:blipFill>
          <a:blip r:embed="rId6" cstate="print"/>
          <a:stretch>
            <a:fillRect/>
          </a:stretch>
        </p:blipFill>
        <p:spPr>
          <a:xfrm>
            <a:off x="0" y="6436359"/>
            <a:ext cx="12190729" cy="42164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50202" y="161925"/>
            <a:ext cx="28702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多对一匹配示例</a:t>
            </a:r>
            <a:endParaRPr sz="32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1465580" y="1163320"/>
            <a:ext cx="9262109" cy="3943349"/>
          </a:xfrm>
          <a:prstGeom prst="rect">
            <a:avLst/>
          </a:prstGeom>
        </p:spPr>
      </p:pic>
      <p:sp>
        <p:nvSpPr>
          <p:cNvPr id="8" name="object 7"/>
          <p:cNvSpPr/>
          <p:nvPr>
            <p:custDataLst>
              <p:tags r:id="rId1"/>
            </p:custDataLst>
          </p:nvPr>
        </p:nvSpPr>
        <p:spPr>
          <a:xfrm flipV="1">
            <a:off x="285115" y="818515"/>
            <a:ext cx="11394440" cy="7620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20" name="图片 19"/>
          <p:cNvPicPr>
            <a:picLocks noChangeAspect="1"/>
          </p:cNvPicPr>
          <p:nvPr>
            <p:custDataLst>
              <p:tags r:id="rId2"/>
            </p:custDataLst>
          </p:nvPr>
        </p:nvPicPr>
        <p:blipFill>
          <a:blip r:embed="rId6"/>
          <a:stretch>
            <a:fillRect/>
          </a:stretch>
        </p:blipFill>
        <p:spPr>
          <a:xfrm>
            <a:off x="8537699" y="209863"/>
            <a:ext cx="2565911" cy="618240"/>
          </a:xfrm>
          <a:prstGeom prst="rect">
            <a:avLst/>
          </a:prstGeom>
        </p:spPr>
      </p:pic>
      <p:pic>
        <p:nvPicPr>
          <p:cNvPr id="2" name="object 4"/>
          <p:cNvPicPr/>
          <p:nvPr>
            <p:custDataLst>
              <p:tags r:id="rId3"/>
            </p:custDataLst>
          </p:nvPr>
        </p:nvPicPr>
        <p:blipFill>
          <a:blip r:embed="rId7" cstate="print"/>
          <a:stretch>
            <a:fillRect/>
          </a:stretch>
        </p:blipFill>
        <p:spPr>
          <a:xfrm>
            <a:off x="0" y="6436359"/>
            <a:ext cx="12190729" cy="42164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16510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本节话题</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6294755" cy="3040380"/>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spc="-70" dirty="0">
                <a:latin typeface="宋体" panose="02010600030101010101" pitchFamily="2" charset="-122"/>
                <a:cs typeface="宋体" panose="02010600030101010101" pitchFamily="2" charset="-122"/>
              </a:rPr>
              <a:t>Prometheus</a:t>
            </a:r>
            <a:r>
              <a:rPr sz="2000" dirty="0">
                <a:latin typeface="宋体" panose="02010600030101010101" pitchFamily="2" charset="-122"/>
                <a:cs typeface="宋体" panose="02010600030101010101" pitchFamily="2" charset="-122"/>
              </a:rPr>
              <a:t>指标抓取的生命周期</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发现</a:t>
            </a:r>
            <a:r>
              <a:rPr sz="1800" spc="-455" dirty="0">
                <a:latin typeface="宋体" panose="02010600030101010101" pitchFamily="2" charset="-122"/>
                <a:cs typeface="宋体" panose="02010600030101010101" pitchFamily="2" charset="-122"/>
              </a:rPr>
              <a:t> </a:t>
            </a:r>
            <a:r>
              <a:rPr sz="1800" spc="-345" dirty="0">
                <a:latin typeface="宋体" panose="02010600030101010101" pitchFamily="2" charset="-122"/>
                <a:cs typeface="宋体" panose="02010600030101010101" pitchFamily="2" charset="-122"/>
              </a:rPr>
              <a:t>-</a:t>
            </a:r>
            <a:r>
              <a:rPr sz="1800" spc="300" dirty="0">
                <a:latin typeface="宋体" panose="02010600030101010101" pitchFamily="2" charset="-122"/>
                <a:cs typeface="宋体" panose="02010600030101010101" pitchFamily="2" charset="-122"/>
              </a:rPr>
              <a:t>&gt;</a:t>
            </a:r>
            <a:r>
              <a:rPr sz="1800" spc="-455" dirty="0">
                <a:latin typeface="宋体" panose="02010600030101010101" pitchFamily="2" charset="-122"/>
                <a:cs typeface="宋体" panose="02010600030101010101" pitchFamily="2" charset="-122"/>
              </a:rPr>
              <a:t> </a:t>
            </a:r>
            <a:r>
              <a:rPr sz="1800" dirty="0">
                <a:latin typeface="宋体" panose="02010600030101010101" pitchFamily="2" charset="-122"/>
                <a:cs typeface="宋体" panose="02010600030101010101" pitchFamily="2" charset="-122"/>
              </a:rPr>
              <a:t>配置</a:t>
            </a:r>
            <a:r>
              <a:rPr sz="1800" spc="-450" dirty="0">
                <a:latin typeface="宋体" panose="02010600030101010101" pitchFamily="2" charset="-122"/>
                <a:cs typeface="宋体" panose="02010600030101010101" pitchFamily="2" charset="-122"/>
              </a:rPr>
              <a:t> </a:t>
            </a:r>
            <a:r>
              <a:rPr sz="1800" spc="-345" dirty="0">
                <a:latin typeface="宋体" panose="02010600030101010101" pitchFamily="2" charset="-122"/>
                <a:cs typeface="宋体" panose="02010600030101010101" pitchFamily="2" charset="-122"/>
              </a:rPr>
              <a:t>-</a:t>
            </a:r>
            <a:r>
              <a:rPr sz="1800" spc="300" dirty="0">
                <a:latin typeface="宋体" panose="02010600030101010101" pitchFamily="2" charset="-122"/>
                <a:cs typeface="宋体" panose="02010600030101010101" pitchFamily="2" charset="-122"/>
              </a:rPr>
              <a:t>&gt;</a:t>
            </a:r>
            <a:r>
              <a:rPr sz="1800" spc="-445" dirty="0">
                <a:latin typeface="宋体" panose="02010600030101010101" pitchFamily="2" charset="-122"/>
                <a:cs typeface="宋体" panose="02010600030101010101" pitchFamily="2" charset="-122"/>
              </a:rPr>
              <a:t> </a:t>
            </a:r>
            <a:r>
              <a:rPr sz="1800" spc="-250" dirty="0">
                <a:latin typeface="宋体" panose="02010600030101010101" pitchFamily="2" charset="-122"/>
                <a:cs typeface="宋体" panose="02010600030101010101" pitchFamily="2" charset="-122"/>
              </a:rPr>
              <a:t>relabel</a:t>
            </a:r>
            <a:r>
              <a:rPr sz="1800" spc="-465" dirty="0">
                <a:latin typeface="宋体" panose="02010600030101010101" pitchFamily="2" charset="-122"/>
                <a:cs typeface="宋体" panose="02010600030101010101" pitchFamily="2" charset="-122"/>
              </a:rPr>
              <a:t> </a:t>
            </a:r>
            <a:r>
              <a:rPr sz="1800" spc="-345" dirty="0">
                <a:latin typeface="宋体" panose="02010600030101010101" pitchFamily="2" charset="-122"/>
                <a:cs typeface="宋体" panose="02010600030101010101" pitchFamily="2" charset="-122"/>
              </a:rPr>
              <a:t>-</a:t>
            </a:r>
            <a:r>
              <a:rPr sz="1800" spc="300" dirty="0">
                <a:latin typeface="宋体" panose="02010600030101010101" pitchFamily="2" charset="-122"/>
                <a:cs typeface="宋体" panose="02010600030101010101" pitchFamily="2" charset="-122"/>
              </a:rPr>
              <a:t>&gt;</a:t>
            </a:r>
            <a:r>
              <a:rPr sz="1800" spc="-455" dirty="0">
                <a:latin typeface="宋体" panose="02010600030101010101" pitchFamily="2" charset="-122"/>
                <a:cs typeface="宋体" panose="02010600030101010101" pitchFamily="2" charset="-122"/>
              </a:rPr>
              <a:t> </a:t>
            </a:r>
            <a:r>
              <a:rPr sz="1800" dirty="0">
                <a:latin typeface="宋体" panose="02010600030101010101" pitchFamily="2" charset="-122"/>
                <a:cs typeface="宋体" panose="02010600030101010101" pitchFamily="2" charset="-122"/>
              </a:rPr>
              <a:t>指标数据抓取</a:t>
            </a:r>
            <a:r>
              <a:rPr sz="1800" spc="-450" dirty="0">
                <a:latin typeface="宋体" panose="02010600030101010101" pitchFamily="2" charset="-122"/>
                <a:cs typeface="宋体" panose="02010600030101010101" pitchFamily="2" charset="-122"/>
              </a:rPr>
              <a:t> </a:t>
            </a:r>
            <a:r>
              <a:rPr sz="1800" spc="-345" dirty="0">
                <a:latin typeface="宋体" panose="02010600030101010101" pitchFamily="2" charset="-122"/>
                <a:cs typeface="宋体" panose="02010600030101010101" pitchFamily="2" charset="-122"/>
              </a:rPr>
              <a:t>-</a:t>
            </a:r>
            <a:r>
              <a:rPr sz="1800" spc="300" dirty="0">
                <a:latin typeface="宋体" panose="02010600030101010101" pitchFamily="2" charset="-122"/>
                <a:cs typeface="宋体" panose="02010600030101010101" pitchFamily="2" charset="-122"/>
              </a:rPr>
              <a:t>&gt;</a:t>
            </a:r>
            <a:r>
              <a:rPr sz="1800" spc="-450" dirty="0">
                <a:latin typeface="宋体" panose="02010600030101010101" pitchFamily="2" charset="-122"/>
                <a:cs typeface="宋体" panose="02010600030101010101" pitchFamily="2" charset="-122"/>
              </a:rPr>
              <a:t> </a:t>
            </a:r>
            <a:r>
              <a:rPr sz="1800" spc="-15" dirty="0">
                <a:latin typeface="宋体" panose="02010600030101010101" pitchFamily="2" charset="-122"/>
                <a:cs typeface="宋体" panose="02010600030101010101" pitchFamily="2" charset="-122"/>
              </a:rPr>
              <a:t>met</a:t>
            </a:r>
            <a:r>
              <a:rPr sz="1800" spc="-300" dirty="0">
                <a:latin typeface="宋体" panose="02010600030101010101" pitchFamily="2" charset="-122"/>
                <a:cs typeface="宋体" panose="02010600030101010101" pitchFamily="2" charset="-122"/>
              </a:rPr>
              <a:t>rics</a:t>
            </a:r>
            <a:r>
              <a:rPr sz="1800" spc="-450" dirty="0">
                <a:latin typeface="宋体" panose="02010600030101010101" pitchFamily="2" charset="-122"/>
                <a:cs typeface="宋体" panose="02010600030101010101" pitchFamily="2" charset="-122"/>
              </a:rPr>
              <a:t> </a:t>
            </a:r>
            <a:r>
              <a:rPr sz="1800" spc="-250" dirty="0">
                <a:latin typeface="宋体" panose="02010600030101010101" pitchFamily="2" charset="-122"/>
                <a:cs typeface="宋体" panose="02010600030101010101" pitchFamily="2" charset="-122"/>
              </a:rPr>
              <a:t>relabel</a:t>
            </a:r>
            <a:endParaRPr sz="1800">
              <a:latin typeface="宋体" panose="02010600030101010101" pitchFamily="2" charset="-122"/>
              <a:cs typeface="宋体" panose="02010600030101010101" pitchFamily="2" charset="-122"/>
            </a:endParaRPr>
          </a:p>
          <a:p>
            <a:pPr marL="304800" indent="-292100">
              <a:lnSpc>
                <a:spcPct val="100000"/>
              </a:lnSpc>
              <a:spcBef>
                <a:spcPts val="745"/>
              </a:spcBef>
              <a:buClr>
                <a:srgbClr val="4770C4"/>
              </a:buClr>
              <a:buFont typeface="Wingdings" panose="05000000000000000000"/>
              <a:buChar char=""/>
              <a:tabLst>
                <a:tab pos="304800" algn="l"/>
              </a:tabLst>
            </a:pPr>
            <a:r>
              <a:rPr sz="2000" spc="-70" dirty="0">
                <a:latin typeface="宋体" panose="02010600030101010101" pitchFamily="2" charset="-122"/>
                <a:cs typeface="宋体" panose="02010600030101010101" pitchFamily="2" charset="-122"/>
              </a:rPr>
              <a:t>Prometheus</a:t>
            </a:r>
            <a:r>
              <a:rPr sz="2000" dirty="0">
                <a:latin typeface="宋体" panose="02010600030101010101" pitchFamily="2" charset="-122"/>
                <a:cs typeface="宋体" panose="02010600030101010101" pitchFamily="2" charset="-122"/>
              </a:rPr>
              <a:t>的服务发现</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基于文件的服务发现；</a:t>
            </a:r>
            <a:endParaRPr sz="1800">
              <a:latin typeface="宋体" panose="02010600030101010101" pitchFamily="2" charset="-122"/>
              <a:cs typeface="宋体" panose="02010600030101010101" pitchFamily="2" charset="-122"/>
            </a:endParaRPr>
          </a:p>
          <a:p>
            <a:pPr marL="755650" lvl="1" indent="-285750">
              <a:lnSpc>
                <a:spcPct val="100000"/>
              </a:lnSpc>
              <a:spcBef>
                <a:spcPts val="29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基</a:t>
            </a:r>
            <a:r>
              <a:rPr sz="1800" spc="-5" dirty="0">
                <a:latin typeface="宋体" panose="02010600030101010101" pitchFamily="2" charset="-122"/>
                <a:cs typeface="宋体" panose="02010600030101010101" pitchFamily="2" charset="-122"/>
              </a:rPr>
              <a:t>于</a:t>
            </a:r>
            <a:r>
              <a:rPr sz="1800" spc="310" dirty="0">
                <a:latin typeface="宋体" panose="02010600030101010101" pitchFamily="2" charset="-122"/>
                <a:cs typeface="宋体" panose="02010600030101010101" pitchFamily="2" charset="-122"/>
              </a:rPr>
              <a:t>DN</a:t>
            </a:r>
            <a:r>
              <a:rPr sz="1800" spc="305" dirty="0">
                <a:latin typeface="宋体" panose="02010600030101010101" pitchFamily="2" charset="-122"/>
                <a:cs typeface="宋体" panose="02010600030101010101" pitchFamily="2" charset="-122"/>
              </a:rPr>
              <a:t>S</a:t>
            </a:r>
            <a:r>
              <a:rPr sz="1800" dirty="0">
                <a:latin typeface="宋体" panose="02010600030101010101" pitchFamily="2" charset="-122"/>
                <a:cs typeface="宋体" panose="02010600030101010101" pitchFamily="2" charset="-122"/>
              </a:rPr>
              <a:t>的服务发现；</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基</a:t>
            </a:r>
            <a:r>
              <a:rPr sz="1800" spc="-5" dirty="0">
                <a:latin typeface="宋体" panose="02010600030101010101" pitchFamily="2" charset="-122"/>
                <a:cs typeface="宋体" panose="02010600030101010101" pitchFamily="2" charset="-122"/>
              </a:rPr>
              <a:t>于</a:t>
            </a:r>
            <a:r>
              <a:rPr sz="1800" spc="55" dirty="0">
                <a:latin typeface="宋体" panose="02010600030101010101" pitchFamily="2" charset="-122"/>
                <a:cs typeface="宋体" panose="02010600030101010101" pitchFamily="2" charset="-122"/>
              </a:rPr>
              <a:t>API</a:t>
            </a:r>
            <a:r>
              <a:rPr sz="1800" dirty="0">
                <a:latin typeface="宋体" panose="02010600030101010101" pitchFamily="2" charset="-122"/>
                <a:cs typeface="宋体" panose="02010600030101010101" pitchFamily="2" charset="-122"/>
              </a:rPr>
              <a:t>的服务发现</a:t>
            </a:r>
            <a:r>
              <a:rPr sz="1800" spc="-85" dirty="0">
                <a:latin typeface="宋体" panose="02010600030101010101" pitchFamily="2" charset="-122"/>
                <a:cs typeface="宋体" panose="02010600030101010101" pitchFamily="2" charset="-122"/>
              </a:rPr>
              <a:t>：Kubernetes</a:t>
            </a:r>
            <a:r>
              <a:rPr sz="1800" dirty="0">
                <a:latin typeface="宋体" panose="02010600030101010101" pitchFamily="2" charset="-122"/>
                <a:cs typeface="宋体" panose="02010600030101010101" pitchFamily="2" charset="-122"/>
              </a:rPr>
              <a:t>、</a:t>
            </a:r>
            <a:r>
              <a:rPr sz="1800" spc="-80" dirty="0">
                <a:latin typeface="宋体" panose="02010600030101010101" pitchFamily="2" charset="-122"/>
                <a:cs typeface="宋体" panose="02010600030101010101" pitchFamily="2" charset="-122"/>
              </a:rPr>
              <a:t>Consul</a:t>
            </a:r>
            <a:r>
              <a:rPr sz="1800" dirty="0">
                <a:latin typeface="宋体" panose="02010600030101010101" pitchFamily="2" charset="-122"/>
                <a:cs typeface="宋体" panose="02010600030101010101" pitchFamily="2" charset="-122"/>
              </a:rPr>
              <a:t>、</a:t>
            </a:r>
            <a:r>
              <a:rPr sz="1800" spc="-60" dirty="0">
                <a:latin typeface="宋体" panose="02010600030101010101" pitchFamily="2" charset="-122"/>
                <a:cs typeface="宋体" panose="02010600030101010101" pitchFamily="2" charset="-122"/>
              </a:rPr>
              <a:t>Azure</a:t>
            </a:r>
            <a:r>
              <a:rPr sz="1800" dirty="0">
                <a:latin typeface="宋体" panose="02010600030101010101" pitchFamily="2" charset="-122"/>
                <a:cs typeface="宋体" panose="02010600030101010101" pitchFamily="2" charset="-122"/>
              </a:rPr>
              <a:t>、……</a:t>
            </a:r>
            <a:endParaRPr sz="1800">
              <a:latin typeface="宋体" panose="02010600030101010101" pitchFamily="2" charset="-122"/>
              <a:cs typeface="宋体" panose="02010600030101010101" pitchFamily="2" charset="-122"/>
            </a:endParaRPr>
          </a:p>
          <a:p>
            <a:pPr marL="304800" indent="-292100">
              <a:lnSpc>
                <a:spcPct val="100000"/>
              </a:lnSpc>
              <a:spcBef>
                <a:spcPts val="75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重新标记</a:t>
            </a:r>
            <a:endParaRPr sz="2000">
              <a:latin typeface="宋体" panose="02010600030101010101" pitchFamily="2" charset="-122"/>
              <a:cs typeface="宋体" panose="02010600030101010101" pitchFamily="2" charset="-122"/>
            </a:endParaRPr>
          </a:p>
          <a:p>
            <a:pPr marL="755650" lvl="1" indent="-285750">
              <a:lnSpc>
                <a:spcPct val="100000"/>
              </a:lnSpc>
              <a:spcBef>
                <a:spcPts val="290"/>
              </a:spcBef>
              <a:buClr>
                <a:srgbClr val="45B19B"/>
              </a:buClr>
              <a:buFont typeface="Wingdings" panose="05000000000000000000"/>
              <a:buChar char=""/>
              <a:tabLst>
                <a:tab pos="755650" algn="l"/>
              </a:tabLst>
            </a:pPr>
            <a:r>
              <a:rPr sz="1800" spc="-245" dirty="0">
                <a:latin typeface="宋体" panose="02010600030101010101" pitchFamily="2" charset="-122"/>
                <a:cs typeface="宋体" panose="02010600030101010101" pitchFamily="2" charset="-122"/>
              </a:rPr>
              <a:t>target</a:t>
            </a:r>
            <a:r>
              <a:rPr sz="1800" spc="-5" dirty="0">
                <a:latin typeface="宋体" panose="02010600030101010101" pitchFamily="2" charset="-122"/>
                <a:cs typeface="宋体" panose="02010600030101010101" pitchFamily="2" charset="-122"/>
              </a:rPr>
              <a:t>重新打标</a:t>
            </a:r>
            <a:endParaRPr sz="1800">
              <a:latin typeface="宋体" panose="02010600030101010101" pitchFamily="2" charset="-122"/>
              <a:cs typeface="宋体" panose="02010600030101010101" pitchFamily="2" charset="-122"/>
            </a:endParaRPr>
          </a:p>
          <a:p>
            <a:pPr marL="755650" lvl="1" indent="-285750">
              <a:lnSpc>
                <a:spcPct val="100000"/>
              </a:lnSpc>
              <a:spcBef>
                <a:spcPts val="295"/>
              </a:spcBef>
              <a:buClr>
                <a:srgbClr val="45B19B"/>
              </a:buClr>
              <a:buFont typeface="Wingdings" panose="05000000000000000000"/>
              <a:buChar char=""/>
              <a:tabLst>
                <a:tab pos="755650" algn="l"/>
              </a:tabLst>
            </a:pPr>
            <a:r>
              <a:rPr sz="1800" spc="-165" dirty="0">
                <a:latin typeface="宋体" panose="02010600030101010101" pitchFamily="2" charset="-122"/>
                <a:cs typeface="宋体" panose="02010600030101010101" pitchFamily="2" charset="-122"/>
              </a:rPr>
              <a:t>metric</a:t>
            </a:r>
            <a:r>
              <a:rPr sz="1800" dirty="0">
                <a:latin typeface="宋体" panose="02010600030101010101" pitchFamily="2" charset="-122"/>
                <a:cs typeface="宋体" panose="02010600030101010101" pitchFamily="2" charset="-122"/>
              </a:rPr>
              <a:t>重新打标</a:t>
            </a:r>
            <a:endParaRPr sz="1800">
              <a:latin typeface="宋体" panose="02010600030101010101" pitchFamily="2" charset="-122"/>
              <a:cs typeface="宋体" panose="02010600030101010101" pitchFamily="2" charset="-122"/>
            </a:endParaRPr>
          </a:p>
        </p:txBody>
      </p:sp>
      <p:pic>
        <p:nvPicPr>
          <p:cNvPr id="7"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8"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9" name="图片 8"/>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4638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部署的各组件</a:t>
            </a:r>
            <a:endParaRPr sz="3200">
              <a:latin typeface="宋体" panose="02010600030101010101" pitchFamily="2" charset="-122"/>
              <a:cs typeface="宋体" panose="02010600030101010101" pitchFamily="2" charset="-122"/>
            </a:endParaRPr>
          </a:p>
        </p:txBody>
      </p:sp>
      <p:grpSp>
        <p:nvGrpSpPr>
          <p:cNvPr id="3" name="object 3"/>
          <p:cNvGrpSpPr/>
          <p:nvPr/>
        </p:nvGrpSpPr>
        <p:grpSpPr>
          <a:xfrm>
            <a:off x="5387339" y="2545080"/>
            <a:ext cx="1522095" cy="780415"/>
            <a:chOff x="5387339" y="2545080"/>
            <a:chExt cx="1522095" cy="780415"/>
          </a:xfrm>
        </p:grpSpPr>
        <p:pic>
          <p:nvPicPr>
            <p:cNvPr id="4" name="object 4"/>
            <p:cNvPicPr/>
            <p:nvPr/>
          </p:nvPicPr>
          <p:blipFill>
            <a:blip r:embed="rId5" cstate="print"/>
            <a:stretch>
              <a:fillRect/>
            </a:stretch>
          </p:blipFill>
          <p:spPr>
            <a:xfrm>
              <a:off x="5387339" y="2545080"/>
              <a:ext cx="1521967" cy="762507"/>
            </a:xfrm>
            <a:prstGeom prst="rect">
              <a:avLst/>
            </a:prstGeom>
          </p:spPr>
        </p:pic>
        <p:pic>
          <p:nvPicPr>
            <p:cNvPr id="5" name="object 5"/>
            <p:cNvPicPr/>
            <p:nvPr/>
          </p:nvPicPr>
          <p:blipFill>
            <a:blip r:embed="rId6" cstate="print"/>
            <a:stretch>
              <a:fillRect/>
            </a:stretch>
          </p:blipFill>
          <p:spPr>
            <a:xfrm>
              <a:off x="5485129" y="2584424"/>
              <a:ext cx="1325117" cy="740943"/>
            </a:xfrm>
            <a:prstGeom prst="rect">
              <a:avLst/>
            </a:prstGeom>
          </p:spPr>
        </p:pic>
        <p:pic>
          <p:nvPicPr>
            <p:cNvPr id="6" name="object 6"/>
            <p:cNvPicPr/>
            <p:nvPr/>
          </p:nvPicPr>
          <p:blipFill>
            <a:blip r:embed="rId7" cstate="print"/>
            <a:stretch>
              <a:fillRect/>
            </a:stretch>
          </p:blipFill>
          <p:spPr>
            <a:xfrm>
              <a:off x="5445759" y="2584450"/>
              <a:ext cx="1409699" cy="650239"/>
            </a:xfrm>
            <a:prstGeom prst="rect">
              <a:avLst/>
            </a:prstGeom>
          </p:spPr>
        </p:pic>
      </p:grpSp>
      <p:sp>
        <p:nvSpPr>
          <p:cNvPr id="7" name="object 7"/>
          <p:cNvSpPr txBox="1"/>
          <p:nvPr/>
        </p:nvSpPr>
        <p:spPr>
          <a:xfrm>
            <a:off x="5445759" y="2584450"/>
            <a:ext cx="1409700" cy="650240"/>
          </a:xfrm>
          <a:prstGeom prst="rect">
            <a:avLst/>
          </a:prstGeom>
        </p:spPr>
        <p:txBody>
          <a:bodyPr vert="horz" wrap="square" lIns="0" tIns="83820" rIns="0" bIns="0" rtlCol="0">
            <a:spAutoFit/>
          </a:bodyPr>
          <a:lstStyle/>
          <a:p>
            <a:pPr marL="448310" marR="205105" indent="-236220">
              <a:lnSpc>
                <a:spcPct val="100000"/>
              </a:lnSpc>
              <a:spcBef>
                <a:spcPts val="660"/>
              </a:spcBef>
            </a:pPr>
            <a:r>
              <a:rPr sz="1500" spc="40" dirty="0">
                <a:latin typeface="宋体" panose="02010600030101010101" pitchFamily="2" charset="-122"/>
                <a:cs typeface="宋体" panose="02010600030101010101" pitchFamily="2" charset="-122"/>
              </a:rPr>
              <a:t>Promet</a:t>
            </a:r>
            <a:r>
              <a:rPr sz="1500" spc="45" dirty="0">
                <a:latin typeface="宋体" panose="02010600030101010101" pitchFamily="2" charset="-122"/>
                <a:cs typeface="宋体" panose="02010600030101010101" pitchFamily="2" charset="-122"/>
              </a:rPr>
              <a:t>h</a:t>
            </a:r>
            <a:r>
              <a:rPr sz="1500" spc="-15" dirty="0">
                <a:latin typeface="宋体" panose="02010600030101010101" pitchFamily="2" charset="-122"/>
                <a:cs typeface="宋体" panose="02010600030101010101" pitchFamily="2" charset="-122"/>
              </a:rPr>
              <a:t>eus  </a:t>
            </a:r>
            <a:r>
              <a:rPr sz="1500" spc="-85" dirty="0">
                <a:latin typeface="宋体" panose="02010600030101010101" pitchFamily="2" charset="-122"/>
                <a:cs typeface="宋体" panose="02010600030101010101" pitchFamily="2" charset="-122"/>
              </a:rPr>
              <a:t>Server</a:t>
            </a:r>
            <a:endParaRPr sz="1500">
              <a:latin typeface="宋体" panose="02010600030101010101" pitchFamily="2" charset="-122"/>
              <a:cs typeface="宋体" panose="02010600030101010101" pitchFamily="2" charset="-122"/>
            </a:endParaRPr>
          </a:p>
        </p:txBody>
      </p:sp>
      <p:grpSp>
        <p:nvGrpSpPr>
          <p:cNvPr id="8" name="object 8"/>
          <p:cNvGrpSpPr/>
          <p:nvPr/>
        </p:nvGrpSpPr>
        <p:grpSpPr>
          <a:xfrm>
            <a:off x="7020559" y="3906520"/>
            <a:ext cx="1524635" cy="781685"/>
            <a:chOff x="7020559" y="3906520"/>
            <a:chExt cx="1524635" cy="781685"/>
          </a:xfrm>
        </p:grpSpPr>
        <p:pic>
          <p:nvPicPr>
            <p:cNvPr id="9" name="object 9"/>
            <p:cNvPicPr/>
            <p:nvPr/>
          </p:nvPicPr>
          <p:blipFill>
            <a:blip r:embed="rId8" cstate="print"/>
            <a:stretch>
              <a:fillRect/>
            </a:stretch>
          </p:blipFill>
          <p:spPr>
            <a:xfrm>
              <a:off x="7020559" y="3906520"/>
              <a:ext cx="1524507" cy="763777"/>
            </a:xfrm>
            <a:prstGeom prst="rect">
              <a:avLst/>
            </a:prstGeom>
          </p:spPr>
        </p:pic>
        <p:pic>
          <p:nvPicPr>
            <p:cNvPr id="10" name="object 10"/>
            <p:cNvPicPr/>
            <p:nvPr/>
          </p:nvPicPr>
          <p:blipFill>
            <a:blip r:embed="rId9" cstate="print"/>
            <a:stretch>
              <a:fillRect/>
            </a:stretch>
          </p:blipFill>
          <p:spPr>
            <a:xfrm>
              <a:off x="7249159" y="3947134"/>
              <a:ext cx="1067295" cy="740943"/>
            </a:xfrm>
            <a:prstGeom prst="rect">
              <a:avLst/>
            </a:prstGeom>
          </p:spPr>
        </p:pic>
      </p:grpSp>
      <p:sp>
        <p:nvSpPr>
          <p:cNvPr id="11" name="object 11"/>
          <p:cNvSpPr txBox="1"/>
          <p:nvPr/>
        </p:nvSpPr>
        <p:spPr>
          <a:xfrm>
            <a:off x="7078980" y="3945890"/>
            <a:ext cx="1412240" cy="651510"/>
          </a:xfrm>
          <a:prstGeom prst="rect">
            <a:avLst/>
          </a:prstGeom>
          <a:solidFill>
            <a:srgbClr val="45B19B"/>
          </a:solidFill>
        </p:spPr>
        <p:txBody>
          <a:bodyPr vert="horz" wrap="square" lIns="0" tIns="85090" rIns="0" bIns="0" rtlCol="0">
            <a:spAutoFit/>
          </a:bodyPr>
          <a:lstStyle/>
          <a:p>
            <a:pPr marL="362585" marR="334010" indent="-19050">
              <a:lnSpc>
                <a:spcPct val="100000"/>
              </a:lnSpc>
              <a:spcBef>
                <a:spcPts val="670"/>
              </a:spcBef>
            </a:pPr>
            <a:r>
              <a:rPr sz="1500" spc="-85" dirty="0">
                <a:latin typeface="宋体" panose="02010600030101010101" pitchFamily="2" charset="-122"/>
                <a:cs typeface="宋体" panose="02010600030101010101" pitchFamily="2" charset="-122"/>
              </a:rPr>
              <a:t>blac</a:t>
            </a:r>
            <a:r>
              <a:rPr sz="1500" spc="-80" dirty="0">
                <a:latin typeface="宋体" panose="02010600030101010101" pitchFamily="2" charset="-122"/>
                <a:cs typeface="宋体" panose="02010600030101010101" pitchFamily="2" charset="-122"/>
              </a:rPr>
              <a:t>k</a:t>
            </a:r>
            <a:r>
              <a:rPr sz="1500" spc="40" dirty="0">
                <a:latin typeface="宋体" panose="02010600030101010101" pitchFamily="2" charset="-122"/>
                <a:cs typeface="宋体" panose="02010600030101010101" pitchFamily="2" charset="-122"/>
              </a:rPr>
              <a:t>box  </a:t>
            </a:r>
            <a:r>
              <a:rPr sz="1500" spc="-75" dirty="0">
                <a:latin typeface="宋体" panose="02010600030101010101" pitchFamily="2" charset="-122"/>
                <a:cs typeface="宋体" panose="02010600030101010101" pitchFamily="2" charset="-122"/>
              </a:rPr>
              <a:t>exporter</a:t>
            </a:r>
            <a:endParaRPr sz="1500">
              <a:latin typeface="宋体" panose="02010600030101010101" pitchFamily="2" charset="-122"/>
              <a:cs typeface="宋体" panose="02010600030101010101" pitchFamily="2" charset="-122"/>
            </a:endParaRPr>
          </a:p>
        </p:txBody>
      </p:sp>
      <p:grpSp>
        <p:nvGrpSpPr>
          <p:cNvPr id="12" name="object 12"/>
          <p:cNvGrpSpPr/>
          <p:nvPr/>
        </p:nvGrpSpPr>
        <p:grpSpPr>
          <a:xfrm>
            <a:off x="5002529" y="3906520"/>
            <a:ext cx="1524635" cy="781685"/>
            <a:chOff x="5002529" y="3906520"/>
            <a:chExt cx="1524635" cy="781685"/>
          </a:xfrm>
        </p:grpSpPr>
        <p:pic>
          <p:nvPicPr>
            <p:cNvPr id="13" name="object 13"/>
            <p:cNvPicPr/>
            <p:nvPr/>
          </p:nvPicPr>
          <p:blipFill>
            <a:blip r:embed="rId8" cstate="print"/>
            <a:stretch>
              <a:fillRect/>
            </a:stretch>
          </p:blipFill>
          <p:spPr>
            <a:xfrm>
              <a:off x="5002529" y="3906520"/>
              <a:ext cx="1524507" cy="763777"/>
            </a:xfrm>
            <a:prstGeom prst="rect">
              <a:avLst/>
            </a:prstGeom>
          </p:spPr>
        </p:pic>
        <p:pic>
          <p:nvPicPr>
            <p:cNvPr id="14" name="object 14"/>
            <p:cNvPicPr/>
            <p:nvPr/>
          </p:nvPicPr>
          <p:blipFill>
            <a:blip r:embed="rId10" cstate="print"/>
            <a:stretch>
              <a:fillRect/>
            </a:stretch>
          </p:blipFill>
          <p:spPr>
            <a:xfrm>
              <a:off x="5250179" y="3947134"/>
              <a:ext cx="1029207" cy="740943"/>
            </a:xfrm>
            <a:prstGeom prst="rect">
              <a:avLst/>
            </a:prstGeom>
          </p:spPr>
        </p:pic>
        <p:pic>
          <p:nvPicPr>
            <p:cNvPr id="15" name="object 15"/>
            <p:cNvPicPr/>
            <p:nvPr/>
          </p:nvPicPr>
          <p:blipFill>
            <a:blip r:embed="rId11" cstate="print"/>
            <a:stretch>
              <a:fillRect/>
            </a:stretch>
          </p:blipFill>
          <p:spPr>
            <a:xfrm>
              <a:off x="5060950" y="3945890"/>
              <a:ext cx="1412239" cy="651510"/>
            </a:xfrm>
            <a:prstGeom prst="rect">
              <a:avLst/>
            </a:prstGeom>
          </p:spPr>
        </p:pic>
      </p:grpSp>
      <p:sp>
        <p:nvSpPr>
          <p:cNvPr id="16" name="object 16"/>
          <p:cNvSpPr txBox="1"/>
          <p:nvPr/>
        </p:nvSpPr>
        <p:spPr>
          <a:xfrm>
            <a:off x="5060950" y="3945890"/>
            <a:ext cx="1412240" cy="651510"/>
          </a:xfrm>
          <a:prstGeom prst="rect">
            <a:avLst/>
          </a:prstGeom>
        </p:spPr>
        <p:txBody>
          <a:bodyPr vert="horz" wrap="square" lIns="0" tIns="85090" rIns="0" bIns="0" rtlCol="0">
            <a:spAutoFit/>
          </a:bodyPr>
          <a:lstStyle/>
          <a:p>
            <a:pPr marL="363220" marR="353060" indent="120650">
              <a:lnSpc>
                <a:spcPct val="100000"/>
              </a:lnSpc>
              <a:spcBef>
                <a:spcPts val="670"/>
              </a:spcBef>
            </a:pPr>
            <a:r>
              <a:rPr sz="1500" spc="-50" dirty="0">
                <a:latin typeface="宋体" panose="02010600030101010101" pitchFamily="2" charset="-122"/>
                <a:cs typeface="宋体" panose="02010600030101010101" pitchFamily="2" charset="-122"/>
              </a:rPr>
              <a:t>nginx </a:t>
            </a:r>
            <a:r>
              <a:rPr sz="1500" spc="-45" dirty="0">
                <a:latin typeface="宋体" panose="02010600030101010101" pitchFamily="2" charset="-122"/>
                <a:cs typeface="宋体" panose="02010600030101010101" pitchFamily="2" charset="-122"/>
              </a:rPr>
              <a:t> </a:t>
            </a:r>
            <a:r>
              <a:rPr sz="1500" spc="-75" dirty="0">
                <a:latin typeface="宋体" panose="02010600030101010101" pitchFamily="2" charset="-122"/>
                <a:cs typeface="宋体" panose="02010600030101010101" pitchFamily="2" charset="-122"/>
              </a:rPr>
              <a:t>exporter</a:t>
            </a:r>
            <a:endParaRPr sz="1500">
              <a:latin typeface="宋体" panose="02010600030101010101" pitchFamily="2" charset="-122"/>
              <a:cs typeface="宋体" panose="02010600030101010101" pitchFamily="2" charset="-122"/>
            </a:endParaRPr>
          </a:p>
        </p:txBody>
      </p:sp>
      <p:grpSp>
        <p:nvGrpSpPr>
          <p:cNvPr id="17" name="object 17"/>
          <p:cNvGrpSpPr/>
          <p:nvPr/>
        </p:nvGrpSpPr>
        <p:grpSpPr>
          <a:xfrm>
            <a:off x="5002529" y="5058409"/>
            <a:ext cx="1524635" cy="762635"/>
            <a:chOff x="5002529" y="5058409"/>
            <a:chExt cx="1524635" cy="762635"/>
          </a:xfrm>
        </p:grpSpPr>
        <p:pic>
          <p:nvPicPr>
            <p:cNvPr id="18" name="object 18"/>
            <p:cNvPicPr/>
            <p:nvPr/>
          </p:nvPicPr>
          <p:blipFill>
            <a:blip r:embed="rId12" cstate="print"/>
            <a:stretch>
              <a:fillRect/>
            </a:stretch>
          </p:blipFill>
          <p:spPr>
            <a:xfrm>
              <a:off x="5002529" y="5058409"/>
              <a:ext cx="1524507" cy="762507"/>
            </a:xfrm>
            <a:prstGeom prst="rect">
              <a:avLst/>
            </a:prstGeom>
          </p:spPr>
        </p:pic>
        <p:pic>
          <p:nvPicPr>
            <p:cNvPr id="19" name="object 19"/>
            <p:cNvPicPr/>
            <p:nvPr/>
          </p:nvPicPr>
          <p:blipFill>
            <a:blip r:embed="rId13" cstate="print"/>
            <a:stretch>
              <a:fillRect/>
            </a:stretch>
          </p:blipFill>
          <p:spPr>
            <a:xfrm>
              <a:off x="5370829" y="5212079"/>
              <a:ext cx="787920" cy="512356"/>
            </a:xfrm>
            <a:prstGeom prst="rect">
              <a:avLst/>
            </a:prstGeom>
          </p:spPr>
        </p:pic>
        <p:pic>
          <p:nvPicPr>
            <p:cNvPr id="20" name="object 20"/>
            <p:cNvPicPr/>
            <p:nvPr/>
          </p:nvPicPr>
          <p:blipFill>
            <a:blip r:embed="rId14" cstate="print"/>
            <a:stretch>
              <a:fillRect/>
            </a:stretch>
          </p:blipFill>
          <p:spPr>
            <a:xfrm>
              <a:off x="5060950" y="5097779"/>
              <a:ext cx="1412239" cy="650240"/>
            </a:xfrm>
            <a:prstGeom prst="rect">
              <a:avLst/>
            </a:prstGeom>
          </p:spPr>
        </p:pic>
      </p:grpSp>
      <p:sp>
        <p:nvSpPr>
          <p:cNvPr id="21" name="object 21"/>
          <p:cNvSpPr txBox="1"/>
          <p:nvPr/>
        </p:nvSpPr>
        <p:spPr>
          <a:xfrm>
            <a:off x="5060950" y="5097779"/>
            <a:ext cx="1412240" cy="650240"/>
          </a:xfrm>
          <a:prstGeom prst="rect">
            <a:avLst/>
          </a:prstGeom>
        </p:spPr>
        <p:txBody>
          <a:bodyPr vert="horz" wrap="square" lIns="0" tIns="1905" rIns="0" bIns="0" rtlCol="0">
            <a:spAutoFit/>
          </a:bodyPr>
          <a:lstStyle/>
          <a:p>
            <a:pPr>
              <a:lnSpc>
                <a:spcPct val="100000"/>
              </a:lnSpc>
              <a:spcBef>
                <a:spcPts val="15"/>
              </a:spcBef>
            </a:pPr>
            <a:endParaRPr sz="1350">
              <a:latin typeface="Times New Roman" panose="02020603050405020304"/>
              <a:cs typeface="Times New Roman" panose="02020603050405020304"/>
            </a:endParaRPr>
          </a:p>
          <a:p>
            <a:pPr marL="1905" algn="ctr">
              <a:lnSpc>
                <a:spcPct val="100000"/>
              </a:lnSpc>
            </a:pPr>
            <a:r>
              <a:rPr sz="1500" spc="-50" dirty="0">
                <a:latin typeface="宋体" panose="02010600030101010101" pitchFamily="2" charset="-122"/>
                <a:cs typeface="宋体" panose="02010600030101010101" pitchFamily="2" charset="-122"/>
              </a:rPr>
              <a:t>nginx</a:t>
            </a:r>
            <a:endParaRPr sz="1500">
              <a:latin typeface="宋体" panose="02010600030101010101" pitchFamily="2" charset="-122"/>
              <a:cs typeface="宋体" panose="02010600030101010101" pitchFamily="2" charset="-122"/>
            </a:endParaRPr>
          </a:p>
        </p:txBody>
      </p:sp>
      <p:grpSp>
        <p:nvGrpSpPr>
          <p:cNvPr id="22" name="object 22"/>
          <p:cNvGrpSpPr/>
          <p:nvPr/>
        </p:nvGrpSpPr>
        <p:grpSpPr>
          <a:xfrm>
            <a:off x="3055620" y="3906520"/>
            <a:ext cx="1524635" cy="781685"/>
            <a:chOff x="3055620" y="3906520"/>
            <a:chExt cx="1524635" cy="781685"/>
          </a:xfrm>
        </p:grpSpPr>
        <p:pic>
          <p:nvPicPr>
            <p:cNvPr id="23" name="object 23"/>
            <p:cNvPicPr/>
            <p:nvPr/>
          </p:nvPicPr>
          <p:blipFill>
            <a:blip r:embed="rId8" cstate="print"/>
            <a:stretch>
              <a:fillRect/>
            </a:stretch>
          </p:blipFill>
          <p:spPr>
            <a:xfrm>
              <a:off x="3055620" y="3906520"/>
              <a:ext cx="1524507" cy="763777"/>
            </a:xfrm>
            <a:prstGeom prst="rect">
              <a:avLst/>
            </a:prstGeom>
          </p:spPr>
        </p:pic>
        <p:pic>
          <p:nvPicPr>
            <p:cNvPr id="24" name="object 24"/>
            <p:cNvPicPr/>
            <p:nvPr/>
          </p:nvPicPr>
          <p:blipFill>
            <a:blip r:embed="rId15" cstate="print"/>
            <a:stretch>
              <a:fillRect/>
            </a:stretch>
          </p:blipFill>
          <p:spPr>
            <a:xfrm>
              <a:off x="3303270" y="3947134"/>
              <a:ext cx="1029207" cy="740943"/>
            </a:xfrm>
            <a:prstGeom prst="rect">
              <a:avLst/>
            </a:prstGeom>
          </p:spPr>
        </p:pic>
        <p:pic>
          <p:nvPicPr>
            <p:cNvPr id="25" name="object 25"/>
            <p:cNvPicPr/>
            <p:nvPr/>
          </p:nvPicPr>
          <p:blipFill>
            <a:blip r:embed="rId11" cstate="print"/>
            <a:stretch>
              <a:fillRect/>
            </a:stretch>
          </p:blipFill>
          <p:spPr>
            <a:xfrm>
              <a:off x="3114039" y="3945890"/>
              <a:ext cx="1412239" cy="651510"/>
            </a:xfrm>
            <a:prstGeom prst="rect">
              <a:avLst/>
            </a:prstGeom>
          </p:spPr>
        </p:pic>
      </p:grpSp>
      <p:sp>
        <p:nvSpPr>
          <p:cNvPr id="26" name="object 26"/>
          <p:cNvSpPr txBox="1"/>
          <p:nvPr/>
        </p:nvSpPr>
        <p:spPr>
          <a:xfrm>
            <a:off x="3114039" y="3945890"/>
            <a:ext cx="1412240" cy="651510"/>
          </a:xfrm>
          <a:prstGeom prst="rect">
            <a:avLst/>
          </a:prstGeom>
        </p:spPr>
        <p:txBody>
          <a:bodyPr vert="horz" wrap="square" lIns="0" tIns="85090" rIns="0" bIns="0" rtlCol="0">
            <a:spAutoFit/>
          </a:bodyPr>
          <a:lstStyle/>
          <a:p>
            <a:pPr marL="362585" marR="353060" indent="49530">
              <a:lnSpc>
                <a:spcPct val="100000"/>
              </a:lnSpc>
              <a:spcBef>
                <a:spcPts val="670"/>
              </a:spcBef>
            </a:pPr>
            <a:r>
              <a:rPr sz="1500" spc="15" dirty="0">
                <a:latin typeface="宋体" panose="02010600030101010101" pitchFamily="2" charset="-122"/>
                <a:cs typeface="宋体" panose="02010600030101010101" pitchFamily="2" charset="-122"/>
              </a:rPr>
              <a:t>mysqld </a:t>
            </a:r>
            <a:r>
              <a:rPr sz="1500" spc="-735" dirty="0">
                <a:latin typeface="宋体" panose="02010600030101010101" pitchFamily="2" charset="-122"/>
                <a:cs typeface="宋体" panose="02010600030101010101" pitchFamily="2" charset="-122"/>
              </a:rPr>
              <a:t> </a:t>
            </a:r>
            <a:r>
              <a:rPr sz="1500" spc="-75" dirty="0">
                <a:latin typeface="宋体" panose="02010600030101010101" pitchFamily="2" charset="-122"/>
                <a:cs typeface="宋体" panose="02010600030101010101" pitchFamily="2" charset="-122"/>
              </a:rPr>
              <a:t>exporter</a:t>
            </a:r>
            <a:endParaRPr sz="1500">
              <a:latin typeface="宋体" panose="02010600030101010101" pitchFamily="2" charset="-122"/>
              <a:cs typeface="宋体" panose="02010600030101010101" pitchFamily="2" charset="-122"/>
            </a:endParaRPr>
          </a:p>
        </p:txBody>
      </p:sp>
      <p:grpSp>
        <p:nvGrpSpPr>
          <p:cNvPr id="27" name="object 27"/>
          <p:cNvGrpSpPr/>
          <p:nvPr/>
        </p:nvGrpSpPr>
        <p:grpSpPr>
          <a:xfrm>
            <a:off x="3055620" y="5058409"/>
            <a:ext cx="1524635" cy="762635"/>
            <a:chOff x="3055620" y="5058409"/>
            <a:chExt cx="1524635" cy="762635"/>
          </a:xfrm>
        </p:grpSpPr>
        <p:pic>
          <p:nvPicPr>
            <p:cNvPr id="28" name="object 28"/>
            <p:cNvPicPr/>
            <p:nvPr/>
          </p:nvPicPr>
          <p:blipFill>
            <a:blip r:embed="rId12" cstate="print"/>
            <a:stretch>
              <a:fillRect/>
            </a:stretch>
          </p:blipFill>
          <p:spPr>
            <a:xfrm>
              <a:off x="3055620" y="5058409"/>
              <a:ext cx="1524507" cy="762507"/>
            </a:xfrm>
            <a:prstGeom prst="rect">
              <a:avLst/>
            </a:prstGeom>
          </p:spPr>
        </p:pic>
        <p:pic>
          <p:nvPicPr>
            <p:cNvPr id="29" name="object 29"/>
            <p:cNvPicPr/>
            <p:nvPr/>
          </p:nvPicPr>
          <p:blipFill>
            <a:blip r:embed="rId16" cstate="print"/>
            <a:stretch>
              <a:fillRect/>
            </a:stretch>
          </p:blipFill>
          <p:spPr>
            <a:xfrm>
              <a:off x="3352800" y="5212079"/>
              <a:ext cx="928877" cy="512356"/>
            </a:xfrm>
            <a:prstGeom prst="rect">
              <a:avLst/>
            </a:prstGeom>
          </p:spPr>
        </p:pic>
        <p:pic>
          <p:nvPicPr>
            <p:cNvPr id="30" name="object 30"/>
            <p:cNvPicPr/>
            <p:nvPr/>
          </p:nvPicPr>
          <p:blipFill>
            <a:blip r:embed="rId17" cstate="print"/>
            <a:stretch>
              <a:fillRect/>
            </a:stretch>
          </p:blipFill>
          <p:spPr>
            <a:xfrm>
              <a:off x="3114039" y="5097779"/>
              <a:ext cx="1412239" cy="650240"/>
            </a:xfrm>
            <a:prstGeom prst="rect">
              <a:avLst/>
            </a:prstGeom>
          </p:spPr>
        </p:pic>
      </p:grpSp>
      <p:sp>
        <p:nvSpPr>
          <p:cNvPr id="31" name="object 31"/>
          <p:cNvSpPr txBox="1"/>
          <p:nvPr/>
        </p:nvSpPr>
        <p:spPr>
          <a:xfrm>
            <a:off x="3114039" y="5097779"/>
            <a:ext cx="1412240" cy="650240"/>
          </a:xfrm>
          <a:prstGeom prst="rect">
            <a:avLst/>
          </a:prstGeom>
        </p:spPr>
        <p:txBody>
          <a:bodyPr vert="horz" wrap="square" lIns="0" tIns="1905" rIns="0" bIns="0" rtlCol="0">
            <a:spAutoFit/>
          </a:bodyPr>
          <a:lstStyle/>
          <a:p>
            <a:pPr>
              <a:lnSpc>
                <a:spcPct val="100000"/>
              </a:lnSpc>
              <a:spcBef>
                <a:spcPts val="15"/>
              </a:spcBef>
            </a:pPr>
            <a:endParaRPr sz="1350">
              <a:latin typeface="Times New Roman" panose="02020603050405020304"/>
              <a:cs typeface="Times New Roman" panose="02020603050405020304"/>
            </a:endParaRPr>
          </a:p>
          <a:p>
            <a:pPr marL="412115">
              <a:lnSpc>
                <a:spcPct val="100000"/>
              </a:lnSpc>
            </a:pPr>
            <a:r>
              <a:rPr sz="1500" spc="15" dirty="0">
                <a:latin typeface="宋体" panose="02010600030101010101" pitchFamily="2" charset="-122"/>
                <a:cs typeface="宋体" panose="02010600030101010101" pitchFamily="2" charset="-122"/>
              </a:rPr>
              <a:t>mysqld</a:t>
            </a:r>
            <a:endParaRPr sz="1500">
              <a:latin typeface="宋体" panose="02010600030101010101" pitchFamily="2" charset="-122"/>
              <a:cs typeface="宋体" panose="02010600030101010101" pitchFamily="2" charset="-122"/>
            </a:endParaRPr>
          </a:p>
        </p:txBody>
      </p:sp>
      <p:grpSp>
        <p:nvGrpSpPr>
          <p:cNvPr id="32" name="object 32"/>
          <p:cNvGrpSpPr/>
          <p:nvPr/>
        </p:nvGrpSpPr>
        <p:grpSpPr>
          <a:xfrm>
            <a:off x="3055620" y="2538730"/>
            <a:ext cx="1524635" cy="762635"/>
            <a:chOff x="3055620" y="2538730"/>
            <a:chExt cx="1524635" cy="762635"/>
          </a:xfrm>
        </p:grpSpPr>
        <p:pic>
          <p:nvPicPr>
            <p:cNvPr id="33" name="object 33"/>
            <p:cNvPicPr/>
            <p:nvPr/>
          </p:nvPicPr>
          <p:blipFill>
            <a:blip r:embed="rId12" cstate="print"/>
            <a:stretch>
              <a:fillRect/>
            </a:stretch>
          </p:blipFill>
          <p:spPr>
            <a:xfrm>
              <a:off x="3055620" y="2538730"/>
              <a:ext cx="1524507" cy="762507"/>
            </a:xfrm>
            <a:prstGeom prst="rect">
              <a:avLst/>
            </a:prstGeom>
          </p:spPr>
        </p:pic>
        <p:pic>
          <p:nvPicPr>
            <p:cNvPr id="34" name="object 34"/>
            <p:cNvPicPr/>
            <p:nvPr/>
          </p:nvPicPr>
          <p:blipFill>
            <a:blip r:embed="rId18" cstate="print"/>
            <a:stretch>
              <a:fillRect/>
            </a:stretch>
          </p:blipFill>
          <p:spPr>
            <a:xfrm>
              <a:off x="3360420" y="2692361"/>
              <a:ext cx="913663" cy="512356"/>
            </a:xfrm>
            <a:prstGeom prst="rect">
              <a:avLst/>
            </a:prstGeom>
          </p:spPr>
        </p:pic>
        <p:pic>
          <p:nvPicPr>
            <p:cNvPr id="35" name="object 35"/>
            <p:cNvPicPr/>
            <p:nvPr/>
          </p:nvPicPr>
          <p:blipFill>
            <a:blip r:embed="rId19" cstate="print"/>
            <a:stretch>
              <a:fillRect/>
            </a:stretch>
          </p:blipFill>
          <p:spPr>
            <a:xfrm>
              <a:off x="3114039" y="2578100"/>
              <a:ext cx="1412239" cy="650239"/>
            </a:xfrm>
            <a:prstGeom prst="rect">
              <a:avLst/>
            </a:prstGeom>
          </p:spPr>
        </p:pic>
      </p:grpSp>
      <p:sp>
        <p:nvSpPr>
          <p:cNvPr id="36" name="object 36"/>
          <p:cNvSpPr txBox="1"/>
          <p:nvPr/>
        </p:nvSpPr>
        <p:spPr>
          <a:xfrm>
            <a:off x="3114039" y="2578100"/>
            <a:ext cx="1412240" cy="650240"/>
          </a:xfrm>
          <a:prstGeom prst="rect">
            <a:avLst/>
          </a:prstGeom>
        </p:spPr>
        <p:txBody>
          <a:bodyPr vert="horz" wrap="square" lIns="0" tIns="1270" rIns="0" bIns="0" rtlCol="0">
            <a:spAutoFit/>
          </a:bodyPr>
          <a:lstStyle/>
          <a:p>
            <a:pPr>
              <a:lnSpc>
                <a:spcPct val="100000"/>
              </a:lnSpc>
              <a:spcBef>
                <a:spcPts val="10"/>
              </a:spcBef>
            </a:pPr>
            <a:endParaRPr sz="1350">
              <a:latin typeface="Times New Roman" panose="02020603050405020304"/>
              <a:cs typeface="Times New Roman" panose="02020603050405020304"/>
            </a:endParaRPr>
          </a:p>
          <a:p>
            <a:pPr marL="419735">
              <a:lnSpc>
                <a:spcPct val="100000"/>
              </a:lnSpc>
              <a:spcBef>
                <a:spcPts val="5"/>
              </a:spcBef>
            </a:pPr>
            <a:r>
              <a:rPr sz="1500" dirty="0">
                <a:latin typeface="宋体" panose="02010600030101010101" pitchFamily="2" charset="-122"/>
                <a:cs typeface="宋体" panose="02010600030101010101" pitchFamily="2" charset="-122"/>
              </a:rPr>
              <a:t>tomcat</a:t>
            </a:r>
            <a:endParaRPr sz="1500">
              <a:latin typeface="宋体" panose="02010600030101010101" pitchFamily="2" charset="-122"/>
              <a:cs typeface="宋体" panose="02010600030101010101" pitchFamily="2" charset="-122"/>
            </a:endParaRPr>
          </a:p>
        </p:txBody>
      </p:sp>
      <p:grpSp>
        <p:nvGrpSpPr>
          <p:cNvPr id="37" name="object 37"/>
          <p:cNvGrpSpPr/>
          <p:nvPr/>
        </p:nvGrpSpPr>
        <p:grpSpPr>
          <a:xfrm>
            <a:off x="3782695" y="1393190"/>
            <a:ext cx="4003040" cy="3705860"/>
            <a:chOff x="3782695" y="1393190"/>
            <a:chExt cx="4003040" cy="3705860"/>
          </a:xfrm>
        </p:grpSpPr>
        <p:sp>
          <p:nvSpPr>
            <p:cNvPr id="38" name="object 38"/>
            <p:cNvSpPr/>
            <p:nvPr/>
          </p:nvSpPr>
          <p:spPr>
            <a:xfrm>
              <a:off x="3782695" y="2866262"/>
              <a:ext cx="4003040" cy="2232660"/>
            </a:xfrm>
            <a:custGeom>
              <a:avLst/>
              <a:gdLst/>
              <a:ahLst/>
              <a:cxnLst/>
              <a:rect l="l" t="t" r="r" b="b"/>
              <a:pathLst>
                <a:path w="4003040" h="2232660">
                  <a:moveTo>
                    <a:pt x="76200" y="2156460"/>
                  </a:moveTo>
                  <a:lnTo>
                    <a:pt x="47625" y="2156460"/>
                  </a:lnTo>
                  <a:lnTo>
                    <a:pt x="47625" y="1731772"/>
                  </a:lnTo>
                  <a:lnTo>
                    <a:pt x="28575" y="1731772"/>
                  </a:lnTo>
                  <a:lnTo>
                    <a:pt x="28575" y="2156460"/>
                  </a:lnTo>
                  <a:lnTo>
                    <a:pt x="0" y="2156460"/>
                  </a:lnTo>
                  <a:lnTo>
                    <a:pt x="38100" y="2232660"/>
                  </a:lnTo>
                  <a:lnTo>
                    <a:pt x="69850" y="2169160"/>
                  </a:lnTo>
                  <a:lnTo>
                    <a:pt x="76200" y="2156460"/>
                  </a:lnTo>
                  <a:close/>
                </a:path>
                <a:path w="4003040" h="2232660">
                  <a:moveTo>
                    <a:pt x="1663192" y="33782"/>
                  </a:moveTo>
                  <a:lnTo>
                    <a:pt x="820483" y="28536"/>
                  </a:lnTo>
                  <a:lnTo>
                    <a:pt x="820674" y="0"/>
                  </a:lnTo>
                  <a:lnTo>
                    <a:pt x="744220" y="37592"/>
                  </a:lnTo>
                  <a:lnTo>
                    <a:pt x="820166" y="76200"/>
                  </a:lnTo>
                  <a:lnTo>
                    <a:pt x="820356" y="47586"/>
                  </a:lnTo>
                  <a:lnTo>
                    <a:pt x="1663065" y="52832"/>
                  </a:lnTo>
                  <a:lnTo>
                    <a:pt x="1663192" y="33782"/>
                  </a:lnTo>
                  <a:close/>
                </a:path>
                <a:path w="4003040" h="2232660">
                  <a:moveTo>
                    <a:pt x="2023110" y="2156460"/>
                  </a:moveTo>
                  <a:lnTo>
                    <a:pt x="1994535" y="2156460"/>
                  </a:lnTo>
                  <a:lnTo>
                    <a:pt x="1994535" y="1731772"/>
                  </a:lnTo>
                  <a:lnTo>
                    <a:pt x="1975485" y="1731772"/>
                  </a:lnTo>
                  <a:lnTo>
                    <a:pt x="1975485" y="2156460"/>
                  </a:lnTo>
                  <a:lnTo>
                    <a:pt x="1946910" y="2156460"/>
                  </a:lnTo>
                  <a:lnTo>
                    <a:pt x="1985010" y="2232660"/>
                  </a:lnTo>
                  <a:lnTo>
                    <a:pt x="2016760" y="2169160"/>
                  </a:lnTo>
                  <a:lnTo>
                    <a:pt x="2023110" y="2156460"/>
                  </a:lnTo>
                  <a:close/>
                </a:path>
                <a:path w="4003040" h="2232660">
                  <a:moveTo>
                    <a:pt x="4002913" y="1081024"/>
                  </a:moveTo>
                  <a:lnTo>
                    <a:pt x="3988981" y="1064387"/>
                  </a:lnTo>
                  <a:lnTo>
                    <a:pt x="3948176" y="1015619"/>
                  </a:lnTo>
                  <a:lnTo>
                    <a:pt x="3936746" y="1041908"/>
                  </a:lnTo>
                  <a:lnTo>
                    <a:pt x="2372360" y="360299"/>
                  </a:lnTo>
                  <a:lnTo>
                    <a:pt x="2368499" y="369189"/>
                  </a:lnTo>
                  <a:lnTo>
                    <a:pt x="2365629" y="359918"/>
                  </a:lnTo>
                  <a:lnTo>
                    <a:pt x="108127" y="1049642"/>
                  </a:lnTo>
                  <a:lnTo>
                    <a:pt x="99822" y="1022350"/>
                  </a:lnTo>
                  <a:lnTo>
                    <a:pt x="38100" y="1081024"/>
                  </a:lnTo>
                  <a:lnTo>
                    <a:pt x="122047" y="1095248"/>
                  </a:lnTo>
                  <a:lnTo>
                    <a:pt x="114833" y="1071626"/>
                  </a:lnTo>
                  <a:lnTo>
                    <a:pt x="113715" y="1067930"/>
                  </a:lnTo>
                  <a:lnTo>
                    <a:pt x="2348839" y="385051"/>
                  </a:lnTo>
                  <a:lnTo>
                    <a:pt x="2012746" y="1009396"/>
                  </a:lnTo>
                  <a:lnTo>
                    <a:pt x="1987550" y="995807"/>
                  </a:lnTo>
                  <a:lnTo>
                    <a:pt x="1985010" y="1081024"/>
                  </a:lnTo>
                  <a:lnTo>
                    <a:pt x="2054733" y="1032002"/>
                  </a:lnTo>
                  <a:lnTo>
                    <a:pt x="2050249" y="1029589"/>
                  </a:lnTo>
                  <a:lnTo>
                    <a:pt x="2029498" y="1018413"/>
                  </a:lnTo>
                  <a:lnTo>
                    <a:pt x="2372576" y="381241"/>
                  </a:lnTo>
                  <a:lnTo>
                    <a:pt x="3929176" y="1059332"/>
                  </a:lnTo>
                  <a:lnTo>
                    <a:pt x="3917823" y="1085469"/>
                  </a:lnTo>
                  <a:lnTo>
                    <a:pt x="4002913" y="1081024"/>
                  </a:lnTo>
                  <a:close/>
                </a:path>
              </a:pathLst>
            </a:custGeom>
            <a:solidFill>
              <a:srgbClr val="4471C4"/>
            </a:solidFill>
          </p:spPr>
          <p:txBody>
            <a:bodyPr wrap="square" lIns="0" tIns="0" rIns="0" bIns="0" rtlCol="0"/>
            <a:lstStyle/>
            <a:p>
              <a:endParaRPr/>
            </a:p>
          </p:txBody>
        </p:sp>
        <p:pic>
          <p:nvPicPr>
            <p:cNvPr id="39" name="object 39"/>
            <p:cNvPicPr/>
            <p:nvPr/>
          </p:nvPicPr>
          <p:blipFill>
            <a:blip r:embed="rId5" cstate="print"/>
            <a:stretch>
              <a:fillRect/>
            </a:stretch>
          </p:blipFill>
          <p:spPr>
            <a:xfrm>
              <a:off x="5387340" y="1393190"/>
              <a:ext cx="1521967" cy="762507"/>
            </a:xfrm>
            <a:prstGeom prst="rect">
              <a:avLst/>
            </a:prstGeom>
          </p:spPr>
        </p:pic>
        <p:pic>
          <p:nvPicPr>
            <p:cNvPr id="40" name="object 40"/>
            <p:cNvPicPr/>
            <p:nvPr/>
          </p:nvPicPr>
          <p:blipFill>
            <a:blip r:embed="rId20" cstate="print"/>
            <a:stretch>
              <a:fillRect/>
            </a:stretch>
          </p:blipFill>
          <p:spPr>
            <a:xfrm>
              <a:off x="5656579" y="1432534"/>
              <a:ext cx="982217" cy="740943"/>
            </a:xfrm>
            <a:prstGeom prst="rect">
              <a:avLst/>
            </a:prstGeom>
          </p:spPr>
        </p:pic>
      </p:grpSp>
      <p:sp>
        <p:nvSpPr>
          <p:cNvPr id="41" name="object 41"/>
          <p:cNvSpPr txBox="1"/>
          <p:nvPr/>
        </p:nvSpPr>
        <p:spPr>
          <a:xfrm>
            <a:off x="5445759" y="1432560"/>
            <a:ext cx="1409700" cy="650240"/>
          </a:xfrm>
          <a:prstGeom prst="rect">
            <a:avLst/>
          </a:prstGeom>
          <a:solidFill>
            <a:srgbClr val="FDF5D5"/>
          </a:solidFill>
        </p:spPr>
        <p:txBody>
          <a:bodyPr vert="horz" wrap="square" lIns="0" tIns="84455" rIns="0" bIns="0" rtlCol="0">
            <a:spAutoFit/>
          </a:bodyPr>
          <a:lstStyle/>
          <a:p>
            <a:pPr marL="448310" marR="376555" indent="-64770">
              <a:lnSpc>
                <a:spcPct val="100000"/>
              </a:lnSpc>
              <a:spcBef>
                <a:spcPts val="665"/>
              </a:spcBef>
            </a:pPr>
            <a:r>
              <a:rPr sz="1500" spc="265" dirty="0">
                <a:latin typeface="宋体" panose="02010600030101010101" pitchFamily="2" charset="-122"/>
                <a:cs typeface="宋体" panose="02010600030101010101" pitchFamily="2" charset="-122"/>
              </a:rPr>
              <a:t>G</a:t>
            </a:r>
            <a:r>
              <a:rPr sz="1500" spc="-80" dirty="0">
                <a:latin typeface="宋体" panose="02010600030101010101" pitchFamily="2" charset="-122"/>
                <a:cs typeface="宋体" panose="02010600030101010101" pitchFamily="2" charset="-122"/>
              </a:rPr>
              <a:t>rafana  </a:t>
            </a:r>
            <a:r>
              <a:rPr sz="1500" spc="-85" dirty="0">
                <a:latin typeface="宋体" panose="02010600030101010101" pitchFamily="2" charset="-122"/>
                <a:cs typeface="宋体" panose="02010600030101010101" pitchFamily="2" charset="-122"/>
              </a:rPr>
              <a:t>Server</a:t>
            </a:r>
            <a:endParaRPr sz="1500">
              <a:latin typeface="宋体" panose="02010600030101010101" pitchFamily="2" charset="-122"/>
              <a:cs typeface="宋体" panose="02010600030101010101" pitchFamily="2" charset="-122"/>
            </a:endParaRPr>
          </a:p>
        </p:txBody>
      </p:sp>
      <p:grpSp>
        <p:nvGrpSpPr>
          <p:cNvPr id="42" name="object 42"/>
          <p:cNvGrpSpPr/>
          <p:nvPr/>
        </p:nvGrpSpPr>
        <p:grpSpPr>
          <a:xfrm>
            <a:off x="1319529" y="3646170"/>
            <a:ext cx="1329055" cy="780415"/>
            <a:chOff x="1319529" y="3646170"/>
            <a:chExt cx="1329055" cy="780415"/>
          </a:xfrm>
        </p:grpSpPr>
        <p:pic>
          <p:nvPicPr>
            <p:cNvPr id="43" name="object 43"/>
            <p:cNvPicPr/>
            <p:nvPr/>
          </p:nvPicPr>
          <p:blipFill>
            <a:blip r:embed="rId21" cstate="print"/>
            <a:stretch>
              <a:fillRect/>
            </a:stretch>
          </p:blipFill>
          <p:spPr>
            <a:xfrm>
              <a:off x="1319529" y="3646170"/>
              <a:ext cx="1328927" cy="762507"/>
            </a:xfrm>
            <a:prstGeom prst="rect">
              <a:avLst/>
            </a:prstGeom>
          </p:spPr>
        </p:pic>
        <p:pic>
          <p:nvPicPr>
            <p:cNvPr id="44" name="object 44"/>
            <p:cNvPicPr/>
            <p:nvPr/>
          </p:nvPicPr>
          <p:blipFill>
            <a:blip r:embed="rId22" cstate="print"/>
            <a:stretch>
              <a:fillRect/>
            </a:stretch>
          </p:blipFill>
          <p:spPr>
            <a:xfrm>
              <a:off x="1469389" y="3685514"/>
              <a:ext cx="1029207" cy="740943"/>
            </a:xfrm>
            <a:prstGeom prst="rect">
              <a:avLst/>
            </a:prstGeom>
          </p:spPr>
        </p:pic>
        <p:sp>
          <p:nvSpPr>
            <p:cNvPr id="45" name="object 45"/>
            <p:cNvSpPr/>
            <p:nvPr/>
          </p:nvSpPr>
          <p:spPr>
            <a:xfrm>
              <a:off x="1377950" y="3685540"/>
              <a:ext cx="1216660" cy="650240"/>
            </a:xfrm>
            <a:custGeom>
              <a:avLst/>
              <a:gdLst/>
              <a:ahLst/>
              <a:cxnLst/>
              <a:rect l="l" t="t" r="r" b="b"/>
              <a:pathLst>
                <a:path w="1216660" h="650239">
                  <a:moveTo>
                    <a:pt x="1216660" y="0"/>
                  </a:moveTo>
                  <a:lnTo>
                    <a:pt x="0" y="0"/>
                  </a:lnTo>
                  <a:lnTo>
                    <a:pt x="0" y="650240"/>
                  </a:lnTo>
                  <a:lnTo>
                    <a:pt x="1216660" y="650240"/>
                  </a:lnTo>
                  <a:lnTo>
                    <a:pt x="1216660" y="0"/>
                  </a:lnTo>
                  <a:close/>
                </a:path>
              </a:pathLst>
            </a:custGeom>
            <a:solidFill>
              <a:srgbClr val="92D050"/>
            </a:solidFill>
          </p:spPr>
          <p:txBody>
            <a:bodyPr wrap="square" lIns="0" tIns="0" rIns="0" bIns="0" rtlCol="0"/>
            <a:lstStyle/>
            <a:p>
              <a:endParaRPr/>
            </a:p>
          </p:txBody>
        </p:sp>
      </p:grpSp>
      <p:sp>
        <p:nvSpPr>
          <p:cNvPr id="46" name="object 46"/>
          <p:cNvSpPr txBox="1"/>
          <p:nvPr/>
        </p:nvSpPr>
        <p:spPr>
          <a:xfrm>
            <a:off x="1642491" y="3806432"/>
            <a:ext cx="688340" cy="427355"/>
          </a:xfrm>
          <a:prstGeom prst="rect">
            <a:avLst/>
          </a:prstGeom>
        </p:spPr>
        <p:txBody>
          <a:bodyPr vert="horz" wrap="square" lIns="0" tIns="0" rIns="0" bIns="0" rtlCol="0">
            <a:spAutoFit/>
          </a:bodyPr>
          <a:lstStyle/>
          <a:p>
            <a:pPr algn="ctr">
              <a:lnSpc>
                <a:spcPts val="1515"/>
              </a:lnSpc>
            </a:pPr>
            <a:r>
              <a:rPr sz="1500" spc="75" dirty="0">
                <a:latin typeface="宋体" panose="02010600030101010101" pitchFamily="2" charset="-122"/>
                <a:cs typeface="宋体" panose="02010600030101010101" pitchFamily="2" charset="-122"/>
              </a:rPr>
              <a:t>node</a:t>
            </a:r>
            <a:endParaRPr sz="1500">
              <a:latin typeface="宋体" panose="02010600030101010101" pitchFamily="2" charset="-122"/>
              <a:cs typeface="宋体" panose="02010600030101010101" pitchFamily="2" charset="-122"/>
            </a:endParaRPr>
          </a:p>
          <a:p>
            <a:pPr algn="ctr">
              <a:lnSpc>
                <a:spcPct val="100000"/>
              </a:lnSpc>
            </a:pPr>
            <a:r>
              <a:rPr sz="1500" spc="-75" dirty="0">
                <a:latin typeface="宋体" panose="02010600030101010101" pitchFamily="2" charset="-122"/>
                <a:cs typeface="宋体" panose="02010600030101010101" pitchFamily="2" charset="-122"/>
              </a:rPr>
              <a:t>exporter</a:t>
            </a:r>
            <a:endParaRPr sz="1500">
              <a:latin typeface="宋体" panose="02010600030101010101" pitchFamily="2" charset="-122"/>
              <a:cs typeface="宋体" panose="02010600030101010101" pitchFamily="2" charset="-122"/>
            </a:endParaRPr>
          </a:p>
        </p:txBody>
      </p:sp>
      <p:grpSp>
        <p:nvGrpSpPr>
          <p:cNvPr id="47" name="object 47"/>
          <p:cNvGrpSpPr/>
          <p:nvPr/>
        </p:nvGrpSpPr>
        <p:grpSpPr>
          <a:xfrm>
            <a:off x="1403350" y="3738879"/>
            <a:ext cx="1329055" cy="781685"/>
            <a:chOff x="1403350" y="3738879"/>
            <a:chExt cx="1329055" cy="781685"/>
          </a:xfrm>
        </p:grpSpPr>
        <p:pic>
          <p:nvPicPr>
            <p:cNvPr id="48" name="object 48"/>
            <p:cNvPicPr/>
            <p:nvPr/>
          </p:nvPicPr>
          <p:blipFill>
            <a:blip r:embed="rId23" cstate="print"/>
            <a:stretch>
              <a:fillRect/>
            </a:stretch>
          </p:blipFill>
          <p:spPr>
            <a:xfrm>
              <a:off x="1403350" y="3738879"/>
              <a:ext cx="1328927" cy="763777"/>
            </a:xfrm>
            <a:prstGeom prst="rect">
              <a:avLst/>
            </a:prstGeom>
          </p:spPr>
        </p:pic>
        <p:pic>
          <p:nvPicPr>
            <p:cNvPr id="49" name="object 49"/>
            <p:cNvPicPr/>
            <p:nvPr/>
          </p:nvPicPr>
          <p:blipFill>
            <a:blip r:embed="rId24" cstate="print"/>
            <a:stretch>
              <a:fillRect/>
            </a:stretch>
          </p:blipFill>
          <p:spPr>
            <a:xfrm>
              <a:off x="1553210" y="3779494"/>
              <a:ext cx="1029207" cy="740943"/>
            </a:xfrm>
            <a:prstGeom prst="rect">
              <a:avLst/>
            </a:prstGeom>
          </p:spPr>
        </p:pic>
        <p:sp>
          <p:nvSpPr>
            <p:cNvPr id="50" name="object 50"/>
            <p:cNvSpPr/>
            <p:nvPr/>
          </p:nvSpPr>
          <p:spPr>
            <a:xfrm>
              <a:off x="1461769" y="3778250"/>
              <a:ext cx="1216660" cy="651510"/>
            </a:xfrm>
            <a:custGeom>
              <a:avLst/>
              <a:gdLst/>
              <a:ahLst/>
              <a:cxnLst/>
              <a:rect l="l" t="t" r="r" b="b"/>
              <a:pathLst>
                <a:path w="1216660" h="651510">
                  <a:moveTo>
                    <a:pt x="1216659" y="0"/>
                  </a:moveTo>
                  <a:lnTo>
                    <a:pt x="0" y="0"/>
                  </a:lnTo>
                  <a:lnTo>
                    <a:pt x="0" y="651510"/>
                  </a:lnTo>
                  <a:lnTo>
                    <a:pt x="1216659" y="651510"/>
                  </a:lnTo>
                  <a:lnTo>
                    <a:pt x="1216659" y="0"/>
                  </a:lnTo>
                  <a:close/>
                </a:path>
              </a:pathLst>
            </a:custGeom>
            <a:solidFill>
              <a:srgbClr val="92D050"/>
            </a:solidFill>
          </p:spPr>
          <p:txBody>
            <a:bodyPr wrap="square" lIns="0" tIns="0" rIns="0" bIns="0" rtlCol="0"/>
            <a:lstStyle/>
            <a:p>
              <a:endParaRPr/>
            </a:p>
          </p:txBody>
        </p:sp>
      </p:grpSp>
      <p:sp>
        <p:nvSpPr>
          <p:cNvPr id="51" name="object 51"/>
          <p:cNvSpPr txBox="1"/>
          <p:nvPr/>
        </p:nvSpPr>
        <p:spPr>
          <a:xfrm>
            <a:off x="1726564" y="3899266"/>
            <a:ext cx="688340" cy="427990"/>
          </a:xfrm>
          <a:prstGeom prst="rect">
            <a:avLst/>
          </a:prstGeom>
        </p:spPr>
        <p:txBody>
          <a:bodyPr vert="horz" wrap="square" lIns="0" tIns="0" rIns="0" bIns="0" rtlCol="0">
            <a:spAutoFit/>
          </a:bodyPr>
          <a:lstStyle/>
          <a:p>
            <a:pPr algn="ctr">
              <a:lnSpc>
                <a:spcPts val="1515"/>
              </a:lnSpc>
            </a:pPr>
            <a:r>
              <a:rPr sz="1500" spc="75" dirty="0">
                <a:latin typeface="宋体" panose="02010600030101010101" pitchFamily="2" charset="-122"/>
                <a:cs typeface="宋体" panose="02010600030101010101" pitchFamily="2" charset="-122"/>
              </a:rPr>
              <a:t>node</a:t>
            </a:r>
            <a:endParaRPr sz="1500">
              <a:latin typeface="宋体" panose="02010600030101010101" pitchFamily="2" charset="-122"/>
              <a:cs typeface="宋体" panose="02010600030101010101" pitchFamily="2" charset="-122"/>
            </a:endParaRPr>
          </a:p>
          <a:p>
            <a:pPr algn="ctr">
              <a:lnSpc>
                <a:spcPct val="100000"/>
              </a:lnSpc>
            </a:pPr>
            <a:r>
              <a:rPr sz="1500" spc="-75" dirty="0">
                <a:latin typeface="宋体" panose="02010600030101010101" pitchFamily="2" charset="-122"/>
                <a:cs typeface="宋体" panose="02010600030101010101" pitchFamily="2" charset="-122"/>
              </a:rPr>
              <a:t>exporter</a:t>
            </a:r>
            <a:endParaRPr sz="1500">
              <a:latin typeface="宋体" panose="02010600030101010101" pitchFamily="2" charset="-122"/>
              <a:cs typeface="宋体" panose="02010600030101010101" pitchFamily="2" charset="-122"/>
            </a:endParaRPr>
          </a:p>
        </p:txBody>
      </p:sp>
      <p:grpSp>
        <p:nvGrpSpPr>
          <p:cNvPr id="52" name="object 52"/>
          <p:cNvGrpSpPr/>
          <p:nvPr/>
        </p:nvGrpSpPr>
        <p:grpSpPr>
          <a:xfrm>
            <a:off x="1484629" y="3832859"/>
            <a:ext cx="1329055" cy="780415"/>
            <a:chOff x="1484629" y="3832859"/>
            <a:chExt cx="1329055" cy="780415"/>
          </a:xfrm>
        </p:grpSpPr>
        <p:pic>
          <p:nvPicPr>
            <p:cNvPr id="53" name="object 53"/>
            <p:cNvPicPr/>
            <p:nvPr/>
          </p:nvPicPr>
          <p:blipFill>
            <a:blip r:embed="rId21" cstate="print"/>
            <a:stretch>
              <a:fillRect/>
            </a:stretch>
          </p:blipFill>
          <p:spPr>
            <a:xfrm>
              <a:off x="1484629" y="3832859"/>
              <a:ext cx="1328927" cy="762507"/>
            </a:xfrm>
            <a:prstGeom prst="rect">
              <a:avLst/>
            </a:prstGeom>
          </p:spPr>
        </p:pic>
        <p:pic>
          <p:nvPicPr>
            <p:cNvPr id="54" name="object 54"/>
            <p:cNvPicPr/>
            <p:nvPr/>
          </p:nvPicPr>
          <p:blipFill>
            <a:blip r:embed="rId25" cstate="print"/>
            <a:stretch>
              <a:fillRect/>
            </a:stretch>
          </p:blipFill>
          <p:spPr>
            <a:xfrm>
              <a:off x="1634489" y="3872204"/>
              <a:ext cx="1029207" cy="740943"/>
            </a:xfrm>
            <a:prstGeom prst="rect">
              <a:avLst/>
            </a:prstGeom>
          </p:spPr>
        </p:pic>
        <p:sp>
          <p:nvSpPr>
            <p:cNvPr id="55" name="object 55"/>
            <p:cNvSpPr/>
            <p:nvPr/>
          </p:nvSpPr>
          <p:spPr>
            <a:xfrm>
              <a:off x="1543050" y="3872229"/>
              <a:ext cx="1216660" cy="650240"/>
            </a:xfrm>
            <a:custGeom>
              <a:avLst/>
              <a:gdLst/>
              <a:ahLst/>
              <a:cxnLst/>
              <a:rect l="l" t="t" r="r" b="b"/>
              <a:pathLst>
                <a:path w="1216660" h="650239">
                  <a:moveTo>
                    <a:pt x="1216660" y="0"/>
                  </a:moveTo>
                  <a:lnTo>
                    <a:pt x="0" y="0"/>
                  </a:lnTo>
                  <a:lnTo>
                    <a:pt x="0" y="650240"/>
                  </a:lnTo>
                  <a:lnTo>
                    <a:pt x="1216660" y="650240"/>
                  </a:lnTo>
                  <a:lnTo>
                    <a:pt x="1216660" y="0"/>
                  </a:lnTo>
                  <a:close/>
                </a:path>
              </a:pathLst>
            </a:custGeom>
            <a:solidFill>
              <a:srgbClr val="92D050"/>
            </a:solidFill>
          </p:spPr>
          <p:txBody>
            <a:bodyPr wrap="square" lIns="0" tIns="0" rIns="0" bIns="0" rtlCol="0"/>
            <a:lstStyle/>
            <a:p>
              <a:endParaRPr/>
            </a:p>
          </p:txBody>
        </p:sp>
      </p:grpSp>
      <p:sp>
        <p:nvSpPr>
          <p:cNvPr id="56" name="object 56"/>
          <p:cNvSpPr txBox="1"/>
          <p:nvPr/>
        </p:nvSpPr>
        <p:spPr>
          <a:xfrm>
            <a:off x="1461769" y="3778250"/>
            <a:ext cx="1132840" cy="557530"/>
          </a:xfrm>
          <a:prstGeom prst="rect">
            <a:avLst/>
          </a:prstGeom>
        </p:spPr>
        <p:txBody>
          <a:bodyPr vert="horz" wrap="square" lIns="0" tIns="165735" rIns="0" bIns="0" rtlCol="0">
            <a:spAutoFit/>
          </a:bodyPr>
          <a:lstStyle/>
          <a:p>
            <a:pPr marL="346075" marR="90170" indent="133350">
              <a:lnSpc>
                <a:spcPct val="100000"/>
              </a:lnSpc>
              <a:spcBef>
                <a:spcPts val="1305"/>
              </a:spcBef>
            </a:pPr>
            <a:r>
              <a:rPr sz="1500" spc="75" dirty="0">
                <a:latin typeface="宋体" panose="02010600030101010101" pitchFamily="2" charset="-122"/>
                <a:cs typeface="宋体" panose="02010600030101010101" pitchFamily="2" charset="-122"/>
              </a:rPr>
              <a:t>node </a:t>
            </a:r>
            <a:r>
              <a:rPr sz="1500" spc="80" dirty="0">
                <a:latin typeface="宋体" panose="02010600030101010101" pitchFamily="2" charset="-122"/>
                <a:cs typeface="宋体" panose="02010600030101010101" pitchFamily="2" charset="-122"/>
              </a:rPr>
              <a:t> </a:t>
            </a:r>
            <a:r>
              <a:rPr sz="1500" spc="-75" dirty="0">
                <a:latin typeface="宋体" panose="02010600030101010101" pitchFamily="2" charset="-122"/>
                <a:cs typeface="宋体" panose="02010600030101010101" pitchFamily="2" charset="-122"/>
              </a:rPr>
              <a:t>exporter</a:t>
            </a:r>
            <a:endParaRPr sz="1500">
              <a:latin typeface="宋体" panose="02010600030101010101" pitchFamily="2" charset="-122"/>
              <a:cs typeface="宋体" panose="02010600030101010101" pitchFamily="2" charset="-122"/>
            </a:endParaRPr>
          </a:p>
        </p:txBody>
      </p:sp>
      <p:grpSp>
        <p:nvGrpSpPr>
          <p:cNvPr id="57" name="object 57"/>
          <p:cNvGrpSpPr/>
          <p:nvPr/>
        </p:nvGrpSpPr>
        <p:grpSpPr>
          <a:xfrm>
            <a:off x="1986914" y="1934210"/>
            <a:ext cx="7967980" cy="1781810"/>
            <a:chOff x="1986914" y="1934210"/>
            <a:chExt cx="7967980" cy="1781810"/>
          </a:xfrm>
        </p:grpSpPr>
        <p:sp>
          <p:nvSpPr>
            <p:cNvPr id="58" name="object 58"/>
            <p:cNvSpPr/>
            <p:nvPr/>
          </p:nvSpPr>
          <p:spPr>
            <a:xfrm>
              <a:off x="1986914" y="3225800"/>
              <a:ext cx="4165600" cy="490220"/>
            </a:xfrm>
            <a:custGeom>
              <a:avLst/>
              <a:gdLst/>
              <a:ahLst/>
              <a:cxnLst/>
              <a:rect l="l" t="t" r="r" b="b"/>
              <a:pathLst>
                <a:path w="4165600" h="490220">
                  <a:moveTo>
                    <a:pt x="71628" y="414400"/>
                  </a:moveTo>
                  <a:lnTo>
                    <a:pt x="0" y="460501"/>
                  </a:lnTo>
                  <a:lnTo>
                    <a:pt x="79883" y="490219"/>
                  </a:lnTo>
                  <a:lnTo>
                    <a:pt x="76937" y="463169"/>
                  </a:lnTo>
                  <a:lnTo>
                    <a:pt x="64135" y="463169"/>
                  </a:lnTo>
                  <a:lnTo>
                    <a:pt x="62103" y="444245"/>
                  </a:lnTo>
                  <a:lnTo>
                    <a:pt x="74728" y="442878"/>
                  </a:lnTo>
                  <a:lnTo>
                    <a:pt x="71628" y="414400"/>
                  </a:lnTo>
                  <a:close/>
                </a:path>
                <a:path w="4165600" h="490220">
                  <a:moveTo>
                    <a:pt x="74728" y="442878"/>
                  </a:moveTo>
                  <a:lnTo>
                    <a:pt x="62103" y="444245"/>
                  </a:lnTo>
                  <a:lnTo>
                    <a:pt x="64135" y="463169"/>
                  </a:lnTo>
                  <a:lnTo>
                    <a:pt x="76788" y="461798"/>
                  </a:lnTo>
                  <a:lnTo>
                    <a:pt x="74728" y="442878"/>
                  </a:lnTo>
                  <a:close/>
                </a:path>
                <a:path w="4165600" h="490220">
                  <a:moveTo>
                    <a:pt x="76788" y="461798"/>
                  </a:moveTo>
                  <a:lnTo>
                    <a:pt x="64135" y="463169"/>
                  </a:lnTo>
                  <a:lnTo>
                    <a:pt x="76937" y="463169"/>
                  </a:lnTo>
                  <a:lnTo>
                    <a:pt x="76788" y="461798"/>
                  </a:lnTo>
                  <a:close/>
                </a:path>
                <a:path w="4165600" h="490220">
                  <a:moveTo>
                    <a:pt x="4163187" y="0"/>
                  </a:moveTo>
                  <a:lnTo>
                    <a:pt x="74728" y="442878"/>
                  </a:lnTo>
                  <a:lnTo>
                    <a:pt x="76788" y="461798"/>
                  </a:lnTo>
                  <a:lnTo>
                    <a:pt x="4165346" y="19050"/>
                  </a:lnTo>
                  <a:lnTo>
                    <a:pt x="4163187" y="0"/>
                  </a:lnTo>
                  <a:close/>
                </a:path>
              </a:pathLst>
            </a:custGeom>
            <a:solidFill>
              <a:srgbClr val="4471C4"/>
            </a:solidFill>
          </p:spPr>
          <p:txBody>
            <a:bodyPr wrap="square" lIns="0" tIns="0" rIns="0" bIns="0" rtlCol="0"/>
            <a:lstStyle/>
            <a:p>
              <a:endParaRPr/>
            </a:p>
          </p:txBody>
        </p:sp>
        <p:pic>
          <p:nvPicPr>
            <p:cNvPr id="59" name="object 59"/>
            <p:cNvPicPr/>
            <p:nvPr/>
          </p:nvPicPr>
          <p:blipFill>
            <a:blip r:embed="rId26" cstate="print"/>
            <a:stretch>
              <a:fillRect/>
            </a:stretch>
          </p:blipFill>
          <p:spPr>
            <a:xfrm>
              <a:off x="8453119" y="1934210"/>
              <a:ext cx="1501648" cy="762507"/>
            </a:xfrm>
            <a:prstGeom prst="rect">
              <a:avLst/>
            </a:prstGeom>
          </p:spPr>
        </p:pic>
        <p:pic>
          <p:nvPicPr>
            <p:cNvPr id="60" name="object 60"/>
            <p:cNvPicPr/>
            <p:nvPr/>
          </p:nvPicPr>
          <p:blipFill>
            <a:blip r:embed="rId27" cstate="print"/>
            <a:stretch>
              <a:fillRect/>
            </a:stretch>
          </p:blipFill>
          <p:spPr>
            <a:xfrm>
              <a:off x="8769349" y="2087841"/>
              <a:ext cx="867943" cy="512356"/>
            </a:xfrm>
            <a:prstGeom prst="rect">
              <a:avLst/>
            </a:prstGeom>
          </p:spPr>
        </p:pic>
      </p:grpSp>
      <p:sp>
        <p:nvSpPr>
          <p:cNvPr id="61" name="object 61"/>
          <p:cNvSpPr txBox="1"/>
          <p:nvPr/>
        </p:nvSpPr>
        <p:spPr>
          <a:xfrm>
            <a:off x="8511540" y="1973579"/>
            <a:ext cx="1389380" cy="650240"/>
          </a:xfrm>
          <a:prstGeom prst="rect">
            <a:avLst/>
          </a:prstGeom>
          <a:solidFill>
            <a:srgbClr val="BE94DF"/>
          </a:solidFill>
        </p:spPr>
        <p:txBody>
          <a:bodyPr vert="horz" wrap="square" lIns="0" tIns="635" rIns="0" bIns="0" rtlCol="0">
            <a:spAutoFit/>
          </a:bodyPr>
          <a:lstStyle/>
          <a:p>
            <a:pPr>
              <a:lnSpc>
                <a:spcPct val="100000"/>
              </a:lnSpc>
              <a:spcBef>
                <a:spcPts val="5"/>
              </a:spcBef>
            </a:pPr>
            <a:endParaRPr sz="1350">
              <a:latin typeface="Times New Roman" panose="02020603050405020304"/>
              <a:cs typeface="Times New Roman" panose="02020603050405020304"/>
            </a:endParaRPr>
          </a:p>
          <a:p>
            <a:pPr marL="431800">
              <a:lnSpc>
                <a:spcPct val="100000"/>
              </a:lnSpc>
            </a:pPr>
            <a:r>
              <a:rPr sz="1500" spc="-65" dirty="0">
                <a:latin typeface="宋体" panose="02010600030101010101" pitchFamily="2" charset="-122"/>
                <a:cs typeface="宋体" panose="02010600030101010101" pitchFamily="2" charset="-122"/>
              </a:rPr>
              <a:t>consul</a:t>
            </a:r>
            <a:endParaRPr sz="1500">
              <a:latin typeface="宋体" panose="02010600030101010101" pitchFamily="2" charset="-122"/>
              <a:cs typeface="宋体" panose="02010600030101010101" pitchFamily="2" charset="-122"/>
            </a:endParaRPr>
          </a:p>
        </p:txBody>
      </p:sp>
      <p:grpSp>
        <p:nvGrpSpPr>
          <p:cNvPr id="62" name="object 62"/>
          <p:cNvGrpSpPr/>
          <p:nvPr/>
        </p:nvGrpSpPr>
        <p:grpSpPr>
          <a:xfrm>
            <a:off x="6113145" y="2083435"/>
            <a:ext cx="3832860" cy="1508760"/>
            <a:chOff x="6113145" y="2083435"/>
            <a:chExt cx="3832860" cy="1508760"/>
          </a:xfrm>
        </p:grpSpPr>
        <p:sp>
          <p:nvSpPr>
            <p:cNvPr id="63" name="object 63"/>
            <p:cNvSpPr/>
            <p:nvPr/>
          </p:nvSpPr>
          <p:spPr>
            <a:xfrm>
              <a:off x="6113145" y="2083435"/>
              <a:ext cx="76200" cy="501015"/>
            </a:xfrm>
            <a:custGeom>
              <a:avLst/>
              <a:gdLst/>
              <a:ahLst/>
              <a:cxnLst/>
              <a:rect l="l" t="t" r="r" b="b"/>
              <a:pathLst>
                <a:path w="76200" h="501014">
                  <a:moveTo>
                    <a:pt x="28575" y="424688"/>
                  </a:moveTo>
                  <a:lnTo>
                    <a:pt x="0" y="424688"/>
                  </a:lnTo>
                  <a:lnTo>
                    <a:pt x="38100" y="500888"/>
                  </a:lnTo>
                  <a:lnTo>
                    <a:pt x="69850" y="437388"/>
                  </a:lnTo>
                  <a:lnTo>
                    <a:pt x="28575" y="437388"/>
                  </a:lnTo>
                  <a:lnTo>
                    <a:pt x="28575" y="424688"/>
                  </a:lnTo>
                  <a:close/>
                </a:path>
                <a:path w="76200" h="501014">
                  <a:moveTo>
                    <a:pt x="47625" y="0"/>
                  </a:moveTo>
                  <a:lnTo>
                    <a:pt x="28575" y="0"/>
                  </a:lnTo>
                  <a:lnTo>
                    <a:pt x="28575" y="437388"/>
                  </a:lnTo>
                  <a:lnTo>
                    <a:pt x="47625" y="437388"/>
                  </a:lnTo>
                  <a:lnTo>
                    <a:pt x="47625" y="0"/>
                  </a:lnTo>
                  <a:close/>
                </a:path>
                <a:path w="76200" h="501014">
                  <a:moveTo>
                    <a:pt x="76200" y="424688"/>
                  </a:moveTo>
                  <a:lnTo>
                    <a:pt x="47625" y="424688"/>
                  </a:lnTo>
                  <a:lnTo>
                    <a:pt x="47625" y="437388"/>
                  </a:lnTo>
                  <a:lnTo>
                    <a:pt x="69850" y="437388"/>
                  </a:lnTo>
                  <a:lnTo>
                    <a:pt x="76200" y="424688"/>
                  </a:lnTo>
                  <a:close/>
                </a:path>
              </a:pathLst>
            </a:custGeom>
            <a:solidFill>
              <a:srgbClr val="6FAC46"/>
            </a:solidFill>
          </p:spPr>
          <p:txBody>
            <a:bodyPr wrap="square" lIns="0" tIns="0" rIns="0" bIns="0" rtlCol="0"/>
            <a:lstStyle/>
            <a:p>
              <a:endParaRPr/>
            </a:p>
          </p:txBody>
        </p:sp>
        <p:sp>
          <p:nvSpPr>
            <p:cNvPr id="64" name="object 64"/>
            <p:cNvSpPr/>
            <p:nvPr/>
          </p:nvSpPr>
          <p:spPr>
            <a:xfrm>
              <a:off x="6852793" y="2289937"/>
              <a:ext cx="1659255" cy="629285"/>
            </a:xfrm>
            <a:custGeom>
              <a:avLst/>
              <a:gdLst/>
              <a:ahLst/>
              <a:cxnLst/>
              <a:rect l="l" t="t" r="r" b="b"/>
              <a:pathLst>
                <a:path w="1659254" h="629285">
                  <a:moveTo>
                    <a:pt x="1584474" y="26874"/>
                  </a:moveTo>
                  <a:lnTo>
                    <a:pt x="0" y="611377"/>
                  </a:lnTo>
                  <a:lnTo>
                    <a:pt x="6603" y="629285"/>
                  </a:lnTo>
                  <a:lnTo>
                    <a:pt x="1591048" y="44666"/>
                  </a:lnTo>
                  <a:lnTo>
                    <a:pt x="1584474" y="26874"/>
                  </a:lnTo>
                  <a:close/>
                </a:path>
                <a:path w="1659254" h="629285">
                  <a:moveTo>
                    <a:pt x="1646976" y="22478"/>
                  </a:moveTo>
                  <a:lnTo>
                    <a:pt x="1596389" y="22478"/>
                  </a:lnTo>
                  <a:lnTo>
                    <a:pt x="1602993" y="40259"/>
                  </a:lnTo>
                  <a:lnTo>
                    <a:pt x="1591048" y="44666"/>
                  </a:lnTo>
                  <a:lnTo>
                    <a:pt x="1600961" y="71500"/>
                  </a:lnTo>
                  <a:lnTo>
                    <a:pt x="1646976" y="22478"/>
                  </a:lnTo>
                  <a:close/>
                </a:path>
                <a:path w="1659254" h="629285">
                  <a:moveTo>
                    <a:pt x="1596389" y="22478"/>
                  </a:moveTo>
                  <a:lnTo>
                    <a:pt x="1584474" y="26874"/>
                  </a:lnTo>
                  <a:lnTo>
                    <a:pt x="1591048" y="44666"/>
                  </a:lnTo>
                  <a:lnTo>
                    <a:pt x="1602993" y="40259"/>
                  </a:lnTo>
                  <a:lnTo>
                    <a:pt x="1596389" y="22478"/>
                  </a:lnTo>
                  <a:close/>
                </a:path>
                <a:path w="1659254" h="629285">
                  <a:moveTo>
                    <a:pt x="1574546" y="0"/>
                  </a:moveTo>
                  <a:lnTo>
                    <a:pt x="1584474" y="26874"/>
                  </a:lnTo>
                  <a:lnTo>
                    <a:pt x="1596389" y="22478"/>
                  </a:lnTo>
                  <a:lnTo>
                    <a:pt x="1646976" y="22478"/>
                  </a:lnTo>
                  <a:lnTo>
                    <a:pt x="1659254" y="9398"/>
                  </a:lnTo>
                  <a:lnTo>
                    <a:pt x="1574546" y="0"/>
                  </a:lnTo>
                  <a:close/>
                </a:path>
              </a:pathLst>
            </a:custGeom>
            <a:solidFill>
              <a:srgbClr val="BE94DF"/>
            </a:solidFill>
          </p:spPr>
          <p:txBody>
            <a:bodyPr wrap="square" lIns="0" tIns="0" rIns="0" bIns="0" rtlCol="0"/>
            <a:lstStyle/>
            <a:p>
              <a:endParaRPr/>
            </a:p>
          </p:txBody>
        </p:sp>
        <p:pic>
          <p:nvPicPr>
            <p:cNvPr id="65" name="object 65"/>
            <p:cNvPicPr/>
            <p:nvPr/>
          </p:nvPicPr>
          <p:blipFill>
            <a:blip r:embed="rId26" cstate="print"/>
            <a:stretch>
              <a:fillRect/>
            </a:stretch>
          </p:blipFill>
          <p:spPr>
            <a:xfrm>
              <a:off x="8444229" y="2811780"/>
              <a:ext cx="1501648" cy="762507"/>
            </a:xfrm>
            <a:prstGeom prst="rect">
              <a:avLst/>
            </a:prstGeom>
          </p:spPr>
        </p:pic>
        <p:pic>
          <p:nvPicPr>
            <p:cNvPr id="66" name="object 66"/>
            <p:cNvPicPr/>
            <p:nvPr/>
          </p:nvPicPr>
          <p:blipFill>
            <a:blip r:embed="rId28" cstate="print"/>
            <a:stretch>
              <a:fillRect/>
            </a:stretch>
          </p:blipFill>
          <p:spPr>
            <a:xfrm>
              <a:off x="8680450" y="2851124"/>
              <a:ext cx="1029207" cy="740943"/>
            </a:xfrm>
            <a:prstGeom prst="rect">
              <a:avLst/>
            </a:prstGeom>
          </p:spPr>
        </p:pic>
      </p:grpSp>
      <p:sp>
        <p:nvSpPr>
          <p:cNvPr id="67" name="object 67"/>
          <p:cNvSpPr txBox="1"/>
          <p:nvPr/>
        </p:nvSpPr>
        <p:spPr>
          <a:xfrm>
            <a:off x="8502650" y="2851150"/>
            <a:ext cx="1389380" cy="650240"/>
          </a:xfrm>
          <a:prstGeom prst="rect">
            <a:avLst/>
          </a:prstGeom>
          <a:solidFill>
            <a:srgbClr val="BE94DF"/>
          </a:solidFill>
        </p:spPr>
        <p:txBody>
          <a:bodyPr vert="horz" wrap="square" lIns="0" tIns="84455" rIns="0" bIns="0" rtlCol="0">
            <a:spAutoFit/>
          </a:bodyPr>
          <a:lstStyle/>
          <a:p>
            <a:pPr marL="351790" marR="341630" indent="80010">
              <a:lnSpc>
                <a:spcPct val="100000"/>
              </a:lnSpc>
              <a:spcBef>
                <a:spcPts val="665"/>
              </a:spcBef>
            </a:pPr>
            <a:r>
              <a:rPr sz="1500" spc="-65" dirty="0">
                <a:latin typeface="宋体" panose="02010600030101010101" pitchFamily="2" charset="-122"/>
                <a:cs typeface="宋体" panose="02010600030101010101" pitchFamily="2" charset="-122"/>
              </a:rPr>
              <a:t>consul </a:t>
            </a:r>
            <a:r>
              <a:rPr sz="1500" spc="-735" dirty="0">
                <a:latin typeface="宋体" panose="02010600030101010101" pitchFamily="2" charset="-122"/>
                <a:cs typeface="宋体" panose="02010600030101010101" pitchFamily="2" charset="-122"/>
              </a:rPr>
              <a:t> </a:t>
            </a:r>
            <a:r>
              <a:rPr sz="1500" spc="-75" dirty="0">
                <a:latin typeface="宋体" panose="02010600030101010101" pitchFamily="2" charset="-122"/>
                <a:cs typeface="宋体" panose="02010600030101010101" pitchFamily="2" charset="-122"/>
              </a:rPr>
              <a:t>exporter</a:t>
            </a:r>
            <a:endParaRPr sz="1500">
              <a:latin typeface="宋体" panose="02010600030101010101" pitchFamily="2" charset="-122"/>
              <a:cs typeface="宋体" panose="02010600030101010101" pitchFamily="2" charset="-122"/>
            </a:endParaRPr>
          </a:p>
        </p:txBody>
      </p:sp>
      <p:grpSp>
        <p:nvGrpSpPr>
          <p:cNvPr id="68" name="object 68"/>
          <p:cNvGrpSpPr/>
          <p:nvPr/>
        </p:nvGrpSpPr>
        <p:grpSpPr>
          <a:xfrm>
            <a:off x="6854570" y="2624454"/>
            <a:ext cx="2387600" cy="578485"/>
            <a:chOff x="6854570" y="2624454"/>
            <a:chExt cx="2387600" cy="578485"/>
          </a:xfrm>
        </p:grpSpPr>
        <p:sp>
          <p:nvSpPr>
            <p:cNvPr id="69" name="object 69"/>
            <p:cNvSpPr/>
            <p:nvPr/>
          </p:nvSpPr>
          <p:spPr>
            <a:xfrm>
              <a:off x="6854570" y="2900806"/>
              <a:ext cx="1648460" cy="302260"/>
            </a:xfrm>
            <a:custGeom>
              <a:avLst/>
              <a:gdLst/>
              <a:ahLst/>
              <a:cxnLst/>
              <a:rect l="l" t="t" r="r" b="b"/>
              <a:pathLst>
                <a:path w="1648459" h="302260">
                  <a:moveTo>
                    <a:pt x="1579245" y="226694"/>
                  </a:moveTo>
                  <a:lnTo>
                    <a:pt x="1574674" y="254882"/>
                  </a:lnTo>
                  <a:lnTo>
                    <a:pt x="1587246" y="256920"/>
                  </a:lnTo>
                  <a:lnTo>
                    <a:pt x="1584198" y="275716"/>
                  </a:lnTo>
                  <a:lnTo>
                    <a:pt x="1571295" y="275716"/>
                  </a:lnTo>
                  <a:lnTo>
                    <a:pt x="1567052" y="301878"/>
                  </a:lnTo>
                  <a:lnTo>
                    <a:pt x="1648332" y="276478"/>
                  </a:lnTo>
                  <a:lnTo>
                    <a:pt x="1647275" y="275716"/>
                  </a:lnTo>
                  <a:lnTo>
                    <a:pt x="1584198" y="275716"/>
                  </a:lnTo>
                  <a:lnTo>
                    <a:pt x="1571626" y="273678"/>
                  </a:lnTo>
                  <a:lnTo>
                    <a:pt x="1644446" y="273678"/>
                  </a:lnTo>
                  <a:lnTo>
                    <a:pt x="1579245" y="226694"/>
                  </a:lnTo>
                  <a:close/>
                </a:path>
                <a:path w="1648459" h="302260">
                  <a:moveTo>
                    <a:pt x="1574674" y="254882"/>
                  </a:moveTo>
                  <a:lnTo>
                    <a:pt x="1571626" y="273678"/>
                  </a:lnTo>
                  <a:lnTo>
                    <a:pt x="1584198" y="275716"/>
                  </a:lnTo>
                  <a:lnTo>
                    <a:pt x="1587246" y="256920"/>
                  </a:lnTo>
                  <a:lnTo>
                    <a:pt x="1574674" y="254882"/>
                  </a:lnTo>
                  <a:close/>
                </a:path>
                <a:path w="1648459" h="302260">
                  <a:moveTo>
                    <a:pt x="3048" y="0"/>
                  </a:moveTo>
                  <a:lnTo>
                    <a:pt x="0" y="18795"/>
                  </a:lnTo>
                  <a:lnTo>
                    <a:pt x="1571626" y="273678"/>
                  </a:lnTo>
                  <a:lnTo>
                    <a:pt x="1574674" y="254882"/>
                  </a:lnTo>
                  <a:lnTo>
                    <a:pt x="3048" y="0"/>
                  </a:lnTo>
                  <a:close/>
                </a:path>
              </a:pathLst>
            </a:custGeom>
            <a:solidFill>
              <a:srgbClr val="4471C4"/>
            </a:solidFill>
          </p:spPr>
          <p:txBody>
            <a:bodyPr wrap="square" lIns="0" tIns="0" rIns="0" bIns="0" rtlCol="0"/>
            <a:lstStyle/>
            <a:p>
              <a:endParaRPr/>
            </a:p>
          </p:txBody>
        </p:sp>
        <p:pic>
          <p:nvPicPr>
            <p:cNvPr id="70" name="object 70"/>
            <p:cNvPicPr/>
            <p:nvPr/>
          </p:nvPicPr>
          <p:blipFill>
            <a:blip r:embed="rId29" cstate="print"/>
            <a:stretch>
              <a:fillRect/>
            </a:stretch>
          </p:blipFill>
          <p:spPr>
            <a:xfrm>
              <a:off x="9165970" y="2624454"/>
              <a:ext cx="76073" cy="227837"/>
            </a:xfrm>
            <a:prstGeom prst="rect">
              <a:avLst/>
            </a:prstGeom>
          </p:spPr>
        </p:pic>
      </p:grpSp>
      <p:sp>
        <p:nvSpPr>
          <p:cNvPr id="71" name="object 71"/>
          <p:cNvSpPr/>
          <p:nvPr/>
        </p:nvSpPr>
        <p:spPr>
          <a:xfrm>
            <a:off x="777875" y="5581015"/>
            <a:ext cx="334645" cy="76200"/>
          </a:xfrm>
          <a:custGeom>
            <a:avLst/>
            <a:gdLst/>
            <a:ahLst/>
            <a:cxnLst/>
            <a:rect l="l" t="t" r="r" b="b"/>
            <a:pathLst>
              <a:path w="334644" h="76200">
                <a:moveTo>
                  <a:pt x="258165" y="0"/>
                </a:moveTo>
                <a:lnTo>
                  <a:pt x="258165" y="76200"/>
                </a:lnTo>
                <a:lnTo>
                  <a:pt x="315315" y="47625"/>
                </a:lnTo>
                <a:lnTo>
                  <a:pt x="270865" y="47625"/>
                </a:lnTo>
                <a:lnTo>
                  <a:pt x="270865" y="28575"/>
                </a:lnTo>
                <a:lnTo>
                  <a:pt x="315315" y="28575"/>
                </a:lnTo>
                <a:lnTo>
                  <a:pt x="258165" y="0"/>
                </a:lnTo>
                <a:close/>
              </a:path>
              <a:path w="334644" h="76200">
                <a:moveTo>
                  <a:pt x="258165" y="28575"/>
                </a:moveTo>
                <a:lnTo>
                  <a:pt x="0" y="28575"/>
                </a:lnTo>
                <a:lnTo>
                  <a:pt x="0" y="47625"/>
                </a:lnTo>
                <a:lnTo>
                  <a:pt x="258165" y="47625"/>
                </a:lnTo>
                <a:lnTo>
                  <a:pt x="258165" y="28575"/>
                </a:lnTo>
                <a:close/>
              </a:path>
              <a:path w="334644" h="76200">
                <a:moveTo>
                  <a:pt x="315315" y="28575"/>
                </a:moveTo>
                <a:lnTo>
                  <a:pt x="270865" y="28575"/>
                </a:lnTo>
                <a:lnTo>
                  <a:pt x="270865" y="47625"/>
                </a:lnTo>
                <a:lnTo>
                  <a:pt x="315315" y="47625"/>
                </a:lnTo>
                <a:lnTo>
                  <a:pt x="334365" y="38100"/>
                </a:lnTo>
                <a:lnTo>
                  <a:pt x="315315" y="28575"/>
                </a:lnTo>
                <a:close/>
              </a:path>
            </a:pathLst>
          </a:custGeom>
          <a:solidFill>
            <a:srgbClr val="4471C4"/>
          </a:solidFill>
        </p:spPr>
        <p:txBody>
          <a:bodyPr wrap="square" lIns="0" tIns="0" rIns="0" bIns="0" rtlCol="0"/>
          <a:lstStyle/>
          <a:p>
            <a:endParaRPr/>
          </a:p>
        </p:txBody>
      </p:sp>
      <p:sp>
        <p:nvSpPr>
          <p:cNvPr id="72" name="object 72"/>
          <p:cNvSpPr/>
          <p:nvPr/>
        </p:nvSpPr>
        <p:spPr>
          <a:xfrm>
            <a:off x="779144" y="5894704"/>
            <a:ext cx="334645" cy="76200"/>
          </a:xfrm>
          <a:custGeom>
            <a:avLst/>
            <a:gdLst/>
            <a:ahLst/>
            <a:cxnLst/>
            <a:rect l="l" t="t" r="r" b="b"/>
            <a:pathLst>
              <a:path w="334644" h="76200">
                <a:moveTo>
                  <a:pt x="258165" y="0"/>
                </a:moveTo>
                <a:lnTo>
                  <a:pt x="258165" y="76200"/>
                </a:lnTo>
                <a:lnTo>
                  <a:pt x="315315" y="47625"/>
                </a:lnTo>
                <a:lnTo>
                  <a:pt x="270865" y="47625"/>
                </a:lnTo>
                <a:lnTo>
                  <a:pt x="270865" y="28575"/>
                </a:lnTo>
                <a:lnTo>
                  <a:pt x="315315" y="28575"/>
                </a:lnTo>
                <a:lnTo>
                  <a:pt x="258165" y="0"/>
                </a:lnTo>
                <a:close/>
              </a:path>
              <a:path w="334644" h="76200">
                <a:moveTo>
                  <a:pt x="258165" y="28575"/>
                </a:moveTo>
                <a:lnTo>
                  <a:pt x="0" y="28575"/>
                </a:lnTo>
                <a:lnTo>
                  <a:pt x="0" y="47625"/>
                </a:lnTo>
                <a:lnTo>
                  <a:pt x="258165" y="47625"/>
                </a:lnTo>
                <a:lnTo>
                  <a:pt x="258165" y="28575"/>
                </a:lnTo>
                <a:close/>
              </a:path>
              <a:path w="334644" h="76200">
                <a:moveTo>
                  <a:pt x="315315" y="28575"/>
                </a:moveTo>
                <a:lnTo>
                  <a:pt x="270865" y="28575"/>
                </a:lnTo>
                <a:lnTo>
                  <a:pt x="270865" y="47625"/>
                </a:lnTo>
                <a:lnTo>
                  <a:pt x="315315" y="47625"/>
                </a:lnTo>
                <a:lnTo>
                  <a:pt x="334365" y="38100"/>
                </a:lnTo>
                <a:lnTo>
                  <a:pt x="315315" y="28575"/>
                </a:lnTo>
                <a:close/>
              </a:path>
            </a:pathLst>
          </a:custGeom>
          <a:solidFill>
            <a:srgbClr val="BE94DF"/>
          </a:solidFill>
        </p:spPr>
        <p:txBody>
          <a:bodyPr wrap="square" lIns="0" tIns="0" rIns="0" bIns="0" rtlCol="0"/>
          <a:lstStyle/>
          <a:p>
            <a:endParaRPr/>
          </a:p>
        </p:txBody>
      </p:sp>
      <p:sp>
        <p:nvSpPr>
          <p:cNvPr id="73" name="object 73"/>
          <p:cNvSpPr/>
          <p:nvPr/>
        </p:nvSpPr>
        <p:spPr>
          <a:xfrm>
            <a:off x="779144" y="6198234"/>
            <a:ext cx="334645" cy="76200"/>
          </a:xfrm>
          <a:custGeom>
            <a:avLst/>
            <a:gdLst/>
            <a:ahLst/>
            <a:cxnLst/>
            <a:rect l="l" t="t" r="r" b="b"/>
            <a:pathLst>
              <a:path w="334644" h="76200">
                <a:moveTo>
                  <a:pt x="258165" y="0"/>
                </a:moveTo>
                <a:lnTo>
                  <a:pt x="258165" y="76199"/>
                </a:lnTo>
                <a:lnTo>
                  <a:pt x="315315" y="47624"/>
                </a:lnTo>
                <a:lnTo>
                  <a:pt x="270865" y="47624"/>
                </a:lnTo>
                <a:lnTo>
                  <a:pt x="270865" y="28574"/>
                </a:lnTo>
                <a:lnTo>
                  <a:pt x="315315" y="28574"/>
                </a:lnTo>
                <a:lnTo>
                  <a:pt x="258165" y="0"/>
                </a:lnTo>
                <a:close/>
              </a:path>
              <a:path w="334644" h="76200">
                <a:moveTo>
                  <a:pt x="258165" y="28574"/>
                </a:moveTo>
                <a:lnTo>
                  <a:pt x="0" y="28574"/>
                </a:lnTo>
                <a:lnTo>
                  <a:pt x="0" y="47624"/>
                </a:lnTo>
                <a:lnTo>
                  <a:pt x="258165" y="47624"/>
                </a:lnTo>
                <a:lnTo>
                  <a:pt x="258165" y="28574"/>
                </a:lnTo>
                <a:close/>
              </a:path>
              <a:path w="334644" h="76200">
                <a:moveTo>
                  <a:pt x="315315" y="28574"/>
                </a:moveTo>
                <a:lnTo>
                  <a:pt x="270865" y="28574"/>
                </a:lnTo>
                <a:lnTo>
                  <a:pt x="270865" y="47624"/>
                </a:lnTo>
                <a:lnTo>
                  <a:pt x="315315" y="47624"/>
                </a:lnTo>
                <a:lnTo>
                  <a:pt x="334365" y="38099"/>
                </a:lnTo>
                <a:lnTo>
                  <a:pt x="315315" y="28574"/>
                </a:lnTo>
                <a:close/>
              </a:path>
            </a:pathLst>
          </a:custGeom>
          <a:solidFill>
            <a:srgbClr val="6FAC46"/>
          </a:solidFill>
        </p:spPr>
        <p:txBody>
          <a:bodyPr wrap="square" lIns="0" tIns="0" rIns="0" bIns="0" rtlCol="0"/>
          <a:lstStyle/>
          <a:p>
            <a:endParaRPr/>
          </a:p>
        </p:txBody>
      </p:sp>
      <p:sp>
        <p:nvSpPr>
          <p:cNvPr id="74" name="object 74"/>
          <p:cNvSpPr txBox="1"/>
          <p:nvPr/>
        </p:nvSpPr>
        <p:spPr>
          <a:xfrm>
            <a:off x="1151889" y="5390197"/>
            <a:ext cx="737235" cy="948690"/>
          </a:xfrm>
          <a:prstGeom prst="rect">
            <a:avLst/>
          </a:prstGeom>
        </p:spPr>
        <p:txBody>
          <a:bodyPr vert="horz" wrap="square" lIns="0" tIns="15875" rIns="0" bIns="0" rtlCol="0">
            <a:spAutoFit/>
          </a:bodyPr>
          <a:lstStyle/>
          <a:p>
            <a:pPr marL="12700" marR="5080" indent="-635" algn="just">
              <a:lnSpc>
                <a:spcPct val="144000"/>
              </a:lnSpc>
              <a:spcBef>
                <a:spcPts val="125"/>
              </a:spcBef>
            </a:pPr>
            <a:r>
              <a:rPr sz="1400" dirty="0">
                <a:latin typeface="宋体" panose="02010600030101010101" pitchFamily="2" charset="-122"/>
                <a:cs typeface="宋体" panose="02010600030101010101" pitchFamily="2" charset="-122"/>
              </a:rPr>
              <a:t>指标抓取 服务发现 指标查询</a:t>
            </a:r>
            <a:endParaRPr sz="1400">
              <a:latin typeface="宋体" panose="02010600030101010101" pitchFamily="2" charset="-122"/>
              <a:cs typeface="宋体" panose="02010600030101010101" pitchFamily="2" charset="-122"/>
            </a:endParaRPr>
          </a:p>
        </p:txBody>
      </p:sp>
      <p:sp>
        <p:nvSpPr>
          <p:cNvPr id="75" name="object 75"/>
          <p:cNvSpPr txBox="1"/>
          <p:nvPr/>
        </p:nvSpPr>
        <p:spPr>
          <a:xfrm>
            <a:off x="1838960" y="3397250"/>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1</a:t>
            </a:r>
            <a:r>
              <a:rPr sz="1200" spc="30" dirty="0">
                <a:latin typeface="宋体" panose="02010600030101010101" pitchFamily="2" charset="-122"/>
                <a:cs typeface="宋体" panose="02010600030101010101" pitchFamily="2" charset="-122"/>
              </a:rPr>
              <a:t>0</a:t>
            </a:r>
            <a:r>
              <a:rPr sz="1200" spc="25" dirty="0">
                <a:latin typeface="宋体" panose="02010600030101010101" pitchFamily="2" charset="-122"/>
                <a:cs typeface="宋体" panose="02010600030101010101" pitchFamily="2" charset="-122"/>
              </a:rPr>
              <a:t>0</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76" name="object 76"/>
          <p:cNvSpPr txBox="1"/>
          <p:nvPr/>
        </p:nvSpPr>
        <p:spPr>
          <a:xfrm>
            <a:off x="4049776" y="3620516"/>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1</a:t>
            </a:r>
            <a:r>
              <a:rPr sz="1200" spc="30" dirty="0">
                <a:latin typeface="宋体" panose="02010600030101010101" pitchFamily="2" charset="-122"/>
                <a:cs typeface="宋体" panose="02010600030101010101" pitchFamily="2" charset="-122"/>
              </a:rPr>
              <a:t>0</a:t>
            </a:r>
            <a:r>
              <a:rPr sz="1200" spc="25" dirty="0">
                <a:latin typeface="宋体" panose="02010600030101010101" pitchFamily="2" charset="-122"/>
                <a:cs typeface="宋体" panose="02010600030101010101" pitchFamily="2" charset="-122"/>
              </a:rPr>
              <a:t>4</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77" name="object 77"/>
          <p:cNvSpPr txBox="1"/>
          <p:nvPr/>
        </p:nvSpPr>
        <p:spPr>
          <a:xfrm>
            <a:off x="7595616" y="2823209"/>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1</a:t>
            </a:r>
            <a:r>
              <a:rPr sz="1200" spc="30" dirty="0">
                <a:latin typeface="宋体" panose="02010600030101010101" pitchFamily="2" charset="-122"/>
                <a:cs typeface="宋体" panose="02010600030101010101" pitchFamily="2" charset="-122"/>
              </a:rPr>
              <a:t>0</a:t>
            </a:r>
            <a:r>
              <a:rPr sz="1200" spc="25" dirty="0">
                <a:latin typeface="宋体" panose="02010600030101010101" pitchFamily="2" charset="-122"/>
                <a:cs typeface="宋体" panose="02010600030101010101" pitchFamily="2" charset="-122"/>
              </a:rPr>
              <a:t>7</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78" name="object 78"/>
          <p:cNvSpPr txBox="1"/>
          <p:nvPr/>
        </p:nvSpPr>
        <p:spPr>
          <a:xfrm>
            <a:off x="5443601" y="3618610"/>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1</a:t>
            </a:r>
            <a:r>
              <a:rPr sz="1200" spc="30" dirty="0">
                <a:latin typeface="宋体" panose="02010600030101010101" pitchFamily="2" charset="-122"/>
                <a:cs typeface="宋体" panose="02010600030101010101" pitchFamily="2" charset="-122"/>
              </a:rPr>
              <a:t>1</a:t>
            </a:r>
            <a:r>
              <a:rPr sz="1200" spc="25" dirty="0">
                <a:latin typeface="宋体" panose="02010600030101010101" pitchFamily="2" charset="-122"/>
                <a:cs typeface="宋体" panose="02010600030101010101" pitchFamily="2" charset="-122"/>
              </a:rPr>
              <a:t>3</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79" name="object 79"/>
          <p:cNvSpPr txBox="1"/>
          <p:nvPr/>
        </p:nvSpPr>
        <p:spPr>
          <a:xfrm>
            <a:off x="6571233" y="3619245"/>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1</a:t>
            </a:r>
            <a:r>
              <a:rPr sz="1200" spc="30" dirty="0">
                <a:latin typeface="宋体" panose="02010600030101010101" pitchFamily="2" charset="-122"/>
                <a:cs typeface="宋体" panose="02010600030101010101" pitchFamily="2" charset="-122"/>
              </a:rPr>
              <a:t>1</a:t>
            </a:r>
            <a:r>
              <a:rPr sz="1200" spc="25" dirty="0">
                <a:latin typeface="宋体" panose="02010600030101010101" pitchFamily="2" charset="-122"/>
                <a:cs typeface="宋体" panose="02010600030101010101" pitchFamily="2" charset="-122"/>
              </a:rPr>
              <a:t>5</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80" name="object 80"/>
          <p:cNvSpPr txBox="1"/>
          <p:nvPr/>
        </p:nvSpPr>
        <p:spPr>
          <a:xfrm>
            <a:off x="4626355" y="2644140"/>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8</a:t>
            </a:r>
            <a:r>
              <a:rPr sz="1200" spc="25" dirty="0">
                <a:latin typeface="宋体" panose="02010600030101010101" pitchFamily="2" charset="-122"/>
                <a:cs typeface="宋体" panose="02010600030101010101" pitchFamily="2" charset="-122"/>
              </a:rPr>
              <a:t>0</a:t>
            </a:r>
            <a:r>
              <a:rPr sz="1200" spc="30" dirty="0">
                <a:latin typeface="宋体" panose="02010600030101010101" pitchFamily="2" charset="-122"/>
                <a:cs typeface="宋体" panose="02010600030101010101" pitchFamily="2" charset="-122"/>
              </a:rPr>
              <a:t>8</a:t>
            </a:r>
            <a:r>
              <a:rPr sz="1200" spc="25" dirty="0">
                <a:latin typeface="宋体" panose="02010600030101010101" pitchFamily="2" charset="-122"/>
                <a:cs typeface="宋体" panose="02010600030101010101" pitchFamily="2" charset="-122"/>
              </a:rPr>
              <a:t>0</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81" name="object 81"/>
          <p:cNvSpPr txBox="1"/>
          <p:nvPr/>
        </p:nvSpPr>
        <p:spPr>
          <a:xfrm>
            <a:off x="7595616" y="2321559"/>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8</a:t>
            </a:r>
            <a:r>
              <a:rPr sz="1200" spc="25" dirty="0">
                <a:latin typeface="宋体" panose="02010600030101010101" pitchFamily="2" charset="-122"/>
                <a:cs typeface="宋体" panose="02010600030101010101" pitchFamily="2" charset="-122"/>
              </a:rPr>
              <a:t>5</a:t>
            </a:r>
            <a:r>
              <a:rPr sz="1200" spc="30" dirty="0">
                <a:latin typeface="宋体" panose="02010600030101010101" pitchFamily="2" charset="-122"/>
                <a:cs typeface="宋体" panose="02010600030101010101" pitchFamily="2" charset="-122"/>
              </a:rPr>
              <a:t>0</a:t>
            </a:r>
            <a:r>
              <a:rPr sz="1200" spc="25" dirty="0">
                <a:latin typeface="宋体" panose="02010600030101010101" pitchFamily="2" charset="-122"/>
                <a:cs typeface="宋体" panose="02010600030101010101" pitchFamily="2" charset="-122"/>
              </a:rPr>
              <a:t>0</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82" name="object 82"/>
          <p:cNvSpPr txBox="1"/>
          <p:nvPr/>
        </p:nvSpPr>
        <p:spPr>
          <a:xfrm>
            <a:off x="5465445" y="2149221"/>
            <a:ext cx="659765" cy="208279"/>
          </a:xfrm>
          <a:prstGeom prst="rect">
            <a:avLst/>
          </a:prstGeom>
        </p:spPr>
        <p:txBody>
          <a:bodyPr vert="horz" wrap="square" lIns="0" tIns="12700" rIns="0" bIns="0" rtlCol="0">
            <a:spAutoFit/>
          </a:bodyPr>
          <a:lstStyle/>
          <a:p>
            <a:pPr marL="12700">
              <a:lnSpc>
                <a:spcPct val="100000"/>
              </a:lnSpc>
              <a:spcBef>
                <a:spcPts val="100"/>
              </a:spcBef>
            </a:pP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0</a:t>
            </a: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0</a:t>
            </a:r>
            <a:r>
              <a:rPr sz="1200" spc="-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T</a:t>
            </a:r>
            <a:r>
              <a:rPr sz="1200" spc="135"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83" name="object 83"/>
          <p:cNvSpPr txBox="1"/>
          <p:nvPr/>
        </p:nvSpPr>
        <p:spPr>
          <a:xfrm>
            <a:off x="5380990" y="1077277"/>
            <a:ext cx="659765" cy="208915"/>
          </a:xfrm>
          <a:prstGeom prst="rect">
            <a:avLst/>
          </a:prstGeom>
        </p:spPr>
        <p:txBody>
          <a:bodyPr vert="horz" wrap="square" lIns="0" tIns="12700" rIns="0" bIns="0" rtlCol="0">
            <a:spAutoFit/>
          </a:bodyPr>
          <a:lstStyle/>
          <a:p>
            <a:pPr marL="12700">
              <a:lnSpc>
                <a:spcPct val="100000"/>
              </a:lnSpc>
              <a:spcBef>
                <a:spcPts val="100"/>
              </a:spcBef>
            </a:pPr>
            <a:r>
              <a:rPr sz="1200" spc="25" dirty="0">
                <a:latin typeface="宋体" panose="02010600030101010101" pitchFamily="2" charset="-122"/>
                <a:cs typeface="宋体" panose="02010600030101010101" pitchFamily="2" charset="-122"/>
              </a:rPr>
              <a:t>3000</a:t>
            </a:r>
            <a:r>
              <a:rPr sz="1200" spc="-155" dirty="0">
                <a:latin typeface="宋体" panose="02010600030101010101" pitchFamily="2" charset="-122"/>
                <a:cs typeface="宋体" panose="02010600030101010101" pitchFamily="2" charset="-122"/>
              </a:rPr>
              <a:t>/</a:t>
            </a:r>
            <a:r>
              <a:rPr sz="1200" spc="80" dirty="0">
                <a:latin typeface="宋体" panose="02010600030101010101" pitchFamily="2" charset="-122"/>
                <a:cs typeface="宋体" panose="02010600030101010101" pitchFamily="2" charset="-122"/>
              </a:rPr>
              <a:t>T</a:t>
            </a:r>
            <a:r>
              <a:rPr sz="1200" spc="70" dirty="0">
                <a:latin typeface="宋体" panose="02010600030101010101" pitchFamily="2" charset="-122"/>
                <a:cs typeface="宋体" panose="02010600030101010101" pitchFamily="2" charset="-122"/>
              </a:rPr>
              <a:t>C</a:t>
            </a:r>
            <a:r>
              <a:rPr sz="1200" spc="60" dirty="0">
                <a:latin typeface="宋体" panose="02010600030101010101" pitchFamily="2" charset="-122"/>
                <a:cs typeface="宋体" panose="02010600030101010101" pitchFamily="2" charset="-122"/>
              </a:rPr>
              <a:t>P</a:t>
            </a:r>
            <a:endParaRPr sz="1200">
              <a:latin typeface="宋体" panose="02010600030101010101" pitchFamily="2" charset="-122"/>
              <a:cs typeface="宋体" panose="02010600030101010101" pitchFamily="2" charset="-122"/>
            </a:endParaRPr>
          </a:p>
        </p:txBody>
      </p:sp>
      <p:sp>
        <p:nvSpPr>
          <p:cNvPr id="84" name="object 84"/>
          <p:cNvSpPr/>
          <p:nvPr/>
        </p:nvSpPr>
        <p:spPr>
          <a:xfrm>
            <a:off x="6089015" y="1061085"/>
            <a:ext cx="76200" cy="367665"/>
          </a:xfrm>
          <a:custGeom>
            <a:avLst/>
            <a:gdLst/>
            <a:ahLst/>
            <a:cxnLst/>
            <a:rect l="l" t="t" r="r" b="b"/>
            <a:pathLst>
              <a:path w="76200" h="367665">
                <a:moveTo>
                  <a:pt x="28575" y="291464"/>
                </a:moveTo>
                <a:lnTo>
                  <a:pt x="0" y="291464"/>
                </a:lnTo>
                <a:lnTo>
                  <a:pt x="38100" y="367664"/>
                </a:lnTo>
                <a:lnTo>
                  <a:pt x="69850" y="304164"/>
                </a:lnTo>
                <a:lnTo>
                  <a:pt x="28575" y="304164"/>
                </a:lnTo>
                <a:lnTo>
                  <a:pt x="28575" y="291464"/>
                </a:lnTo>
                <a:close/>
              </a:path>
              <a:path w="76200" h="367665">
                <a:moveTo>
                  <a:pt x="47625" y="0"/>
                </a:moveTo>
                <a:lnTo>
                  <a:pt x="28575" y="0"/>
                </a:lnTo>
                <a:lnTo>
                  <a:pt x="28575" y="304164"/>
                </a:lnTo>
                <a:lnTo>
                  <a:pt x="47625" y="304164"/>
                </a:lnTo>
                <a:lnTo>
                  <a:pt x="47625" y="0"/>
                </a:lnTo>
                <a:close/>
              </a:path>
              <a:path w="76200" h="367665">
                <a:moveTo>
                  <a:pt x="76200" y="291464"/>
                </a:moveTo>
                <a:lnTo>
                  <a:pt x="47625" y="291464"/>
                </a:lnTo>
                <a:lnTo>
                  <a:pt x="47625" y="304164"/>
                </a:lnTo>
                <a:lnTo>
                  <a:pt x="69850" y="304164"/>
                </a:lnTo>
                <a:lnTo>
                  <a:pt x="76200" y="291464"/>
                </a:lnTo>
                <a:close/>
              </a:path>
            </a:pathLst>
          </a:custGeom>
          <a:solidFill>
            <a:srgbClr val="A4A4A4"/>
          </a:solidFill>
        </p:spPr>
        <p:txBody>
          <a:bodyPr wrap="square" lIns="0" tIns="0" rIns="0" bIns="0" rtlCol="0"/>
          <a:lstStyle/>
          <a:p>
            <a:endParaRPr/>
          </a:p>
        </p:txBody>
      </p:sp>
      <p:pic>
        <p:nvPicPr>
          <p:cNvPr id="88" name="object 4"/>
          <p:cNvPicPr/>
          <p:nvPr>
            <p:custDataLst>
              <p:tags r:id="rId1"/>
            </p:custDataLst>
          </p:nvPr>
        </p:nvPicPr>
        <p:blipFill>
          <a:blip r:embed="rId30" cstate="print"/>
          <a:stretch>
            <a:fillRect/>
          </a:stretch>
        </p:blipFill>
        <p:spPr>
          <a:xfrm>
            <a:off x="0" y="6436359"/>
            <a:ext cx="12190729" cy="421640"/>
          </a:xfrm>
          <a:prstGeom prst="rect">
            <a:avLst/>
          </a:prstGeom>
        </p:spPr>
      </p:pic>
      <p:sp>
        <p:nvSpPr>
          <p:cNvPr id="89"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90" name="图片 89"/>
          <p:cNvPicPr>
            <a:picLocks noChangeAspect="1"/>
          </p:cNvPicPr>
          <p:nvPr>
            <p:custDataLst>
              <p:tags r:id="rId3"/>
            </p:custDataLst>
          </p:nvPr>
        </p:nvPicPr>
        <p:blipFill>
          <a:blip r:embed="rId31"/>
          <a:stretch>
            <a:fillRect/>
          </a:stretch>
        </p:blipFill>
        <p:spPr>
          <a:xfrm>
            <a:off x="8537699" y="209863"/>
            <a:ext cx="2565911" cy="61824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5747385" cy="513080"/>
          </a:xfrm>
          <a:prstGeom prst="rect">
            <a:avLst/>
          </a:prstGeom>
        </p:spPr>
        <p:txBody>
          <a:bodyPr vert="horz" wrap="square" lIns="0" tIns="12700" rIns="0" bIns="0" rtlCol="0">
            <a:spAutoFit/>
          </a:bodyPr>
          <a:lstStyle/>
          <a:p>
            <a:pPr marL="12700">
              <a:lnSpc>
                <a:spcPct val="100000"/>
              </a:lnSpc>
              <a:spcBef>
                <a:spcPts val="100"/>
              </a:spcBef>
            </a:pPr>
            <a:r>
              <a:rPr sz="3200" b="0" spc="-295" dirty="0">
                <a:solidFill>
                  <a:srgbClr val="000000"/>
                </a:solidFill>
                <a:latin typeface="宋体" panose="02010600030101010101" pitchFamily="2" charset="-122"/>
                <a:cs typeface="宋体" panose="02010600030101010101" pitchFamily="2" charset="-122"/>
              </a:rPr>
              <a:t>Prometheu</a:t>
            </a:r>
            <a:r>
              <a:rPr sz="3200" b="0" spc="-300" dirty="0">
                <a:solidFill>
                  <a:srgbClr val="000000"/>
                </a:solidFill>
                <a:latin typeface="宋体" panose="02010600030101010101" pitchFamily="2" charset="-122"/>
                <a:cs typeface="宋体" panose="02010600030101010101" pitchFamily="2" charset="-122"/>
              </a:rPr>
              <a:t>s</a:t>
            </a:r>
            <a:r>
              <a:rPr sz="3200" b="0" dirty="0">
                <a:solidFill>
                  <a:srgbClr val="000000"/>
                </a:solidFill>
                <a:latin typeface="宋体" panose="02010600030101010101" pitchFamily="2" charset="-122"/>
                <a:cs typeface="宋体" panose="02010600030101010101" pitchFamily="2" charset="-122"/>
              </a:rPr>
              <a:t>为何要进行服务发现？</a:t>
            </a:r>
            <a:endParaRPr sz="3200" dirty="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665585" cy="2068195"/>
          </a:xfrm>
          <a:prstGeom prst="rect">
            <a:avLst/>
          </a:prstGeom>
        </p:spPr>
        <p:txBody>
          <a:bodyPr vert="horz" wrap="square" lIns="0" tIns="46990" rIns="0" bIns="0" rtlCol="0">
            <a:spAutoFit/>
          </a:bodyPr>
          <a:lstStyle/>
          <a:p>
            <a:pPr marL="241300" marR="329565" indent="-228600">
              <a:lnSpc>
                <a:spcPts val="2160"/>
              </a:lnSpc>
              <a:spcBef>
                <a:spcPts val="370"/>
              </a:spcBef>
              <a:buClr>
                <a:srgbClr val="4770C4"/>
              </a:buClr>
              <a:buFont typeface="Wingdings" panose="05000000000000000000"/>
              <a:buChar char=""/>
              <a:tabLst>
                <a:tab pos="304800" algn="l"/>
              </a:tabLst>
            </a:pP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spc="-495" dirty="0">
                <a:latin typeface="宋体" panose="02010600030101010101" pitchFamily="2" charset="-122"/>
                <a:cs typeface="宋体" panose="02010600030101010101" pitchFamily="2" charset="-122"/>
              </a:rPr>
              <a:t> </a:t>
            </a:r>
            <a:r>
              <a:rPr sz="2000" spc="-185" dirty="0">
                <a:latin typeface="宋体" panose="02010600030101010101" pitchFamily="2" charset="-122"/>
                <a:cs typeface="宋体" panose="02010600030101010101" pitchFamily="2" charset="-122"/>
              </a:rPr>
              <a:t>Serve</a:t>
            </a:r>
            <a:r>
              <a:rPr sz="2000" spc="-175" dirty="0">
                <a:latin typeface="宋体" panose="02010600030101010101" pitchFamily="2" charset="-122"/>
                <a:cs typeface="宋体" panose="02010600030101010101" pitchFamily="2" charset="-122"/>
              </a:rPr>
              <a:t>r</a:t>
            </a:r>
            <a:r>
              <a:rPr sz="2000" dirty="0">
                <a:latin typeface="宋体" panose="02010600030101010101" pitchFamily="2" charset="-122"/>
                <a:cs typeface="宋体" panose="02010600030101010101" pitchFamily="2" charset="-122"/>
              </a:rPr>
              <a:t>的数据抓取工作于</a:t>
            </a:r>
            <a:r>
              <a:rPr sz="2000" spc="-150" dirty="0">
                <a:latin typeface="宋体" panose="02010600030101010101" pitchFamily="2" charset="-122"/>
                <a:cs typeface="宋体" panose="02010600030101010101" pitchFamily="2" charset="-122"/>
              </a:rPr>
              <a:t>Pul</a:t>
            </a:r>
            <a:r>
              <a:rPr sz="2000" spc="-545" dirty="0">
                <a:latin typeface="宋体" panose="02010600030101010101" pitchFamily="2" charset="-122"/>
                <a:cs typeface="宋体" panose="02010600030101010101" pitchFamily="2" charset="-122"/>
              </a:rPr>
              <a:t>l</a:t>
            </a:r>
            <a:r>
              <a:rPr sz="2000" dirty="0">
                <a:latin typeface="宋体" panose="02010600030101010101" pitchFamily="2" charset="-122"/>
                <a:cs typeface="宋体" panose="02010600030101010101" pitchFamily="2" charset="-122"/>
              </a:rPr>
              <a:t>模型，因而，它必需要事先知道</a:t>
            </a:r>
            <a:r>
              <a:rPr sz="2000" spc="-30" dirty="0">
                <a:latin typeface="宋体" panose="02010600030101010101" pitchFamily="2" charset="-122"/>
                <a:cs typeface="宋体" panose="02010600030101010101" pitchFamily="2" charset="-122"/>
              </a:rPr>
              <a:t>各</a:t>
            </a:r>
            <a:r>
              <a:rPr sz="2000" spc="-100" dirty="0">
                <a:latin typeface="宋体" panose="02010600030101010101" pitchFamily="2" charset="-122"/>
                <a:cs typeface="宋体" panose="02010600030101010101" pitchFamily="2" charset="-122"/>
              </a:rPr>
              <a:t>Targ</a:t>
            </a:r>
            <a:r>
              <a:rPr sz="2000" spc="-295" dirty="0">
                <a:latin typeface="宋体" panose="02010600030101010101" pitchFamily="2" charset="-122"/>
                <a:cs typeface="宋体" panose="02010600030101010101" pitchFamily="2" charset="-122"/>
              </a:rPr>
              <a:t>e</a:t>
            </a:r>
            <a:r>
              <a:rPr sz="2000" spc="-305" dirty="0">
                <a:latin typeface="宋体" panose="02010600030101010101" pitchFamily="2" charset="-122"/>
                <a:cs typeface="宋体" panose="02010600030101010101" pitchFamily="2" charset="-122"/>
              </a:rPr>
              <a:t>t</a:t>
            </a:r>
            <a:r>
              <a:rPr sz="2000" dirty="0">
                <a:latin typeface="宋体" panose="02010600030101010101" pitchFamily="2" charset="-122"/>
                <a:cs typeface="宋体" panose="02010600030101010101" pitchFamily="2" charset="-122"/>
              </a:rPr>
              <a:t>的位置，然后才能从 相应</a:t>
            </a:r>
            <a:r>
              <a:rPr sz="2000" spc="-5" dirty="0">
                <a:latin typeface="宋体" panose="02010600030101010101" pitchFamily="2" charset="-122"/>
                <a:cs typeface="宋体" panose="02010600030101010101" pitchFamily="2" charset="-122"/>
              </a:rPr>
              <a:t>的</a:t>
            </a:r>
            <a:r>
              <a:rPr sz="2000" spc="-100" dirty="0">
                <a:latin typeface="宋体" panose="02010600030101010101" pitchFamily="2" charset="-122"/>
                <a:cs typeface="宋体" panose="02010600030101010101" pitchFamily="2" charset="-122"/>
              </a:rPr>
              <a:t>E</a:t>
            </a:r>
            <a:r>
              <a:rPr sz="2000" cap="small" spc="-100" dirty="0">
                <a:latin typeface="宋体" panose="02010600030101010101" pitchFamily="2" charset="-122"/>
                <a:cs typeface="宋体" panose="02010600030101010101" pitchFamily="2" charset="-122"/>
              </a:rPr>
              <a:t>x</a:t>
            </a:r>
            <a:r>
              <a:rPr sz="2000" spc="-100" dirty="0">
                <a:latin typeface="宋体" panose="02010600030101010101" pitchFamily="2" charset="-122"/>
                <a:cs typeface="宋体" panose="02010600030101010101" pitchFamily="2" charset="-122"/>
              </a:rPr>
              <a:t>porter</a:t>
            </a:r>
            <a:r>
              <a:rPr sz="2000" dirty="0">
                <a:latin typeface="宋体" panose="02010600030101010101" pitchFamily="2" charset="-122"/>
                <a:cs typeface="宋体" panose="02010600030101010101" pitchFamily="2" charset="-122"/>
              </a:rPr>
              <a:t>或</a:t>
            </a:r>
            <a:r>
              <a:rPr sz="2000" spc="-165" dirty="0">
                <a:latin typeface="宋体" panose="02010600030101010101" pitchFamily="2" charset="-122"/>
                <a:cs typeface="宋体" panose="02010600030101010101" pitchFamily="2" charset="-122"/>
              </a:rPr>
              <a:t>Instrumentation</a:t>
            </a:r>
            <a:r>
              <a:rPr sz="2000" dirty="0">
                <a:latin typeface="宋体" panose="02010600030101010101" pitchFamily="2" charset="-122"/>
                <a:cs typeface="宋体" panose="02010600030101010101" pitchFamily="2" charset="-122"/>
              </a:rPr>
              <a:t>中抓取数据</a:t>
            </a:r>
          </a:p>
          <a:p>
            <a:pPr marL="755650" lvl="1" indent="-285750">
              <a:lnSpc>
                <a:spcPct val="100000"/>
              </a:lnSpc>
              <a:spcBef>
                <a:spcPts val="27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对于小型的系统环境来说，通</a:t>
            </a:r>
            <a:r>
              <a:rPr sz="1800" dirty="0">
                <a:latin typeface="宋体" panose="02010600030101010101" pitchFamily="2" charset="-122"/>
                <a:cs typeface="宋体" panose="02010600030101010101" pitchFamily="2" charset="-122"/>
              </a:rPr>
              <a:t>过</a:t>
            </a:r>
            <a:r>
              <a:rPr sz="1800" spc="-220" dirty="0">
                <a:latin typeface="宋体" panose="02010600030101010101" pitchFamily="2" charset="-122"/>
                <a:cs typeface="宋体" panose="02010600030101010101" pitchFamily="2" charset="-122"/>
              </a:rPr>
              <a:t>static_configs</a:t>
            </a:r>
            <a:r>
              <a:rPr sz="1800" spc="-5" dirty="0">
                <a:latin typeface="宋体" panose="02010600030101010101" pitchFamily="2" charset="-122"/>
                <a:cs typeface="宋体" panose="02010600030101010101" pitchFamily="2" charset="-122"/>
              </a:rPr>
              <a:t>指定各</a:t>
            </a:r>
            <a:r>
              <a:rPr sz="1800" spc="-150" dirty="0">
                <a:latin typeface="宋体" panose="02010600030101010101" pitchFamily="2" charset="-122"/>
                <a:cs typeface="宋体" panose="02010600030101010101" pitchFamily="2" charset="-122"/>
              </a:rPr>
              <a:t>Target</a:t>
            </a:r>
            <a:r>
              <a:rPr sz="1800" spc="-5" dirty="0">
                <a:latin typeface="宋体" panose="02010600030101010101" pitchFamily="2" charset="-122"/>
                <a:cs typeface="宋体" panose="02010600030101010101" pitchFamily="2" charset="-122"/>
              </a:rPr>
              <a:t>便能解决问题，这也是最简单的配置方法；</a:t>
            </a:r>
            <a:endParaRPr sz="1800" dirty="0">
              <a:latin typeface="宋体" panose="02010600030101010101" pitchFamily="2" charset="-122"/>
              <a:cs typeface="宋体" panose="02010600030101010101" pitchFamily="2" charset="-122"/>
            </a:endParaRPr>
          </a:p>
          <a:p>
            <a:pPr marL="1205865" lvl="2" indent="-280035">
              <a:lnSpc>
                <a:spcPct val="100000"/>
              </a:lnSpc>
              <a:spcBef>
                <a:spcPts val="32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每个</a:t>
            </a:r>
            <a:r>
              <a:rPr sz="1600" spc="-80" dirty="0">
                <a:latin typeface="宋体" panose="02010600030101010101" pitchFamily="2" charset="-122"/>
                <a:cs typeface="宋体" panose="02010600030101010101" pitchFamily="2" charset="-122"/>
              </a:rPr>
              <a:t>Ta</a:t>
            </a:r>
            <a:r>
              <a:rPr sz="1600" spc="-90" dirty="0">
                <a:latin typeface="宋体" panose="02010600030101010101" pitchFamily="2" charset="-122"/>
                <a:cs typeface="宋体" panose="02010600030101010101" pitchFamily="2" charset="-122"/>
              </a:rPr>
              <a:t>r</a:t>
            </a:r>
            <a:r>
              <a:rPr sz="1600" spc="-110" dirty="0">
                <a:latin typeface="宋体" panose="02010600030101010101" pitchFamily="2" charset="-122"/>
                <a:cs typeface="宋体" panose="02010600030101010101" pitchFamily="2" charset="-122"/>
              </a:rPr>
              <a:t>ge</a:t>
            </a:r>
            <a:r>
              <a:rPr sz="1600" spc="-275" dirty="0">
                <a:latin typeface="宋体" panose="02010600030101010101" pitchFamily="2" charset="-122"/>
                <a:cs typeface="宋体" panose="02010600030101010101" pitchFamily="2" charset="-122"/>
              </a:rPr>
              <a:t>ts</a:t>
            </a:r>
            <a:r>
              <a:rPr sz="1600" dirty="0">
                <a:latin typeface="宋体" panose="02010600030101010101" pitchFamily="2" charset="-122"/>
                <a:cs typeface="宋体" panose="02010600030101010101" pitchFamily="2" charset="-122"/>
              </a:rPr>
              <a:t>用一个网络端点（</a:t>
            </a:r>
            <a:r>
              <a:rPr sz="1600" spc="-210" dirty="0">
                <a:latin typeface="宋体" panose="02010600030101010101" pitchFamily="2" charset="-122"/>
                <a:cs typeface="宋体" panose="02010600030101010101" pitchFamily="2" charset="-122"/>
              </a:rPr>
              <a:t>i</a:t>
            </a:r>
            <a:r>
              <a:rPr sz="1600" spc="-204" dirty="0">
                <a:latin typeface="宋体" panose="02010600030101010101" pitchFamily="2" charset="-122"/>
                <a:cs typeface="宋体" panose="02010600030101010101" pitchFamily="2" charset="-122"/>
              </a:rPr>
              <a:t>p</a:t>
            </a:r>
            <a:r>
              <a:rPr sz="1600" spc="-140" dirty="0">
                <a:latin typeface="宋体" panose="02010600030101010101" pitchFamily="2" charset="-122"/>
                <a:cs typeface="宋体" panose="02010600030101010101" pitchFamily="2" charset="-122"/>
              </a:rPr>
              <a:t>:p</a:t>
            </a:r>
            <a:r>
              <a:rPr sz="1600" spc="-135" dirty="0">
                <a:latin typeface="宋体" panose="02010600030101010101" pitchFamily="2" charset="-122"/>
                <a:cs typeface="宋体" panose="02010600030101010101" pitchFamily="2" charset="-122"/>
              </a:rPr>
              <a:t>o</a:t>
            </a:r>
            <a:r>
              <a:rPr sz="1600" spc="-300" dirty="0">
                <a:latin typeface="宋体" panose="02010600030101010101" pitchFamily="2" charset="-122"/>
                <a:cs typeface="宋体" panose="02010600030101010101" pitchFamily="2" charset="-122"/>
              </a:rPr>
              <a:t>rt</a:t>
            </a:r>
            <a:r>
              <a:rPr sz="1600" dirty="0">
                <a:latin typeface="宋体" panose="02010600030101010101" pitchFamily="2" charset="-122"/>
                <a:cs typeface="宋体" panose="02010600030101010101" pitchFamily="2" charset="-122"/>
              </a:rPr>
              <a:t>）进行标识；</a:t>
            </a:r>
          </a:p>
          <a:p>
            <a:pPr marL="755650" lvl="1" indent="-285750">
              <a:lnSpc>
                <a:spcPct val="100000"/>
              </a:lnSpc>
              <a:spcBef>
                <a:spcPts val="27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对于中大型的系统环境或具有较强动态性的云计算环境来说，静态配置显然难以适用；</a:t>
            </a:r>
          </a:p>
          <a:p>
            <a:pPr marL="698500" marR="5080" lvl="1" indent="-228600">
              <a:lnSpc>
                <a:spcPts val="1950"/>
              </a:lnSpc>
              <a:spcBef>
                <a:spcPts val="520"/>
              </a:spcBef>
              <a:buClr>
                <a:srgbClr val="45B19B"/>
              </a:buClr>
              <a:buFont typeface="Wingdings" panose="05000000000000000000"/>
              <a:buChar char=""/>
              <a:tabLst>
                <a:tab pos="755650" algn="l"/>
              </a:tabLst>
            </a:pPr>
            <a:r>
              <a:rPr dirty="0"/>
              <a:t>	</a:t>
            </a:r>
            <a:r>
              <a:rPr sz="1800" dirty="0">
                <a:latin typeface="宋体" panose="02010600030101010101" pitchFamily="2" charset="-122"/>
                <a:cs typeface="宋体" panose="02010600030101010101" pitchFamily="2" charset="-122"/>
              </a:rPr>
              <a:t>因此</a:t>
            </a:r>
            <a:r>
              <a:rPr sz="1800" spc="-5" dirty="0">
                <a:latin typeface="宋体" panose="02010600030101010101" pitchFamily="2" charset="-122"/>
                <a:cs typeface="宋体" panose="02010600030101010101" pitchFamily="2" charset="-122"/>
              </a:rPr>
              <a:t>，</a:t>
            </a:r>
            <a:r>
              <a:rPr sz="1800" spc="75" dirty="0">
                <a:latin typeface="宋体" panose="02010600030101010101" pitchFamily="2" charset="-122"/>
                <a:cs typeface="宋体" panose="02010600030101010101" pitchFamily="2" charset="-122"/>
              </a:rPr>
              <a:t>Pro</a:t>
            </a:r>
            <a:r>
              <a:rPr sz="1800" spc="65" dirty="0">
                <a:latin typeface="宋体" panose="02010600030101010101" pitchFamily="2" charset="-122"/>
                <a:cs typeface="宋体" panose="02010600030101010101" pitchFamily="2" charset="-122"/>
              </a:rPr>
              <a:t>m</a:t>
            </a:r>
            <a:r>
              <a:rPr sz="1800" spc="-170" dirty="0">
                <a:latin typeface="宋体" panose="02010600030101010101" pitchFamily="2" charset="-122"/>
                <a:cs typeface="宋体" panose="02010600030101010101" pitchFamily="2" charset="-122"/>
              </a:rPr>
              <a:t>eth</a:t>
            </a:r>
            <a:r>
              <a:rPr sz="1800" spc="-140" dirty="0">
                <a:latin typeface="宋体" panose="02010600030101010101" pitchFamily="2" charset="-122"/>
                <a:cs typeface="宋体" panose="02010600030101010101" pitchFamily="2" charset="-122"/>
              </a:rPr>
              <a:t>eu</a:t>
            </a:r>
            <a:r>
              <a:rPr sz="1800" spc="-135" dirty="0">
                <a:latin typeface="宋体" panose="02010600030101010101" pitchFamily="2" charset="-122"/>
                <a:cs typeface="宋体" panose="02010600030101010101" pitchFamily="2" charset="-122"/>
              </a:rPr>
              <a:t>s</a:t>
            </a:r>
            <a:r>
              <a:rPr sz="1800" dirty="0">
                <a:latin typeface="宋体" panose="02010600030101010101" pitchFamily="2" charset="-122"/>
                <a:cs typeface="宋体" panose="02010600030101010101" pitchFamily="2" charset="-122"/>
              </a:rPr>
              <a:t>为此专门设计了一组服务发现机制，以便于能够基于服务注册中心（服务总线）自动发现、 检测、分类可被监控的各</a:t>
            </a:r>
            <a:r>
              <a:rPr sz="1800" spc="-125" dirty="0">
                <a:latin typeface="宋体" panose="02010600030101010101" pitchFamily="2" charset="-122"/>
                <a:cs typeface="宋体" panose="02010600030101010101" pitchFamily="2" charset="-122"/>
              </a:rPr>
              <a:t>Target，</a:t>
            </a:r>
            <a:r>
              <a:rPr sz="1800" dirty="0">
                <a:latin typeface="宋体" panose="02010600030101010101" pitchFamily="2" charset="-122"/>
                <a:cs typeface="宋体" panose="02010600030101010101" pitchFamily="2" charset="-122"/>
              </a:rPr>
              <a:t>以及更新发生了变动的</a:t>
            </a:r>
            <a:r>
              <a:rPr sz="1800" spc="-125" dirty="0">
                <a:latin typeface="宋体" panose="02010600030101010101" pitchFamily="2" charset="-122"/>
                <a:cs typeface="宋体" panose="02010600030101010101" pitchFamily="2" charset="-122"/>
              </a:rPr>
              <a:t>Target；</a:t>
            </a:r>
            <a:endParaRPr sz="1800" dirty="0">
              <a:latin typeface="宋体" panose="02010600030101010101" pitchFamily="2" charset="-122"/>
              <a:cs typeface="宋体" panose="02010600030101010101" pitchFamily="2" charset="-122"/>
            </a:endParaRPr>
          </a:p>
        </p:txBody>
      </p:sp>
      <p:grpSp>
        <p:nvGrpSpPr>
          <p:cNvPr id="4" name="object 4"/>
          <p:cNvGrpSpPr/>
          <p:nvPr/>
        </p:nvGrpSpPr>
        <p:grpSpPr>
          <a:xfrm>
            <a:off x="4043679" y="3666490"/>
            <a:ext cx="3481070" cy="2571750"/>
            <a:chOff x="4043679" y="3666490"/>
            <a:chExt cx="3481070" cy="2571750"/>
          </a:xfrm>
        </p:grpSpPr>
        <p:pic>
          <p:nvPicPr>
            <p:cNvPr id="5" name="object 5"/>
            <p:cNvPicPr/>
            <p:nvPr/>
          </p:nvPicPr>
          <p:blipFill>
            <a:blip r:embed="rId5" cstate="print"/>
            <a:stretch>
              <a:fillRect/>
            </a:stretch>
          </p:blipFill>
          <p:spPr>
            <a:xfrm>
              <a:off x="4043679" y="3666490"/>
              <a:ext cx="3480561" cy="2571242"/>
            </a:xfrm>
            <a:prstGeom prst="rect">
              <a:avLst/>
            </a:prstGeom>
          </p:spPr>
        </p:pic>
        <p:pic>
          <p:nvPicPr>
            <p:cNvPr id="6" name="object 6"/>
            <p:cNvPicPr/>
            <p:nvPr/>
          </p:nvPicPr>
          <p:blipFill>
            <a:blip r:embed="rId6" cstate="print"/>
            <a:stretch>
              <a:fillRect/>
            </a:stretch>
          </p:blipFill>
          <p:spPr>
            <a:xfrm>
              <a:off x="4140200" y="3754120"/>
              <a:ext cx="3292094" cy="2400554"/>
            </a:xfrm>
            <a:prstGeom prst="rect">
              <a:avLst/>
            </a:prstGeom>
          </p:spPr>
        </p:pic>
      </p:grpSp>
      <p:pic>
        <p:nvPicPr>
          <p:cNvPr id="10" name="object 4"/>
          <p:cNvPicPr/>
          <p:nvPr>
            <p:custDataLst>
              <p:tags r:id="rId1"/>
            </p:custDataLst>
          </p:nvPr>
        </p:nvPicPr>
        <p:blipFill>
          <a:blip r:embed="rId7" cstate="print"/>
          <a:stretch>
            <a:fillRect/>
          </a:stretch>
        </p:blipFill>
        <p:spPr>
          <a:xfrm>
            <a:off x="0" y="6436359"/>
            <a:ext cx="12190729" cy="421640"/>
          </a:xfrm>
          <a:prstGeom prst="rect">
            <a:avLst/>
          </a:prstGeom>
        </p:spPr>
      </p:pic>
      <p:sp>
        <p:nvSpPr>
          <p:cNvPr id="11"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2" name="图片 11"/>
          <p:cNvPicPr>
            <a:picLocks noChangeAspect="1"/>
          </p:cNvPicPr>
          <p:nvPr>
            <p:custDataLst>
              <p:tags r:id="rId3"/>
            </p:custDataLst>
          </p:nvPr>
        </p:nvPicPr>
        <p:blipFill>
          <a:blip r:embed="rId8"/>
          <a:stretch>
            <a:fillRect/>
          </a:stretch>
        </p:blipFill>
        <p:spPr>
          <a:xfrm>
            <a:off x="8537699" y="209863"/>
            <a:ext cx="2565911" cy="61824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6830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指标抓取的生命周期</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11479530" cy="3124200"/>
          </a:xfrm>
          <a:prstGeom prst="rect">
            <a:avLst/>
          </a:prstGeom>
        </p:spPr>
        <p:txBody>
          <a:bodyPr vert="horz" wrap="square" lIns="0" tIns="54610" rIns="0" bIns="0" rtlCol="0">
            <a:spAutoFit/>
          </a:bodyPr>
          <a:lstStyle/>
          <a:p>
            <a:pPr marL="241300" indent="-228600">
              <a:lnSpc>
                <a:spcPct val="100000"/>
              </a:lnSpc>
              <a:spcBef>
                <a:spcPts val="430"/>
              </a:spcBef>
              <a:buClr>
                <a:srgbClr val="4770C4"/>
              </a:buClr>
              <a:buSzPct val="95000"/>
              <a:buFont typeface="Wingdings" panose="05000000000000000000"/>
              <a:buChar char=""/>
              <a:tabLst>
                <a:tab pos="241300" algn="l"/>
              </a:tabLst>
            </a:pPr>
            <a:r>
              <a:rPr sz="2000" dirty="0">
                <a:latin typeface="宋体" panose="02010600030101010101" pitchFamily="2" charset="-122"/>
                <a:cs typeface="宋体" panose="02010600030101010101" pitchFamily="2" charset="-122"/>
              </a:rPr>
              <a:t>下图展示</a:t>
            </a:r>
            <a:r>
              <a:rPr sz="2000" spc="-5" dirty="0">
                <a:latin typeface="宋体" panose="02010600030101010101" pitchFamily="2" charset="-122"/>
                <a:cs typeface="宋体" panose="02010600030101010101" pitchFamily="2" charset="-122"/>
              </a:rPr>
              <a:t>了</a:t>
            </a: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a:t>
            </a:r>
            <a:r>
              <a:rPr sz="2000" spc="-140" dirty="0">
                <a:latin typeface="宋体" panose="02010600030101010101" pitchFamily="2" charset="-122"/>
                <a:cs typeface="宋体" panose="02010600030101010101" pitchFamily="2" charset="-122"/>
              </a:rPr>
              <a:t>s</a:t>
            </a:r>
            <a:r>
              <a:rPr sz="2000" dirty="0">
                <a:latin typeface="宋体" panose="02010600030101010101" pitchFamily="2" charset="-122"/>
                <a:cs typeface="宋体" panose="02010600030101010101" pitchFamily="2" charset="-122"/>
              </a:rPr>
              <a:t>上进行指标抓取的简单生命周期</a:t>
            </a: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在每</a:t>
            </a:r>
            <a:r>
              <a:rPr sz="1800" spc="-5" dirty="0">
                <a:latin typeface="宋体" panose="02010600030101010101" pitchFamily="2" charset="-122"/>
                <a:cs typeface="宋体" panose="02010600030101010101" pitchFamily="2" charset="-122"/>
              </a:rPr>
              <a:t>个</a:t>
            </a:r>
            <a:r>
              <a:rPr sz="1800" spc="-185" dirty="0">
                <a:latin typeface="宋体" panose="02010600030101010101" pitchFamily="2" charset="-122"/>
                <a:cs typeface="宋体" panose="02010600030101010101" pitchFamily="2" charset="-122"/>
              </a:rPr>
              <a:t>scrape_in</a:t>
            </a:r>
            <a:r>
              <a:rPr sz="1800" spc="-180" dirty="0">
                <a:latin typeface="宋体" panose="02010600030101010101" pitchFamily="2" charset="-122"/>
                <a:cs typeface="宋体" panose="02010600030101010101" pitchFamily="2" charset="-122"/>
              </a:rPr>
              <a:t>t</a:t>
            </a:r>
            <a:r>
              <a:rPr sz="1800" spc="-235" dirty="0">
                <a:latin typeface="宋体" panose="02010600030101010101" pitchFamily="2" charset="-122"/>
                <a:cs typeface="宋体" panose="02010600030101010101" pitchFamily="2" charset="-122"/>
              </a:rPr>
              <a:t>erva</a:t>
            </a:r>
            <a:r>
              <a:rPr sz="1800" spc="-240" dirty="0">
                <a:latin typeface="宋体" panose="02010600030101010101" pitchFamily="2" charset="-122"/>
                <a:cs typeface="宋体" panose="02010600030101010101" pitchFamily="2" charset="-122"/>
              </a:rPr>
              <a:t>l</a:t>
            </a:r>
            <a:r>
              <a:rPr sz="1800" dirty="0">
                <a:latin typeface="宋体" panose="02010600030101010101" pitchFamily="2" charset="-122"/>
                <a:cs typeface="宋体" panose="02010600030101010101" pitchFamily="2" charset="-122"/>
              </a:rPr>
              <a:t>期间，</a:t>
            </a:r>
            <a:r>
              <a:rPr sz="1800" spc="-30" dirty="0">
                <a:latin typeface="宋体" panose="02010600030101010101" pitchFamily="2" charset="-122"/>
                <a:cs typeface="宋体" panose="02010600030101010101" pitchFamily="2" charset="-122"/>
              </a:rPr>
              <a:t>Promet</a:t>
            </a:r>
            <a:r>
              <a:rPr sz="1800" spc="-2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dirty="0">
                <a:latin typeface="宋体" panose="02010600030101010101" pitchFamily="2" charset="-122"/>
                <a:cs typeface="宋体" panose="02010600030101010101" pitchFamily="2" charset="-122"/>
              </a:rPr>
              <a:t>都会检查执行的作业（</a:t>
            </a:r>
            <a:r>
              <a:rPr sz="1800" spc="-90" dirty="0">
                <a:latin typeface="宋体" panose="02010600030101010101" pitchFamily="2" charset="-122"/>
                <a:cs typeface="宋体" panose="02010600030101010101" pitchFamily="2" charset="-122"/>
              </a:rPr>
              <a:t>Jo</a:t>
            </a:r>
            <a:r>
              <a:rPr sz="1800" spc="-95" dirty="0">
                <a:latin typeface="宋体" panose="02010600030101010101" pitchFamily="2" charset="-122"/>
                <a:cs typeface="宋体" panose="02010600030101010101" pitchFamily="2" charset="-122"/>
              </a:rPr>
              <a:t>b</a:t>
            </a:r>
            <a:r>
              <a:rPr sz="1800" dirty="0">
                <a:latin typeface="宋体" panose="02010600030101010101" pitchFamily="2" charset="-122"/>
                <a:cs typeface="宋体" panose="02010600030101010101" pitchFamily="2" charset="-122"/>
              </a:rPr>
              <a:t>）；</a:t>
            </a:r>
          </a:p>
          <a:p>
            <a:pPr marL="755650" lvl="1" indent="-285750">
              <a:lnSpc>
                <a:spcPct val="100000"/>
              </a:lnSpc>
              <a:spcBef>
                <a:spcPts val="28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这些作业首先会根</a:t>
            </a:r>
            <a:r>
              <a:rPr sz="1800" dirty="0">
                <a:latin typeface="宋体" panose="02010600030101010101" pitchFamily="2" charset="-122"/>
                <a:cs typeface="宋体" panose="02010600030101010101" pitchFamily="2" charset="-122"/>
              </a:rPr>
              <a:t>据</a:t>
            </a:r>
            <a:r>
              <a:rPr sz="1800" spc="-95" dirty="0">
                <a:latin typeface="宋体" panose="02010600030101010101" pitchFamily="2" charset="-122"/>
                <a:cs typeface="宋体" panose="02010600030101010101" pitchFamily="2" charset="-122"/>
              </a:rPr>
              <a:t>Job</a:t>
            </a:r>
            <a:r>
              <a:rPr sz="1800" spc="-5" dirty="0">
                <a:latin typeface="宋体" panose="02010600030101010101" pitchFamily="2" charset="-122"/>
                <a:cs typeface="宋体" panose="02010600030101010101" pitchFamily="2" charset="-122"/>
              </a:rPr>
              <a:t>上指定的发现配置生成</a:t>
            </a:r>
            <a:r>
              <a:rPr sz="1800" spc="-245" dirty="0">
                <a:latin typeface="宋体" panose="02010600030101010101" pitchFamily="2" charset="-122"/>
                <a:cs typeface="宋体" panose="02010600030101010101" pitchFamily="2" charset="-122"/>
              </a:rPr>
              <a:t>target</a:t>
            </a:r>
            <a:r>
              <a:rPr sz="1800" spc="-5" dirty="0">
                <a:latin typeface="宋体" panose="02010600030101010101" pitchFamily="2" charset="-122"/>
                <a:cs typeface="宋体" panose="02010600030101010101" pitchFamily="2" charset="-122"/>
              </a:rPr>
              <a:t>列表，此即服务发现过程；</a:t>
            </a:r>
            <a:endParaRPr sz="1800" dirty="0">
              <a:latin typeface="宋体" panose="02010600030101010101" pitchFamily="2" charset="-122"/>
              <a:cs typeface="宋体" panose="02010600030101010101" pitchFamily="2" charset="-122"/>
            </a:endParaRPr>
          </a:p>
          <a:p>
            <a:pPr marL="1205865" lvl="2" indent="-280035">
              <a:lnSpc>
                <a:spcPct val="100000"/>
              </a:lnSpc>
              <a:spcBef>
                <a:spcPts val="325"/>
              </a:spcBef>
              <a:buClr>
                <a:srgbClr val="F3C108"/>
              </a:buClr>
              <a:buFont typeface="Wingdings" panose="05000000000000000000"/>
              <a:buChar char=""/>
              <a:tabLst>
                <a:tab pos="1206500" algn="l"/>
                <a:tab pos="8829675" algn="l"/>
              </a:tabLst>
            </a:pPr>
            <a:r>
              <a:rPr sz="1600" dirty="0">
                <a:latin typeface="宋体" panose="02010600030101010101" pitchFamily="2" charset="-122"/>
                <a:cs typeface="宋体" panose="02010600030101010101" pitchFamily="2" charset="-122"/>
              </a:rPr>
              <a:t>服务发现会返回一个</a:t>
            </a:r>
            <a:r>
              <a:rPr sz="1600" spc="-80" dirty="0">
                <a:latin typeface="宋体" panose="02010600030101010101" pitchFamily="2" charset="-122"/>
                <a:cs typeface="宋体" panose="02010600030101010101" pitchFamily="2" charset="-122"/>
              </a:rPr>
              <a:t>Ta</a:t>
            </a:r>
            <a:r>
              <a:rPr sz="1600" spc="-90" dirty="0">
                <a:latin typeface="宋体" panose="02010600030101010101" pitchFamily="2" charset="-122"/>
                <a:cs typeface="宋体" panose="02010600030101010101" pitchFamily="2" charset="-122"/>
              </a:rPr>
              <a:t>r</a:t>
            </a:r>
            <a:r>
              <a:rPr sz="1600" spc="-110" dirty="0">
                <a:latin typeface="宋体" panose="02010600030101010101" pitchFamily="2" charset="-122"/>
                <a:cs typeface="宋体" panose="02010600030101010101" pitchFamily="2" charset="-122"/>
              </a:rPr>
              <a:t>ge</a:t>
            </a:r>
            <a:r>
              <a:rPr sz="1600" spc="-335" dirty="0">
                <a:latin typeface="宋体" panose="02010600030101010101" pitchFamily="2" charset="-122"/>
                <a:cs typeface="宋体" panose="02010600030101010101" pitchFamily="2" charset="-122"/>
              </a:rPr>
              <a:t>t</a:t>
            </a:r>
            <a:r>
              <a:rPr sz="1600" dirty="0">
                <a:latin typeface="宋体" panose="02010600030101010101" pitchFamily="2" charset="-122"/>
                <a:cs typeface="宋体" panose="02010600030101010101" pitchFamily="2" charset="-122"/>
              </a:rPr>
              <a:t>列表，其中包含一组称为元数据的标签，这些标签都以</a:t>
            </a:r>
            <a:r>
              <a:rPr sz="1600" spc="5" dirty="0">
                <a:latin typeface="宋体" panose="02010600030101010101" pitchFamily="2" charset="-122"/>
                <a:cs typeface="宋体" panose="02010600030101010101" pitchFamily="2" charset="-122"/>
              </a:rPr>
              <a:t>“</a:t>
            </a:r>
            <a:r>
              <a:rPr sz="1600" u="sng" spc="-400" dirty="0">
                <a:uFill>
                  <a:solidFill>
                    <a:srgbClr val="000000"/>
                  </a:solidFill>
                </a:uFill>
                <a:latin typeface="宋体" panose="02010600030101010101" pitchFamily="2" charset="-122"/>
                <a:cs typeface="宋体" panose="02010600030101010101" pitchFamily="2" charset="-122"/>
              </a:rPr>
              <a:t> </a:t>
            </a:r>
            <a:r>
              <a:rPr sz="1600" u="sng" dirty="0">
                <a:uFill>
                  <a:solidFill>
                    <a:srgbClr val="000000"/>
                  </a:solidFill>
                </a:uFill>
                <a:latin typeface="宋体" panose="02010600030101010101" pitchFamily="2" charset="-122"/>
                <a:cs typeface="宋体" panose="02010600030101010101" pitchFamily="2" charset="-122"/>
              </a:rPr>
              <a:t>	</a:t>
            </a:r>
            <a:r>
              <a:rPr sz="1600" spc="-50" dirty="0">
                <a:latin typeface="宋体" panose="02010600030101010101" pitchFamily="2" charset="-122"/>
                <a:cs typeface="宋体" panose="02010600030101010101" pitchFamily="2" charset="-122"/>
              </a:rPr>
              <a:t>meta</a:t>
            </a:r>
            <a:r>
              <a:rPr sz="1600" dirty="0">
                <a:latin typeface="宋体" panose="02010600030101010101" pitchFamily="2" charset="-122"/>
                <a:cs typeface="宋体" panose="02010600030101010101" pitchFamily="2" charset="-122"/>
              </a:rPr>
              <a:t>_”为前缀；</a:t>
            </a:r>
          </a:p>
          <a:p>
            <a:pPr marL="1205865" lvl="2" indent="-280035">
              <a:lnSpc>
                <a:spcPts val="1825"/>
              </a:lnSpc>
              <a:spcBef>
                <a:spcPts val="310"/>
              </a:spcBef>
              <a:buClr>
                <a:srgbClr val="F3C108"/>
              </a:buClr>
              <a:buFont typeface="Wingdings" panose="05000000000000000000"/>
              <a:buChar char=""/>
              <a:tabLst>
                <a:tab pos="1206500" algn="l"/>
                <a:tab pos="6896100" algn="l"/>
                <a:tab pos="9131935" algn="l"/>
                <a:tab pos="9924415" algn="l"/>
              </a:tabLst>
            </a:pPr>
            <a:r>
              <a:rPr sz="1600" dirty="0">
                <a:latin typeface="宋体" panose="02010600030101010101" pitchFamily="2" charset="-122"/>
                <a:cs typeface="宋体" panose="02010600030101010101" pitchFamily="2" charset="-122"/>
              </a:rPr>
              <a:t>服务发现还会根据目标配置来设置其它标签，这些标签带有</a:t>
            </a:r>
            <a:r>
              <a:rPr sz="1600" spc="5" dirty="0">
                <a:latin typeface="宋体" panose="02010600030101010101" pitchFamily="2" charset="-122"/>
                <a:cs typeface="宋体" panose="02010600030101010101" pitchFamily="2" charset="-122"/>
              </a:rPr>
              <a:t>“</a:t>
            </a:r>
            <a:r>
              <a:rPr sz="1600" u="sng" dirty="0">
                <a:uFill>
                  <a:solidFill>
                    <a:srgbClr val="000000"/>
                  </a:solidFill>
                </a:uFill>
                <a:latin typeface="Times New Roman" panose="02020603050405020304"/>
                <a:cs typeface="Times New Roman" panose="02020603050405020304"/>
              </a:rPr>
              <a:t> 	</a:t>
            </a:r>
            <a:r>
              <a:rPr sz="1600" dirty="0">
                <a:latin typeface="宋体" panose="02010600030101010101" pitchFamily="2" charset="-122"/>
                <a:cs typeface="宋体" panose="02010600030101010101" pitchFamily="2" charset="-122"/>
              </a:rPr>
              <a:t>”前缀和后缀，包括“</a:t>
            </a:r>
            <a:r>
              <a:rPr sz="1600" u="sng" dirty="0">
                <a:uFill>
                  <a:solidFill>
                    <a:srgbClr val="000000"/>
                  </a:solidFill>
                </a:uFill>
                <a:latin typeface="Times New Roman" panose="02020603050405020304"/>
                <a:cs typeface="Times New Roman" panose="02020603050405020304"/>
              </a:rPr>
              <a:t> 	</a:t>
            </a:r>
            <a:r>
              <a:rPr sz="1600" spc="-120" dirty="0">
                <a:latin typeface="宋体" panose="02010600030101010101" pitchFamily="2" charset="-122"/>
                <a:cs typeface="宋体" panose="02010600030101010101" pitchFamily="2" charset="-122"/>
              </a:rPr>
              <a:t>sche</a:t>
            </a:r>
            <a:r>
              <a:rPr sz="1600" spc="150" dirty="0">
                <a:latin typeface="宋体" panose="02010600030101010101" pitchFamily="2" charset="-122"/>
                <a:cs typeface="宋体" panose="02010600030101010101" pitchFamily="2" charset="-122"/>
              </a:rPr>
              <a:t>me</a:t>
            </a:r>
            <a:r>
              <a:rPr sz="1600" u="sng" dirty="0">
                <a:uFill>
                  <a:solidFill>
                    <a:srgbClr val="000000"/>
                  </a:solidFill>
                </a:uFill>
                <a:latin typeface="Times New Roman" panose="02020603050405020304"/>
                <a:cs typeface="Times New Roman" panose="02020603050405020304"/>
              </a:rPr>
              <a:t> 	</a:t>
            </a:r>
            <a:r>
              <a:rPr sz="1600" dirty="0">
                <a:latin typeface="宋体" panose="02010600030101010101" pitchFamily="2" charset="-122"/>
                <a:cs typeface="宋体" panose="02010600030101010101" pitchFamily="2" charset="-122"/>
              </a:rPr>
              <a:t>”、</a:t>
            </a:r>
          </a:p>
          <a:p>
            <a:pPr marL="1155065" marR="5080">
              <a:lnSpc>
                <a:spcPts val="1730"/>
              </a:lnSpc>
              <a:spcBef>
                <a:spcPts val="120"/>
              </a:spcBef>
              <a:tabLst>
                <a:tab pos="1561465" algn="l"/>
                <a:tab pos="2350135" algn="l"/>
                <a:tab pos="3163570" algn="l"/>
                <a:tab pos="4392930" algn="l"/>
              </a:tabLst>
            </a:pPr>
            <a:r>
              <a:rPr sz="1600" dirty="0">
                <a:latin typeface="宋体" panose="02010600030101010101" pitchFamily="2" charset="-122"/>
                <a:cs typeface="宋体" panose="02010600030101010101" pitchFamily="2" charset="-122"/>
              </a:rPr>
              <a:t>“</a:t>
            </a:r>
            <a:r>
              <a:rPr sz="1600" u="sng" dirty="0">
                <a:uFill>
                  <a:solidFill>
                    <a:srgbClr val="000000"/>
                  </a:solidFill>
                </a:uFill>
                <a:latin typeface="Times New Roman" panose="02020603050405020304"/>
                <a:cs typeface="Times New Roman" panose="02020603050405020304"/>
              </a:rPr>
              <a:t>	</a:t>
            </a:r>
            <a:r>
              <a:rPr sz="1600" spc="-145" dirty="0">
                <a:latin typeface="宋体" panose="02010600030101010101" pitchFamily="2" charset="-122"/>
                <a:cs typeface="宋体" panose="02010600030101010101" pitchFamily="2" charset="-122"/>
              </a:rPr>
              <a:t>address</a:t>
            </a:r>
            <a:r>
              <a:rPr sz="1600" u="sng" spc="-145" dirty="0">
                <a:uFill>
                  <a:solidFill>
                    <a:srgbClr val="000000"/>
                  </a:solidFill>
                </a:uFill>
                <a:latin typeface="Times New Roman" panose="02020603050405020304"/>
                <a:cs typeface="Times New Roman" panose="02020603050405020304"/>
              </a:rPr>
              <a:t>	</a:t>
            </a:r>
            <a:r>
              <a:rPr sz="1600" dirty="0">
                <a:latin typeface="宋体" panose="02010600030101010101" pitchFamily="2" charset="-122"/>
                <a:cs typeface="宋体" panose="02010600030101010101" pitchFamily="2" charset="-122"/>
              </a:rPr>
              <a:t>”和“</a:t>
            </a:r>
            <a:r>
              <a:rPr sz="1600" u="sng" dirty="0">
                <a:uFill>
                  <a:solidFill>
                    <a:srgbClr val="000000"/>
                  </a:solidFill>
                </a:uFill>
                <a:latin typeface="宋体" panose="02010600030101010101" pitchFamily="2" charset="-122"/>
                <a:cs typeface="宋体" panose="02010600030101010101" pitchFamily="2" charset="-122"/>
              </a:rPr>
              <a:t>	</a:t>
            </a:r>
            <a:r>
              <a:rPr sz="1600" spc="-130" dirty="0">
                <a:latin typeface="宋体" panose="02010600030101010101" pitchFamily="2" charset="-122"/>
                <a:cs typeface="宋体" panose="02010600030101010101" pitchFamily="2" charset="-122"/>
              </a:rPr>
              <a:t>metrics_path</a:t>
            </a:r>
            <a:r>
              <a:rPr sz="1600" u="sng" spc="-130" dirty="0">
                <a:uFill>
                  <a:solidFill>
                    <a:srgbClr val="000000"/>
                  </a:solidFill>
                </a:uFill>
                <a:latin typeface="宋体" panose="02010600030101010101" pitchFamily="2" charset="-122"/>
                <a:cs typeface="宋体" panose="02010600030101010101" pitchFamily="2" charset="-122"/>
              </a:rPr>
              <a:t>	</a:t>
            </a:r>
            <a:r>
              <a:rPr sz="1600" dirty="0">
                <a:latin typeface="宋体" panose="02010600030101010101" pitchFamily="2" charset="-122"/>
                <a:cs typeface="宋体" panose="02010600030101010101" pitchFamily="2" charset="-122"/>
              </a:rPr>
              <a:t>”，分别保存有</a:t>
            </a:r>
            <a:r>
              <a:rPr sz="1600" spc="-220" dirty="0">
                <a:latin typeface="宋体" panose="02010600030101010101" pitchFamily="2" charset="-122"/>
                <a:cs typeface="宋体" panose="02010600030101010101" pitchFamily="2" charset="-122"/>
              </a:rPr>
              <a:t>target</a:t>
            </a:r>
            <a:r>
              <a:rPr sz="1600" dirty="0">
                <a:latin typeface="宋体" panose="02010600030101010101" pitchFamily="2" charset="-122"/>
                <a:cs typeface="宋体" panose="02010600030101010101" pitchFamily="2" charset="-122"/>
              </a:rPr>
              <a:t>支持使用协议</a:t>
            </a:r>
            <a:r>
              <a:rPr sz="1600" spc="-200" dirty="0">
                <a:latin typeface="宋体" panose="02010600030101010101" pitchFamily="2" charset="-122"/>
                <a:cs typeface="宋体" panose="02010600030101010101" pitchFamily="2" charset="-122"/>
              </a:rPr>
              <a:t>(http</a:t>
            </a:r>
            <a:r>
              <a:rPr sz="1600" dirty="0">
                <a:latin typeface="宋体" panose="02010600030101010101" pitchFamily="2" charset="-122"/>
                <a:cs typeface="宋体" panose="02010600030101010101" pitchFamily="2" charset="-122"/>
              </a:rPr>
              <a:t>或</a:t>
            </a:r>
            <a:r>
              <a:rPr sz="1600" spc="-150" dirty="0">
                <a:latin typeface="宋体" panose="02010600030101010101" pitchFamily="2" charset="-122"/>
                <a:cs typeface="宋体" panose="02010600030101010101" pitchFamily="2" charset="-122"/>
              </a:rPr>
              <a:t>https，</a:t>
            </a:r>
            <a:r>
              <a:rPr sz="1600" dirty="0">
                <a:latin typeface="宋体" panose="02010600030101010101" pitchFamily="2" charset="-122"/>
                <a:cs typeface="宋体" panose="02010600030101010101" pitchFamily="2" charset="-122"/>
              </a:rPr>
              <a:t>默认为</a:t>
            </a:r>
            <a:r>
              <a:rPr sz="1600" spc="-135" dirty="0">
                <a:latin typeface="宋体" panose="02010600030101010101" pitchFamily="2" charset="-122"/>
                <a:cs typeface="宋体" panose="02010600030101010101" pitchFamily="2" charset="-122"/>
              </a:rPr>
              <a:t>http）</a:t>
            </a:r>
            <a:r>
              <a:rPr sz="1600" dirty="0">
                <a:latin typeface="宋体" panose="02010600030101010101" pitchFamily="2" charset="-122"/>
                <a:cs typeface="宋体" panose="02010600030101010101" pitchFamily="2" charset="-122"/>
              </a:rPr>
              <a:t>、</a:t>
            </a:r>
            <a:r>
              <a:rPr sz="1600" spc="-220" dirty="0">
                <a:latin typeface="宋体" panose="02010600030101010101" pitchFamily="2" charset="-122"/>
                <a:cs typeface="宋体" panose="02010600030101010101" pitchFamily="2" charset="-122"/>
              </a:rPr>
              <a:t>target</a:t>
            </a:r>
            <a:r>
              <a:rPr sz="1600" dirty="0">
                <a:latin typeface="宋体" panose="02010600030101010101" pitchFamily="2" charset="-122"/>
                <a:cs typeface="宋体" panose="02010600030101010101" pitchFamily="2" charset="-122"/>
              </a:rPr>
              <a:t>的地址及指 标的</a:t>
            </a:r>
            <a:r>
              <a:rPr sz="1600" spc="95" dirty="0">
                <a:latin typeface="宋体" panose="02010600030101010101" pitchFamily="2" charset="-122"/>
                <a:cs typeface="宋体" panose="02010600030101010101" pitchFamily="2" charset="-122"/>
              </a:rPr>
              <a:t>URI</a:t>
            </a:r>
            <a:r>
              <a:rPr sz="1600" dirty="0">
                <a:latin typeface="宋体" panose="02010600030101010101" pitchFamily="2" charset="-122"/>
                <a:cs typeface="宋体" panose="02010600030101010101" pitchFamily="2" charset="-122"/>
              </a:rPr>
              <a:t>路径（默认</a:t>
            </a:r>
            <a:r>
              <a:rPr sz="1600" spc="-10" dirty="0">
                <a:latin typeface="宋体" panose="02010600030101010101" pitchFamily="2" charset="-122"/>
                <a:cs typeface="宋体" panose="02010600030101010101" pitchFamily="2" charset="-122"/>
              </a:rPr>
              <a:t>为</a:t>
            </a:r>
            <a:r>
              <a:rPr sz="1600" spc="-110" dirty="0">
                <a:latin typeface="宋体" panose="02010600030101010101" pitchFamily="2" charset="-122"/>
                <a:cs typeface="宋体" panose="02010600030101010101" pitchFamily="2" charset="-122"/>
              </a:rPr>
              <a:t>/metrics）；</a:t>
            </a:r>
            <a:endParaRPr sz="1600" dirty="0">
              <a:latin typeface="宋体" panose="02010600030101010101" pitchFamily="2" charset="-122"/>
              <a:cs typeface="宋体" panose="02010600030101010101" pitchFamily="2" charset="-122"/>
            </a:endParaRPr>
          </a:p>
          <a:p>
            <a:pPr marL="1205865" lvl="2" indent="-280035">
              <a:lnSpc>
                <a:spcPct val="100000"/>
              </a:lnSpc>
              <a:spcBef>
                <a:spcPts val="285"/>
              </a:spcBef>
              <a:buClr>
                <a:srgbClr val="F3C108"/>
              </a:buClr>
              <a:buFont typeface="Wingdings" panose="05000000000000000000"/>
              <a:buChar char=""/>
              <a:tabLst>
                <a:tab pos="1206500" algn="l"/>
                <a:tab pos="6223000" algn="l"/>
              </a:tabLst>
            </a:pPr>
            <a:r>
              <a:rPr sz="1600" dirty="0">
                <a:latin typeface="宋体" panose="02010600030101010101" pitchFamily="2" charset="-122"/>
                <a:cs typeface="宋体" panose="02010600030101010101" pitchFamily="2" charset="-122"/>
              </a:rPr>
              <a:t>若</a:t>
            </a:r>
            <a:r>
              <a:rPr sz="1600" spc="95" dirty="0">
                <a:latin typeface="宋体" panose="02010600030101010101" pitchFamily="2" charset="-122"/>
                <a:cs typeface="宋体" panose="02010600030101010101" pitchFamily="2" charset="-122"/>
              </a:rPr>
              <a:t>URI</a:t>
            </a:r>
            <a:r>
              <a:rPr sz="1600" dirty="0">
                <a:latin typeface="宋体" panose="02010600030101010101" pitchFamily="2" charset="-122"/>
                <a:cs typeface="宋体" panose="02010600030101010101" pitchFamily="2" charset="-122"/>
              </a:rPr>
              <a:t>路径中存在任何参数，则它们的前缀会设置为</a:t>
            </a:r>
            <a:r>
              <a:rPr sz="1600" spc="5" dirty="0">
                <a:latin typeface="宋体" panose="02010600030101010101" pitchFamily="2" charset="-122"/>
                <a:cs typeface="宋体" panose="02010600030101010101" pitchFamily="2" charset="-122"/>
              </a:rPr>
              <a:t>“</a:t>
            </a:r>
            <a:r>
              <a:rPr sz="1600" u="sng" spc="5" dirty="0">
                <a:uFill>
                  <a:solidFill>
                    <a:srgbClr val="000000"/>
                  </a:solidFill>
                </a:uFill>
                <a:latin typeface="宋体" panose="02010600030101010101" pitchFamily="2" charset="-122"/>
                <a:cs typeface="宋体" panose="02010600030101010101" pitchFamily="2" charset="-122"/>
              </a:rPr>
              <a:t>	</a:t>
            </a:r>
            <a:r>
              <a:rPr sz="1600" spc="-20" dirty="0">
                <a:latin typeface="宋体" panose="02010600030101010101" pitchFamily="2" charset="-122"/>
                <a:cs typeface="宋体" panose="02010600030101010101" pitchFamily="2" charset="-122"/>
              </a:rPr>
              <a:t>param_”</a:t>
            </a:r>
            <a:endParaRPr sz="1600" dirty="0">
              <a:latin typeface="宋体" panose="02010600030101010101" pitchFamily="2" charset="-122"/>
              <a:cs typeface="宋体" panose="02010600030101010101" pitchFamily="2" charset="-122"/>
            </a:endParaRPr>
          </a:p>
          <a:p>
            <a:pPr marL="1205865" lvl="2" indent="-280035">
              <a:lnSpc>
                <a:spcPct val="100000"/>
              </a:lnSpc>
              <a:spcBef>
                <a:spcPts val="30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这些目标列表和标签会返回给</a:t>
            </a:r>
            <a:r>
              <a:rPr sz="1600" spc="-25" dirty="0">
                <a:latin typeface="宋体" panose="02010600030101010101" pitchFamily="2" charset="-122"/>
                <a:cs typeface="宋体" panose="02010600030101010101" pitchFamily="2" charset="-122"/>
              </a:rPr>
              <a:t>Prometh</a:t>
            </a:r>
            <a:r>
              <a:rPr sz="1600" spc="-125" dirty="0">
                <a:latin typeface="宋体" panose="02010600030101010101" pitchFamily="2" charset="-122"/>
                <a:cs typeface="宋体" panose="02010600030101010101" pitchFamily="2" charset="-122"/>
              </a:rPr>
              <a:t>eu</a:t>
            </a:r>
            <a:r>
              <a:rPr sz="1600" spc="-130" dirty="0">
                <a:latin typeface="宋体" panose="02010600030101010101" pitchFamily="2" charset="-122"/>
                <a:cs typeface="宋体" panose="02010600030101010101" pitchFamily="2" charset="-122"/>
              </a:rPr>
              <a:t>s</a:t>
            </a:r>
            <a:r>
              <a:rPr sz="1600" dirty="0">
                <a:latin typeface="宋体" panose="02010600030101010101" pitchFamily="2" charset="-122"/>
                <a:cs typeface="宋体" panose="02010600030101010101" pitchFamily="2" charset="-122"/>
              </a:rPr>
              <a:t>，其中的一些标签也可以配置中被覆盖；</a:t>
            </a:r>
          </a:p>
          <a:p>
            <a:pPr marL="755650" lvl="1" indent="-285750">
              <a:lnSpc>
                <a:spcPts val="2055"/>
              </a:lnSpc>
              <a:spcBef>
                <a:spcPts val="27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配置标签会在抓取的生命周期中被重复利用以生成其他标签，例如，指标上</a:t>
            </a:r>
            <a:r>
              <a:rPr sz="1800" spc="5" dirty="0">
                <a:latin typeface="宋体" panose="02010600030101010101" pitchFamily="2" charset="-122"/>
                <a:cs typeface="宋体" panose="02010600030101010101" pitchFamily="2" charset="-122"/>
              </a:rPr>
              <a:t>的</a:t>
            </a:r>
            <a:r>
              <a:rPr sz="1800" spc="-195" dirty="0">
                <a:latin typeface="宋体" panose="02010600030101010101" pitchFamily="2" charset="-122"/>
                <a:cs typeface="宋体" panose="02010600030101010101" pitchFamily="2" charset="-122"/>
              </a:rPr>
              <a:t>instance</a:t>
            </a:r>
            <a:r>
              <a:rPr sz="1800" spc="-5" dirty="0">
                <a:latin typeface="宋体" panose="02010600030101010101" pitchFamily="2" charset="-122"/>
                <a:cs typeface="宋体" panose="02010600030101010101" pitchFamily="2" charset="-122"/>
              </a:rPr>
              <a:t>标签的默认值就来自</a:t>
            </a:r>
            <a:endParaRPr sz="1800" dirty="0">
              <a:latin typeface="宋体" panose="02010600030101010101" pitchFamily="2" charset="-122"/>
              <a:cs typeface="宋体" panose="02010600030101010101" pitchFamily="2" charset="-122"/>
            </a:endParaRPr>
          </a:p>
          <a:p>
            <a:pPr marL="698500">
              <a:lnSpc>
                <a:spcPts val="2055"/>
              </a:lnSpc>
              <a:tabLst>
                <a:tab pos="1155065" algn="l"/>
                <a:tab pos="2044700" algn="l"/>
              </a:tabLst>
            </a:pPr>
            <a:r>
              <a:rPr sz="1800" spc="-5" dirty="0">
                <a:latin typeface="宋体" panose="02010600030101010101" pitchFamily="2" charset="-122"/>
                <a:cs typeface="宋体" panose="02010600030101010101" pitchFamily="2" charset="-122"/>
              </a:rPr>
              <a:t>于</a:t>
            </a:r>
            <a:r>
              <a:rPr sz="1800" u="sng" spc="-5" dirty="0">
                <a:uFill>
                  <a:solidFill>
                    <a:srgbClr val="000000"/>
                  </a:solidFill>
                </a:uFill>
                <a:latin typeface="宋体" panose="02010600030101010101" pitchFamily="2" charset="-122"/>
                <a:cs typeface="宋体" panose="02010600030101010101" pitchFamily="2" charset="-122"/>
              </a:rPr>
              <a:t>	</a:t>
            </a:r>
            <a:r>
              <a:rPr sz="1800" spc="-160" dirty="0">
                <a:latin typeface="宋体" panose="02010600030101010101" pitchFamily="2" charset="-122"/>
                <a:cs typeface="宋体" panose="02010600030101010101" pitchFamily="2" charset="-122"/>
              </a:rPr>
              <a:t>address</a:t>
            </a:r>
            <a:r>
              <a:rPr sz="1800" u="sng" spc="-160" dirty="0">
                <a:uFill>
                  <a:solidFill>
                    <a:srgbClr val="000000"/>
                  </a:solidFill>
                </a:uFill>
                <a:latin typeface="宋体" panose="02010600030101010101" pitchFamily="2" charset="-122"/>
                <a:cs typeface="宋体" panose="02010600030101010101" pitchFamily="2" charset="-122"/>
              </a:rPr>
              <a:t>	</a:t>
            </a:r>
            <a:r>
              <a:rPr sz="1800" dirty="0">
                <a:latin typeface="宋体" panose="02010600030101010101" pitchFamily="2" charset="-122"/>
                <a:cs typeface="宋体" panose="02010600030101010101" pitchFamily="2" charset="-122"/>
              </a:rPr>
              <a:t>标签的值；</a:t>
            </a:r>
          </a:p>
        </p:txBody>
      </p:sp>
      <p:grpSp>
        <p:nvGrpSpPr>
          <p:cNvPr id="4" name="object 4"/>
          <p:cNvGrpSpPr/>
          <p:nvPr/>
        </p:nvGrpSpPr>
        <p:grpSpPr>
          <a:xfrm>
            <a:off x="2127250" y="4836159"/>
            <a:ext cx="1296670" cy="1151890"/>
            <a:chOff x="2127250" y="4836159"/>
            <a:chExt cx="1296670" cy="1151890"/>
          </a:xfrm>
        </p:grpSpPr>
        <p:sp>
          <p:nvSpPr>
            <p:cNvPr id="5" name="object 5"/>
            <p:cNvSpPr/>
            <p:nvPr/>
          </p:nvSpPr>
          <p:spPr>
            <a:xfrm>
              <a:off x="2130425" y="4839334"/>
              <a:ext cx="1290320" cy="1145540"/>
            </a:xfrm>
            <a:custGeom>
              <a:avLst/>
              <a:gdLst/>
              <a:ahLst/>
              <a:cxnLst/>
              <a:rect l="l" t="t" r="r" b="b"/>
              <a:pathLst>
                <a:path w="1290320" h="1145539">
                  <a:moveTo>
                    <a:pt x="1099439" y="0"/>
                  </a:moveTo>
                  <a:lnTo>
                    <a:pt x="190881" y="0"/>
                  </a:lnTo>
                  <a:lnTo>
                    <a:pt x="147117" y="5041"/>
                  </a:lnTo>
                  <a:lnTo>
                    <a:pt x="106941" y="19403"/>
                  </a:lnTo>
                  <a:lnTo>
                    <a:pt x="71499" y="41937"/>
                  </a:lnTo>
                  <a:lnTo>
                    <a:pt x="41937" y="71499"/>
                  </a:lnTo>
                  <a:lnTo>
                    <a:pt x="19403" y="106941"/>
                  </a:lnTo>
                  <a:lnTo>
                    <a:pt x="5041" y="147117"/>
                  </a:lnTo>
                  <a:lnTo>
                    <a:pt x="0" y="190881"/>
                  </a:lnTo>
                  <a:lnTo>
                    <a:pt x="0" y="954608"/>
                  </a:lnTo>
                  <a:lnTo>
                    <a:pt x="5041" y="998386"/>
                  </a:lnTo>
                  <a:lnTo>
                    <a:pt x="19403" y="1038574"/>
                  </a:lnTo>
                  <a:lnTo>
                    <a:pt x="41937" y="1074026"/>
                  </a:lnTo>
                  <a:lnTo>
                    <a:pt x="71499" y="1103594"/>
                  </a:lnTo>
                  <a:lnTo>
                    <a:pt x="106941" y="1126133"/>
                  </a:lnTo>
                  <a:lnTo>
                    <a:pt x="147117" y="1140497"/>
                  </a:lnTo>
                  <a:lnTo>
                    <a:pt x="190881" y="1145539"/>
                  </a:lnTo>
                  <a:lnTo>
                    <a:pt x="1099439" y="1145539"/>
                  </a:lnTo>
                  <a:lnTo>
                    <a:pt x="1143202" y="1140497"/>
                  </a:lnTo>
                  <a:lnTo>
                    <a:pt x="1183378" y="1126133"/>
                  </a:lnTo>
                  <a:lnTo>
                    <a:pt x="1218820" y="1103594"/>
                  </a:lnTo>
                  <a:lnTo>
                    <a:pt x="1248382" y="1074026"/>
                  </a:lnTo>
                  <a:lnTo>
                    <a:pt x="1270916" y="1038574"/>
                  </a:lnTo>
                  <a:lnTo>
                    <a:pt x="1285278" y="998386"/>
                  </a:lnTo>
                  <a:lnTo>
                    <a:pt x="1290320" y="954608"/>
                  </a:lnTo>
                  <a:lnTo>
                    <a:pt x="1290320" y="190881"/>
                  </a:lnTo>
                  <a:lnTo>
                    <a:pt x="1285278" y="147117"/>
                  </a:lnTo>
                  <a:lnTo>
                    <a:pt x="1270916" y="106941"/>
                  </a:lnTo>
                  <a:lnTo>
                    <a:pt x="1248382" y="71499"/>
                  </a:lnTo>
                  <a:lnTo>
                    <a:pt x="1218820" y="41937"/>
                  </a:lnTo>
                  <a:lnTo>
                    <a:pt x="1183378" y="19403"/>
                  </a:lnTo>
                  <a:lnTo>
                    <a:pt x="1143202" y="5041"/>
                  </a:lnTo>
                  <a:lnTo>
                    <a:pt x="1099439" y="0"/>
                  </a:lnTo>
                  <a:close/>
                </a:path>
              </a:pathLst>
            </a:custGeom>
            <a:solidFill>
              <a:srgbClr val="94E4FF"/>
            </a:solidFill>
          </p:spPr>
          <p:txBody>
            <a:bodyPr wrap="square" lIns="0" tIns="0" rIns="0" bIns="0" rtlCol="0"/>
            <a:lstStyle/>
            <a:p>
              <a:endParaRPr/>
            </a:p>
          </p:txBody>
        </p:sp>
        <p:sp>
          <p:nvSpPr>
            <p:cNvPr id="6" name="object 6"/>
            <p:cNvSpPr/>
            <p:nvPr/>
          </p:nvSpPr>
          <p:spPr>
            <a:xfrm>
              <a:off x="2130425" y="4839334"/>
              <a:ext cx="1290320" cy="1145540"/>
            </a:xfrm>
            <a:custGeom>
              <a:avLst/>
              <a:gdLst/>
              <a:ahLst/>
              <a:cxnLst/>
              <a:rect l="l" t="t" r="r" b="b"/>
              <a:pathLst>
                <a:path w="1290320" h="1145539">
                  <a:moveTo>
                    <a:pt x="0" y="190881"/>
                  </a:moveTo>
                  <a:lnTo>
                    <a:pt x="5041" y="147117"/>
                  </a:lnTo>
                  <a:lnTo>
                    <a:pt x="19403" y="106941"/>
                  </a:lnTo>
                  <a:lnTo>
                    <a:pt x="41937" y="71499"/>
                  </a:lnTo>
                  <a:lnTo>
                    <a:pt x="71499" y="41937"/>
                  </a:lnTo>
                  <a:lnTo>
                    <a:pt x="106941" y="19403"/>
                  </a:lnTo>
                  <a:lnTo>
                    <a:pt x="147117" y="5041"/>
                  </a:lnTo>
                  <a:lnTo>
                    <a:pt x="190881" y="0"/>
                  </a:lnTo>
                  <a:lnTo>
                    <a:pt x="1099439" y="0"/>
                  </a:lnTo>
                  <a:lnTo>
                    <a:pt x="1143202" y="5041"/>
                  </a:lnTo>
                  <a:lnTo>
                    <a:pt x="1183378" y="19403"/>
                  </a:lnTo>
                  <a:lnTo>
                    <a:pt x="1218820" y="41937"/>
                  </a:lnTo>
                  <a:lnTo>
                    <a:pt x="1248382" y="71499"/>
                  </a:lnTo>
                  <a:lnTo>
                    <a:pt x="1270916" y="106941"/>
                  </a:lnTo>
                  <a:lnTo>
                    <a:pt x="1285278" y="147117"/>
                  </a:lnTo>
                  <a:lnTo>
                    <a:pt x="1290320" y="190881"/>
                  </a:lnTo>
                  <a:lnTo>
                    <a:pt x="1290320" y="954608"/>
                  </a:lnTo>
                  <a:lnTo>
                    <a:pt x="1285278" y="998386"/>
                  </a:lnTo>
                  <a:lnTo>
                    <a:pt x="1270916" y="1038574"/>
                  </a:lnTo>
                  <a:lnTo>
                    <a:pt x="1248382" y="1074026"/>
                  </a:lnTo>
                  <a:lnTo>
                    <a:pt x="1218820" y="1103594"/>
                  </a:lnTo>
                  <a:lnTo>
                    <a:pt x="1183378" y="1126133"/>
                  </a:lnTo>
                  <a:lnTo>
                    <a:pt x="1143202" y="1140497"/>
                  </a:lnTo>
                  <a:lnTo>
                    <a:pt x="1099439" y="1145539"/>
                  </a:lnTo>
                  <a:lnTo>
                    <a:pt x="190881" y="1145539"/>
                  </a:lnTo>
                  <a:lnTo>
                    <a:pt x="147117" y="1140497"/>
                  </a:lnTo>
                  <a:lnTo>
                    <a:pt x="106941" y="1126133"/>
                  </a:lnTo>
                  <a:lnTo>
                    <a:pt x="71499" y="1103594"/>
                  </a:lnTo>
                  <a:lnTo>
                    <a:pt x="41937" y="1074026"/>
                  </a:lnTo>
                  <a:lnTo>
                    <a:pt x="19403" y="1038574"/>
                  </a:lnTo>
                  <a:lnTo>
                    <a:pt x="5041" y="998386"/>
                  </a:lnTo>
                  <a:lnTo>
                    <a:pt x="0" y="954608"/>
                  </a:lnTo>
                  <a:lnTo>
                    <a:pt x="0" y="190881"/>
                  </a:lnTo>
                  <a:close/>
                </a:path>
              </a:pathLst>
            </a:custGeom>
            <a:ln w="6350">
              <a:solidFill>
                <a:srgbClr val="006FC0"/>
              </a:solidFill>
            </a:ln>
          </p:spPr>
          <p:txBody>
            <a:bodyPr wrap="square" lIns="0" tIns="0" rIns="0" bIns="0" rtlCol="0"/>
            <a:lstStyle/>
            <a:p>
              <a:endParaRPr/>
            </a:p>
          </p:txBody>
        </p:sp>
      </p:grpSp>
      <p:sp>
        <p:nvSpPr>
          <p:cNvPr id="7" name="object 7"/>
          <p:cNvSpPr txBox="1"/>
          <p:nvPr/>
        </p:nvSpPr>
        <p:spPr>
          <a:xfrm>
            <a:off x="2457195" y="5299075"/>
            <a:ext cx="6350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微软雅黑" panose="020B0503020204020204" charset="-122"/>
                <a:cs typeface="微软雅黑" panose="020B0503020204020204" charset="-122"/>
              </a:rPr>
              <a:t>服务发现</a:t>
            </a:r>
            <a:endParaRPr sz="1200">
              <a:latin typeface="微软雅黑" panose="020B0503020204020204" charset="-122"/>
              <a:cs typeface="微软雅黑" panose="020B0503020204020204" charset="-122"/>
            </a:endParaRPr>
          </a:p>
        </p:txBody>
      </p:sp>
      <p:grpSp>
        <p:nvGrpSpPr>
          <p:cNvPr id="8" name="object 8"/>
          <p:cNvGrpSpPr/>
          <p:nvPr/>
        </p:nvGrpSpPr>
        <p:grpSpPr>
          <a:xfrm>
            <a:off x="3790950" y="4836159"/>
            <a:ext cx="1295400" cy="1151890"/>
            <a:chOff x="3790950" y="4836159"/>
            <a:chExt cx="1295400" cy="1151890"/>
          </a:xfrm>
        </p:grpSpPr>
        <p:sp>
          <p:nvSpPr>
            <p:cNvPr id="9" name="object 9"/>
            <p:cNvSpPr/>
            <p:nvPr/>
          </p:nvSpPr>
          <p:spPr>
            <a:xfrm>
              <a:off x="3794125" y="4839334"/>
              <a:ext cx="1289050" cy="1145540"/>
            </a:xfrm>
            <a:custGeom>
              <a:avLst/>
              <a:gdLst/>
              <a:ahLst/>
              <a:cxnLst/>
              <a:rect l="l" t="t" r="r" b="b"/>
              <a:pathLst>
                <a:path w="1289050" h="1145539">
                  <a:moveTo>
                    <a:pt x="1098169" y="0"/>
                  </a:moveTo>
                  <a:lnTo>
                    <a:pt x="190880" y="0"/>
                  </a:lnTo>
                  <a:lnTo>
                    <a:pt x="147117" y="5041"/>
                  </a:lnTo>
                  <a:lnTo>
                    <a:pt x="106941" y="19403"/>
                  </a:lnTo>
                  <a:lnTo>
                    <a:pt x="71499" y="41937"/>
                  </a:lnTo>
                  <a:lnTo>
                    <a:pt x="41937" y="71499"/>
                  </a:lnTo>
                  <a:lnTo>
                    <a:pt x="19403" y="106941"/>
                  </a:lnTo>
                  <a:lnTo>
                    <a:pt x="5041" y="147117"/>
                  </a:lnTo>
                  <a:lnTo>
                    <a:pt x="0" y="190881"/>
                  </a:lnTo>
                  <a:lnTo>
                    <a:pt x="0" y="954608"/>
                  </a:lnTo>
                  <a:lnTo>
                    <a:pt x="5041" y="998386"/>
                  </a:lnTo>
                  <a:lnTo>
                    <a:pt x="19403" y="1038574"/>
                  </a:lnTo>
                  <a:lnTo>
                    <a:pt x="41937" y="1074026"/>
                  </a:lnTo>
                  <a:lnTo>
                    <a:pt x="71499" y="1103594"/>
                  </a:lnTo>
                  <a:lnTo>
                    <a:pt x="106941" y="1126133"/>
                  </a:lnTo>
                  <a:lnTo>
                    <a:pt x="147117" y="1140497"/>
                  </a:lnTo>
                  <a:lnTo>
                    <a:pt x="190880" y="1145539"/>
                  </a:lnTo>
                  <a:lnTo>
                    <a:pt x="1098169" y="1145539"/>
                  </a:lnTo>
                  <a:lnTo>
                    <a:pt x="1141932" y="1140497"/>
                  </a:lnTo>
                  <a:lnTo>
                    <a:pt x="1182108" y="1126133"/>
                  </a:lnTo>
                  <a:lnTo>
                    <a:pt x="1217550" y="1103594"/>
                  </a:lnTo>
                  <a:lnTo>
                    <a:pt x="1247112" y="1074026"/>
                  </a:lnTo>
                  <a:lnTo>
                    <a:pt x="1269646" y="1038574"/>
                  </a:lnTo>
                  <a:lnTo>
                    <a:pt x="1284008" y="998386"/>
                  </a:lnTo>
                  <a:lnTo>
                    <a:pt x="1289050" y="954608"/>
                  </a:lnTo>
                  <a:lnTo>
                    <a:pt x="1289050" y="190881"/>
                  </a:lnTo>
                  <a:lnTo>
                    <a:pt x="1284008" y="147117"/>
                  </a:lnTo>
                  <a:lnTo>
                    <a:pt x="1269646" y="106941"/>
                  </a:lnTo>
                  <a:lnTo>
                    <a:pt x="1247112" y="71499"/>
                  </a:lnTo>
                  <a:lnTo>
                    <a:pt x="1217550" y="41937"/>
                  </a:lnTo>
                  <a:lnTo>
                    <a:pt x="1182108" y="19403"/>
                  </a:lnTo>
                  <a:lnTo>
                    <a:pt x="1141932" y="5041"/>
                  </a:lnTo>
                  <a:lnTo>
                    <a:pt x="1098169" y="0"/>
                  </a:lnTo>
                  <a:close/>
                </a:path>
              </a:pathLst>
            </a:custGeom>
            <a:solidFill>
              <a:srgbClr val="94E4FF"/>
            </a:solidFill>
          </p:spPr>
          <p:txBody>
            <a:bodyPr wrap="square" lIns="0" tIns="0" rIns="0" bIns="0" rtlCol="0"/>
            <a:lstStyle/>
            <a:p>
              <a:endParaRPr/>
            </a:p>
          </p:txBody>
        </p:sp>
        <p:sp>
          <p:nvSpPr>
            <p:cNvPr id="10" name="object 10"/>
            <p:cNvSpPr/>
            <p:nvPr/>
          </p:nvSpPr>
          <p:spPr>
            <a:xfrm>
              <a:off x="3794125" y="4839334"/>
              <a:ext cx="1289050" cy="1145540"/>
            </a:xfrm>
            <a:custGeom>
              <a:avLst/>
              <a:gdLst/>
              <a:ahLst/>
              <a:cxnLst/>
              <a:rect l="l" t="t" r="r" b="b"/>
              <a:pathLst>
                <a:path w="1289050" h="1145539">
                  <a:moveTo>
                    <a:pt x="0" y="190881"/>
                  </a:moveTo>
                  <a:lnTo>
                    <a:pt x="5041" y="147117"/>
                  </a:lnTo>
                  <a:lnTo>
                    <a:pt x="19403" y="106941"/>
                  </a:lnTo>
                  <a:lnTo>
                    <a:pt x="41937" y="71499"/>
                  </a:lnTo>
                  <a:lnTo>
                    <a:pt x="71499" y="41937"/>
                  </a:lnTo>
                  <a:lnTo>
                    <a:pt x="106941" y="19403"/>
                  </a:lnTo>
                  <a:lnTo>
                    <a:pt x="147117" y="5041"/>
                  </a:lnTo>
                  <a:lnTo>
                    <a:pt x="190880" y="0"/>
                  </a:lnTo>
                  <a:lnTo>
                    <a:pt x="1098169" y="0"/>
                  </a:lnTo>
                  <a:lnTo>
                    <a:pt x="1141932" y="5041"/>
                  </a:lnTo>
                  <a:lnTo>
                    <a:pt x="1182108" y="19403"/>
                  </a:lnTo>
                  <a:lnTo>
                    <a:pt x="1217550" y="41937"/>
                  </a:lnTo>
                  <a:lnTo>
                    <a:pt x="1247112" y="71499"/>
                  </a:lnTo>
                  <a:lnTo>
                    <a:pt x="1269646" y="106941"/>
                  </a:lnTo>
                  <a:lnTo>
                    <a:pt x="1284008" y="147117"/>
                  </a:lnTo>
                  <a:lnTo>
                    <a:pt x="1289050" y="190881"/>
                  </a:lnTo>
                  <a:lnTo>
                    <a:pt x="1289050" y="954608"/>
                  </a:lnTo>
                  <a:lnTo>
                    <a:pt x="1284008" y="998386"/>
                  </a:lnTo>
                  <a:lnTo>
                    <a:pt x="1269646" y="1038574"/>
                  </a:lnTo>
                  <a:lnTo>
                    <a:pt x="1247112" y="1074026"/>
                  </a:lnTo>
                  <a:lnTo>
                    <a:pt x="1217550" y="1103594"/>
                  </a:lnTo>
                  <a:lnTo>
                    <a:pt x="1182108" y="1126133"/>
                  </a:lnTo>
                  <a:lnTo>
                    <a:pt x="1141932" y="1140497"/>
                  </a:lnTo>
                  <a:lnTo>
                    <a:pt x="1098169" y="1145539"/>
                  </a:lnTo>
                  <a:lnTo>
                    <a:pt x="190880" y="1145539"/>
                  </a:lnTo>
                  <a:lnTo>
                    <a:pt x="147117" y="1140497"/>
                  </a:lnTo>
                  <a:lnTo>
                    <a:pt x="106941" y="1126133"/>
                  </a:lnTo>
                  <a:lnTo>
                    <a:pt x="71499" y="1103594"/>
                  </a:lnTo>
                  <a:lnTo>
                    <a:pt x="41937" y="1074026"/>
                  </a:lnTo>
                  <a:lnTo>
                    <a:pt x="19403" y="1038574"/>
                  </a:lnTo>
                  <a:lnTo>
                    <a:pt x="5041" y="998386"/>
                  </a:lnTo>
                  <a:lnTo>
                    <a:pt x="0" y="954608"/>
                  </a:lnTo>
                  <a:lnTo>
                    <a:pt x="0" y="190881"/>
                  </a:lnTo>
                  <a:close/>
                </a:path>
              </a:pathLst>
            </a:custGeom>
            <a:ln w="6350">
              <a:solidFill>
                <a:srgbClr val="006FC0"/>
              </a:solidFill>
            </a:ln>
          </p:spPr>
          <p:txBody>
            <a:bodyPr wrap="square" lIns="0" tIns="0" rIns="0" bIns="0" rtlCol="0"/>
            <a:lstStyle/>
            <a:p>
              <a:endParaRPr/>
            </a:p>
          </p:txBody>
        </p:sp>
      </p:grpSp>
      <p:sp>
        <p:nvSpPr>
          <p:cNvPr id="11" name="object 11"/>
          <p:cNvSpPr txBox="1"/>
          <p:nvPr/>
        </p:nvSpPr>
        <p:spPr>
          <a:xfrm>
            <a:off x="4272915" y="5299075"/>
            <a:ext cx="3302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微软雅黑" panose="020B0503020204020204" charset="-122"/>
                <a:cs typeface="微软雅黑" panose="020B0503020204020204" charset="-122"/>
              </a:rPr>
              <a:t>配置</a:t>
            </a:r>
            <a:endParaRPr sz="1200">
              <a:latin typeface="微软雅黑" panose="020B0503020204020204" charset="-122"/>
              <a:cs typeface="微软雅黑" panose="020B0503020204020204" charset="-122"/>
            </a:endParaRPr>
          </a:p>
        </p:txBody>
      </p:sp>
      <p:grpSp>
        <p:nvGrpSpPr>
          <p:cNvPr id="12" name="object 12"/>
          <p:cNvGrpSpPr/>
          <p:nvPr/>
        </p:nvGrpSpPr>
        <p:grpSpPr>
          <a:xfrm>
            <a:off x="5453379" y="4836159"/>
            <a:ext cx="1296670" cy="1151890"/>
            <a:chOff x="5453379" y="4836159"/>
            <a:chExt cx="1296670" cy="1151890"/>
          </a:xfrm>
        </p:grpSpPr>
        <p:sp>
          <p:nvSpPr>
            <p:cNvPr id="13" name="object 13"/>
            <p:cNvSpPr/>
            <p:nvPr/>
          </p:nvSpPr>
          <p:spPr>
            <a:xfrm>
              <a:off x="5456554" y="4839334"/>
              <a:ext cx="1290320" cy="1145540"/>
            </a:xfrm>
            <a:custGeom>
              <a:avLst/>
              <a:gdLst/>
              <a:ahLst/>
              <a:cxnLst/>
              <a:rect l="l" t="t" r="r" b="b"/>
              <a:pathLst>
                <a:path w="1290320" h="1145539">
                  <a:moveTo>
                    <a:pt x="1099439" y="0"/>
                  </a:moveTo>
                  <a:lnTo>
                    <a:pt x="190881" y="0"/>
                  </a:lnTo>
                  <a:lnTo>
                    <a:pt x="147117" y="5041"/>
                  </a:lnTo>
                  <a:lnTo>
                    <a:pt x="106941" y="19403"/>
                  </a:lnTo>
                  <a:lnTo>
                    <a:pt x="71499" y="41937"/>
                  </a:lnTo>
                  <a:lnTo>
                    <a:pt x="41937" y="71499"/>
                  </a:lnTo>
                  <a:lnTo>
                    <a:pt x="19403" y="106941"/>
                  </a:lnTo>
                  <a:lnTo>
                    <a:pt x="5041" y="147117"/>
                  </a:lnTo>
                  <a:lnTo>
                    <a:pt x="0" y="190881"/>
                  </a:lnTo>
                  <a:lnTo>
                    <a:pt x="0" y="954608"/>
                  </a:lnTo>
                  <a:lnTo>
                    <a:pt x="5041" y="998386"/>
                  </a:lnTo>
                  <a:lnTo>
                    <a:pt x="19403" y="1038574"/>
                  </a:lnTo>
                  <a:lnTo>
                    <a:pt x="41937" y="1074026"/>
                  </a:lnTo>
                  <a:lnTo>
                    <a:pt x="71499" y="1103594"/>
                  </a:lnTo>
                  <a:lnTo>
                    <a:pt x="106941" y="1126133"/>
                  </a:lnTo>
                  <a:lnTo>
                    <a:pt x="147117" y="1140497"/>
                  </a:lnTo>
                  <a:lnTo>
                    <a:pt x="190881" y="1145539"/>
                  </a:lnTo>
                  <a:lnTo>
                    <a:pt x="1099439" y="1145539"/>
                  </a:lnTo>
                  <a:lnTo>
                    <a:pt x="1143202" y="1140497"/>
                  </a:lnTo>
                  <a:lnTo>
                    <a:pt x="1183378" y="1126133"/>
                  </a:lnTo>
                  <a:lnTo>
                    <a:pt x="1218820" y="1103594"/>
                  </a:lnTo>
                  <a:lnTo>
                    <a:pt x="1248382" y="1074026"/>
                  </a:lnTo>
                  <a:lnTo>
                    <a:pt x="1270916" y="1038574"/>
                  </a:lnTo>
                  <a:lnTo>
                    <a:pt x="1285278" y="998386"/>
                  </a:lnTo>
                  <a:lnTo>
                    <a:pt x="1290320" y="954608"/>
                  </a:lnTo>
                  <a:lnTo>
                    <a:pt x="1290320" y="190881"/>
                  </a:lnTo>
                  <a:lnTo>
                    <a:pt x="1285278" y="147117"/>
                  </a:lnTo>
                  <a:lnTo>
                    <a:pt x="1270916" y="106941"/>
                  </a:lnTo>
                  <a:lnTo>
                    <a:pt x="1248382" y="71499"/>
                  </a:lnTo>
                  <a:lnTo>
                    <a:pt x="1218820" y="41937"/>
                  </a:lnTo>
                  <a:lnTo>
                    <a:pt x="1183378" y="19403"/>
                  </a:lnTo>
                  <a:lnTo>
                    <a:pt x="1143202" y="5041"/>
                  </a:lnTo>
                  <a:lnTo>
                    <a:pt x="1099439" y="0"/>
                  </a:lnTo>
                  <a:close/>
                </a:path>
              </a:pathLst>
            </a:custGeom>
            <a:solidFill>
              <a:srgbClr val="94E4FF"/>
            </a:solidFill>
          </p:spPr>
          <p:txBody>
            <a:bodyPr wrap="square" lIns="0" tIns="0" rIns="0" bIns="0" rtlCol="0"/>
            <a:lstStyle/>
            <a:p>
              <a:endParaRPr/>
            </a:p>
          </p:txBody>
        </p:sp>
        <p:sp>
          <p:nvSpPr>
            <p:cNvPr id="14" name="object 14"/>
            <p:cNvSpPr/>
            <p:nvPr/>
          </p:nvSpPr>
          <p:spPr>
            <a:xfrm>
              <a:off x="5456554" y="4839334"/>
              <a:ext cx="1290320" cy="1145540"/>
            </a:xfrm>
            <a:custGeom>
              <a:avLst/>
              <a:gdLst/>
              <a:ahLst/>
              <a:cxnLst/>
              <a:rect l="l" t="t" r="r" b="b"/>
              <a:pathLst>
                <a:path w="1290320" h="1145539">
                  <a:moveTo>
                    <a:pt x="0" y="190881"/>
                  </a:moveTo>
                  <a:lnTo>
                    <a:pt x="5041" y="147117"/>
                  </a:lnTo>
                  <a:lnTo>
                    <a:pt x="19403" y="106941"/>
                  </a:lnTo>
                  <a:lnTo>
                    <a:pt x="41937" y="71499"/>
                  </a:lnTo>
                  <a:lnTo>
                    <a:pt x="71499" y="41937"/>
                  </a:lnTo>
                  <a:lnTo>
                    <a:pt x="106941" y="19403"/>
                  </a:lnTo>
                  <a:lnTo>
                    <a:pt x="147117" y="5041"/>
                  </a:lnTo>
                  <a:lnTo>
                    <a:pt x="190881" y="0"/>
                  </a:lnTo>
                  <a:lnTo>
                    <a:pt x="1099439" y="0"/>
                  </a:lnTo>
                  <a:lnTo>
                    <a:pt x="1143202" y="5041"/>
                  </a:lnTo>
                  <a:lnTo>
                    <a:pt x="1183378" y="19403"/>
                  </a:lnTo>
                  <a:lnTo>
                    <a:pt x="1218820" y="41937"/>
                  </a:lnTo>
                  <a:lnTo>
                    <a:pt x="1248382" y="71499"/>
                  </a:lnTo>
                  <a:lnTo>
                    <a:pt x="1270916" y="106941"/>
                  </a:lnTo>
                  <a:lnTo>
                    <a:pt x="1285278" y="147117"/>
                  </a:lnTo>
                  <a:lnTo>
                    <a:pt x="1290320" y="190881"/>
                  </a:lnTo>
                  <a:lnTo>
                    <a:pt x="1290320" y="954608"/>
                  </a:lnTo>
                  <a:lnTo>
                    <a:pt x="1285278" y="998386"/>
                  </a:lnTo>
                  <a:lnTo>
                    <a:pt x="1270916" y="1038574"/>
                  </a:lnTo>
                  <a:lnTo>
                    <a:pt x="1248382" y="1074026"/>
                  </a:lnTo>
                  <a:lnTo>
                    <a:pt x="1218820" y="1103594"/>
                  </a:lnTo>
                  <a:lnTo>
                    <a:pt x="1183378" y="1126133"/>
                  </a:lnTo>
                  <a:lnTo>
                    <a:pt x="1143202" y="1140497"/>
                  </a:lnTo>
                  <a:lnTo>
                    <a:pt x="1099439" y="1145539"/>
                  </a:lnTo>
                  <a:lnTo>
                    <a:pt x="190881" y="1145539"/>
                  </a:lnTo>
                  <a:lnTo>
                    <a:pt x="147117" y="1140497"/>
                  </a:lnTo>
                  <a:lnTo>
                    <a:pt x="106941" y="1126133"/>
                  </a:lnTo>
                  <a:lnTo>
                    <a:pt x="71499" y="1103594"/>
                  </a:lnTo>
                  <a:lnTo>
                    <a:pt x="41937" y="1074026"/>
                  </a:lnTo>
                  <a:lnTo>
                    <a:pt x="19403" y="1038574"/>
                  </a:lnTo>
                  <a:lnTo>
                    <a:pt x="5041" y="998386"/>
                  </a:lnTo>
                  <a:lnTo>
                    <a:pt x="0" y="954608"/>
                  </a:lnTo>
                  <a:lnTo>
                    <a:pt x="0" y="190881"/>
                  </a:lnTo>
                  <a:close/>
                </a:path>
              </a:pathLst>
            </a:custGeom>
            <a:ln w="6350">
              <a:solidFill>
                <a:srgbClr val="006FC0"/>
              </a:solidFill>
            </a:ln>
          </p:spPr>
          <p:txBody>
            <a:bodyPr wrap="square" lIns="0" tIns="0" rIns="0" bIns="0" rtlCol="0"/>
            <a:lstStyle/>
            <a:p>
              <a:endParaRPr/>
            </a:p>
          </p:txBody>
        </p:sp>
      </p:grpSp>
      <p:sp>
        <p:nvSpPr>
          <p:cNvPr id="15" name="object 15"/>
          <p:cNvSpPr txBox="1"/>
          <p:nvPr/>
        </p:nvSpPr>
        <p:spPr>
          <a:xfrm>
            <a:off x="5619750" y="5207634"/>
            <a:ext cx="963294" cy="389890"/>
          </a:xfrm>
          <a:prstGeom prst="rect">
            <a:avLst/>
          </a:prstGeom>
        </p:spPr>
        <p:txBody>
          <a:bodyPr vert="horz" wrap="square" lIns="0" tIns="12700" rIns="0" bIns="0" rtlCol="0">
            <a:spAutoFit/>
          </a:bodyPr>
          <a:lstStyle/>
          <a:p>
            <a:pPr algn="ctr">
              <a:lnSpc>
                <a:spcPts val="1435"/>
              </a:lnSpc>
              <a:spcBef>
                <a:spcPts val="100"/>
              </a:spcBef>
            </a:pPr>
            <a:r>
              <a:rPr sz="1200" dirty="0">
                <a:latin typeface="微软雅黑" panose="020B0503020204020204" charset="-122"/>
                <a:cs typeface="微软雅黑" panose="020B0503020204020204" charset="-122"/>
              </a:rPr>
              <a:t>重新标记</a:t>
            </a:r>
            <a:endParaRPr sz="1200">
              <a:latin typeface="微软雅黑" panose="020B0503020204020204" charset="-122"/>
              <a:cs typeface="微软雅黑" panose="020B0503020204020204" charset="-122"/>
            </a:endParaRPr>
          </a:p>
          <a:p>
            <a:pPr algn="ctr">
              <a:lnSpc>
                <a:spcPts val="1435"/>
              </a:lnSpc>
            </a:pPr>
            <a:r>
              <a:rPr sz="1200" spc="-5" dirty="0">
                <a:latin typeface="Calibri" panose="020F0502020204030204"/>
                <a:cs typeface="Calibri" panose="020F0502020204030204"/>
              </a:rPr>
              <a:t>relable_configs</a:t>
            </a:r>
            <a:endParaRPr sz="1200">
              <a:latin typeface="Calibri" panose="020F0502020204030204"/>
              <a:cs typeface="Calibri" panose="020F0502020204030204"/>
            </a:endParaRPr>
          </a:p>
        </p:txBody>
      </p:sp>
      <p:grpSp>
        <p:nvGrpSpPr>
          <p:cNvPr id="16" name="object 16"/>
          <p:cNvGrpSpPr/>
          <p:nvPr/>
        </p:nvGrpSpPr>
        <p:grpSpPr>
          <a:xfrm>
            <a:off x="7113269" y="4836159"/>
            <a:ext cx="1294130" cy="1151890"/>
            <a:chOff x="7113269" y="4836159"/>
            <a:chExt cx="1294130" cy="1151890"/>
          </a:xfrm>
        </p:grpSpPr>
        <p:sp>
          <p:nvSpPr>
            <p:cNvPr id="17" name="object 17"/>
            <p:cNvSpPr/>
            <p:nvPr/>
          </p:nvSpPr>
          <p:spPr>
            <a:xfrm>
              <a:off x="7116444" y="4839334"/>
              <a:ext cx="1287780" cy="1145540"/>
            </a:xfrm>
            <a:custGeom>
              <a:avLst/>
              <a:gdLst/>
              <a:ahLst/>
              <a:cxnLst/>
              <a:rect l="l" t="t" r="r" b="b"/>
              <a:pathLst>
                <a:path w="1287779" h="1145539">
                  <a:moveTo>
                    <a:pt x="1096899" y="0"/>
                  </a:moveTo>
                  <a:lnTo>
                    <a:pt x="190880" y="0"/>
                  </a:lnTo>
                  <a:lnTo>
                    <a:pt x="147117" y="5041"/>
                  </a:lnTo>
                  <a:lnTo>
                    <a:pt x="106941" y="19403"/>
                  </a:lnTo>
                  <a:lnTo>
                    <a:pt x="71499" y="41937"/>
                  </a:lnTo>
                  <a:lnTo>
                    <a:pt x="41937" y="71499"/>
                  </a:lnTo>
                  <a:lnTo>
                    <a:pt x="19403" y="106941"/>
                  </a:lnTo>
                  <a:lnTo>
                    <a:pt x="5041" y="147117"/>
                  </a:lnTo>
                  <a:lnTo>
                    <a:pt x="0" y="190881"/>
                  </a:lnTo>
                  <a:lnTo>
                    <a:pt x="0" y="954608"/>
                  </a:lnTo>
                  <a:lnTo>
                    <a:pt x="5041" y="998386"/>
                  </a:lnTo>
                  <a:lnTo>
                    <a:pt x="19403" y="1038574"/>
                  </a:lnTo>
                  <a:lnTo>
                    <a:pt x="41937" y="1074026"/>
                  </a:lnTo>
                  <a:lnTo>
                    <a:pt x="71499" y="1103594"/>
                  </a:lnTo>
                  <a:lnTo>
                    <a:pt x="106941" y="1126133"/>
                  </a:lnTo>
                  <a:lnTo>
                    <a:pt x="147117" y="1140497"/>
                  </a:lnTo>
                  <a:lnTo>
                    <a:pt x="190880" y="1145539"/>
                  </a:lnTo>
                  <a:lnTo>
                    <a:pt x="1096899" y="1145539"/>
                  </a:lnTo>
                  <a:lnTo>
                    <a:pt x="1140662" y="1140497"/>
                  </a:lnTo>
                  <a:lnTo>
                    <a:pt x="1180838" y="1126133"/>
                  </a:lnTo>
                  <a:lnTo>
                    <a:pt x="1216280" y="1103594"/>
                  </a:lnTo>
                  <a:lnTo>
                    <a:pt x="1245842" y="1074026"/>
                  </a:lnTo>
                  <a:lnTo>
                    <a:pt x="1268376" y="1038574"/>
                  </a:lnTo>
                  <a:lnTo>
                    <a:pt x="1282738" y="998386"/>
                  </a:lnTo>
                  <a:lnTo>
                    <a:pt x="1287779" y="954608"/>
                  </a:lnTo>
                  <a:lnTo>
                    <a:pt x="1287779" y="190881"/>
                  </a:lnTo>
                  <a:lnTo>
                    <a:pt x="1282738" y="147117"/>
                  </a:lnTo>
                  <a:lnTo>
                    <a:pt x="1268376" y="106941"/>
                  </a:lnTo>
                  <a:lnTo>
                    <a:pt x="1245842" y="71499"/>
                  </a:lnTo>
                  <a:lnTo>
                    <a:pt x="1216280" y="41937"/>
                  </a:lnTo>
                  <a:lnTo>
                    <a:pt x="1180838" y="19403"/>
                  </a:lnTo>
                  <a:lnTo>
                    <a:pt x="1140662" y="5041"/>
                  </a:lnTo>
                  <a:lnTo>
                    <a:pt x="1096899" y="0"/>
                  </a:lnTo>
                  <a:close/>
                </a:path>
              </a:pathLst>
            </a:custGeom>
            <a:solidFill>
              <a:srgbClr val="94E4FF"/>
            </a:solidFill>
          </p:spPr>
          <p:txBody>
            <a:bodyPr wrap="square" lIns="0" tIns="0" rIns="0" bIns="0" rtlCol="0"/>
            <a:lstStyle/>
            <a:p>
              <a:endParaRPr/>
            </a:p>
          </p:txBody>
        </p:sp>
        <p:sp>
          <p:nvSpPr>
            <p:cNvPr id="18" name="object 18"/>
            <p:cNvSpPr/>
            <p:nvPr/>
          </p:nvSpPr>
          <p:spPr>
            <a:xfrm>
              <a:off x="7116444" y="4839334"/>
              <a:ext cx="1287780" cy="1145540"/>
            </a:xfrm>
            <a:custGeom>
              <a:avLst/>
              <a:gdLst/>
              <a:ahLst/>
              <a:cxnLst/>
              <a:rect l="l" t="t" r="r" b="b"/>
              <a:pathLst>
                <a:path w="1287779" h="1145539">
                  <a:moveTo>
                    <a:pt x="0" y="190881"/>
                  </a:moveTo>
                  <a:lnTo>
                    <a:pt x="5041" y="147117"/>
                  </a:lnTo>
                  <a:lnTo>
                    <a:pt x="19403" y="106941"/>
                  </a:lnTo>
                  <a:lnTo>
                    <a:pt x="41937" y="71499"/>
                  </a:lnTo>
                  <a:lnTo>
                    <a:pt x="71499" y="41937"/>
                  </a:lnTo>
                  <a:lnTo>
                    <a:pt x="106941" y="19403"/>
                  </a:lnTo>
                  <a:lnTo>
                    <a:pt x="147117" y="5041"/>
                  </a:lnTo>
                  <a:lnTo>
                    <a:pt x="190880" y="0"/>
                  </a:lnTo>
                  <a:lnTo>
                    <a:pt x="1096899" y="0"/>
                  </a:lnTo>
                  <a:lnTo>
                    <a:pt x="1140662" y="5041"/>
                  </a:lnTo>
                  <a:lnTo>
                    <a:pt x="1180838" y="19403"/>
                  </a:lnTo>
                  <a:lnTo>
                    <a:pt x="1216280" y="41937"/>
                  </a:lnTo>
                  <a:lnTo>
                    <a:pt x="1245842" y="71499"/>
                  </a:lnTo>
                  <a:lnTo>
                    <a:pt x="1268376" y="106941"/>
                  </a:lnTo>
                  <a:lnTo>
                    <a:pt x="1282738" y="147117"/>
                  </a:lnTo>
                  <a:lnTo>
                    <a:pt x="1287779" y="190881"/>
                  </a:lnTo>
                  <a:lnTo>
                    <a:pt x="1287779" y="954608"/>
                  </a:lnTo>
                  <a:lnTo>
                    <a:pt x="1282738" y="998386"/>
                  </a:lnTo>
                  <a:lnTo>
                    <a:pt x="1268376" y="1038574"/>
                  </a:lnTo>
                  <a:lnTo>
                    <a:pt x="1245842" y="1074026"/>
                  </a:lnTo>
                  <a:lnTo>
                    <a:pt x="1216280" y="1103594"/>
                  </a:lnTo>
                  <a:lnTo>
                    <a:pt x="1180838" y="1126133"/>
                  </a:lnTo>
                  <a:lnTo>
                    <a:pt x="1140662" y="1140497"/>
                  </a:lnTo>
                  <a:lnTo>
                    <a:pt x="1096899" y="1145539"/>
                  </a:lnTo>
                  <a:lnTo>
                    <a:pt x="190880" y="1145539"/>
                  </a:lnTo>
                  <a:lnTo>
                    <a:pt x="147117" y="1140497"/>
                  </a:lnTo>
                  <a:lnTo>
                    <a:pt x="106941" y="1126133"/>
                  </a:lnTo>
                  <a:lnTo>
                    <a:pt x="71499" y="1103594"/>
                  </a:lnTo>
                  <a:lnTo>
                    <a:pt x="41937" y="1074026"/>
                  </a:lnTo>
                  <a:lnTo>
                    <a:pt x="19403" y="1038574"/>
                  </a:lnTo>
                  <a:lnTo>
                    <a:pt x="5041" y="998386"/>
                  </a:lnTo>
                  <a:lnTo>
                    <a:pt x="0" y="954608"/>
                  </a:lnTo>
                  <a:lnTo>
                    <a:pt x="0" y="190881"/>
                  </a:lnTo>
                  <a:close/>
                </a:path>
              </a:pathLst>
            </a:custGeom>
            <a:ln w="6350">
              <a:solidFill>
                <a:srgbClr val="006FC0"/>
              </a:solidFill>
            </a:ln>
          </p:spPr>
          <p:txBody>
            <a:bodyPr wrap="square" lIns="0" tIns="0" rIns="0" bIns="0" rtlCol="0"/>
            <a:lstStyle/>
            <a:p>
              <a:endParaRPr/>
            </a:p>
          </p:txBody>
        </p:sp>
      </p:grpSp>
      <p:sp>
        <p:nvSpPr>
          <p:cNvPr id="19" name="object 19"/>
          <p:cNvSpPr txBox="1"/>
          <p:nvPr/>
        </p:nvSpPr>
        <p:spPr>
          <a:xfrm>
            <a:off x="7593965" y="5299075"/>
            <a:ext cx="3302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微软雅黑" panose="020B0503020204020204" charset="-122"/>
                <a:cs typeface="微软雅黑" panose="020B0503020204020204" charset="-122"/>
              </a:rPr>
              <a:t>抓取</a:t>
            </a:r>
            <a:endParaRPr sz="1200">
              <a:latin typeface="微软雅黑" panose="020B0503020204020204" charset="-122"/>
              <a:cs typeface="微软雅黑" panose="020B0503020204020204" charset="-122"/>
            </a:endParaRPr>
          </a:p>
        </p:txBody>
      </p:sp>
      <p:grpSp>
        <p:nvGrpSpPr>
          <p:cNvPr id="20" name="object 20"/>
          <p:cNvGrpSpPr/>
          <p:nvPr/>
        </p:nvGrpSpPr>
        <p:grpSpPr>
          <a:xfrm>
            <a:off x="8770619" y="4836159"/>
            <a:ext cx="1295400" cy="1151890"/>
            <a:chOff x="8770619" y="4836159"/>
            <a:chExt cx="1295400" cy="1151890"/>
          </a:xfrm>
        </p:grpSpPr>
        <p:sp>
          <p:nvSpPr>
            <p:cNvPr id="21" name="object 21"/>
            <p:cNvSpPr/>
            <p:nvPr/>
          </p:nvSpPr>
          <p:spPr>
            <a:xfrm>
              <a:off x="8773794" y="4839334"/>
              <a:ext cx="1289050" cy="1145540"/>
            </a:xfrm>
            <a:custGeom>
              <a:avLst/>
              <a:gdLst/>
              <a:ahLst/>
              <a:cxnLst/>
              <a:rect l="l" t="t" r="r" b="b"/>
              <a:pathLst>
                <a:path w="1289050" h="1145539">
                  <a:moveTo>
                    <a:pt x="1098169" y="0"/>
                  </a:moveTo>
                  <a:lnTo>
                    <a:pt x="190880" y="0"/>
                  </a:lnTo>
                  <a:lnTo>
                    <a:pt x="147117" y="5041"/>
                  </a:lnTo>
                  <a:lnTo>
                    <a:pt x="106941" y="19403"/>
                  </a:lnTo>
                  <a:lnTo>
                    <a:pt x="71499" y="41937"/>
                  </a:lnTo>
                  <a:lnTo>
                    <a:pt x="41937" y="71499"/>
                  </a:lnTo>
                  <a:lnTo>
                    <a:pt x="19403" y="106941"/>
                  </a:lnTo>
                  <a:lnTo>
                    <a:pt x="5041" y="147117"/>
                  </a:lnTo>
                  <a:lnTo>
                    <a:pt x="0" y="190881"/>
                  </a:lnTo>
                  <a:lnTo>
                    <a:pt x="0" y="954608"/>
                  </a:lnTo>
                  <a:lnTo>
                    <a:pt x="5041" y="998386"/>
                  </a:lnTo>
                  <a:lnTo>
                    <a:pt x="19403" y="1038574"/>
                  </a:lnTo>
                  <a:lnTo>
                    <a:pt x="41937" y="1074026"/>
                  </a:lnTo>
                  <a:lnTo>
                    <a:pt x="71499" y="1103594"/>
                  </a:lnTo>
                  <a:lnTo>
                    <a:pt x="106941" y="1126133"/>
                  </a:lnTo>
                  <a:lnTo>
                    <a:pt x="147117" y="1140497"/>
                  </a:lnTo>
                  <a:lnTo>
                    <a:pt x="190880" y="1145539"/>
                  </a:lnTo>
                  <a:lnTo>
                    <a:pt x="1098169" y="1145539"/>
                  </a:lnTo>
                  <a:lnTo>
                    <a:pt x="1141932" y="1140497"/>
                  </a:lnTo>
                  <a:lnTo>
                    <a:pt x="1182108" y="1126133"/>
                  </a:lnTo>
                  <a:lnTo>
                    <a:pt x="1217550" y="1103594"/>
                  </a:lnTo>
                  <a:lnTo>
                    <a:pt x="1247112" y="1074026"/>
                  </a:lnTo>
                  <a:lnTo>
                    <a:pt x="1269646" y="1038574"/>
                  </a:lnTo>
                  <a:lnTo>
                    <a:pt x="1284008" y="998386"/>
                  </a:lnTo>
                  <a:lnTo>
                    <a:pt x="1289050" y="954608"/>
                  </a:lnTo>
                  <a:lnTo>
                    <a:pt x="1289050" y="190881"/>
                  </a:lnTo>
                  <a:lnTo>
                    <a:pt x="1284008" y="147117"/>
                  </a:lnTo>
                  <a:lnTo>
                    <a:pt x="1269646" y="106941"/>
                  </a:lnTo>
                  <a:lnTo>
                    <a:pt x="1247112" y="71499"/>
                  </a:lnTo>
                  <a:lnTo>
                    <a:pt x="1217550" y="41937"/>
                  </a:lnTo>
                  <a:lnTo>
                    <a:pt x="1182108" y="19403"/>
                  </a:lnTo>
                  <a:lnTo>
                    <a:pt x="1141932" y="5041"/>
                  </a:lnTo>
                  <a:lnTo>
                    <a:pt x="1098169" y="0"/>
                  </a:lnTo>
                  <a:close/>
                </a:path>
              </a:pathLst>
            </a:custGeom>
            <a:solidFill>
              <a:srgbClr val="94E4FF"/>
            </a:solidFill>
          </p:spPr>
          <p:txBody>
            <a:bodyPr wrap="square" lIns="0" tIns="0" rIns="0" bIns="0" rtlCol="0"/>
            <a:lstStyle/>
            <a:p>
              <a:endParaRPr/>
            </a:p>
          </p:txBody>
        </p:sp>
        <p:sp>
          <p:nvSpPr>
            <p:cNvPr id="22" name="object 22"/>
            <p:cNvSpPr/>
            <p:nvPr/>
          </p:nvSpPr>
          <p:spPr>
            <a:xfrm>
              <a:off x="8773794" y="4839334"/>
              <a:ext cx="1289050" cy="1145540"/>
            </a:xfrm>
            <a:custGeom>
              <a:avLst/>
              <a:gdLst/>
              <a:ahLst/>
              <a:cxnLst/>
              <a:rect l="l" t="t" r="r" b="b"/>
              <a:pathLst>
                <a:path w="1289050" h="1145539">
                  <a:moveTo>
                    <a:pt x="0" y="190881"/>
                  </a:moveTo>
                  <a:lnTo>
                    <a:pt x="5041" y="147117"/>
                  </a:lnTo>
                  <a:lnTo>
                    <a:pt x="19403" y="106941"/>
                  </a:lnTo>
                  <a:lnTo>
                    <a:pt x="41937" y="71499"/>
                  </a:lnTo>
                  <a:lnTo>
                    <a:pt x="71499" y="41937"/>
                  </a:lnTo>
                  <a:lnTo>
                    <a:pt x="106941" y="19403"/>
                  </a:lnTo>
                  <a:lnTo>
                    <a:pt x="147117" y="5041"/>
                  </a:lnTo>
                  <a:lnTo>
                    <a:pt x="190880" y="0"/>
                  </a:lnTo>
                  <a:lnTo>
                    <a:pt x="1098169" y="0"/>
                  </a:lnTo>
                  <a:lnTo>
                    <a:pt x="1141932" y="5041"/>
                  </a:lnTo>
                  <a:lnTo>
                    <a:pt x="1182108" y="19403"/>
                  </a:lnTo>
                  <a:lnTo>
                    <a:pt x="1217550" y="41937"/>
                  </a:lnTo>
                  <a:lnTo>
                    <a:pt x="1247112" y="71499"/>
                  </a:lnTo>
                  <a:lnTo>
                    <a:pt x="1269646" y="106941"/>
                  </a:lnTo>
                  <a:lnTo>
                    <a:pt x="1284008" y="147117"/>
                  </a:lnTo>
                  <a:lnTo>
                    <a:pt x="1289050" y="190881"/>
                  </a:lnTo>
                  <a:lnTo>
                    <a:pt x="1289050" y="954608"/>
                  </a:lnTo>
                  <a:lnTo>
                    <a:pt x="1284008" y="998386"/>
                  </a:lnTo>
                  <a:lnTo>
                    <a:pt x="1269646" y="1038574"/>
                  </a:lnTo>
                  <a:lnTo>
                    <a:pt x="1247112" y="1074026"/>
                  </a:lnTo>
                  <a:lnTo>
                    <a:pt x="1217550" y="1103594"/>
                  </a:lnTo>
                  <a:lnTo>
                    <a:pt x="1182108" y="1126133"/>
                  </a:lnTo>
                  <a:lnTo>
                    <a:pt x="1141932" y="1140497"/>
                  </a:lnTo>
                  <a:lnTo>
                    <a:pt x="1098169" y="1145539"/>
                  </a:lnTo>
                  <a:lnTo>
                    <a:pt x="190880" y="1145539"/>
                  </a:lnTo>
                  <a:lnTo>
                    <a:pt x="147117" y="1140497"/>
                  </a:lnTo>
                  <a:lnTo>
                    <a:pt x="106941" y="1126133"/>
                  </a:lnTo>
                  <a:lnTo>
                    <a:pt x="71499" y="1103594"/>
                  </a:lnTo>
                  <a:lnTo>
                    <a:pt x="41937" y="1074026"/>
                  </a:lnTo>
                  <a:lnTo>
                    <a:pt x="19403" y="1038574"/>
                  </a:lnTo>
                  <a:lnTo>
                    <a:pt x="5041" y="998386"/>
                  </a:lnTo>
                  <a:lnTo>
                    <a:pt x="0" y="954608"/>
                  </a:lnTo>
                  <a:lnTo>
                    <a:pt x="0" y="190881"/>
                  </a:lnTo>
                  <a:close/>
                </a:path>
              </a:pathLst>
            </a:custGeom>
            <a:ln w="6350">
              <a:solidFill>
                <a:srgbClr val="006FC0"/>
              </a:solidFill>
            </a:ln>
          </p:spPr>
          <p:txBody>
            <a:bodyPr wrap="square" lIns="0" tIns="0" rIns="0" bIns="0" rtlCol="0"/>
            <a:lstStyle/>
            <a:p>
              <a:endParaRPr/>
            </a:p>
          </p:txBody>
        </p:sp>
      </p:grpSp>
      <p:sp>
        <p:nvSpPr>
          <p:cNvPr id="23" name="object 23"/>
          <p:cNvSpPr txBox="1"/>
          <p:nvPr/>
        </p:nvSpPr>
        <p:spPr>
          <a:xfrm>
            <a:off x="8915018" y="5116195"/>
            <a:ext cx="1004569" cy="572770"/>
          </a:xfrm>
          <a:prstGeom prst="rect">
            <a:avLst/>
          </a:prstGeom>
        </p:spPr>
        <p:txBody>
          <a:bodyPr vert="horz" wrap="square" lIns="0" tIns="12700" rIns="0" bIns="0" rtlCol="0">
            <a:spAutoFit/>
          </a:bodyPr>
          <a:lstStyle/>
          <a:p>
            <a:pPr marL="12700" marR="5080" indent="2540" algn="ctr">
              <a:lnSpc>
                <a:spcPct val="100000"/>
              </a:lnSpc>
              <a:spcBef>
                <a:spcPts val="100"/>
              </a:spcBef>
            </a:pPr>
            <a:r>
              <a:rPr sz="1200" dirty="0">
                <a:latin typeface="微软雅黑" panose="020B0503020204020204" charset="-122"/>
                <a:cs typeface="微软雅黑" panose="020B0503020204020204" charset="-122"/>
              </a:rPr>
              <a:t>重新标记 </a:t>
            </a:r>
            <a:r>
              <a:rPr sz="1200" dirty="0">
                <a:latin typeface="Calibri" panose="020F0502020204030204"/>
                <a:cs typeface="Calibri" panose="020F0502020204030204"/>
              </a:rPr>
              <a:t>m</a:t>
            </a:r>
            <a:r>
              <a:rPr sz="1200" spc="-10" dirty="0">
                <a:latin typeface="Calibri" panose="020F0502020204030204"/>
                <a:cs typeface="Calibri" panose="020F0502020204030204"/>
              </a:rPr>
              <a:t>e</a:t>
            </a:r>
            <a:r>
              <a:rPr sz="1200" dirty="0">
                <a:latin typeface="Calibri" panose="020F0502020204030204"/>
                <a:cs typeface="Calibri" panose="020F0502020204030204"/>
              </a:rPr>
              <a:t>tric</a:t>
            </a:r>
            <a:r>
              <a:rPr sz="1200" spc="-5" dirty="0">
                <a:latin typeface="Calibri" panose="020F0502020204030204"/>
                <a:cs typeface="Calibri" panose="020F0502020204030204"/>
              </a:rPr>
              <a:t>_</a:t>
            </a:r>
            <a:r>
              <a:rPr sz="1200" spc="-20" dirty="0">
                <a:latin typeface="Calibri" panose="020F0502020204030204"/>
                <a:cs typeface="Calibri" panose="020F0502020204030204"/>
              </a:rPr>
              <a:t>r</a:t>
            </a:r>
            <a:r>
              <a:rPr sz="1200" dirty="0">
                <a:latin typeface="Calibri" panose="020F0502020204030204"/>
                <a:cs typeface="Calibri" panose="020F0502020204030204"/>
              </a:rPr>
              <a:t>e</a:t>
            </a:r>
            <a:r>
              <a:rPr sz="1200" spc="5" dirty="0">
                <a:latin typeface="Calibri" panose="020F0502020204030204"/>
                <a:cs typeface="Calibri" panose="020F0502020204030204"/>
              </a:rPr>
              <a:t>l</a:t>
            </a:r>
            <a:r>
              <a:rPr sz="1200" spc="-5" dirty="0">
                <a:latin typeface="Calibri" panose="020F0502020204030204"/>
                <a:cs typeface="Calibri" panose="020F0502020204030204"/>
              </a:rPr>
              <a:t>ab</a:t>
            </a:r>
            <a:r>
              <a:rPr sz="1200" dirty="0">
                <a:latin typeface="Calibri" panose="020F0502020204030204"/>
                <a:cs typeface="Calibri" panose="020F0502020204030204"/>
              </a:rPr>
              <a:t>le_  </a:t>
            </a:r>
            <a:r>
              <a:rPr sz="1200" spc="-5" dirty="0">
                <a:latin typeface="Calibri" panose="020F0502020204030204"/>
                <a:cs typeface="Calibri" panose="020F0502020204030204"/>
              </a:rPr>
              <a:t>configs</a:t>
            </a:r>
            <a:endParaRPr sz="1200">
              <a:latin typeface="Calibri" panose="020F0502020204030204"/>
              <a:cs typeface="Calibri" panose="020F0502020204030204"/>
            </a:endParaRPr>
          </a:p>
        </p:txBody>
      </p:sp>
      <p:sp>
        <p:nvSpPr>
          <p:cNvPr id="24" name="object 24"/>
          <p:cNvSpPr/>
          <p:nvPr/>
        </p:nvSpPr>
        <p:spPr>
          <a:xfrm>
            <a:off x="3420110" y="5349620"/>
            <a:ext cx="5353050" cy="114935"/>
          </a:xfrm>
          <a:custGeom>
            <a:avLst/>
            <a:gdLst/>
            <a:ahLst/>
            <a:cxnLst/>
            <a:rect l="l" t="t" r="r" b="b"/>
            <a:pathLst>
              <a:path w="5353050" h="114935">
                <a:moveTo>
                  <a:pt x="373380" y="63119"/>
                </a:moveTo>
                <a:lnTo>
                  <a:pt x="362483" y="56769"/>
                </a:lnTo>
                <a:lnTo>
                  <a:pt x="284734" y="11430"/>
                </a:lnTo>
                <a:lnTo>
                  <a:pt x="280924" y="12446"/>
                </a:lnTo>
                <a:lnTo>
                  <a:pt x="277368" y="18542"/>
                </a:lnTo>
                <a:lnTo>
                  <a:pt x="278384" y="22352"/>
                </a:lnTo>
                <a:lnTo>
                  <a:pt x="337362" y="56769"/>
                </a:lnTo>
                <a:lnTo>
                  <a:pt x="0" y="56769"/>
                </a:lnTo>
                <a:lnTo>
                  <a:pt x="0" y="69469"/>
                </a:lnTo>
                <a:lnTo>
                  <a:pt x="337362" y="69469"/>
                </a:lnTo>
                <a:lnTo>
                  <a:pt x="278384" y="103886"/>
                </a:lnTo>
                <a:lnTo>
                  <a:pt x="277368" y="107696"/>
                </a:lnTo>
                <a:lnTo>
                  <a:pt x="280924" y="113792"/>
                </a:lnTo>
                <a:lnTo>
                  <a:pt x="284734" y="114808"/>
                </a:lnTo>
                <a:lnTo>
                  <a:pt x="362483" y="69469"/>
                </a:lnTo>
                <a:lnTo>
                  <a:pt x="373380" y="63119"/>
                </a:lnTo>
                <a:close/>
              </a:path>
              <a:path w="5353050" h="114935">
                <a:moveTo>
                  <a:pt x="2035810" y="51701"/>
                </a:moveTo>
                <a:lnTo>
                  <a:pt x="2024913" y="45339"/>
                </a:lnTo>
                <a:lnTo>
                  <a:pt x="1947164" y="0"/>
                </a:lnTo>
                <a:lnTo>
                  <a:pt x="1943354" y="1016"/>
                </a:lnTo>
                <a:lnTo>
                  <a:pt x="1939798" y="7112"/>
                </a:lnTo>
                <a:lnTo>
                  <a:pt x="1940814" y="10922"/>
                </a:lnTo>
                <a:lnTo>
                  <a:pt x="1999780" y="45339"/>
                </a:lnTo>
                <a:lnTo>
                  <a:pt x="1662430" y="45339"/>
                </a:lnTo>
                <a:lnTo>
                  <a:pt x="1662430" y="58039"/>
                </a:lnTo>
                <a:lnTo>
                  <a:pt x="1999805" y="58039"/>
                </a:lnTo>
                <a:lnTo>
                  <a:pt x="2010689" y="51701"/>
                </a:lnTo>
                <a:lnTo>
                  <a:pt x="1940814" y="92456"/>
                </a:lnTo>
                <a:lnTo>
                  <a:pt x="1939798" y="96266"/>
                </a:lnTo>
                <a:lnTo>
                  <a:pt x="1943354" y="102362"/>
                </a:lnTo>
                <a:lnTo>
                  <a:pt x="1947164" y="103378"/>
                </a:lnTo>
                <a:lnTo>
                  <a:pt x="2024913" y="58039"/>
                </a:lnTo>
                <a:lnTo>
                  <a:pt x="2035810" y="51701"/>
                </a:lnTo>
                <a:close/>
              </a:path>
              <a:path w="5353050" h="114935">
                <a:moveTo>
                  <a:pt x="3695065" y="59309"/>
                </a:moveTo>
                <a:lnTo>
                  <a:pt x="3684168" y="52959"/>
                </a:lnTo>
                <a:lnTo>
                  <a:pt x="3606419" y="7620"/>
                </a:lnTo>
                <a:lnTo>
                  <a:pt x="3602609" y="8636"/>
                </a:lnTo>
                <a:lnTo>
                  <a:pt x="3599053" y="14732"/>
                </a:lnTo>
                <a:lnTo>
                  <a:pt x="3600069" y="18542"/>
                </a:lnTo>
                <a:lnTo>
                  <a:pt x="3659047" y="52959"/>
                </a:lnTo>
                <a:lnTo>
                  <a:pt x="3319780" y="52959"/>
                </a:lnTo>
                <a:lnTo>
                  <a:pt x="3319780" y="65659"/>
                </a:lnTo>
                <a:lnTo>
                  <a:pt x="3659047" y="65659"/>
                </a:lnTo>
                <a:lnTo>
                  <a:pt x="3600069" y="100076"/>
                </a:lnTo>
                <a:lnTo>
                  <a:pt x="3599053" y="103886"/>
                </a:lnTo>
                <a:lnTo>
                  <a:pt x="3602609" y="109982"/>
                </a:lnTo>
                <a:lnTo>
                  <a:pt x="3606419" y="110998"/>
                </a:lnTo>
                <a:lnTo>
                  <a:pt x="3684168" y="65659"/>
                </a:lnTo>
                <a:lnTo>
                  <a:pt x="3695065" y="59309"/>
                </a:lnTo>
                <a:close/>
              </a:path>
              <a:path w="5353050" h="114935">
                <a:moveTo>
                  <a:pt x="5353050" y="59309"/>
                </a:moveTo>
                <a:lnTo>
                  <a:pt x="5342153" y="52959"/>
                </a:lnTo>
                <a:lnTo>
                  <a:pt x="5264404" y="7620"/>
                </a:lnTo>
                <a:lnTo>
                  <a:pt x="5260594" y="8636"/>
                </a:lnTo>
                <a:lnTo>
                  <a:pt x="5257038" y="14732"/>
                </a:lnTo>
                <a:lnTo>
                  <a:pt x="5258054" y="18542"/>
                </a:lnTo>
                <a:lnTo>
                  <a:pt x="5317033" y="52959"/>
                </a:lnTo>
                <a:lnTo>
                  <a:pt x="4979670" y="52959"/>
                </a:lnTo>
                <a:lnTo>
                  <a:pt x="4979670" y="65659"/>
                </a:lnTo>
                <a:lnTo>
                  <a:pt x="5317033" y="65659"/>
                </a:lnTo>
                <a:lnTo>
                  <a:pt x="5258054" y="100076"/>
                </a:lnTo>
                <a:lnTo>
                  <a:pt x="5257038" y="103886"/>
                </a:lnTo>
                <a:lnTo>
                  <a:pt x="5260594" y="109982"/>
                </a:lnTo>
                <a:lnTo>
                  <a:pt x="5264404" y="110998"/>
                </a:lnTo>
                <a:lnTo>
                  <a:pt x="5342153" y="65659"/>
                </a:lnTo>
                <a:lnTo>
                  <a:pt x="5353050" y="59309"/>
                </a:lnTo>
                <a:close/>
              </a:path>
            </a:pathLst>
          </a:custGeom>
          <a:solidFill>
            <a:srgbClr val="EC7C30"/>
          </a:solidFill>
        </p:spPr>
        <p:txBody>
          <a:bodyPr wrap="square" lIns="0" tIns="0" rIns="0" bIns="0" rtlCol="0"/>
          <a:lstStyle/>
          <a:p>
            <a:endParaRPr/>
          </a:p>
        </p:txBody>
      </p:sp>
      <p:pic>
        <p:nvPicPr>
          <p:cNvPr id="28"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29"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30" name="图片 29"/>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6830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指标抓取的生命周期</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8445500" cy="3215640"/>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对于发现的各目标，</a:t>
            </a: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dirty="0">
                <a:latin typeface="宋体" panose="02010600030101010101" pitchFamily="2" charset="-122"/>
                <a:cs typeface="宋体" panose="02010600030101010101" pitchFamily="2" charset="-122"/>
              </a:rPr>
              <a:t>提供了可以重新标记</a:t>
            </a:r>
            <a:r>
              <a:rPr sz="2000" spc="-260" dirty="0">
                <a:latin typeface="宋体" panose="02010600030101010101" pitchFamily="2" charset="-122"/>
                <a:cs typeface="宋体" panose="02010600030101010101" pitchFamily="2" charset="-122"/>
              </a:rPr>
              <a:t>(relab</a:t>
            </a:r>
            <a:r>
              <a:rPr sz="2000" spc="-270" dirty="0">
                <a:latin typeface="宋体" panose="02010600030101010101" pitchFamily="2" charset="-122"/>
                <a:cs typeface="宋体" panose="02010600030101010101" pitchFamily="2" charset="-122"/>
              </a:rPr>
              <a:t>e</a:t>
            </a:r>
            <a:r>
              <a:rPr sz="2000" spc="-480" dirty="0">
                <a:latin typeface="宋体" panose="02010600030101010101" pitchFamily="2" charset="-122"/>
                <a:cs typeface="宋体" panose="02010600030101010101" pitchFamily="2" charset="-122"/>
              </a:rPr>
              <a:t>l)</a:t>
            </a:r>
            <a:r>
              <a:rPr sz="2000" spc="-465" dirty="0">
                <a:latin typeface="宋体" panose="02010600030101010101" pitchFamily="2" charset="-122"/>
                <a:cs typeface="宋体" panose="02010600030101010101" pitchFamily="2" charset="-122"/>
              </a:rPr>
              <a:t> </a:t>
            </a:r>
            <a:r>
              <a:rPr sz="2000" dirty="0">
                <a:latin typeface="宋体" panose="02010600030101010101" pitchFamily="2" charset="-122"/>
                <a:cs typeface="宋体" panose="02010600030101010101" pitchFamily="2" charset="-122"/>
              </a:rPr>
              <a:t>目标的机会</a:t>
            </a: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它定义</a:t>
            </a:r>
            <a:r>
              <a:rPr sz="1800" spc="-5" dirty="0">
                <a:latin typeface="宋体" panose="02010600030101010101" pitchFamily="2" charset="-122"/>
                <a:cs typeface="宋体" panose="02010600030101010101" pitchFamily="2" charset="-122"/>
              </a:rPr>
              <a:t>在</a:t>
            </a:r>
            <a:r>
              <a:rPr sz="1800" spc="-155" dirty="0">
                <a:latin typeface="宋体" panose="02010600030101010101" pitchFamily="2" charset="-122"/>
                <a:cs typeface="宋体" panose="02010600030101010101" pitchFamily="2" charset="-122"/>
              </a:rPr>
              <a:t>job</a:t>
            </a:r>
            <a:r>
              <a:rPr sz="1800" dirty="0">
                <a:latin typeface="宋体" panose="02010600030101010101" pitchFamily="2" charset="-122"/>
                <a:cs typeface="宋体" panose="02010600030101010101" pitchFamily="2" charset="-122"/>
              </a:rPr>
              <a:t>配置段</a:t>
            </a:r>
            <a:r>
              <a:rPr sz="1800" spc="-5" dirty="0">
                <a:latin typeface="宋体" panose="02010600030101010101" pitchFamily="2" charset="-122"/>
                <a:cs typeface="宋体" panose="02010600030101010101" pitchFamily="2" charset="-122"/>
              </a:rPr>
              <a:t>的</a:t>
            </a:r>
            <a:r>
              <a:rPr sz="1800" spc="-200" dirty="0">
                <a:latin typeface="宋体" panose="02010600030101010101" pitchFamily="2" charset="-122"/>
                <a:cs typeface="宋体" panose="02010600030101010101" pitchFamily="2" charset="-122"/>
              </a:rPr>
              <a:t>relabel_confi</a:t>
            </a:r>
            <a:r>
              <a:rPr sz="1800" spc="-204" dirty="0">
                <a:latin typeface="宋体" panose="02010600030101010101" pitchFamily="2" charset="-122"/>
                <a:cs typeface="宋体" panose="02010600030101010101" pitchFamily="2" charset="-122"/>
              </a:rPr>
              <a:t>g</a:t>
            </a:r>
            <a:r>
              <a:rPr sz="1800" dirty="0">
                <a:latin typeface="宋体" panose="02010600030101010101" pitchFamily="2" charset="-122"/>
                <a:cs typeface="宋体" panose="02010600030101010101" pitchFamily="2" charset="-122"/>
              </a:rPr>
              <a:t>配置中，常用于实现如下功能</a:t>
            </a:r>
          </a:p>
          <a:p>
            <a:pPr marL="1205865" lvl="2" indent="-280035">
              <a:lnSpc>
                <a:spcPct val="100000"/>
              </a:lnSpc>
              <a:spcBef>
                <a:spcPts val="320"/>
              </a:spcBef>
              <a:buClr>
                <a:srgbClr val="F3C108"/>
              </a:buClr>
              <a:buFont typeface="Wingdings" panose="05000000000000000000"/>
              <a:buChar char=""/>
              <a:tabLst>
                <a:tab pos="1206500" algn="l"/>
              </a:tabLst>
            </a:pPr>
            <a:r>
              <a:rPr sz="1600" spc="-5" dirty="0">
                <a:latin typeface="宋体" panose="02010600030101010101" pitchFamily="2" charset="-122"/>
                <a:cs typeface="宋体" panose="02010600030101010101" pitchFamily="2" charset="-122"/>
              </a:rPr>
              <a:t>将来自服务发现的元数据标签中的信息附加到指标的标签上；</a:t>
            </a:r>
            <a:endParaRPr sz="1600" dirty="0">
              <a:latin typeface="宋体" panose="02010600030101010101" pitchFamily="2" charset="-122"/>
              <a:cs typeface="宋体" panose="02010600030101010101" pitchFamily="2" charset="-122"/>
            </a:endParaRPr>
          </a:p>
          <a:p>
            <a:pPr marL="1205865" lvl="2" indent="-280035">
              <a:lnSpc>
                <a:spcPct val="100000"/>
              </a:lnSpc>
              <a:spcBef>
                <a:spcPts val="315"/>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过滤目标；</a:t>
            </a:r>
          </a:p>
          <a:p>
            <a:pPr marL="304800" indent="-292100">
              <a:lnSpc>
                <a:spcPct val="100000"/>
              </a:lnSpc>
              <a:spcBef>
                <a:spcPts val="73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这之后，便是数据抓取、以及指标返回的过程；</a:t>
            </a:r>
          </a:p>
          <a:p>
            <a:pPr marL="304800" indent="-292100">
              <a:lnSpc>
                <a:spcPct val="100000"/>
              </a:lnSpc>
              <a:spcBef>
                <a:spcPts val="76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抓取而来的指标在保存之前，还允许用户对指标重新打标并过滤的方式；</a:t>
            </a: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它定义</a:t>
            </a:r>
            <a:r>
              <a:rPr sz="1800" spc="-5" dirty="0">
                <a:latin typeface="宋体" panose="02010600030101010101" pitchFamily="2" charset="-122"/>
                <a:cs typeface="宋体" panose="02010600030101010101" pitchFamily="2" charset="-122"/>
              </a:rPr>
              <a:t>在</a:t>
            </a:r>
            <a:r>
              <a:rPr sz="1800" spc="-155" dirty="0">
                <a:latin typeface="宋体" panose="02010600030101010101" pitchFamily="2" charset="-122"/>
                <a:cs typeface="宋体" panose="02010600030101010101" pitchFamily="2" charset="-122"/>
              </a:rPr>
              <a:t>job</a:t>
            </a:r>
            <a:r>
              <a:rPr sz="1800" dirty="0">
                <a:latin typeface="宋体" panose="02010600030101010101" pitchFamily="2" charset="-122"/>
                <a:cs typeface="宋体" panose="02010600030101010101" pitchFamily="2" charset="-122"/>
              </a:rPr>
              <a:t>配置段</a:t>
            </a:r>
            <a:r>
              <a:rPr sz="1800" spc="-5" dirty="0">
                <a:latin typeface="宋体" panose="02010600030101010101" pitchFamily="2" charset="-122"/>
                <a:cs typeface="宋体" panose="02010600030101010101" pitchFamily="2" charset="-122"/>
              </a:rPr>
              <a:t>的</a:t>
            </a:r>
            <a:r>
              <a:rPr sz="1800" spc="-185" dirty="0">
                <a:latin typeface="宋体" panose="02010600030101010101" pitchFamily="2" charset="-122"/>
                <a:cs typeface="宋体" panose="02010600030101010101" pitchFamily="2" charset="-122"/>
              </a:rPr>
              <a:t>metric_relabel_configs</a:t>
            </a:r>
            <a:r>
              <a:rPr sz="1800" dirty="0">
                <a:latin typeface="宋体" panose="02010600030101010101" pitchFamily="2" charset="-122"/>
                <a:cs typeface="宋体" panose="02010600030101010101" pitchFamily="2" charset="-122"/>
              </a:rPr>
              <a:t>配置中，常用于实现如下功能</a:t>
            </a:r>
          </a:p>
          <a:p>
            <a:pPr marL="1205865" lvl="2" indent="-280035">
              <a:lnSpc>
                <a:spcPct val="100000"/>
              </a:lnSpc>
              <a:spcBef>
                <a:spcPts val="32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删除不必要的指标；</a:t>
            </a:r>
          </a:p>
          <a:p>
            <a:pPr marL="1205865" lvl="2" indent="-280035">
              <a:lnSpc>
                <a:spcPct val="100000"/>
              </a:lnSpc>
              <a:spcBef>
                <a:spcPts val="31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从指标中删除敏感或不需要的标签；</a:t>
            </a:r>
          </a:p>
          <a:p>
            <a:pPr marL="1205865" lvl="2" indent="-280035">
              <a:lnSpc>
                <a:spcPct val="100000"/>
              </a:lnSpc>
              <a:spcBef>
                <a:spcPts val="31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添加、编辑或修改指标的标签值或标签格式；</a:t>
            </a:r>
          </a:p>
        </p:txBody>
      </p:sp>
      <p:pic>
        <p:nvPicPr>
          <p:cNvPr id="7"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8"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9" name="图片 8"/>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5747385" cy="513080"/>
          </a:xfrm>
          <a:prstGeom prst="rect">
            <a:avLst/>
          </a:prstGeom>
        </p:spPr>
        <p:txBody>
          <a:bodyPr vert="horz" wrap="square" lIns="0" tIns="12700" rIns="0" bIns="0" rtlCol="0">
            <a:spAutoFit/>
          </a:bodyPr>
          <a:lstStyle/>
          <a:p>
            <a:pPr marL="12700">
              <a:lnSpc>
                <a:spcPct val="100000"/>
              </a:lnSpc>
              <a:spcBef>
                <a:spcPts val="100"/>
              </a:spcBef>
            </a:pPr>
            <a:r>
              <a:rPr sz="3200" b="0" spc="-295" dirty="0">
                <a:solidFill>
                  <a:srgbClr val="000000"/>
                </a:solidFill>
                <a:latin typeface="宋体" panose="02010600030101010101" pitchFamily="2" charset="-122"/>
                <a:cs typeface="宋体" panose="02010600030101010101" pitchFamily="2" charset="-122"/>
              </a:rPr>
              <a:t>Prometheu</a:t>
            </a:r>
            <a:r>
              <a:rPr sz="3200" b="0" spc="-300" dirty="0">
                <a:solidFill>
                  <a:srgbClr val="000000"/>
                </a:solidFill>
                <a:latin typeface="宋体" panose="02010600030101010101" pitchFamily="2" charset="-122"/>
                <a:cs typeface="宋体" panose="02010600030101010101" pitchFamily="2" charset="-122"/>
              </a:rPr>
              <a:t>s</a:t>
            </a:r>
            <a:r>
              <a:rPr sz="3200" b="0" dirty="0">
                <a:solidFill>
                  <a:srgbClr val="000000"/>
                </a:solidFill>
                <a:latin typeface="宋体" panose="02010600030101010101" pitchFamily="2" charset="-122"/>
                <a:cs typeface="宋体" panose="02010600030101010101" pitchFamily="2" charset="-122"/>
              </a:rPr>
              <a:t>可集成的服务发现机制</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11520805" cy="2712720"/>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不同场景中，服务注册中心的指代也会有所不同</a:t>
            </a: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公有或私</a:t>
            </a:r>
            <a:r>
              <a:rPr sz="1800" spc="-5" dirty="0">
                <a:latin typeface="宋体" panose="02010600030101010101" pitchFamily="2" charset="-122"/>
                <a:cs typeface="宋体" panose="02010600030101010101" pitchFamily="2" charset="-122"/>
              </a:rPr>
              <a:t>有</a:t>
            </a:r>
            <a:r>
              <a:rPr sz="1800" spc="-204" dirty="0">
                <a:latin typeface="宋体" panose="02010600030101010101" pitchFamily="2" charset="-122"/>
                <a:cs typeface="宋体" panose="02010600030101010101" pitchFamily="2" charset="-122"/>
              </a:rPr>
              <a:t>Iaa</a:t>
            </a:r>
            <a:r>
              <a:rPr sz="1800" spc="-45" dirty="0">
                <a:latin typeface="宋体" panose="02010600030101010101" pitchFamily="2" charset="-122"/>
                <a:cs typeface="宋体" panose="02010600030101010101" pitchFamily="2" charset="-122"/>
              </a:rPr>
              <a:t>S</a:t>
            </a:r>
            <a:r>
              <a:rPr sz="1800" dirty="0">
                <a:latin typeface="宋体" panose="02010600030101010101" pitchFamily="2" charset="-122"/>
                <a:cs typeface="宋体" panose="02010600030101010101" pitchFamily="2" charset="-122"/>
              </a:rPr>
              <a:t>云自身保存有平台上的所有资源信息，其</a:t>
            </a:r>
            <a:r>
              <a:rPr sz="1800" spc="55" dirty="0">
                <a:latin typeface="宋体" panose="02010600030101010101" pitchFamily="2" charset="-122"/>
                <a:cs typeface="宋体" panose="02010600030101010101" pitchFamily="2" charset="-122"/>
              </a:rPr>
              <a:t>API</a:t>
            </a:r>
            <a:r>
              <a:rPr sz="1800" spc="-470" dirty="0">
                <a:latin typeface="宋体" panose="02010600030101010101" pitchFamily="2" charset="-122"/>
                <a:cs typeface="宋体" panose="02010600030101010101" pitchFamily="2" charset="-122"/>
              </a:rPr>
              <a:t> </a:t>
            </a:r>
            <a:r>
              <a:rPr sz="1800" spc="-140" dirty="0">
                <a:latin typeface="宋体" panose="02010600030101010101" pitchFamily="2" charset="-122"/>
                <a:cs typeface="宋体" panose="02010600030101010101" pitchFamily="2" charset="-122"/>
              </a:rPr>
              <a:t>Ser</a:t>
            </a:r>
            <a:r>
              <a:rPr sz="1800" spc="-150" dirty="0">
                <a:latin typeface="宋体" panose="02010600030101010101" pitchFamily="2" charset="-122"/>
                <a:cs typeface="宋体" panose="02010600030101010101" pitchFamily="2" charset="-122"/>
              </a:rPr>
              <a:t>v</a:t>
            </a:r>
            <a:r>
              <a:rPr sz="1800" spc="-225" dirty="0">
                <a:latin typeface="宋体" panose="02010600030101010101" pitchFamily="2" charset="-122"/>
                <a:cs typeface="宋体" panose="02010600030101010101" pitchFamily="2" charset="-122"/>
              </a:rPr>
              <a:t>er</a:t>
            </a:r>
            <a:r>
              <a:rPr sz="1800" dirty="0">
                <a:latin typeface="宋体" panose="02010600030101010101" pitchFamily="2" charset="-122"/>
                <a:cs typeface="宋体" panose="02010600030101010101" pitchFamily="2" charset="-122"/>
              </a:rPr>
              <a:t>便可作</a:t>
            </a:r>
            <a:r>
              <a:rPr sz="1800" spc="-5" dirty="0">
                <a:latin typeface="宋体" panose="02010600030101010101" pitchFamily="2" charset="-122"/>
                <a:cs typeface="宋体" panose="02010600030101010101" pitchFamily="2" charset="-122"/>
              </a:rPr>
              <a:t>为</a:t>
            </a:r>
            <a:r>
              <a:rPr sz="1800" spc="-30" dirty="0">
                <a:latin typeface="宋体" panose="02010600030101010101" pitchFamily="2" charset="-122"/>
                <a:cs typeface="宋体" panose="02010600030101010101" pitchFamily="2" charset="-122"/>
              </a:rPr>
              <a:t>Promet</a:t>
            </a:r>
            <a:r>
              <a:rPr sz="1800" spc="-25" dirty="0">
                <a:latin typeface="宋体" panose="02010600030101010101" pitchFamily="2" charset="-122"/>
                <a:cs typeface="宋体" panose="02010600030101010101" pitchFamily="2" charset="-122"/>
              </a:rPr>
              <a:t>h</a:t>
            </a:r>
            <a:r>
              <a:rPr sz="1800" spc="-140" dirty="0">
                <a:latin typeface="宋体" panose="02010600030101010101" pitchFamily="2" charset="-122"/>
                <a:cs typeface="宋体" panose="02010600030101010101" pitchFamily="2" charset="-122"/>
              </a:rPr>
              <a:t>eus</a:t>
            </a:r>
            <a:r>
              <a:rPr sz="1800" dirty="0">
                <a:latin typeface="宋体" panose="02010600030101010101" pitchFamily="2" charset="-122"/>
                <a:cs typeface="宋体" panose="02010600030101010101" pitchFamily="2" charset="-122"/>
              </a:rPr>
              <a:t>的服务发现媒介；</a:t>
            </a:r>
          </a:p>
          <a:p>
            <a:pPr marL="1205865" lvl="2" indent="-280035">
              <a:lnSpc>
                <a:spcPct val="100000"/>
              </a:lnSpc>
              <a:spcBef>
                <a:spcPts val="320"/>
              </a:spcBef>
              <a:buClr>
                <a:srgbClr val="F3C108"/>
              </a:buClr>
              <a:buFont typeface="Wingdings" panose="05000000000000000000"/>
              <a:buChar char=""/>
              <a:tabLst>
                <a:tab pos="1206500" algn="l"/>
              </a:tabLst>
            </a:pPr>
            <a:r>
              <a:rPr sz="1600" spc="-140" dirty="0">
                <a:latin typeface="宋体" panose="02010600030101010101" pitchFamily="2" charset="-122"/>
                <a:cs typeface="宋体" panose="02010600030101010101" pitchFamily="2" charset="-122"/>
              </a:rPr>
              <a:t>azure</a:t>
            </a:r>
            <a:r>
              <a:rPr sz="1600" spc="-5" dirty="0">
                <a:latin typeface="宋体" panose="02010600030101010101" pitchFamily="2" charset="-122"/>
                <a:cs typeface="宋体" panose="02010600030101010101" pitchFamily="2" charset="-122"/>
              </a:rPr>
              <a:t>、</a:t>
            </a:r>
            <a:r>
              <a:rPr sz="1600" spc="-105" dirty="0">
                <a:latin typeface="宋体" panose="02010600030101010101" pitchFamily="2" charset="-122"/>
                <a:cs typeface="宋体" panose="02010600030101010101" pitchFamily="2" charset="-122"/>
              </a:rPr>
              <a:t>ec2</a:t>
            </a:r>
            <a:r>
              <a:rPr sz="1600" spc="-5" dirty="0">
                <a:latin typeface="宋体" panose="02010600030101010101" pitchFamily="2" charset="-122"/>
                <a:cs typeface="宋体" panose="02010600030101010101" pitchFamily="2" charset="-122"/>
              </a:rPr>
              <a:t>、</a:t>
            </a:r>
            <a:r>
              <a:rPr sz="1600" spc="-190" dirty="0">
                <a:latin typeface="宋体" panose="02010600030101010101" pitchFamily="2" charset="-122"/>
                <a:cs typeface="宋体" panose="02010600030101010101" pitchFamily="2" charset="-122"/>
              </a:rPr>
              <a:t>digitalocean</a:t>
            </a:r>
            <a:r>
              <a:rPr sz="1600" spc="-5" dirty="0">
                <a:latin typeface="宋体" panose="02010600030101010101" pitchFamily="2" charset="-122"/>
                <a:cs typeface="宋体" panose="02010600030101010101" pitchFamily="2" charset="-122"/>
              </a:rPr>
              <a:t>、</a:t>
            </a:r>
            <a:r>
              <a:rPr sz="1600" spc="-125" dirty="0">
                <a:latin typeface="宋体" panose="02010600030101010101" pitchFamily="2" charset="-122"/>
                <a:cs typeface="宋体" panose="02010600030101010101" pitchFamily="2" charset="-122"/>
              </a:rPr>
              <a:t>gce</a:t>
            </a:r>
            <a:r>
              <a:rPr sz="1600" spc="-5" dirty="0">
                <a:latin typeface="宋体" panose="02010600030101010101" pitchFamily="2" charset="-122"/>
                <a:cs typeface="宋体" panose="02010600030101010101" pitchFamily="2" charset="-122"/>
              </a:rPr>
              <a:t>、</a:t>
            </a:r>
            <a:r>
              <a:rPr sz="1600" spc="-140" dirty="0">
                <a:latin typeface="宋体" panose="02010600030101010101" pitchFamily="2" charset="-122"/>
                <a:cs typeface="宋体" panose="02010600030101010101" pitchFamily="2" charset="-122"/>
              </a:rPr>
              <a:t>hetzner</a:t>
            </a:r>
            <a:r>
              <a:rPr sz="1600" dirty="0">
                <a:latin typeface="宋体" panose="02010600030101010101" pitchFamily="2" charset="-122"/>
                <a:cs typeface="宋体" panose="02010600030101010101" pitchFamily="2" charset="-122"/>
              </a:rPr>
              <a:t>、</a:t>
            </a:r>
          </a:p>
          <a:p>
            <a:pPr marL="755650" lvl="1" indent="-285750">
              <a:lnSpc>
                <a:spcPct val="100000"/>
              </a:lnSpc>
              <a:spcBef>
                <a:spcPts val="275"/>
              </a:spcBef>
              <a:buClr>
                <a:srgbClr val="45B19B"/>
              </a:buClr>
              <a:buFont typeface="Wingdings" panose="05000000000000000000"/>
              <a:buChar char=""/>
              <a:tabLst>
                <a:tab pos="755650" algn="l"/>
              </a:tabLst>
            </a:pPr>
            <a:r>
              <a:rPr sz="1800" spc="-60" dirty="0">
                <a:latin typeface="宋体" panose="02010600030101010101" pitchFamily="2" charset="-122"/>
                <a:cs typeface="宋体" panose="02010600030101010101" pitchFamily="2" charset="-122"/>
              </a:rPr>
              <a:t>Prometheus</a:t>
            </a:r>
            <a:r>
              <a:rPr sz="1800" dirty="0">
                <a:latin typeface="宋体" panose="02010600030101010101" pitchFamily="2" charset="-122"/>
                <a:cs typeface="宋体" panose="02010600030101010101" pitchFamily="2" charset="-122"/>
              </a:rPr>
              <a:t>也可以集成到多种不同的开源服务发现工具上，以动态发现需要监控的目标；</a:t>
            </a:r>
          </a:p>
          <a:p>
            <a:pPr marL="1155065" lvl="2" indent="-229235">
              <a:lnSpc>
                <a:spcPct val="100000"/>
              </a:lnSpc>
              <a:spcBef>
                <a:spcPts val="320"/>
              </a:spcBef>
              <a:buClr>
                <a:srgbClr val="F3C108"/>
              </a:buClr>
              <a:buFont typeface="Wingdings" panose="05000000000000000000"/>
              <a:buChar char=""/>
              <a:tabLst>
                <a:tab pos="1155700" algn="l"/>
              </a:tabLst>
            </a:pPr>
            <a:r>
              <a:rPr sz="1600" spc="-70" dirty="0">
                <a:latin typeface="宋体" panose="02010600030101010101" pitchFamily="2" charset="-122"/>
                <a:cs typeface="宋体" panose="02010600030101010101" pitchFamily="2" charset="-122"/>
              </a:rPr>
              <a:t>Consul</a:t>
            </a:r>
            <a:r>
              <a:rPr sz="1600" dirty="0">
                <a:latin typeface="宋体" panose="02010600030101010101" pitchFamily="2" charset="-122"/>
                <a:cs typeface="宋体" panose="02010600030101010101" pitchFamily="2" charset="-122"/>
              </a:rPr>
              <a:t>、</a:t>
            </a:r>
            <a:r>
              <a:rPr sz="1600" spc="-65" dirty="0">
                <a:latin typeface="宋体" panose="02010600030101010101" pitchFamily="2" charset="-122"/>
                <a:cs typeface="宋体" panose="02010600030101010101" pitchFamily="2" charset="-122"/>
              </a:rPr>
              <a:t>Eureka</a:t>
            </a:r>
            <a:r>
              <a:rPr sz="1600" spc="-409" dirty="0">
                <a:latin typeface="宋体" panose="02010600030101010101" pitchFamily="2" charset="-122"/>
                <a:cs typeface="宋体" panose="02010600030101010101" pitchFamily="2" charset="-122"/>
              </a:rPr>
              <a:t> </a:t>
            </a:r>
            <a:r>
              <a:rPr sz="1600" spc="-50" dirty="0">
                <a:latin typeface="宋体" panose="02010600030101010101" pitchFamily="2" charset="-122"/>
                <a:cs typeface="宋体" panose="02010600030101010101" pitchFamily="2" charset="-122"/>
              </a:rPr>
              <a:t>Zookeeper</a:t>
            </a:r>
            <a:r>
              <a:rPr sz="1600" spc="-420" dirty="0">
                <a:latin typeface="宋体" panose="02010600030101010101" pitchFamily="2" charset="-122"/>
                <a:cs typeface="宋体" panose="02010600030101010101" pitchFamily="2" charset="-122"/>
              </a:rPr>
              <a:t> </a:t>
            </a:r>
            <a:r>
              <a:rPr sz="1600" spc="-180" dirty="0">
                <a:latin typeface="宋体" panose="02010600030101010101" pitchFamily="2" charset="-122"/>
                <a:cs typeface="宋体" panose="02010600030101010101" pitchFamily="2" charset="-122"/>
              </a:rPr>
              <a:t>Serverset</a:t>
            </a:r>
            <a:r>
              <a:rPr sz="1600" dirty="0">
                <a:latin typeface="宋体" panose="02010600030101010101" pitchFamily="2" charset="-122"/>
                <a:cs typeface="宋体" panose="02010600030101010101" pitchFamily="2" charset="-122"/>
              </a:rPr>
              <a:t>或</a:t>
            </a:r>
            <a:r>
              <a:rPr sz="1600" spc="-65" dirty="0">
                <a:latin typeface="宋体" panose="02010600030101010101" pitchFamily="2" charset="-122"/>
                <a:cs typeface="宋体" panose="02010600030101010101" pitchFamily="2" charset="-122"/>
              </a:rPr>
              <a:t>Airbnb</a:t>
            </a:r>
            <a:r>
              <a:rPr sz="1600" spc="-425" dirty="0">
                <a:latin typeface="宋体" panose="02010600030101010101" pitchFamily="2" charset="-122"/>
                <a:cs typeface="宋体" panose="02010600030101010101" pitchFamily="2" charset="-122"/>
              </a:rPr>
              <a:t> </a:t>
            </a:r>
            <a:r>
              <a:rPr sz="1600" spc="-30" dirty="0">
                <a:latin typeface="宋体" panose="02010600030101010101" pitchFamily="2" charset="-122"/>
                <a:cs typeface="宋体" panose="02010600030101010101" pitchFamily="2" charset="-122"/>
              </a:rPr>
              <a:t>Nerve</a:t>
            </a:r>
            <a:r>
              <a:rPr sz="1600" dirty="0">
                <a:latin typeface="宋体" panose="02010600030101010101" pitchFamily="2" charset="-122"/>
                <a:cs typeface="宋体" panose="02010600030101010101" pitchFamily="2" charset="-122"/>
              </a:rPr>
              <a:t>等</a:t>
            </a:r>
          </a:p>
          <a:p>
            <a:pPr marL="698500" marR="5080" lvl="1" indent="-228600">
              <a:lnSpc>
                <a:spcPts val="1950"/>
              </a:lnSpc>
              <a:spcBef>
                <a:spcPts val="510"/>
              </a:spcBef>
              <a:buClr>
                <a:srgbClr val="45B19B"/>
              </a:buClr>
              <a:buFont typeface="Wingdings" panose="05000000000000000000"/>
              <a:buChar char=""/>
              <a:tabLst>
                <a:tab pos="755650" algn="l"/>
              </a:tabLst>
            </a:pPr>
            <a:r>
              <a:rPr dirty="0"/>
              <a:t>	</a:t>
            </a:r>
            <a:r>
              <a:rPr sz="1800" spc="-65" dirty="0">
                <a:latin typeface="宋体" panose="02010600030101010101" pitchFamily="2" charset="-122"/>
                <a:cs typeface="宋体" panose="02010600030101010101" pitchFamily="2" charset="-122"/>
              </a:rPr>
              <a:t>Prometheus</a:t>
            </a:r>
            <a:r>
              <a:rPr sz="1800" dirty="0">
                <a:latin typeface="宋体" panose="02010600030101010101" pitchFamily="2" charset="-122"/>
                <a:cs typeface="宋体" panose="02010600030101010101" pitchFamily="2" charset="-122"/>
              </a:rPr>
              <a:t>也可以很好地集成到</a:t>
            </a:r>
            <a:r>
              <a:rPr sz="1800" spc="-95" dirty="0">
                <a:latin typeface="宋体" panose="02010600030101010101" pitchFamily="2" charset="-122"/>
                <a:cs typeface="宋体" panose="02010600030101010101" pitchFamily="2" charset="-122"/>
              </a:rPr>
              <a:t>Kubernetes</a:t>
            </a:r>
            <a:r>
              <a:rPr sz="1800" dirty="0">
                <a:latin typeface="宋体" panose="02010600030101010101" pitchFamily="2" charset="-122"/>
                <a:cs typeface="宋体" panose="02010600030101010101" pitchFamily="2" charset="-122"/>
              </a:rPr>
              <a:t>平</a:t>
            </a:r>
            <a:r>
              <a:rPr sz="1800" spc="-15" dirty="0">
                <a:latin typeface="宋体" panose="02010600030101010101" pitchFamily="2" charset="-122"/>
                <a:cs typeface="宋体" panose="02010600030101010101" pitchFamily="2" charset="-122"/>
              </a:rPr>
              <a:t>台</a:t>
            </a:r>
            <a:r>
              <a:rPr sz="1800" dirty="0">
                <a:latin typeface="宋体" panose="02010600030101010101" pitchFamily="2" charset="-122"/>
                <a:cs typeface="宋体" panose="02010600030101010101" pitchFamily="2" charset="-122"/>
              </a:rPr>
              <a:t>上，通过其</a:t>
            </a:r>
            <a:r>
              <a:rPr sz="1800" spc="50" dirty="0">
                <a:latin typeface="宋体" panose="02010600030101010101" pitchFamily="2" charset="-122"/>
                <a:cs typeface="宋体" panose="02010600030101010101" pitchFamily="2" charset="-122"/>
              </a:rPr>
              <a:t>API</a:t>
            </a:r>
            <a:r>
              <a:rPr sz="1800" spc="-434" dirty="0">
                <a:latin typeface="宋体" panose="02010600030101010101" pitchFamily="2" charset="-122"/>
                <a:cs typeface="宋体" panose="02010600030101010101" pitchFamily="2" charset="-122"/>
              </a:rPr>
              <a:t> </a:t>
            </a:r>
            <a:r>
              <a:rPr sz="1800" spc="-170" dirty="0">
                <a:latin typeface="宋体" panose="02010600030101010101" pitchFamily="2" charset="-122"/>
                <a:cs typeface="宋体" panose="02010600030101010101" pitchFamily="2" charset="-122"/>
              </a:rPr>
              <a:t>Server</a:t>
            </a:r>
            <a:r>
              <a:rPr sz="1800" dirty="0">
                <a:latin typeface="宋体" panose="02010600030101010101" pitchFamily="2" charset="-122"/>
                <a:cs typeface="宋体" panose="02010600030101010101" pitchFamily="2" charset="-122"/>
              </a:rPr>
              <a:t>动</a:t>
            </a:r>
            <a:r>
              <a:rPr sz="1800" spc="10" dirty="0">
                <a:latin typeface="宋体" panose="02010600030101010101" pitchFamily="2" charset="-122"/>
                <a:cs typeface="宋体" panose="02010600030101010101" pitchFamily="2" charset="-122"/>
              </a:rPr>
              <a:t>态</a:t>
            </a:r>
            <a:r>
              <a:rPr sz="1800" dirty="0">
                <a:latin typeface="宋体" panose="02010600030101010101" pitchFamily="2" charset="-122"/>
                <a:cs typeface="宋体" panose="02010600030101010101" pitchFamily="2" charset="-122"/>
              </a:rPr>
              <a:t>发现</a:t>
            </a:r>
            <a:r>
              <a:rPr sz="1800" spc="5" dirty="0">
                <a:latin typeface="宋体" panose="02010600030101010101" pitchFamily="2" charset="-122"/>
                <a:cs typeface="宋体" panose="02010600030101010101" pitchFamily="2" charset="-122"/>
              </a:rPr>
              <a:t>各</a:t>
            </a:r>
            <a:r>
              <a:rPr sz="1800" dirty="0">
                <a:latin typeface="宋体" panose="02010600030101010101" pitchFamily="2" charset="-122"/>
                <a:cs typeface="宋体" panose="02010600030101010101" pitchFamily="2" charset="-122"/>
              </a:rPr>
              <a:t>类被</a:t>
            </a:r>
            <a:r>
              <a:rPr sz="1800" spc="5" dirty="0">
                <a:latin typeface="宋体" panose="02010600030101010101" pitchFamily="2" charset="-122"/>
                <a:cs typeface="宋体" panose="02010600030101010101" pitchFamily="2" charset="-122"/>
              </a:rPr>
              <a:t>监</a:t>
            </a:r>
            <a:r>
              <a:rPr sz="1800" dirty="0">
                <a:latin typeface="宋体" panose="02010600030101010101" pitchFamily="2" charset="-122"/>
                <a:cs typeface="宋体" panose="02010600030101010101" pitchFamily="2" charset="-122"/>
              </a:rPr>
              <a:t>控</a:t>
            </a:r>
            <a:r>
              <a:rPr sz="1800" spc="-15" dirty="0">
                <a:latin typeface="宋体" panose="02010600030101010101" pitchFamily="2" charset="-122"/>
                <a:cs typeface="宋体" panose="02010600030101010101" pitchFamily="2" charset="-122"/>
              </a:rPr>
              <a:t>的</a:t>
            </a:r>
            <a:r>
              <a:rPr sz="1800" spc="30" dirty="0">
                <a:latin typeface="宋体" panose="02010600030101010101" pitchFamily="2" charset="-122"/>
                <a:cs typeface="宋体" panose="02010600030101010101" pitchFamily="2" charset="-122"/>
              </a:rPr>
              <a:t>Pod（</a:t>
            </a:r>
            <a:r>
              <a:rPr sz="1800" dirty="0">
                <a:latin typeface="宋体" panose="02010600030101010101" pitchFamily="2" charset="-122"/>
                <a:cs typeface="宋体" panose="02010600030101010101" pitchFamily="2" charset="-122"/>
              </a:rPr>
              <a:t>容器集）、 </a:t>
            </a:r>
            <a:r>
              <a:rPr sz="1800" spc="-195" dirty="0">
                <a:latin typeface="宋体" panose="02010600030101010101" pitchFamily="2" charset="-122"/>
                <a:cs typeface="宋体" panose="02010600030101010101" pitchFamily="2" charset="-122"/>
              </a:rPr>
              <a:t>Service</a:t>
            </a:r>
            <a:r>
              <a:rPr sz="1800" dirty="0">
                <a:latin typeface="宋体" panose="02010600030101010101" pitchFamily="2" charset="-122"/>
                <a:cs typeface="宋体" panose="02010600030101010101" pitchFamily="2" charset="-122"/>
              </a:rPr>
              <a:t>、</a:t>
            </a:r>
            <a:r>
              <a:rPr sz="1800" spc="-65" dirty="0">
                <a:latin typeface="宋体" panose="02010600030101010101" pitchFamily="2" charset="-122"/>
                <a:cs typeface="宋体" panose="02010600030101010101" pitchFamily="2" charset="-122"/>
              </a:rPr>
              <a:t>Endpoint</a:t>
            </a:r>
            <a:r>
              <a:rPr sz="1800" dirty="0">
                <a:latin typeface="宋体" panose="02010600030101010101" pitchFamily="2" charset="-122"/>
                <a:cs typeface="宋体" panose="02010600030101010101" pitchFamily="2" charset="-122"/>
              </a:rPr>
              <a:t>、</a:t>
            </a:r>
            <a:r>
              <a:rPr sz="1800" spc="-185" dirty="0">
                <a:latin typeface="宋体" panose="02010600030101010101" pitchFamily="2" charset="-122"/>
                <a:cs typeface="宋体" panose="02010600030101010101" pitchFamily="2" charset="-122"/>
              </a:rPr>
              <a:t>Ingress</a:t>
            </a:r>
            <a:r>
              <a:rPr sz="1800" dirty="0">
                <a:latin typeface="宋体" panose="02010600030101010101" pitchFamily="2" charset="-122"/>
                <a:cs typeface="宋体" panose="02010600030101010101" pitchFamily="2" charset="-122"/>
              </a:rPr>
              <a:t>和</a:t>
            </a:r>
            <a:r>
              <a:rPr sz="1800" spc="85" dirty="0">
                <a:latin typeface="宋体" panose="02010600030101010101" pitchFamily="2" charset="-122"/>
                <a:cs typeface="宋体" panose="02010600030101010101" pitchFamily="2" charset="-122"/>
              </a:rPr>
              <a:t>Node</a:t>
            </a:r>
            <a:r>
              <a:rPr sz="1800" dirty="0">
                <a:latin typeface="宋体" panose="02010600030101010101" pitchFamily="2" charset="-122"/>
                <a:cs typeface="宋体" panose="02010600030101010101" pitchFamily="2" charset="-122"/>
              </a:rPr>
              <a:t>对象；</a:t>
            </a:r>
          </a:p>
          <a:p>
            <a:pPr marL="1155065" lvl="2" indent="-229235">
              <a:lnSpc>
                <a:spcPct val="100000"/>
              </a:lnSpc>
              <a:spcBef>
                <a:spcPts val="290"/>
              </a:spcBef>
              <a:buClr>
                <a:srgbClr val="F3C108"/>
              </a:buClr>
              <a:buFont typeface="Wingdings" panose="05000000000000000000"/>
              <a:buChar char=""/>
              <a:tabLst>
                <a:tab pos="1155700" algn="l"/>
              </a:tabLst>
            </a:pPr>
            <a:r>
              <a:rPr sz="1600" dirty="0">
                <a:latin typeface="宋体" panose="02010600030101010101" pitchFamily="2" charset="-122"/>
                <a:cs typeface="宋体" panose="02010600030101010101" pitchFamily="2" charset="-122"/>
              </a:rPr>
              <a:t>它也支持基于</a:t>
            </a:r>
            <a:r>
              <a:rPr sz="1600" spc="-40" dirty="0">
                <a:latin typeface="宋体" panose="02010600030101010101" pitchFamily="2" charset="-122"/>
                <a:cs typeface="宋体" panose="02010600030101010101" pitchFamily="2" charset="-122"/>
              </a:rPr>
              <a:t>doc</a:t>
            </a:r>
            <a:r>
              <a:rPr sz="1600" spc="-50" dirty="0">
                <a:latin typeface="宋体" panose="02010600030101010101" pitchFamily="2" charset="-122"/>
                <a:cs typeface="宋体" panose="02010600030101010101" pitchFamily="2" charset="-122"/>
              </a:rPr>
              <a:t>kerswar</a:t>
            </a:r>
            <a:r>
              <a:rPr sz="1600" spc="-60" dirty="0">
                <a:latin typeface="宋体" panose="02010600030101010101" pitchFamily="2" charset="-122"/>
                <a:cs typeface="宋体" panose="02010600030101010101" pitchFamily="2" charset="-122"/>
              </a:rPr>
              <a:t>m</a:t>
            </a:r>
            <a:r>
              <a:rPr sz="1600" dirty="0">
                <a:latin typeface="宋体" panose="02010600030101010101" pitchFamily="2" charset="-122"/>
                <a:cs typeface="宋体" panose="02010600030101010101" pitchFamily="2" charset="-122"/>
              </a:rPr>
              <a:t>和</a:t>
            </a:r>
            <a:r>
              <a:rPr sz="1600" spc="5" dirty="0">
                <a:latin typeface="宋体" panose="02010600030101010101" pitchFamily="2" charset="-122"/>
                <a:cs typeface="宋体" panose="02010600030101010101" pitchFamily="2" charset="-122"/>
              </a:rPr>
              <a:t>ma</a:t>
            </a:r>
            <a:r>
              <a:rPr sz="1600" spc="-5" dirty="0">
                <a:latin typeface="宋体" panose="02010600030101010101" pitchFamily="2" charset="-122"/>
                <a:cs typeface="宋体" panose="02010600030101010101" pitchFamily="2" charset="-122"/>
              </a:rPr>
              <a:t>r</a:t>
            </a:r>
            <a:r>
              <a:rPr sz="1600" spc="-160" dirty="0">
                <a:latin typeface="宋体" panose="02010600030101010101" pitchFamily="2" charset="-122"/>
                <a:cs typeface="宋体" panose="02010600030101010101" pitchFamily="2" charset="-122"/>
              </a:rPr>
              <a:t>at</a:t>
            </a:r>
            <a:r>
              <a:rPr sz="1600" spc="-155" dirty="0">
                <a:latin typeface="宋体" panose="02010600030101010101" pitchFamily="2" charset="-122"/>
                <a:cs typeface="宋体" panose="02010600030101010101" pitchFamily="2" charset="-122"/>
              </a:rPr>
              <a:t>h</a:t>
            </a:r>
            <a:r>
              <a:rPr sz="1600" spc="15" dirty="0">
                <a:latin typeface="宋体" panose="02010600030101010101" pitchFamily="2" charset="-122"/>
                <a:cs typeface="宋体" panose="02010600030101010101" pitchFamily="2" charset="-122"/>
              </a:rPr>
              <a:t>o</a:t>
            </a:r>
            <a:r>
              <a:rPr sz="1600" spc="20" dirty="0">
                <a:latin typeface="宋体" panose="02010600030101010101" pitchFamily="2" charset="-122"/>
                <a:cs typeface="宋体" panose="02010600030101010101" pitchFamily="2" charset="-122"/>
              </a:rPr>
              <a:t>n</a:t>
            </a:r>
            <a:r>
              <a:rPr sz="1600" dirty="0">
                <a:latin typeface="宋体" panose="02010600030101010101" pitchFamily="2" charset="-122"/>
                <a:cs typeface="宋体" panose="02010600030101010101" pitchFamily="2" charset="-122"/>
              </a:rPr>
              <a:t>两款编排工具进行服务发现；</a:t>
            </a:r>
          </a:p>
          <a:p>
            <a:pPr marL="755650" lvl="1" indent="-285750">
              <a:lnSpc>
                <a:spcPct val="100000"/>
              </a:lnSpc>
              <a:spcBef>
                <a:spcPts val="270"/>
              </a:spcBef>
              <a:buClr>
                <a:srgbClr val="45B19B"/>
              </a:buClr>
              <a:buFont typeface="Wingdings" panose="05000000000000000000"/>
              <a:buChar char=""/>
              <a:tabLst>
                <a:tab pos="755650" algn="l"/>
              </a:tabLst>
            </a:pPr>
            <a:r>
              <a:rPr sz="1800" spc="-60" dirty="0">
                <a:latin typeface="宋体" panose="02010600030101010101" pitchFamily="2" charset="-122"/>
                <a:cs typeface="宋体" panose="02010600030101010101" pitchFamily="2" charset="-122"/>
              </a:rPr>
              <a:t>Prometheus</a:t>
            </a:r>
            <a:r>
              <a:rPr sz="1800" spc="-5" dirty="0">
                <a:latin typeface="宋体" panose="02010600030101010101" pitchFamily="2" charset="-122"/>
                <a:cs typeface="宋体" panose="02010600030101010101" pitchFamily="2" charset="-122"/>
              </a:rPr>
              <a:t>还支持基于</a:t>
            </a:r>
            <a:r>
              <a:rPr sz="1800" spc="310" dirty="0">
                <a:latin typeface="宋体" panose="02010600030101010101" pitchFamily="2" charset="-122"/>
                <a:cs typeface="宋体" panose="02010600030101010101" pitchFamily="2" charset="-122"/>
              </a:rPr>
              <a:t>DNS</a:t>
            </a:r>
            <a:r>
              <a:rPr sz="1800" spc="-5" dirty="0">
                <a:latin typeface="宋体" panose="02010600030101010101" pitchFamily="2" charset="-122"/>
                <a:cs typeface="宋体" panose="02010600030101010101" pitchFamily="2" charset="-122"/>
              </a:rPr>
              <a:t>或文件的动态发现机制；</a:t>
            </a:r>
            <a:endParaRPr sz="1800" dirty="0">
              <a:latin typeface="宋体" panose="02010600030101010101" pitchFamily="2" charset="-122"/>
              <a:cs typeface="宋体" panose="02010600030101010101" pitchFamily="2" charset="-122"/>
            </a:endParaRPr>
          </a:p>
        </p:txBody>
      </p:sp>
      <p:grpSp>
        <p:nvGrpSpPr>
          <p:cNvPr id="4" name="object 4"/>
          <p:cNvGrpSpPr/>
          <p:nvPr/>
        </p:nvGrpSpPr>
        <p:grpSpPr>
          <a:xfrm>
            <a:off x="7282180" y="3964939"/>
            <a:ext cx="3573779" cy="2065020"/>
            <a:chOff x="7282180" y="3964939"/>
            <a:chExt cx="3573779" cy="2065020"/>
          </a:xfrm>
        </p:grpSpPr>
        <p:pic>
          <p:nvPicPr>
            <p:cNvPr id="5" name="object 5"/>
            <p:cNvPicPr/>
            <p:nvPr/>
          </p:nvPicPr>
          <p:blipFill>
            <a:blip r:embed="rId5" cstate="print"/>
            <a:stretch>
              <a:fillRect/>
            </a:stretch>
          </p:blipFill>
          <p:spPr>
            <a:xfrm>
              <a:off x="7282180" y="3964939"/>
              <a:ext cx="3573272" cy="2064511"/>
            </a:xfrm>
            <a:prstGeom prst="rect">
              <a:avLst/>
            </a:prstGeom>
          </p:spPr>
        </p:pic>
        <p:pic>
          <p:nvPicPr>
            <p:cNvPr id="6" name="object 6"/>
            <p:cNvPicPr/>
            <p:nvPr/>
          </p:nvPicPr>
          <p:blipFill>
            <a:blip r:embed="rId6" cstate="print"/>
            <a:stretch>
              <a:fillRect/>
            </a:stretch>
          </p:blipFill>
          <p:spPr>
            <a:xfrm>
              <a:off x="7379970" y="4047489"/>
              <a:ext cx="3382264" cy="1903983"/>
            </a:xfrm>
            <a:prstGeom prst="rect">
              <a:avLst/>
            </a:prstGeom>
          </p:spPr>
        </p:pic>
      </p:grpSp>
      <p:pic>
        <p:nvPicPr>
          <p:cNvPr id="10" name="object 4"/>
          <p:cNvPicPr/>
          <p:nvPr>
            <p:custDataLst>
              <p:tags r:id="rId1"/>
            </p:custDataLst>
          </p:nvPr>
        </p:nvPicPr>
        <p:blipFill>
          <a:blip r:embed="rId7" cstate="print"/>
          <a:stretch>
            <a:fillRect/>
          </a:stretch>
        </p:blipFill>
        <p:spPr>
          <a:xfrm>
            <a:off x="0" y="6436359"/>
            <a:ext cx="12190729" cy="421640"/>
          </a:xfrm>
          <a:prstGeom prst="rect">
            <a:avLst/>
          </a:prstGeom>
        </p:spPr>
      </p:pic>
      <p:sp>
        <p:nvSpPr>
          <p:cNvPr id="11"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2" name="图片 11"/>
          <p:cNvPicPr>
            <a:picLocks noChangeAspect="1"/>
          </p:cNvPicPr>
          <p:nvPr>
            <p:custDataLst>
              <p:tags r:id="rId3"/>
            </p:custDataLst>
          </p:nvPr>
        </p:nvPicPr>
        <p:blipFill>
          <a:blip r:embed="rId8"/>
          <a:stretch>
            <a:fillRect/>
          </a:stretch>
        </p:blipFill>
        <p:spPr>
          <a:xfrm>
            <a:off x="8537699" y="209863"/>
            <a:ext cx="2565911" cy="6182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1577975" cy="513080"/>
          </a:xfrm>
          <a:prstGeom prst="rect">
            <a:avLst/>
          </a:prstGeom>
        </p:spPr>
        <p:txBody>
          <a:bodyPr vert="horz" wrap="square" lIns="0" tIns="12700" rIns="0" bIns="0" rtlCol="0">
            <a:spAutoFit/>
          </a:bodyPr>
          <a:lstStyle/>
          <a:p>
            <a:pPr marL="12700">
              <a:lnSpc>
                <a:spcPct val="100000"/>
              </a:lnSpc>
              <a:spcBef>
                <a:spcPts val="100"/>
              </a:spcBef>
            </a:pPr>
            <a:r>
              <a:rPr sz="3200" b="0" spc="340" dirty="0">
                <a:solidFill>
                  <a:srgbClr val="000000"/>
                </a:solidFill>
                <a:latin typeface="宋体" panose="02010600030101010101" pitchFamily="2" charset="-122"/>
                <a:cs typeface="宋体" panose="02010600030101010101" pitchFamily="2" charset="-122"/>
              </a:rPr>
              <a:t>US</a:t>
            </a:r>
            <a:r>
              <a:rPr sz="3200" b="0" spc="335" dirty="0">
                <a:solidFill>
                  <a:srgbClr val="000000"/>
                </a:solidFill>
                <a:latin typeface="宋体" panose="02010600030101010101" pitchFamily="2" charset="-122"/>
                <a:cs typeface="宋体" panose="02010600030101010101" pitchFamily="2" charset="-122"/>
              </a:rPr>
              <a:t>E</a:t>
            </a:r>
            <a:r>
              <a:rPr sz="3200" b="0" dirty="0">
                <a:solidFill>
                  <a:srgbClr val="000000"/>
                </a:solidFill>
                <a:latin typeface="宋体" panose="02010600030101010101" pitchFamily="2" charset="-122"/>
                <a:cs typeface="宋体" panose="02010600030101010101" pitchFamily="2" charset="-122"/>
              </a:rPr>
              <a:t>方法</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8289"/>
            <a:ext cx="9771380" cy="3006725"/>
          </a:xfrm>
          <a:prstGeom prst="rect">
            <a:avLst/>
          </a:prstGeom>
        </p:spPr>
        <p:txBody>
          <a:bodyPr vert="horz" wrap="square" lIns="0" tIns="55244" rIns="0" bIns="0" rtlCol="0">
            <a:spAutoFit/>
          </a:bodyPr>
          <a:lstStyle/>
          <a:p>
            <a:pPr marL="304800" indent="-292100">
              <a:lnSpc>
                <a:spcPct val="100000"/>
              </a:lnSpc>
              <a:spcBef>
                <a:spcPts val="435"/>
              </a:spcBef>
              <a:buClr>
                <a:srgbClr val="4770C4"/>
              </a:buClr>
              <a:buFont typeface="Wingdings" panose="05000000000000000000"/>
              <a:buChar char=""/>
              <a:tabLst>
                <a:tab pos="304800" algn="l"/>
              </a:tabLst>
            </a:pPr>
            <a:r>
              <a:rPr sz="2000" spc="185" dirty="0">
                <a:latin typeface="宋体" panose="02010600030101010101" pitchFamily="2" charset="-122"/>
                <a:cs typeface="宋体" panose="02010600030101010101" pitchFamily="2" charset="-122"/>
              </a:rPr>
              <a:t>US</a:t>
            </a:r>
            <a:r>
              <a:rPr sz="2000" spc="310" dirty="0">
                <a:latin typeface="宋体" panose="02010600030101010101" pitchFamily="2" charset="-122"/>
                <a:cs typeface="宋体" panose="02010600030101010101" pitchFamily="2" charset="-122"/>
              </a:rPr>
              <a:t>E</a:t>
            </a:r>
            <a:r>
              <a:rPr sz="2000" dirty="0">
                <a:latin typeface="宋体" panose="02010600030101010101" pitchFamily="2" charset="-122"/>
                <a:cs typeface="宋体" panose="02010600030101010101" pitchFamily="2" charset="-122"/>
              </a:rPr>
              <a:t>方法</a:t>
            </a:r>
            <a:r>
              <a:rPr sz="2000" spc="-5" dirty="0">
                <a:latin typeface="宋体" panose="02010600030101010101" pitchFamily="2" charset="-122"/>
                <a:cs typeface="宋体" panose="02010600030101010101" pitchFamily="2" charset="-122"/>
              </a:rPr>
              <a:t>由</a:t>
            </a:r>
            <a:r>
              <a:rPr sz="2000" spc="185" dirty="0">
                <a:latin typeface="宋体" panose="02010600030101010101" pitchFamily="2" charset="-122"/>
                <a:cs typeface="宋体" panose="02010600030101010101" pitchFamily="2" charset="-122"/>
              </a:rPr>
              <a:t>N</a:t>
            </a:r>
            <a:r>
              <a:rPr sz="2000" spc="175" dirty="0">
                <a:latin typeface="宋体" panose="02010600030101010101" pitchFamily="2" charset="-122"/>
                <a:cs typeface="宋体" panose="02010600030101010101" pitchFamily="2" charset="-122"/>
              </a:rPr>
              <a:t>e</a:t>
            </a:r>
            <a:r>
              <a:rPr sz="2000" spc="-465" dirty="0">
                <a:latin typeface="宋体" panose="02010600030101010101" pitchFamily="2" charset="-122"/>
                <a:cs typeface="宋体" panose="02010600030101010101" pitchFamily="2" charset="-122"/>
              </a:rPr>
              <a:t>tfli</a:t>
            </a:r>
            <a:r>
              <a:rPr sz="2000" cap="small" spc="120" dirty="0">
                <a:latin typeface="宋体" panose="02010600030101010101" pitchFamily="2" charset="-122"/>
                <a:cs typeface="宋体" panose="02010600030101010101" pitchFamily="2" charset="-122"/>
              </a:rPr>
              <a:t>x</a:t>
            </a:r>
            <a:r>
              <a:rPr sz="2000" dirty="0">
                <a:latin typeface="宋体" panose="02010600030101010101" pitchFamily="2" charset="-122"/>
                <a:cs typeface="宋体" panose="02010600030101010101" pitchFamily="2" charset="-122"/>
              </a:rPr>
              <a:t>的内核和性能工程师</a:t>
            </a:r>
            <a:r>
              <a:rPr sz="2000" spc="-20" dirty="0">
                <a:latin typeface="宋体" panose="02010600030101010101" pitchFamily="2" charset="-122"/>
                <a:cs typeface="宋体" panose="02010600030101010101" pitchFamily="2" charset="-122"/>
              </a:rPr>
              <a:t>Rend</a:t>
            </a:r>
            <a:r>
              <a:rPr sz="2000" spc="-30" dirty="0">
                <a:latin typeface="宋体" panose="02010600030101010101" pitchFamily="2" charset="-122"/>
                <a:cs typeface="宋体" panose="02010600030101010101" pitchFamily="2" charset="-122"/>
              </a:rPr>
              <a:t>a</a:t>
            </a:r>
            <a:r>
              <a:rPr sz="2000" spc="20" dirty="0">
                <a:latin typeface="宋体" panose="02010600030101010101" pitchFamily="2" charset="-122"/>
                <a:cs typeface="宋体" panose="02010600030101010101" pitchFamily="2" charset="-122"/>
              </a:rPr>
              <a:t>n</a:t>
            </a:r>
            <a:r>
              <a:rPr sz="2000" spc="-470" dirty="0">
                <a:latin typeface="宋体" panose="02010600030101010101" pitchFamily="2" charset="-122"/>
                <a:cs typeface="宋体" panose="02010600030101010101" pitchFamily="2" charset="-122"/>
              </a:rPr>
              <a:t> </a:t>
            </a:r>
            <a:r>
              <a:rPr sz="2000" spc="-35" dirty="0">
                <a:latin typeface="宋体" panose="02010600030101010101" pitchFamily="2" charset="-122"/>
                <a:cs typeface="宋体" panose="02010600030101010101" pitchFamily="2" charset="-122"/>
              </a:rPr>
              <a:t>Greg</a:t>
            </a:r>
            <a:r>
              <a:rPr sz="2000" spc="-30" dirty="0">
                <a:latin typeface="宋体" panose="02010600030101010101" pitchFamily="2" charset="-122"/>
                <a:cs typeface="宋体" panose="02010600030101010101" pitchFamily="2" charset="-122"/>
              </a:rPr>
              <a:t>g</a:t>
            </a:r>
            <a:r>
              <a:rPr sz="2000" dirty="0">
                <a:latin typeface="宋体" panose="02010600030101010101" pitchFamily="2" charset="-122"/>
                <a:cs typeface="宋体" panose="02010600030101010101" pitchFamily="2" charset="-122"/>
              </a:rPr>
              <a:t>提出，主要用于分析系统性能问题</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使用率</a:t>
            </a:r>
            <a:r>
              <a:rPr sz="1800" spc="-260" dirty="0">
                <a:latin typeface="宋体" panose="02010600030101010101" pitchFamily="2" charset="-122"/>
                <a:cs typeface="宋体" panose="02010600030101010101" pitchFamily="2" charset="-122"/>
              </a:rPr>
              <a:t>(Utilization)</a:t>
            </a:r>
            <a:endParaRPr sz="1800">
              <a:latin typeface="宋体" panose="02010600030101010101" pitchFamily="2" charset="-122"/>
              <a:cs typeface="宋体" panose="02010600030101010101" pitchFamily="2" charset="-122"/>
            </a:endParaRPr>
          </a:p>
          <a:p>
            <a:pPr marL="1155700" lvl="2" indent="-229235">
              <a:lnSpc>
                <a:spcPct val="100000"/>
              </a:lnSpc>
              <a:spcBef>
                <a:spcPts val="320"/>
              </a:spcBef>
              <a:buClr>
                <a:srgbClr val="F3C108"/>
              </a:buClr>
              <a:buFont typeface="Wingdings" panose="05000000000000000000"/>
              <a:buChar char=""/>
              <a:tabLst>
                <a:tab pos="1156335" algn="l"/>
              </a:tabLst>
            </a:pPr>
            <a:r>
              <a:rPr sz="1600" dirty="0">
                <a:latin typeface="宋体" panose="02010600030101010101" pitchFamily="2" charset="-122"/>
                <a:cs typeface="宋体" panose="02010600030101010101" pitchFamily="2" charset="-122"/>
              </a:rPr>
              <a:t>关注系统资源的使用情况。</a:t>
            </a:r>
            <a:r>
              <a:rPr sz="1600" spc="-400" dirty="0">
                <a:latin typeface="宋体" panose="02010600030101010101" pitchFamily="2" charset="-122"/>
                <a:cs typeface="宋体" panose="02010600030101010101" pitchFamily="2" charset="-122"/>
              </a:rPr>
              <a:t> </a:t>
            </a:r>
            <a:r>
              <a:rPr sz="1600" dirty="0">
                <a:latin typeface="宋体" panose="02010600030101010101" pitchFamily="2" charset="-122"/>
                <a:cs typeface="宋体" panose="02010600030101010101" pitchFamily="2" charset="-122"/>
              </a:rPr>
              <a:t>这里的资源主要包括但不限于</a:t>
            </a:r>
            <a:r>
              <a:rPr sz="1600" spc="-30" dirty="0">
                <a:latin typeface="宋体" panose="02010600030101010101" pitchFamily="2" charset="-122"/>
                <a:cs typeface="宋体" panose="02010600030101010101" pitchFamily="2" charset="-122"/>
              </a:rPr>
              <a:t>：</a:t>
            </a:r>
            <a:r>
              <a:rPr sz="1600" spc="215" dirty="0">
                <a:latin typeface="宋体" panose="02010600030101010101" pitchFamily="2" charset="-122"/>
                <a:cs typeface="宋体" panose="02010600030101010101" pitchFamily="2" charset="-122"/>
              </a:rPr>
              <a:t>CPU</a:t>
            </a:r>
            <a:r>
              <a:rPr sz="1600" dirty="0">
                <a:latin typeface="宋体" panose="02010600030101010101" pitchFamily="2" charset="-122"/>
                <a:cs typeface="宋体" panose="02010600030101010101" pitchFamily="2" charset="-122"/>
              </a:rPr>
              <a:t>，内存，网络，磁盘等等</a:t>
            </a:r>
            <a:endParaRPr sz="1600">
              <a:latin typeface="宋体" panose="02010600030101010101" pitchFamily="2" charset="-122"/>
              <a:cs typeface="宋体" panose="02010600030101010101" pitchFamily="2" charset="-122"/>
            </a:endParaRPr>
          </a:p>
          <a:p>
            <a:pPr marL="1206500" lvl="2" indent="-280035">
              <a:lnSpc>
                <a:spcPct val="100000"/>
              </a:lnSpc>
              <a:spcBef>
                <a:spcPts val="310"/>
              </a:spcBef>
              <a:buClr>
                <a:srgbClr val="F3C108"/>
              </a:buClr>
              <a:buFont typeface="Wingdings" panose="05000000000000000000"/>
              <a:buChar char=""/>
              <a:tabLst>
                <a:tab pos="1207135" algn="l"/>
              </a:tabLst>
            </a:pPr>
            <a:r>
              <a:rPr sz="1600" spc="85" dirty="0">
                <a:latin typeface="宋体" panose="02010600030101010101" pitchFamily="2" charset="-122"/>
                <a:cs typeface="宋体" panose="02010600030101010101" pitchFamily="2" charset="-122"/>
              </a:rPr>
              <a:t>100%</a:t>
            </a:r>
            <a:r>
              <a:rPr sz="1600" dirty="0">
                <a:latin typeface="宋体" panose="02010600030101010101" pitchFamily="2" charset="-122"/>
                <a:cs typeface="宋体" panose="02010600030101010101" pitchFamily="2" charset="-122"/>
              </a:rPr>
              <a:t>的使用率通常是系统性能瓶颈的标志</a:t>
            </a:r>
            <a:endParaRPr sz="1600">
              <a:latin typeface="宋体" panose="02010600030101010101" pitchFamily="2" charset="-122"/>
              <a:cs typeface="宋体" panose="02010600030101010101" pitchFamily="2" charset="-122"/>
            </a:endParaRPr>
          </a:p>
          <a:p>
            <a:pPr marL="755650" lvl="1" indent="-285750">
              <a:lnSpc>
                <a:spcPct val="100000"/>
              </a:lnSpc>
              <a:spcBef>
                <a:spcPts val="27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饱和度</a:t>
            </a:r>
            <a:r>
              <a:rPr sz="1800" spc="-240" dirty="0">
                <a:latin typeface="宋体" panose="02010600030101010101" pitchFamily="2" charset="-122"/>
                <a:cs typeface="宋体" panose="02010600030101010101" pitchFamily="2" charset="-122"/>
              </a:rPr>
              <a:t>(Sat</a:t>
            </a:r>
            <a:r>
              <a:rPr sz="1800" spc="-215" dirty="0">
                <a:latin typeface="宋体" panose="02010600030101010101" pitchFamily="2" charset="-122"/>
                <a:cs typeface="宋体" panose="02010600030101010101" pitchFamily="2" charset="-122"/>
              </a:rPr>
              <a:t>uration)</a:t>
            </a:r>
            <a:endParaRPr sz="1800">
              <a:latin typeface="宋体" panose="02010600030101010101" pitchFamily="2" charset="-122"/>
              <a:cs typeface="宋体" panose="02010600030101010101" pitchFamily="2" charset="-122"/>
            </a:endParaRPr>
          </a:p>
          <a:p>
            <a:pPr marL="1155700" lvl="2" indent="-229235">
              <a:lnSpc>
                <a:spcPct val="100000"/>
              </a:lnSpc>
              <a:spcBef>
                <a:spcPts val="320"/>
              </a:spcBef>
              <a:buClr>
                <a:srgbClr val="F3C108"/>
              </a:buClr>
              <a:buFont typeface="Wingdings" panose="05000000000000000000"/>
              <a:buChar char=""/>
              <a:tabLst>
                <a:tab pos="1156335" algn="l"/>
              </a:tabLst>
            </a:pPr>
            <a:r>
              <a:rPr sz="1600" dirty="0">
                <a:latin typeface="宋体" panose="02010600030101010101" pitchFamily="2" charset="-122"/>
                <a:cs typeface="宋体" panose="02010600030101010101" pitchFamily="2" charset="-122"/>
              </a:rPr>
              <a:t>例如</a:t>
            </a:r>
            <a:r>
              <a:rPr sz="1600" spc="215" dirty="0">
                <a:latin typeface="宋体" panose="02010600030101010101" pitchFamily="2" charset="-122"/>
                <a:cs typeface="宋体" panose="02010600030101010101" pitchFamily="2" charset="-122"/>
              </a:rPr>
              <a:t>CPU</a:t>
            </a:r>
            <a:r>
              <a:rPr sz="1600" dirty="0">
                <a:latin typeface="宋体" panose="02010600030101010101" pitchFamily="2" charset="-122"/>
                <a:cs typeface="宋体" panose="02010600030101010101" pitchFamily="2" charset="-122"/>
              </a:rPr>
              <a:t>的平均运行排队长度，这里主要是针对资源的饱和</a:t>
            </a:r>
            <a:r>
              <a:rPr sz="1600" spc="5" dirty="0">
                <a:latin typeface="宋体" panose="02010600030101010101" pitchFamily="2" charset="-122"/>
                <a:cs typeface="宋体" panose="02010600030101010101" pitchFamily="2" charset="-122"/>
              </a:rPr>
              <a:t>度</a:t>
            </a:r>
            <a:r>
              <a:rPr sz="1600" spc="-335" dirty="0">
                <a:latin typeface="宋体" panose="02010600030101010101" pitchFamily="2" charset="-122"/>
                <a:cs typeface="宋体" panose="02010600030101010101" pitchFamily="2" charset="-122"/>
              </a:rPr>
              <a:t>(</a:t>
            </a:r>
            <a:r>
              <a:rPr sz="1600" dirty="0">
                <a:latin typeface="宋体" panose="02010600030101010101" pitchFamily="2" charset="-122"/>
                <a:cs typeface="宋体" panose="02010600030101010101" pitchFamily="2" charset="-122"/>
              </a:rPr>
              <a:t>注意，不同于</a:t>
            </a:r>
            <a:r>
              <a:rPr sz="1600" spc="-55" dirty="0">
                <a:latin typeface="宋体" panose="02010600030101010101" pitchFamily="2" charset="-122"/>
                <a:cs typeface="宋体" panose="02010600030101010101" pitchFamily="2" charset="-122"/>
              </a:rPr>
              <a:t>4</a:t>
            </a:r>
            <a:r>
              <a:rPr sz="1600" dirty="0">
                <a:latin typeface="宋体" panose="02010600030101010101" pitchFamily="2" charset="-122"/>
                <a:cs typeface="宋体" panose="02010600030101010101" pitchFamily="2" charset="-122"/>
              </a:rPr>
              <a:t>大黄金信号</a:t>
            </a:r>
            <a:r>
              <a:rPr sz="1600" spc="-335" dirty="0">
                <a:latin typeface="宋体" panose="02010600030101010101" pitchFamily="2" charset="-122"/>
                <a:cs typeface="宋体" panose="02010600030101010101" pitchFamily="2" charset="-122"/>
              </a:rPr>
              <a:t>)</a:t>
            </a:r>
            <a:endParaRPr sz="1600">
              <a:latin typeface="宋体" panose="02010600030101010101" pitchFamily="2" charset="-122"/>
              <a:cs typeface="宋体" panose="02010600030101010101" pitchFamily="2" charset="-122"/>
            </a:endParaRPr>
          </a:p>
          <a:p>
            <a:pPr marL="1155700" lvl="2" indent="-229235">
              <a:lnSpc>
                <a:spcPct val="100000"/>
              </a:lnSpc>
              <a:spcBef>
                <a:spcPts val="310"/>
              </a:spcBef>
              <a:buClr>
                <a:srgbClr val="F3C108"/>
              </a:buClr>
              <a:buFont typeface="Wingdings" panose="05000000000000000000"/>
              <a:buChar char=""/>
              <a:tabLst>
                <a:tab pos="1156335" algn="l"/>
              </a:tabLst>
            </a:pPr>
            <a:r>
              <a:rPr sz="1600" dirty="0">
                <a:latin typeface="宋体" panose="02010600030101010101" pitchFamily="2" charset="-122"/>
                <a:cs typeface="宋体" panose="02010600030101010101" pitchFamily="2" charset="-122"/>
              </a:rPr>
              <a:t>任何资源在某种程度上的饱和都可能导致系统性能的下降</a:t>
            </a:r>
            <a:endParaRPr sz="1600">
              <a:latin typeface="宋体" panose="02010600030101010101" pitchFamily="2" charset="-122"/>
              <a:cs typeface="宋体" panose="02010600030101010101" pitchFamily="2" charset="-122"/>
            </a:endParaRPr>
          </a:p>
          <a:p>
            <a:pPr marL="755650" lvl="1" indent="-285750">
              <a:lnSpc>
                <a:spcPct val="100000"/>
              </a:lnSpc>
              <a:spcBef>
                <a:spcPts val="27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错</a:t>
            </a:r>
            <a:r>
              <a:rPr sz="1800" dirty="0">
                <a:latin typeface="宋体" panose="02010600030101010101" pitchFamily="2" charset="-122"/>
                <a:cs typeface="宋体" panose="02010600030101010101" pitchFamily="2" charset="-122"/>
              </a:rPr>
              <a:t>误</a:t>
            </a:r>
            <a:r>
              <a:rPr sz="1800" spc="-200" dirty="0">
                <a:latin typeface="宋体" panose="02010600030101010101" pitchFamily="2" charset="-122"/>
                <a:cs typeface="宋体" panose="02010600030101010101" pitchFamily="2" charset="-122"/>
              </a:rPr>
              <a:t>(Errors)</a:t>
            </a:r>
            <a:endParaRPr sz="1800">
              <a:latin typeface="宋体" panose="02010600030101010101" pitchFamily="2" charset="-122"/>
              <a:cs typeface="宋体" panose="02010600030101010101" pitchFamily="2" charset="-122"/>
            </a:endParaRPr>
          </a:p>
          <a:p>
            <a:pPr marL="1206500" lvl="2" indent="-280035">
              <a:lnSpc>
                <a:spcPct val="100000"/>
              </a:lnSpc>
              <a:spcBef>
                <a:spcPts val="325"/>
              </a:spcBef>
              <a:buClr>
                <a:srgbClr val="F3C108"/>
              </a:buClr>
              <a:buFont typeface="Wingdings" panose="05000000000000000000"/>
              <a:buChar char=""/>
              <a:tabLst>
                <a:tab pos="1207135" algn="l"/>
              </a:tabLst>
            </a:pPr>
            <a:r>
              <a:rPr sz="1600" dirty="0">
                <a:latin typeface="宋体" panose="02010600030101010101" pitchFamily="2" charset="-122"/>
                <a:cs typeface="宋体" panose="02010600030101010101" pitchFamily="2" charset="-122"/>
              </a:rPr>
              <a:t>错误计数</a:t>
            </a:r>
            <a:endParaRPr sz="1600">
              <a:latin typeface="宋体" panose="02010600030101010101" pitchFamily="2" charset="-122"/>
              <a:cs typeface="宋体" panose="02010600030101010101" pitchFamily="2" charset="-122"/>
            </a:endParaRPr>
          </a:p>
          <a:p>
            <a:pPr marL="1206500" lvl="2" indent="-280035">
              <a:lnSpc>
                <a:spcPct val="100000"/>
              </a:lnSpc>
              <a:spcBef>
                <a:spcPts val="310"/>
              </a:spcBef>
              <a:buClr>
                <a:srgbClr val="F3C108"/>
              </a:buClr>
              <a:buFont typeface="Wingdings" panose="05000000000000000000"/>
              <a:buChar char=""/>
              <a:tabLst>
                <a:tab pos="1207135" algn="l"/>
              </a:tabLst>
            </a:pPr>
            <a:r>
              <a:rPr sz="1600" dirty="0">
                <a:latin typeface="宋体" panose="02010600030101010101" pitchFamily="2" charset="-122"/>
                <a:cs typeface="宋体" panose="02010600030101010101" pitchFamily="2" charset="-122"/>
              </a:rPr>
              <a:t>例如：“网卡在数据包传输过程中检测到的以太网网络冲突</a:t>
            </a:r>
            <a:r>
              <a:rPr sz="1600" spc="5" dirty="0">
                <a:latin typeface="宋体" panose="02010600030101010101" pitchFamily="2" charset="-122"/>
                <a:cs typeface="宋体" panose="02010600030101010101" pitchFamily="2" charset="-122"/>
              </a:rPr>
              <a:t>了</a:t>
            </a:r>
            <a:r>
              <a:rPr sz="1600" spc="-55" dirty="0">
                <a:latin typeface="宋体" panose="02010600030101010101" pitchFamily="2" charset="-122"/>
                <a:cs typeface="宋体" panose="02010600030101010101" pitchFamily="2" charset="-122"/>
              </a:rPr>
              <a:t>14</a:t>
            </a:r>
            <a:r>
              <a:rPr sz="1600" dirty="0">
                <a:latin typeface="宋体" panose="02010600030101010101" pitchFamily="2" charset="-122"/>
                <a:cs typeface="宋体" panose="02010600030101010101" pitchFamily="2" charset="-122"/>
              </a:rPr>
              <a:t>次”</a:t>
            </a:r>
            <a:endParaRPr sz="1600">
              <a:latin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3"/>
          <a:stretch>
            <a:fillRect/>
          </a:stretch>
        </p:blipFill>
        <p:spPr>
          <a:xfrm>
            <a:off x="8537699" y="209863"/>
            <a:ext cx="2565911" cy="618240"/>
          </a:xfrm>
          <a:prstGeom prst="rect">
            <a:avLst/>
          </a:prstGeom>
        </p:spPr>
      </p:pic>
      <p:pic>
        <p:nvPicPr>
          <p:cNvPr id="5" name="图片 4"/>
          <p:cNvPicPr>
            <a:picLocks noChangeAspect="1"/>
          </p:cNvPicPr>
          <p:nvPr/>
        </p:nvPicPr>
        <p:blipFill>
          <a:blip r:embed="rId4"/>
          <a:stretch>
            <a:fillRect/>
          </a:stretch>
        </p:blipFill>
        <p:spPr>
          <a:xfrm>
            <a:off x="124500" y="848289"/>
            <a:ext cx="11552381" cy="38095"/>
          </a:xfrm>
          <a:prstGeom prst="rect">
            <a:avLst/>
          </a:prstGeom>
        </p:spPr>
      </p:pic>
      <p:pic>
        <p:nvPicPr>
          <p:cNvPr id="6" name="object 4"/>
          <p:cNvPicPr/>
          <p:nvPr>
            <p:custDataLst>
              <p:tags r:id="rId1"/>
            </p:custDataLst>
          </p:nvPr>
        </p:nvPicPr>
        <p:blipFill>
          <a:blip r:embed="rId5" cstate="print"/>
          <a:stretch>
            <a:fillRect/>
          </a:stretch>
        </p:blipFill>
        <p:spPr>
          <a:xfrm>
            <a:off x="0" y="6436359"/>
            <a:ext cx="12190729" cy="42164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6830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基于文件的服务发现</a:t>
            </a:r>
            <a:endParaRPr sz="3200" dirty="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239500" cy="1485265"/>
          </a:xfrm>
          <a:prstGeom prst="rect">
            <a:avLst/>
          </a:prstGeom>
        </p:spPr>
        <p:txBody>
          <a:bodyPr vert="horz" wrap="square" lIns="0" tIns="46990" rIns="0" bIns="0" rtlCol="0">
            <a:spAutoFit/>
          </a:bodyPr>
          <a:lstStyle/>
          <a:p>
            <a:pPr marL="241300" marR="5080" indent="-228600">
              <a:lnSpc>
                <a:spcPts val="2160"/>
              </a:lnSpc>
              <a:spcBef>
                <a:spcPts val="37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基于文件的服务发现是仅仅略优于静态配置的服务发现方式，它不依赖于任何平台或第三方服务， 因而也是最为简单和通用的实现方式；</a:t>
            </a:r>
          </a:p>
          <a:p>
            <a:pPr marL="755650" lvl="1" indent="-285750">
              <a:lnSpc>
                <a:spcPct val="100000"/>
              </a:lnSpc>
              <a:spcBef>
                <a:spcPts val="270"/>
              </a:spcBef>
              <a:buClr>
                <a:srgbClr val="45B19B"/>
              </a:buClr>
              <a:buFont typeface="Wingdings" panose="05000000000000000000"/>
              <a:buChar char=""/>
              <a:tabLst>
                <a:tab pos="755650" algn="l"/>
              </a:tabLst>
            </a:pPr>
            <a:r>
              <a:rPr sz="1800" spc="35" dirty="0">
                <a:latin typeface="宋体" panose="02010600030101010101" pitchFamily="2" charset="-122"/>
                <a:cs typeface="宋体" panose="02010600030101010101" pitchFamily="2" charset="-122"/>
              </a:rPr>
              <a:t>Prom</a:t>
            </a:r>
            <a:r>
              <a:rPr sz="1800" spc="25" dirty="0">
                <a:latin typeface="宋体" panose="02010600030101010101" pitchFamily="2" charset="-122"/>
                <a:cs typeface="宋体" panose="02010600030101010101" pitchFamily="2" charset="-122"/>
              </a:rPr>
              <a:t>e</a:t>
            </a:r>
            <a:r>
              <a:rPr sz="1800" spc="-155" dirty="0">
                <a:latin typeface="宋体" panose="02010600030101010101" pitchFamily="2" charset="-122"/>
                <a:cs typeface="宋体" panose="02010600030101010101" pitchFamily="2" charset="-122"/>
              </a:rPr>
              <a:t>theus</a:t>
            </a:r>
            <a:r>
              <a:rPr sz="1800" spc="-459" dirty="0">
                <a:latin typeface="宋体" panose="02010600030101010101" pitchFamily="2" charset="-122"/>
                <a:cs typeface="宋体" panose="02010600030101010101" pitchFamily="2" charset="-122"/>
              </a:rPr>
              <a:t> </a:t>
            </a:r>
            <a:r>
              <a:rPr sz="1800" spc="-135" dirty="0">
                <a:latin typeface="宋体" panose="02010600030101010101" pitchFamily="2" charset="-122"/>
                <a:cs typeface="宋体" panose="02010600030101010101" pitchFamily="2" charset="-122"/>
              </a:rPr>
              <a:t>Ser</a:t>
            </a:r>
            <a:r>
              <a:rPr sz="1800" spc="-150" dirty="0">
                <a:latin typeface="宋体" panose="02010600030101010101" pitchFamily="2" charset="-122"/>
                <a:cs typeface="宋体" panose="02010600030101010101" pitchFamily="2" charset="-122"/>
              </a:rPr>
              <a:t>v</a:t>
            </a:r>
            <a:r>
              <a:rPr sz="1800" spc="-225" dirty="0">
                <a:latin typeface="宋体" panose="02010600030101010101" pitchFamily="2" charset="-122"/>
                <a:cs typeface="宋体" panose="02010600030101010101" pitchFamily="2" charset="-122"/>
              </a:rPr>
              <a:t>er</a:t>
            </a:r>
            <a:r>
              <a:rPr sz="1800" spc="-5" dirty="0">
                <a:latin typeface="宋体" panose="02010600030101010101" pitchFamily="2" charset="-122"/>
                <a:cs typeface="宋体" panose="02010600030101010101" pitchFamily="2" charset="-122"/>
              </a:rPr>
              <a:t>定期从文件中加载</a:t>
            </a:r>
            <a:r>
              <a:rPr sz="1800" spc="-150" dirty="0">
                <a:latin typeface="宋体" panose="02010600030101010101" pitchFamily="2" charset="-122"/>
                <a:cs typeface="宋体" panose="02010600030101010101" pitchFamily="2" charset="-122"/>
              </a:rPr>
              <a:t>Targe</a:t>
            </a:r>
            <a:r>
              <a:rPr sz="1800" spc="-145" dirty="0">
                <a:latin typeface="宋体" panose="02010600030101010101" pitchFamily="2" charset="-122"/>
                <a:cs typeface="宋体" panose="02010600030101010101" pitchFamily="2" charset="-122"/>
              </a:rPr>
              <a:t>t</a:t>
            </a:r>
            <a:r>
              <a:rPr sz="1800" spc="-5" dirty="0">
                <a:latin typeface="宋体" panose="02010600030101010101" pitchFamily="2" charset="-122"/>
                <a:cs typeface="宋体" panose="02010600030101010101" pitchFamily="2" charset="-122"/>
              </a:rPr>
              <a:t>信息</a:t>
            </a:r>
            <a:endParaRPr sz="1800" dirty="0">
              <a:latin typeface="宋体" panose="02010600030101010101" pitchFamily="2" charset="-122"/>
              <a:cs typeface="宋体" panose="02010600030101010101" pitchFamily="2" charset="-122"/>
            </a:endParaRPr>
          </a:p>
          <a:p>
            <a:pPr marL="1205865" lvl="2" indent="-280035">
              <a:lnSpc>
                <a:spcPct val="100000"/>
              </a:lnSpc>
              <a:spcBef>
                <a:spcPts val="32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文件可使用</a:t>
            </a:r>
            <a:r>
              <a:rPr sz="1600" spc="145" dirty="0">
                <a:latin typeface="宋体" panose="02010600030101010101" pitchFamily="2" charset="-122"/>
                <a:cs typeface="宋体" panose="02010600030101010101" pitchFamily="2" charset="-122"/>
              </a:rPr>
              <a:t>JSO</a:t>
            </a:r>
            <a:r>
              <a:rPr sz="1600" spc="140" dirty="0">
                <a:latin typeface="宋体" panose="02010600030101010101" pitchFamily="2" charset="-122"/>
                <a:cs typeface="宋体" panose="02010600030101010101" pitchFamily="2" charset="-122"/>
              </a:rPr>
              <a:t>N</a:t>
            </a:r>
            <a:r>
              <a:rPr sz="1600" dirty="0">
                <a:latin typeface="宋体" panose="02010600030101010101" pitchFamily="2" charset="-122"/>
                <a:cs typeface="宋体" panose="02010600030101010101" pitchFamily="2" charset="-122"/>
              </a:rPr>
              <a:t>和</a:t>
            </a:r>
            <a:r>
              <a:rPr sz="1600" spc="355" dirty="0">
                <a:latin typeface="宋体" panose="02010600030101010101" pitchFamily="2" charset="-122"/>
                <a:cs typeface="宋体" panose="02010600030101010101" pitchFamily="2" charset="-122"/>
              </a:rPr>
              <a:t>YA</a:t>
            </a:r>
            <a:r>
              <a:rPr sz="1600" spc="350" dirty="0">
                <a:latin typeface="宋体" panose="02010600030101010101" pitchFamily="2" charset="-122"/>
                <a:cs typeface="宋体" panose="02010600030101010101" pitchFamily="2" charset="-122"/>
              </a:rPr>
              <a:t>M</a:t>
            </a:r>
            <a:r>
              <a:rPr sz="1600" spc="114" dirty="0">
                <a:latin typeface="宋体" panose="02010600030101010101" pitchFamily="2" charset="-122"/>
                <a:cs typeface="宋体" panose="02010600030101010101" pitchFamily="2" charset="-122"/>
              </a:rPr>
              <a:t>L</a:t>
            </a:r>
            <a:r>
              <a:rPr sz="1600" dirty="0">
                <a:latin typeface="宋体" panose="02010600030101010101" pitchFamily="2" charset="-122"/>
                <a:cs typeface="宋体" panose="02010600030101010101" pitchFamily="2" charset="-122"/>
              </a:rPr>
              <a:t>格式，它含有定义的</a:t>
            </a:r>
            <a:r>
              <a:rPr sz="1600" spc="-80" dirty="0">
                <a:latin typeface="宋体" panose="02010600030101010101" pitchFamily="2" charset="-122"/>
                <a:cs typeface="宋体" panose="02010600030101010101" pitchFamily="2" charset="-122"/>
              </a:rPr>
              <a:t>Ta</a:t>
            </a:r>
            <a:r>
              <a:rPr sz="1600" spc="-90" dirty="0">
                <a:latin typeface="宋体" panose="02010600030101010101" pitchFamily="2" charset="-122"/>
                <a:cs typeface="宋体" panose="02010600030101010101" pitchFamily="2" charset="-122"/>
              </a:rPr>
              <a:t>r</a:t>
            </a:r>
            <a:r>
              <a:rPr sz="1600" spc="-110" dirty="0">
                <a:latin typeface="宋体" panose="02010600030101010101" pitchFamily="2" charset="-122"/>
                <a:cs typeface="宋体" panose="02010600030101010101" pitchFamily="2" charset="-122"/>
              </a:rPr>
              <a:t>ge</a:t>
            </a:r>
            <a:r>
              <a:rPr sz="1600" spc="-330" dirty="0">
                <a:latin typeface="宋体" panose="02010600030101010101" pitchFamily="2" charset="-122"/>
                <a:cs typeface="宋体" panose="02010600030101010101" pitchFamily="2" charset="-122"/>
              </a:rPr>
              <a:t>t</a:t>
            </a:r>
            <a:r>
              <a:rPr sz="1600" dirty="0">
                <a:latin typeface="宋体" panose="02010600030101010101" pitchFamily="2" charset="-122"/>
                <a:cs typeface="宋体" panose="02010600030101010101" pitchFamily="2" charset="-122"/>
              </a:rPr>
              <a:t>列表，以及可选的标签信息；</a:t>
            </a:r>
          </a:p>
          <a:p>
            <a:pPr marL="1205865" lvl="2" indent="-280035">
              <a:lnSpc>
                <a:spcPct val="100000"/>
              </a:lnSpc>
              <a:spcBef>
                <a:spcPts val="31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下面第一个配置，能够将</a:t>
            </a:r>
            <a:r>
              <a:rPr sz="1600" spc="-80" dirty="0">
                <a:latin typeface="宋体" panose="02010600030101010101" pitchFamily="2" charset="-122"/>
                <a:cs typeface="宋体" panose="02010600030101010101" pitchFamily="2" charset="-122"/>
              </a:rPr>
              <a:t>pro</a:t>
            </a:r>
            <a:r>
              <a:rPr sz="1600" spc="-5" dirty="0">
                <a:latin typeface="宋体" panose="02010600030101010101" pitchFamily="2" charset="-122"/>
                <a:cs typeface="宋体" panose="02010600030101010101" pitchFamily="2" charset="-122"/>
              </a:rPr>
              <a:t>meth</a:t>
            </a:r>
            <a:r>
              <a:rPr sz="1600" spc="-125" dirty="0">
                <a:latin typeface="宋体" panose="02010600030101010101" pitchFamily="2" charset="-122"/>
                <a:cs typeface="宋体" panose="02010600030101010101" pitchFamily="2" charset="-122"/>
              </a:rPr>
              <a:t>eu</a:t>
            </a:r>
            <a:r>
              <a:rPr sz="1600" spc="-130" dirty="0">
                <a:latin typeface="宋体" panose="02010600030101010101" pitchFamily="2" charset="-122"/>
                <a:cs typeface="宋体" panose="02010600030101010101" pitchFamily="2" charset="-122"/>
              </a:rPr>
              <a:t>s</a:t>
            </a:r>
            <a:r>
              <a:rPr sz="1600" dirty="0">
                <a:latin typeface="宋体" panose="02010600030101010101" pitchFamily="2" charset="-122"/>
                <a:cs typeface="宋体" panose="02010600030101010101" pitchFamily="2" charset="-122"/>
              </a:rPr>
              <a:t>默认的静态配置转换为基于文件的服务发现时所需的配置；</a:t>
            </a:r>
          </a:p>
        </p:txBody>
      </p:sp>
      <p:sp>
        <p:nvSpPr>
          <p:cNvPr id="4" name="object 4"/>
          <p:cNvSpPr txBox="1"/>
          <p:nvPr/>
        </p:nvSpPr>
        <p:spPr>
          <a:xfrm>
            <a:off x="825817" y="4685410"/>
            <a:ext cx="10387330" cy="546100"/>
          </a:xfrm>
          <a:prstGeom prst="rect">
            <a:avLst/>
          </a:prstGeom>
        </p:spPr>
        <p:txBody>
          <a:bodyPr vert="horz" wrap="square" lIns="0" tIns="12700" rIns="0" bIns="0" rtlCol="0">
            <a:spAutoFit/>
          </a:bodyPr>
          <a:lstStyle/>
          <a:p>
            <a:pPr marL="298450" indent="-285750">
              <a:lnSpc>
                <a:spcPts val="2050"/>
              </a:lnSpc>
              <a:spcBef>
                <a:spcPts val="100"/>
              </a:spcBef>
              <a:buClr>
                <a:srgbClr val="45B19B"/>
              </a:buClr>
              <a:buFont typeface="Wingdings" panose="05000000000000000000"/>
              <a:buChar char=""/>
              <a:tabLst>
                <a:tab pos="298450" algn="l"/>
              </a:tabLst>
            </a:pPr>
            <a:r>
              <a:rPr sz="1800" dirty="0">
                <a:latin typeface="宋体" panose="02010600030101010101" pitchFamily="2" charset="-122"/>
                <a:cs typeface="宋体" panose="02010600030101010101" pitchFamily="2" charset="-122"/>
              </a:rPr>
              <a:t>这些文件可由另一个系统生成，例如</a:t>
            </a:r>
            <a:r>
              <a:rPr sz="1800" spc="45" dirty="0">
                <a:latin typeface="宋体" panose="02010600030101010101" pitchFamily="2" charset="-122"/>
                <a:cs typeface="宋体" panose="02010600030101010101" pitchFamily="2" charset="-122"/>
              </a:rPr>
              <a:t>P</a:t>
            </a:r>
            <a:r>
              <a:rPr sz="1800" spc="35" dirty="0">
                <a:latin typeface="宋体" panose="02010600030101010101" pitchFamily="2" charset="-122"/>
                <a:cs typeface="宋体" panose="02010600030101010101" pitchFamily="2" charset="-122"/>
              </a:rPr>
              <a:t>u</a:t>
            </a:r>
            <a:r>
              <a:rPr sz="1800" spc="-125" dirty="0">
                <a:latin typeface="宋体" panose="02010600030101010101" pitchFamily="2" charset="-122"/>
                <a:cs typeface="宋体" panose="02010600030101010101" pitchFamily="2" charset="-122"/>
              </a:rPr>
              <a:t>ppe</a:t>
            </a:r>
            <a:r>
              <a:rPr sz="1800" spc="-120" dirty="0">
                <a:latin typeface="宋体" panose="02010600030101010101" pitchFamily="2" charset="-122"/>
                <a:cs typeface="宋体" panose="02010600030101010101" pitchFamily="2" charset="-122"/>
              </a:rPr>
              <a:t>t</a:t>
            </a:r>
            <a:r>
              <a:rPr sz="1800" dirty="0">
                <a:latin typeface="宋体" panose="02010600030101010101" pitchFamily="2" charset="-122"/>
                <a:cs typeface="宋体" panose="02010600030101010101" pitchFamily="2" charset="-122"/>
              </a:rPr>
              <a:t>、</a:t>
            </a:r>
            <a:r>
              <a:rPr sz="1800" spc="30" dirty="0">
                <a:latin typeface="宋体" panose="02010600030101010101" pitchFamily="2" charset="-122"/>
                <a:cs typeface="宋体" panose="02010600030101010101" pitchFamily="2" charset="-122"/>
              </a:rPr>
              <a:t>An</a:t>
            </a:r>
            <a:r>
              <a:rPr sz="1800" spc="35" dirty="0">
                <a:latin typeface="宋体" panose="02010600030101010101" pitchFamily="2" charset="-122"/>
                <a:cs typeface="宋体" panose="02010600030101010101" pitchFamily="2" charset="-122"/>
              </a:rPr>
              <a:t>s</a:t>
            </a:r>
            <a:r>
              <a:rPr sz="1800" spc="-280" dirty="0">
                <a:latin typeface="宋体" panose="02010600030101010101" pitchFamily="2" charset="-122"/>
                <a:cs typeface="宋体" panose="02010600030101010101" pitchFamily="2" charset="-122"/>
              </a:rPr>
              <a:t>ibl</a:t>
            </a:r>
            <a:r>
              <a:rPr sz="1800" spc="-285" dirty="0">
                <a:latin typeface="宋体" panose="02010600030101010101" pitchFamily="2" charset="-122"/>
                <a:cs typeface="宋体" panose="02010600030101010101" pitchFamily="2" charset="-122"/>
              </a:rPr>
              <a:t>e</a:t>
            </a:r>
            <a:r>
              <a:rPr sz="1800" dirty="0">
                <a:latin typeface="宋体" panose="02010600030101010101" pitchFamily="2" charset="-122"/>
                <a:cs typeface="宋体" panose="02010600030101010101" pitchFamily="2" charset="-122"/>
              </a:rPr>
              <a:t>或</a:t>
            </a:r>
            <a:r>
              <a:rPr sz="1800" spc="-285" dirty="0">
                <a:latin typeface="宋体" panose="02010600030101010101" pitchFamily="2" charset="-122"/>
                <a:cs typeface="宋体" panose="02010600030101010101" pitchFamily="2" charset="-122"/>
              </a:rPr>
              <a:t>Salts</a:t>
            </a:r>
            <a:r>
              <a:rPr sz="1800" spc="-280" dirty="0">
                <a:latin typeface="宋体" panose="02010600030101010101" pitchFamily="2" charset="-122"/>
                <a:cs typeface="宋体" panose="02010600030101010101" pitchFamily="2" charset="-122"/>
              </a:rPr>
              <a:t>t</a:t>
            </a:r>
            <a:r>
              <a:rPr sz="1800" spc="-185" dirty="0">
                <a:latin typeface="宋体" panose="02010600030101010101" pitchFamily="2" charset="-122"/>
                <a:cs typeface="宋体" panose="02010600030101010101" pitchFamily="2" charset="-122"/>
              </a:rPr>
              <a:t>a</a:t>
            </a:r>
            <a:r>
              <a:rPr sz="1800" spc="-105" dirty="0">
                <a:latin typeface="宋体" panose="02010600030101010101" pitchFamily="2" charset="-122"/>
                <a:cs typeface="宋体" panose="02010600030101010101" pitchFamily="2" charset="-122"/>
              </a:rPr>
              <a:t>c</a:t>
            </a:r>
            <a:r>
              <a:rPr sz="1800" spc="-110" dirty="0">
                <a:latin typeface="宋体" panose="02010600030101010101" pitchFamily="2" charset="-122"/>
                <a:cs typeface="宋体" panose="02010600030101010101" pitchFamily="2" charset="-122"/>
              </a:rPr>
              <a:t>k</a:t>
            </a:r>
            <a:r>
              <a:rPr sz="1800" dirty="0">
                <a:latin typeface="宋体" panose="02010600030101010101" pitchFamily="2" charset="-122"/>
                <a:cs typeface="宋体" panose="02010600030101010101" pitchFamily="2" charset="-122"/>
              </a:rPr>
              <a:t>等配置管理系统，也可能是由脚本基于</a:t>
            </a:r>
          </a:p>
          <a:p>
            <a:pPr marL="241300">
              <a:lnSpc>
                <a:spcPts val="2050"/>
              </a:lnSpc>
            </a:pPr>
            <a:r>
              <a:rPr sz="1800" spc="380" dirty="0">
                <a:latin typeface="宋体" panose="02010600030101010101" pitchFamily="2" charset="-122"/>
                <a:cs typeface="宋体" panose="02010600030101010101" pitchFamily="2" charset="-122"/>
              </a:rPr>
              <a:t>CMDB</a:t>
            </a:r>
            <a:r>
              <a:rPr sz="1800" dirty="0">
                <a:latin typeface="宋体" panose="02010600030101010101" pitchFamily="2" charset="-122"/>
                <a:cs typeface="宋体" panose="02010600030101010101" pitchFamily="2" charset="-122"/>
              </a:rPr>
              <a:t>定期查询生成；</a:t>
            </a:r>
          </a:p>
        </p:txBody>
      </p:sp>
      <p:pic>
        <p:nvPicPr>
          <p:cNvPr id="5" name="object 5"/>
          <p:cNvPicPr/>
          <p:nvPr/>
        </p:nvPicPr>
        <p:blipFill>
          <a:blip r:embed="rId5" cstate="print"/>
          <a:stretch>
            <a:fillRect/>
          </a:stretch>
        </p:blipFill>
        <p:spPr>
          <a:xfrm>
            <a:off x="2039620" y="2372360"/>
            <a:ext cx="7713472" cy="1159001"/>
          </a:xfrm>
          <a:prstGeom prst="rect">
            <a:avLst/>
          </a:prstGeom>
        </p:spPr>
      </p:pic>
      <p:sp>
        <p:nvSpPr>
          <p:cNvPr id="6" name="object 6"/>
          <p:cNvSpPr txBox="1"/>
          <p:nvPr/>
        </p:nvSpPr>
        <p:spPr>
          <a:xfrm>
            <a:off x="2179320" y="2447289"/>
            <a:ext cx="7440930" cy="1016000"/>
          </a:xfrm>
          <a:prstGeom prst="rect">
            <a:avLst/>
          </a:prstGeom>
          <a:solidFill>
            <a:srgbClr val="D7EFEB"/>
          </a:solidFill>
        </p:spPr>
        <p:txBody>
          <a:bodyPr vert="horz" wrap="square" lIns="0" tIns="36195" rIns="0" bIns="0" rtlCol="0">
            <a:spAutoFit/>
          </a:bodyPr>
          <a:lstStyle/>
          <a:p>
            <a:pPr marL="91440">
              <a:lnSpc>
                <a:spcPct val="100000"/>
              </a:lnSpc>
              <a:spcBef>
                <a:spcPts val="285"/>
              </a:spcBef>
            </a:pPr>
            <a:r>
              <a:rPr sz="1200" dirty="0">
                <a:latin typeface="宋体" panose="02010600030101010101" pitchFamily="2" charset="-122"/>
                <a:cs typeface="宋体" panose="02010600030101010101" pitchFamily="2" charset="-122"/>
              </a:rPr>
              <a:t>-</a:t>
            </a:r>
            <a:r>
              <a:rPr sz="1200" spc="-270" dirty="0">
                <a:latin typeface="宋体" panose="02010600030101010101" pitchFamily="2" charset="-122"/>
                <a:cs typeface="宋体" panose="02010600030101010101" pitchFamily="2" charset="-122"/>
              </a:rPr>
              <a:t> </a:t>
            </a:r>
            <a:r>
              <a:rPr sz="1200" spc="-65" dirty="0">
                <a:latin typeface="宋体" panose="02010600030101010101" pitchFamily="2" charset="-122"/>
                <a:cs typeface="宋体" panose="02010600030101010101" pitchFamily="2" charset="-122"/>
              </a:rPr>
              <a:t>targe</a:t>
            </a:r>
            <a:r>
              <a:rPr sz="1200" spc="-225" dirty="0">
                <a:latin typeface="宋体" panose="02010600030101010101" pitchFamily="2" charset="-122"/>
                <a:cs typeface="宋体" panose="02010600030101010101" pitchFamily="2" charset="-122"/>
              </a:rPr>
              <a:t>ts:</a:t>
            </a:r>
            <a:endParaRPr sz="1200" dirty="0">
              <a:latin typeface="宋体" panose="02010600030101010101" pitchFamily="2" charset="-122"/>
              <a:cs typeface="宋体" panose="02010600030101010101" pitchFamily="2" charset="-122"/>
            </a:endParaRPr>
          </a:p>
          <a:p>
            <a:pPr marL="173990" marR="6203950">
              <a:lnSpc>
                <a:spcPct val="100000"/>
              </a:lnSpc>
            </a:pPr>
            <a:r>
              <a:rPr sz="1200" dirty="0">
                <a:latin typeface="宋体" panose="02010600030101010101" pitchFamily="2" charset="-122"/>
                <a:cs typeface="宋体" panose="02010600030101010101" pitchFamily="2" charset="-122"/>
              </a:rPr>
              <a:t>-</a:t>
            </a:r>
            <a:r>
              <a:rPr sz="1200" spc="-270" dirty="0">
                <a:latin typeface="宋体" panose="02010600030101010101" pitchFamily="2" charset="-122"/>
                <a:cs typeface="宋体" panose="02010600030101010101" pitchFamily="2" charset="-122"/>
              </a:rPr>
              <a:t> </a:t>
            </a:r>
            <a:r>
              <a:rPr sz="1200" spc="-75" dirty="0">
                <a:latin typeface="宋体" panose="02010600030101010101" pitchFamily="2" charset="-122"/>
                <a:cs typeface="宋体" panose="02010600030101010101" pitchFamily="2" charset="-122"/>
              </a:rPr>
              <a:t>localhos</a:t>
            </a:r>
            <a:r>
              <a:rPr sz="1200" spc="-280" dirty="0">
                <a:latin typeface="宋体" panose="02010600030101010101" pitchFamily="2" charset="-122"/>
                <a:cs typeface="宋体" panose="02010600030101010101" pitchFamily="2" charset="-122"/>
              </a:rPr>
              <a:t>t</a:t>
            </a:r>
            <a:r>
              <a:rPr sz="1200" spc="-285" dirty="0">
                <a:latin typeface="宋体" panose="02010600030101010101" pitchFamily="2" charset="-122"/>
                <a:cs typeface="宋体" panose="02010600030101010101" pitchFamily="2" charset="-122"/>
              </a:rPr>
              <a:t>:</a:t>
            </a: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0</a:t>
            </a:r>
            <a:r>
              <a:rPr sz="1200" spc="30" dirty="0">
                <a:latin typeface="宋体" panose="02010600030101010101" pitchFamily="2" charset="-122"/>
                <a:cs typeface="宋体" panose="02010600030101010101" pitchFamily="2" charset="-122"/>
              </a:rPr>
              <a:t>90  </a:t>
            </a:r>
            <a:r>
              <a:rPr sz="1200" spc="-145" dirty="0">
                <a:latin typeface="宋体" panose="02010600030101010101" pitchFamily="2" charset="-122"/>
                <a:cs typeface="宋体" panose="02010600030101010101" pitchFamily="2" charset="-122"/>
              </a:rPr>
              <a:t>labels:</a:t>
            </a:r>
            <a:endParaRPr sz="1200" dirty="0">
              <a:latin typeface="宋体" panose="02010600030101010101" pitchFamily="2" charset="-122"/>
              <a:cs typeface="宋体" panose="02010600030101010101" pitchFamily="2" charset="-122"/>
            </a:endParaRPr>
          </a:p>
          <a:p>
            <a:pPr marL="256540" marR="6060440">
              <a:lnSpc>
                <a:spcPct val="100000"/>
              </a:lnSpc>
            </a:pPr>
            <a:r>
              <a:rPr sz="1200" spc="-40" dirty="0">
                <a:latin typeface="宋体" panose="02010600030101010101" pitchFamily="2" charset="-122"/>
                <a:cs typeface="宋体" panose="02010600030101010101" pitchFamily="2" charset="-122"/>
              </a:rPr>
              <a:t>app:</a:t>
            </a:r>
            <a:r>
              <a:rPr sz="1200" spc="-285" dirty="0">
                <a:latin typeface="宋体" panose="02010600030101010101" pitchFamily="2" charset="-122"/>
                <a:cs typeface="宋体" panose="02010600030101010101" pitchFamily="2" charset="-122"/>
              </a:rPr>
              <a:t> </a:t>
            </a:r>
            <a:r>
              <a:rPr sz="1200" spc="-55" dirty="0">
                <a:latin typeface="宋体" panose="02010600030101010101" pitchFamily="2" charset="-122"/>
                <a:cs typeface="宋体" panose="02010600030101010101" pitchFamily="2" charset="-122"/>
              </a:rPr>
              <a:t>pr</a:t>
            </a:r>
            <a:r>
              <a:rPr sz="1200" spc="165" dirty="0">
                <a:latin typeface="宋体" panose="02010600030101010101" pitchFamily="2" charset="-122"/>
                <a:cs typeface="宋体" panose="02010600030101010101" pitchFamily="2" charset="-122"/>
              </a:rPr>
              <a:t>om</a:t>
            </a:r>
            <a:r>
              <a:rPr sz="1200" spc="170" dirty="0">
                <a:latin typeface="宋体" panose="02010600030101010101" pitchFamily="2" charset="-122"/>
                <a:cs typeface="宋体" panose="02010600030101010101" pitchFamily="2" charset="-122"/>
              </a:rPr>
              <a:t>e</a:t>
            </a:r>
            <a:r>
              <a:rPr sz="1200" spc="-40" dirty="0">
                <a:latin typeface="宋体" panose="02010600030101010101" pitchFamily="2" charset="-122"/>
                <a:cs typeface="宋体" panose="02010600030101010101" pitchFamily="2" charset="-122"/>
              </a:rPr>
              <a:t>theus  </a:t>
            </a:r>
            <a:r>
              <a:rPr sz="1200" spc="-55" dirty="0">
                <a:latin typeface="宋体" panose="02010600030101010101" pitchFamily="2" charset="-122"/>
                <a:cs typeface="宋体" panose="02010600030101010101" pitchFamily="2" charset="-122"/>
              </a:rPr>
              <a:t>job</a:t>
            </a:r>
            <a:r>
              <a:rPr sz="1200" spc="-340" dirty="0">
                <a:latin typeface="宋体" panose="02010600030101010101" pitchFamily="2" charset="-122"/>
                <a:cs typeface="宋体" panose="02010600030101010101" pitchFamily="2" charset="-122"/>
              </a:rPr>
              <a:t>:</a:t>
            </a:r>
            <a:r>
              <a:rPr sz="1200" spc="45" dirty="0">
                <a:latin typeface="宋体" panose="02010600030101010101" pitchFamily="2" charset="-122"/>
                <a:cs typeface="宋体" panose="02010600030101010101" pitchFamily="2" charset="-122"/>
              </a:rPr>
              <a:t> </a:t>
            </a:r>
            <a:r>
              <a:rPr sz="1200" spc="-55" dirty="0">
                <a:latin typeface="宋体" panose="02010600030101010101" pitchFamily="2" charset="-122"/>
                <a:cs typeface="宋体" panose="02010600030101010101" pitchFamily="2" charset="-122"/>
              </a:rPr>
              <a:t>p</a:t>
            </a:r>
            <a:r>
              <a:rPr sz="1200" spc="-50" dirty="0">
                <a:latin typeface="宋体" panose="02010600030101010101" pitchFamily="2" charset="-122"/>
                <a:cs typeface="宋体" panose="02010600030101010101" pitchFamily="2" charset="-122"/>
              </a:rPr>
              <a:t>r</a:t>
            </a:r>
            <a:r>
              <a:rPr sz="1200" spc="165" dirty="0">
                <a:latin typeface="宋体" panose="02010600030101010101" pitchFamily="2" charset="-122"/>
                <a:cs typeface="宋体" panose="02010600030101010101" pitchFamily="2" charset="-122"/>
              </a:rPr>
              <a:t>om</a:t>
            </a:r>
            <a:r>
              <a:rPr sz="1200" spc="170" dirty="0">
                <a:latin typeface="宋体" panose="02010600030101010101" pitchFamily="2" charset="-122"/>
                <a:cs typeface="宋体" panose="02010600030101010101" pitchFamily="2" charset="-122"/>
              </a:rPr>
              <a:t>e</a:t>
            </a:r>
            <a:r>
              <a:rPr sz="1200" spc="-40" dirty="0">
                <a:latin typeface="宋体" panose="02010600030101010101" pitchFamily="2" charset="-122"/>
                <a:cs typeface="宋体" panose="02010600030101010101" pitchFamily="2" charset="-122"/>
              </a:rPr>
              <a:t>theus</a:t>
            </a:r>
            <a:endParaRPr sz="1200" dirty="0">
              <a:latin typeface="宋体" panose="02010600030101010101" pitchFamily="2" charset="-122"/>
              <a:cs typeface="宋体" panose="02010600030101010101" pitchFamily="2" charset="-122"/>
            </a:endParaRPr>
          </a:p>
        </p:txBody>
      </p:sp>
      <p:pic>
        <p:nvPicPr>
          <p:cNvPr id="7" name="object 7"/>
          <p:cNvPicPr/>
          <p:nvPr/>
        </p:nvPicPr>
        <p:blipFill>
          <a:blip r:embed="rId5" cstate="print"/>
          <a:stretch>
            <a:fillRect/>
          </a:stretch>
        </p:blipFill>
        <p:spPr>
          <a:xfrm>
            <a:off x="2039620" y="3484880"/>
            <a:ext cx="7713472" cy="1159001"/>
          </a:xfrm>
          <a:prstGeom prst="rect">
            <a:avLst/>
          </a:prstGeom>
        </p:spPr>
      </p:pic>
      <p:sp>
        <p:nvSpPr>
          <p:cNvPr id="8" name="object 8"/>
          <p:cNvSpPr txBox="1"/>
          <p:nvPr/>
        </p:nvSpPr>
        <p:spPr>
          <a:xfrm>
            <a:off x="2179320" y="3559809"/>
            <a:ext cx="7440930" cy="1016000"/>
          </a:xfrm>
          <a:prstGeom prst="rect">
            <a:avLst/>
          </a:prstGeom>
          <a:solidFill>
            <a:srgbClr val="FDF5D5"/>
          </a:solidFill>
        </p:spPr>
        <p:txBody>
          <a:bodyPr vert="horz" wrap="square" lIns="0" tIns="36195" rIns="0" bIns="0" rtlCol="0">
            <a:spAutoFit/>
          </a:bodyPr>
          <a:lstStyle/>
          <a:p>
            <a:pPr marL="91440">
              <a:lnSpc>
                <a:spcPct val="100000"/>
              </a:lnSpc>
              <a:spcBef>
                <a:spcPts val="285"/>
              </a:spcBef>
            </a:pPr>
            <a:r>
              <a:rPr sz="1200" dirty="0">
                <a:latin typeface="宋体" panose="02010600030101010101" pitchFamily="2" charset="-122"/>
                <a:cs typeface="宋体" panose="02010600030101010101" pitchFamily="2" charset="-122"/>
              </a:rPr>
              <a:t>-</a:t>
            </a:r>
            <a:r>
              <a:rPr sz="1200" spc="-270" dirty="0">
                <a:latin typeface="宋体" panose="02010600030101010101" pitchFamily="2" charset="-122"/>
                <a:cs typeface="宋体" panose="02010600030101010101" pitchFamily="2" charset="-122"/>
              </a:rPr>
              <a:t> </a:t>
            </a:r>
            <a:r>
              <a:rPr sz="1200" spc="-65" dirty="0">
                <a:latin typeface="宋体" panose="02010600030101010101" pitchFamily="2" charset="-122"/>
                <a:cs typeface="宋体" panose="02010600030101010101" pitchFamily="2" charset="-122"/>
              </a:rPr>
              <a:t>targe</a:t>
            </a:r>
            <a:r>
              <a:rPr sz="1200" spc="-225" dirty="0">
                <a:latin typeface="宋体" panose="02010600030101010101" pitchFamily="2" charset="-122"/>
                <a:cs typeface="宋体" panose="02010600030101010101" pitchFamily="2" charset="-122"/>
              </a:rPr>
              <a:t>ts:</a:t>
            </a:r>
            <a:endParaRPr sz="1200" dirty="0">
              <a:latin typeface="宋体" panose="02010600030101010101" pitchFamily="2" charset="-122"/>
              <a:cs typeface="宋体" panose="02010600030101010101" pitchFamily="2" charset="-122"/>
            </a:endParaRPr>
          </a:p>
          <a:p>
            <a:pPr marL="173990" marR="6203950">
              <a:lnSpc>
                <a:spcPct val="100000"/>
              </a:lnSpc>
            </a:pPr>
            <a:r>
              <a:rPr sz="1200" dirty="0">
                <a:latin typeface="宋体" panose="02010600030101010101" pitchFamily="2" charset="-122"/>
                <a:cs typeface="宋体" panose="02010600030101010101" pitchFamily="2" charset="-122"/>
              </a:rPr>
              <a:t>-</a:t>
            </a:r>
            <a:r>
              <a:rPr sz="1200" spc="-270" dirty="0">
                <a:latin typeface="宋体" panose="02010600030101010101" pitchFamily="2" charset="-122"/>
                <a:cs typeface="宋体" panose="02010600030101010101" pitchFamily="2" charset="-122"/>
              </a:rPr>
              <a:t> </a:t>
            </a:r>
            <a:r>
              <a:rPr sz="1200" spc="-75" dirty="0">
                <a:latin typeface="宋体" panose="02010600030101010101" pitchFamily="2" charset="-122"/>
                <a:cs typeface="宋体" panose="02010600030101010101" pitchFamily="2" charset="-122"/>
              </a:rPr>
              <a:t>localhos</a:t>
            </a:r>
            <a:r>
              <a:rPr sz="1200" spc="-280" dirty="0">
                <a:latin typeface="宋体" panose="02010600030101010101" pitchFamily="2" charset="-122"/>
                <a:cs typeface="宋体" panose="02010600030101010101" pitchFamily="2" charset="-122"/>
              </a:rPr>
              <a:t>t</a:t>
            </a:r>
            <a:r>
              <a:rPr sz="1200" spc="-285" dirty="0">
                <a:latin typeface="宋体" panose="02010600030101010101" pitchFamily="2" charset="-122"/>
                <a:cs typeface="宋体" panose="02010600030101010101" pitchFamily="2" charset="-122"/>
              </a:rPr>
              <a:t>:</a:t>
            </a: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1</a:t>
            </a:r>
            <a:r>
              <a:rPr sz="1200" spc="30" dirty="0">
                <a:latin typeface="宋体" panose="02010600030101010101" pitchFamily="2" charset="-122"/>
                <a:cs typeface="宋体" panose="02010600030101010101" pitchFamily="2" charset="-122"/>
              </a:rPr>
              <a:t>00  </a:t>
            </a:r>
            <a:r>
              <a:rPr sz="1200" spc="-145" dirty="0">
                <a:latin typeface="宋体" panose="02010600030101010101" pitchFamily="2" charset="-122"/>
                <a:cs typeface="宋体" panose="02010600030101010101" pitchFamily="2" charset="-122"/>
              </a:rPr>
              <a:t>labels:</a:t>
            </a:r>
            <a:endParaRPr sz="1200" dirty="0">
              <a:latin typeface="宋体" panose="02010600030101010101" pitchFamily="2" charset="-122"/>
              <a:cs typeface="宋体" panose="02010600030101010101" pitchFamily="2" charset="-122"/>
            </a:endParaRPr>
          </a:p>
          <a:p>
            <a:pPr marL="256540" marR="5885180">
              <a:lnSpc>
                <a:spcPct val="100000"/>
              </a:lnSpc>
              <a:spcBef>
                <a:spcPts val="5"/>
              </a:spcBef>
            </a:pPr>
            <a:r>
              <a:rPr sz="1200" spc="-40" dirty="0">
                <a:latin typeface="宋体" panose="02010600030101010101" pitchFamily="2" charset="-122"/>
                <a:cs typeface="宋体" panose="02010600030101010101" pitchFamily="2" charset="-122"/>
              </a:rPr>
              <a:t>app:</a:t>
            </a:r>
            <a:r>
              <a:rPr sz="1200" spc="-285" dirty="0">
                <a:latin typeface="宋体" panose="02010600030101010101" pitchFamily="2" charset="-122"/>
                <a:cs typeface="宋体" panose="02010600030101010101" pitchFamily="2" charset="-122"/>
              </a:rPr>
              <a:t> </a:t>
            </a:r>
            <a:r>
              <a:rPr sz="1200" spc="70" dirty="0">
                <a:latin typeface="宋体" panose="02010600030101010101" pitchFamily="2" charset="-122"/>
                <a:cs typeface="宋体" panose="02010600030101010101" pitchFamily="2" charset="-122"/>
              </a:rPr>
              <a:t>no</a:t>
            </a:r>
            <a:r>
              <a:rPr sz="1200" spc="75" dirty="0">
                <a:latin typeface="宋体" panose="02010600030101010101" pitchFamily="2" charset="-122"/>
                <a:cs typeface="宋体" panose="02010600030101010101" pitchFamily="2" charset="-122"/>
              </a:rPr>
              <a:t>d</a:t>
            </a:r>
            <a:r>
              <a:rPr sz="1200" spc="20" dirty="0">
                <a:latin typeface="宋体" panose="02010600030101010101" pitchFamily="2" charset="-122"/>
                <a:cs typeface="宋体" panose="02010600030101010101" pitchFamily="2" charset="-122"/>
              </a:rPr>
              <a:t>e</a:t>
            </a:r>
            <a:r>
              <a:rPr sz="1200" spc="-5" dirty="0">
                <a:latin typeface="宋体" panose="02010600030101010101" pitchFamily="2" charset="-122"/>
                <a:cs typeface="宋体" panose="02010600030101010101" pitchFamily="2" charset="-122"/>
              </a:rPr>
              <a:t>-</a:t>
            </a:r>
            <a:r>
              <a:rPr sz="1200" spc="-30" dirty="0">
                <a:latin typeface="宋体" panose="02010600030101010101" pitchFamily="2" charset="-122"/>
                <a:cs typeface="宋体" panose="02010600030101010101" pitchFamily="2" charset="-122"/>
              </a:rPr>
              <a:t>ex</a:t>
            </a:r>
            <a:r>
              <a:rPr sz="1200" spc="-10" dirty="0">
                <a:latin typeface="宋体" panose="02010600030101010101" pitchFamily="2" charset="-122"/>
                <a:cs typeface="宋体" panose="02010600030101010101" pitchFamily="2" charset="-122"/>
              </a:rPr>
              <a:t>po</a:t>
            </a:r>
            <a:r>
              <a:rPr sz="1200" spc="-5" dirty="0">
                <a:latin typeface="宋体" panose="02010600030101010101" pitchFamily="2" charset="-122"/>
                <a:cs typeface="宋体" panose="02010600030101010101" pitchFamily="2" charset="-122"/>
              </a:rPr>
              <a:t>r</a:t>
            </a:r>
            <a:r>
              <a:rPr sz="1200" spc="-135" dirty="0">
                <a:latin typeface="宋体" panose="02010600030101010101" pitchFamily="2" charset="-122"/>
                <a:cs typeface="宋体" panose="02010600030101010101" pitchFamily="2" charset="-122"/>
              </a:rPr>
              <a:t>ter  </a:t>
            </a:r>
            <a:r>
              <a:rPr sz="1200" spc="-55" dirty="0">
                <a:latin typeface="宋体" panose="02010600030101010101" pitchFamily="2" charset="-122"/>
                <a:cs typeface="宋体" panose="02010600030101010101" pitchFamily="2" charset="-122"/>
              </a:rPr>
              <a:t>job</a:t>
            </a:r>
            <a:r>
              <a:rPr sz="1200" spc="-340" dirty="0">
                <a:latin typeface="宋体" panose="02010600030101010101" pitchFamily="2" charset="-122"/>
                <a:cs typeface="宋体" panose="02010600030101010101" pitchFamily="2" charset="-122"/>
              </a:rPr>
              <a:t>:</a:t>
            </a:r>
            <a:r>
              <a:rPr sz="1200" spc="-285" dirty="0">
                <a:latin typeface="宋体" panose="02010600030101010101" pitchFamily="2" charset="-122"/>
                <a:cs typeface="宋体" panose="02010600030101010101" pitchFamily="2" charset="-122"/>
              </a:rPr>
              <a:t> </a:t>
            </a:r>
            <a:r>
              <a:rPr sz="1200" spc="70" dirty="0">
                <a:latin typeface="宋体" panose="02010600030101010101" pitchFamily="2" charset="-122"/>
                <a:cs typeface="宋体" panose="02010600030101010101" pitchFamily="2" charset="-122"/>
              </a:rPr>
              <a:t>no</a:t>
            </a:r>
            <a:r>
              <a:rPr sz="1200" spc="75" dirty="0">
                <a:latin typeface="宋体" panose="02010600030101010101" pitchFamily="2" charset="-122"/>
                <a:cs typeface="宋体" panose="02010600030101010101" pitchFamily="2" charset="-122"/>
              </a:rPr>
              <a:t>d</a:t>
            </a:r>
            <a:r>
              <a:rPr sz="1200" spc="15" dirty="0">
                <a:latin typeface="宋体" panose="02010600030101010101" pitchFamily="2" charset="-122"/>
                <a:cs typeface="宋体" panose="02010600030101010101" pitchFamily="2" charset="-122"/>
              </a:rPr>
              <a:t>e</a:t>
            </a:r>
            <a:endParaRPr sz="1200" dirty="0">
              <a:latin typeface="宋体" panose="02010600030101010101" pitchFamily="2" charset="-122"/>
              <a:cs typeface="宋体" panose="02010600030101010101" pitchFamily="2" charset="-122"/>
            </a:endParaRPr>
          </a:p>
        </p:txBody>
      </p:sp>
      <p:pic>
        <p:nvPicPr>
          <p:cNvPr id="12"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13"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4" name="图片 13"/>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683000"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基于文件的服务发现</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5255260" cy="330200"/>
          </a:xfrm>
          <a:prstGeom prst="rect">
            <a:avLst/>
          </a:prstGeom>
        </p:spPr>
        <p:txBody>
          <a:bodyPr vert="horz" wrap="square" lIns="0" tIns="12700" rIns="0" bIns="0" rtlCol="0">
            <a:spAutoFit/>
          </a:bodyPr>
          <a:lstStyle/>
          <a:p>
            <a:pPr marL="304800" indent="-292100">
              <a:lnSpc>
                <a:spcPct val="100000"/>
              </a:lnSpc>
              <a:spcBef>
                <a:spcPts val="10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发现</a:t>
            </a:r>
            <a:r>
              <a:rPr sz="2000" spc="-275" dirty="0">
                <a:latin typeface="宋体" panose="02010600030101010101" pitchFamily="2" charset="-122"/>
                <a:cs typeface="宋体" panose="02010600030101010101" pitchFamily="2" charset="-122"/>
              </a:rPr>
              <a:t>targe</a:t>
            </a:r>
            <a:r>
              <a:rPr sz="2000" spc="-285" dirty="0">
                <a:latin typeface="宋体" panose="02010600030101010101" pitchFamily="2" charset="-122"/>
                <a:cs typeface="宋体" panose="02010600030101010101" pitchFamily="2" charset="-122"/>
              </a:rPr>
              <a:t>t</a:t>
            </a:r>
            <a:r>
              <a:rPr sz="2000" dirty="0">
                <a:latin typeface="宋体" panose="02010600030101010101" pitchFamily="2" charset="-122"/>
                <a:cs typeface="宋体" panose="02010600030101010101" pitchFamily="2" charset="-122"/>
              </a:rPr>
              <a:t>的配置，定义在配置文件的</a:t>
            </a:r>
            <a:r>
              <a:rPr sz="2000" spc="-170" dirty="0">
                <a:latin typeface="宋体" panose="02010600030101010101" pitchFamily="2" charset="-122"/>
                <a:cs typeface="宋体" panose="02010600030101010101" pitchFamily="2" charset="-122"/>
              </a:rPr>
              <a:t>job</a:t>
            </a:r>
            <a:r>
              <a:rPr sz="2000" dirty="0">
                <a:latin typeface="宋体" panose="02010600030101010101" pitchFamily="2" charset="-122"/>
                <a:cs typeface="宋体" panose="02010600030101010101" pitchFamily="2" charset="-122"/>
              </a:rPr>
              <a:t>之中</a:t>
            </a:r>
            <a:endParaRPr sz="20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1262379" y="1365250"/>
            <a:ext cx="9151111" cy="4548632"/>
          </a:xfrm>
          <a:prstGeom prst="rect">
            <a:avLst/>
          </a:prstGeom>
        </p:spPr>
      </p:pic>
      <p:sp>
        <p:nvSpPr>
          <p:cNvPr id="5" name="object 5"/>
          <p:cNvSpPr txBox="1"/>
          <p:nvPr/>
        </p:nvSpPr>
        <p:spPr>
          <a:xfrm>
            <a:off x="1416050" y="1473200"/>
            <a:ext cx="8850630" cy="4339590"/>
          </a:xfrm>
          <a:prstGeom prst="rect">
            <a:avLst/>
          </a:prstGeom>
          <a:solidFill>
            <a:srgbClr val="D7EFEB"/>
          </a:solidFill>
        </p:spPr>
        <p:txBody>
          <a:bodyPr vert="horz" wrap="square" lIns="0" tIns="35560" rIns="0" bIns="0" rtlCol="0">
            <a:spAutoFit/>
          </a:bodyPr>
          <a:lstStyle/>
          <a:p>
            <a:pPr marL="90805">
              <a:lnSpc>
                <a:spcPct val="100000"/>
              </a:lnSpc>
              <a:spcBef>
                <a:spcPts val="280"/>
              </a:spcBef>
            </a:pPr>
            <a:r>
              <a:rPr sz="1200" spc="-110" dirty="0">
                <a:latin typeface="宋体" panose="02010600030101010101" pitchFamily="2" charset="-122"/>
                <a:cs typeface="宋体" panose="02010600030101010101" pitchFamily="2" charset="-122"/>
              </a:rPr>
              <a:t>global:</a:t>
            </a:r>
            <a:endParaRPr sz="1200" dirty="0">
              <a:latin typeface="宋体" panose="02010600030101010101" pitchFamily="2" charset="-122"/>
              <a:cs typeface="宋体" panose="02010600030101010101" pitchFamily="2" charset="-122"/>
            </a:endParaRPr>
          </a:p>
          <a:p>
            <a:pPr marL="173355" marR="7157720">
              <a:lnSpc>
                <a:spcPct val="100000"/>
              </a:lnSpc>
              <a:tabLst>
                <a:tab pos="1377950" algn="l"/>
              </a:tabLst>
            </a:pPr>
            <a:r>
              <a:rPr sz="1200" spc="-110" dirty="0">
                <a:latin typeface="宋体" panose="02010600030101010101" pitchFamily="2" charset="-122"/>
                <a:cs typeface="宋体" panose="02010600030101010101" pitchFamily="2" charset="-122"/>
              </a:rPr>
              <a:t>scrape_interval:	</a:t>
            </a:r>
            <a:r>
              <a:rPr sz="1200" spc="-20" dirty="0">
                <a:latin typeface="宋体" panose="02010600030101010101" pitchFamily="2" charset="-122"/>
                <a:cs typeface="宋体" panose="02010600030101010101" pitchFamily="2" charset="-122"/>
              </a:rPr>
              <a:t>15s </a:t>
            </a:r>
            <a:r>
              <a:rPr sz="1200" spc="-15" dirty="0">
                <a:latin typeface="宋体" panose="02010600030101010101" pitchFamily="2" charset="-122"/>
                <a:cs typeface="宋体" panose="02010600030101010101" pitchFamily="2" charset="-122"/>
              </a:rPr>
              <a:t> ev</a:t>
            </a:r>
            <a:r>
              <a:rPr sz="1200" spc="-100" dirty="0">
                <a:latin typeface="宋体" panose="02010600030101010101" pitchFamily="2" charset="-122"/>
                <a:cs typeface="宋体" panose="02010600030101010101" pitchFamily="2" charset="-122"/>
              </a:rPr>
              <a:t>alua</a:t>
            </a:r>
            <a:r>
              <a:rPr sz="1200" spc="-105" dirty="0">
                <a:latin typeface="宋体" panose="02010600030101010101" pitchFamily="2" charset="-122"/>
                <a:cs typeface="宋体" panose="02010600030101010101" pitchFamily="2" charset="-122"/>
              </a:rPr>
              <a:t>t</a:t>
            </a:r>
            <a:r>
              <a:rPr sz="1200" spc="-75" dirty="0">
                <a:latin typeface="宋体" panose="02010600030101010101" pitchFamily="2" charset="-122"/>
                <a:cs typeface="宋体" panose="02010600030101010101" pitchFamily="2" charset="-122"/>
              </a:rPr>
              <a:t>ion</a:t>
            </a:r>
            <a:r>
              <a:rPr sz="1200" spc="-70" dirty="0">
                <a:latin typeface="宋体" panose="02010600030101010101" pitchFamily="2" charset="-122"/>
                <a:cs typeface="宋体" panose="02010600030101010101" pitchFamily="2" charset="-122"/>
              </a:rPr>
              <a:t>_</a:t>
            </a:r>
            <a:r>
              <a:rPr sz="1200" spc="-135" dirty="0">
                <a:latin typeface="宋体" panose="02010600030101010101" pitchFamily="2" charset="-122"/>
                <a:cs typeface="宋体" panose="02010600030101010101" pitchFamily="2" charset="-122"/>
              </a:rPr>
              <a:t>inte</a:t>
            </a:r>
            <a:r>
              <a:rPr sz="1200" spc="-130" dirty="0">
                <a:latin typeface="宋体" panose="02010600030101010101" pitchFamily="2" charset="-122"/>
                <a:cs typeface="宋体" panose="02010600030101010101" pitchFamily="2" charset="-122"/>
              </a:rPr>
              <a:t>r</a:t>
            </a:r>
            <a:r>
              <a:rPr sz="1200" spc="-180" dirty="0">
                <a:latin typeface="宋体" panose="02010600030101010101" pitchFamily="2" charset="-122"/>
                <a:cs typeface="宋体" panose="02010600030101010101" pitchFamily="2" charset="-122"/>
              </a:rPr>
              <a:t>val:</a:t>
            </a:r>
            <a:r>
              <a:rPr sz="1200" spc="-295" dirty="0">
                <a:latin typeface="宋体" panose="02010600030101010101" pitchFamily="2" charset="-122"/>
                <a:cs typeface="宋体" panose="02010600030101010101" pitchFamily="2" charset="-122"/>
              </a:rPr>
              <a:t> </a:t>
            </a:r>
            <a:r>
              <a:rPr sz="1200" spc="30" dirty="0">
                <a:latin typeface="宋体" panose="02010600030101010101" pitchFamily="2" charset="-122"/>
                <a:cs typeface="宋体" panose="02010600030101010101" pitchFamily="2" charset="-122"/>
              </a:rPr>
              <a:t>1</a:t>
            </a:r>
            <a:r>
              <a:rPr sz="1200" spc="25" dirty="0">
                <a:latin typeface="宋体" panose="02010600030101010101" pitchFamily="2" charset="-122"/>
                <a:cs typeface="宋体" panose="02010600030101010101" pitchFamily="2" charset="-122"/>
              </a:rPr>
              <a:t>5</a:t>
            </a:r>
            <a:r>
              <a:rPr sz="1200" spc="-114" dirty="0">
                <a:latin typeface="宋体" panose="02010600030101010101" pitchFamily="2" charset="-122"/>
                <a:cs typeface="宋体" panose="02010600030101010101" pitchFamily="2" charset="-122"/>
              </a:rPr>
              <a:t>s</a:t>
            </a:r>
            <a:endParaRPr sz="1200" dirty="0">
              <a:latin typeface="宋体" panose="02010600030101010101" pitchFamily="2" charset="-122"/>
              <a:cs typeface="宋体" panose="02010600030101010101" pitchFamily="2" charset="-122"/>
            </a:endParaRPr>
          </a:p>
          <a:p>
            <a:pPr>
              <a:lnSpc>
                <a:spcPct val="100000"/>
              </a:lnSpc>
              <a:spcBef>
                <a:spcPts val="30"/>
              </a:spcBef>
            </a:pPr>
            <a:endParaRPr sz="1100" dirty="0">
              <a:latin typeface="宋体" panose="02010600030101010101" pitchFamily="2" charset="-122"/>
              <a:cs typeface="宋体" panose="02010600030101010101" pitchFamily="2" charset="-122"/>
            </a:endParaRPr>
          </a:p>
          <a:p>
            <a:pPr marL="90805">
              <a:lnSpc>
                <a:spcPct val="100000"/>
              </a:lnSpc>
            </a:pPr>
            <a:r>
              <a:rPr sz="1200" spc="-140" dirty="0">
                <a:latin typeface="宋体" panose="02010600030101010101" pitchFamily="2" charset="-122"/>
                <a:cs typeface="宋体" panose="02010600030101010101" pitchFamily="2" charset="-122"/>
              </a:rPr>
              <a:t>alerting:</a:t>
            </a:r>
            <a:endParaRPr sz="1200" dirty="0">
              <a:latin typeface="宋体" panose="02010600030101010101" pitchFamily="2" charset="-122"/>
              <a:cs typeface="宋体" panose="02010600030101010101" pitchFamily="2" charset="-122"/>
            </a:endParaRPr>
          </a:p>
          <a:p>
            <a:pPr marL="173355">
              <a:lnSpc>
                <a:spcPct val="100000"/>
              </a:lnSpc>
            </a:pPr>
            <a:r>
              <a:rPr sz="1200" spc="-60" dirty="0">
                <a:latin typeface="宋体" panose="02010600030101010101" pitchFamily="2" charset="-122"/>
                <a:cs typeface="宋体" panose="02010600030101010101" pitchFamily="2" charset="-122"/>
              </a:rPr>
              <a:t>alertmanagers:</a:t>
            </a:r>
            <a:endParaRPr sz="1200" dirty="0">
              <a:latin typeface="宋体" panose="02010600030101010101" pitchFamily="2" charset="-122"/>
              <a:cs typeface="宋体" panose="02010600030101010101" pitchFamily="2" charset="-122"/>
            </a:endParaRPr>
          </a:p>
          <a:p>
            <a:pPr marL="291465" indent="-118745">
              <a:lnSpc>
                <a:spcPct val="100000"/>
              </a:lnSpc>
              <a:buChar char="-"/>
              <a:tabLst>
                <a:tab pos="292100" algn="l"/>
              </a:tabLst>
            </a:pPr>
            <a:r>
              <a:rPr sz="1200" spc="-130" dirty="0">
                <a:latin typeface="宋体" panose="02010600030101010101" pitchFamily="2" charset="-122"/>
                <a:cs typeface="宋体" panose="02010600030101010101" pitchFamily="2" charset="-122"/>
              </a:rPr>
              <a:t>static_configs:</a:t>
            </a:r>
            <a:endParaRPr sz="1200" dirty="0">
              <a:latin typeface="宋体" panose="02010600030101010101" pitchFamily="2" charset="-122"/>
              <a:cs typeface="宋体" panose="02010600030101010101" pitchFamily="2" charset="-122"/>
            </a:endParaRPr>
          </a:p>
          <a:p>
            <a:pPr marL="374015" lvl="1" indent="-118745">
              <a:lnSpc>
                <a:spcPct val="100000"/>
              </a:lnSpc>
              <a:buChar char="-"/>
              <a:tabLst>
                <a:tab pos="374650" algn="l"/>
              </a:tabLst>
            </a:pPr>
            <a:r>
              <a:rPr sz="1200" spc="-125" dirty="0">
                <a:latin typeface="宋体" panose="02010600030101010101" pitchFamily="2" charset="-122"/>
                <a:cs typeface="宋体" panose="02010600030101010101" pitchFamily="2" charset="-122"/>
              </a:rPr>
              <a:t>targets:</a:t>
            </a:r>
            <a:endParaRPr sz="1200" dirty="0">
              <a:latin typeface="宋体" panose="02010600030101010101" pitchFamily="2" charset="-122"/>
              <a:cs typeface="宋体" panose="02010600030101010101" pitchFamily="2" charset="-122"/>
            </a:endParaRPr>
          </a:p>
          <a:p>
            <a:pPr lvl="1">
              <a:lnSpc>
                <a:spcPct val="100000"/>
              </a:lnSpc>
              <a:spcBef>
                <a:spcPts val="35"/>
              </a:spcBef>
              <a:buFont typeface="宋体" panose="02010600030101010101" pitchFamily="2" charset="-122"/>
              <a:buChar char="-"/>
            </a:pPr>
            <a:endParaRPr sz="1100" dirty="0">
              <a:latin typeface="宋体" panose="02010600030101010101" pitchFamily="2" charset="-122"/>
              <a:cs typeface="宋体" panose="02010600030101010101" pitchFamily="2" charset="-122"/>
            </a:endParaRPr>
          </a:p>
          <a:p>
            <a:pPr marL="90805">
              <a:lnSpc>
                <a:spcPct val="100000"/>
              </a:lnSpc>
            </a:pPr>
            <a:r>
              <a:rPr sz="1200" spc="-175" dirty="0">
                <a:latin typeface="宋体" panose="02010600030101010101" pitchFamily="2" charset="-122"/>
                <a:cs typeface="宋体" panose="02010600030101010101" pitchFamily="2" charset="-122"/>
              </a:rPr>
              <a:t>rule_files:</a:t>
            </a:r>
            <a:endParaRPr sz="1200" dirty="0">
              <a:latin typeface="宋体" panose="02010600030101010101" pitchFamily="2" charset="-122"/>
              <a:cs typeface="宋体" panose="02010600030101010101" pitchFamily="2" charset="-122"/>
            </a:endParaRPr>
          </a:p>
          <a:p>
            <a:pPr>
              <a:lnSpc>
                <a:spcPct val="100000"/>
              </a:lnSpc>
              <a:spcBef>
                <a:spcPts val="30"/>
              </a:spcBef>
            </a:pPr>
            <a:endParaRPr sz="1100" dirty="0">
              <a:latin typeface="宋体" panose="02010600030101010101" pitchFamily="2" charset="-122"/>
              <a:cs typeface="宋体" panose="02010600030101010101" pitchFamily="2" charset="-122"/>
            </a:endParaRPr>
          </a:p>
          <a:p>
            <a:pPr marL="90805">
              <a:lnSpc>
                <a:spcPct val="100000"/>
              </a:lnSpc>
            </a:pPr>
            <a:r>
              <a:rPr sz="1200" spc="-85" dirty="0">
                <a:latin typeface="宋体" panose="02010600030101010101" pitchFamily="2" charset="-122"/>
                <a:cs typeface="宋体" panose="02010600030101010101" pitchFamily="2" charset="-122"/>
              </a:rPr>
              <a:t>scrape_configs:</a:t>
            </a:r>
            <a:endParaRPr sz="1200" dirty="0">
              <a:latin typeface="宋体" panose="02010600030101010101" pitchFamily="2" charset="-122"/>
              <a:cs typeface="宋体" panose="02010600030101010101" pitchFamily="2" charset="-122"/>
            </a:endParaRPr>
          </a:p>
          <a:p>
            <a:pPr marL="291465" indent="-118745">
              <a:lnSpc>
                <a:spcPct val="100000"/>
              </a:lnSpc>
              <a:buChar char="-"/>
              <a:tabLst>
                <a:tab pos="292100" algn="l"/>
              </a:tabLst>
            </a:pPr>
            <a:r>
              <a:rPr sz="1200" spc="-55" dirty="0">
                <a:latin typeface="宋体" panose="02010600030101010101" pitchFamily="2" charset="-122"/>
                <a:cs typeface="宋体" panose="02010600030101010101" pitchFamily="2" charset="-122"/>
              </a:rPr>
              <a:t>job</a:t>
            </a:r>
            <a:r>
              <a:rPr sz="1200" spc="75" dirty="0">
                <a:latin typeface="宋体" panose="02010600030101010101" pitchFamily="2" charset="-122"/>
                <a:cs typeface="宋体" panose="02010600030101010101" pitchFamily="2" charset="-122"/>
              </a:rPr>
              <a:t>_name</a:t>
            </a:r>
            <a:r>
              <a:rPr sz="1200" spc="-340" dirty="0">
                <a:latin typeface="宋体" panose="02010600030101010101" pitchFamily="2" charset="-122"/>
                <a:cs typeface="宋体" panose="02010600030101010101" pitchFamily="2" charset="-122"/>
              </a:rPr>
              <a:t>:</a:t>
            </a:r>
            <a:r>
              <a:rPr sz="1200" spc="-295" dirty="0">
                <a:latin typeface="宋体" panose="02010600030101010101" pitchFamily="2" charset="-122"/>
                <a:cs typeface="宋体" panose="02010600030101010101" pitchFamily="2" charset="-122"/>
              </a:rPr>
              <a:t> </a:t>
            </a:r>
            <a:r>
              <a:rPr sz="1200" spc="-935" dirty="0">
                <a:latin typeface="宋体" panose="02010600030101010101" pitchFamily="2" charset="-122"/>
                <a:cs typeface="宋体" panose="02010600030101010101" pitchFamily="2" charset="-122"/>
              </a:rPr>
              <a:t>‘</a:t>
            </a:r>
            <a:r>
              <a:rPr sz="1200" spc="-55" dirty="0">
                <a:latin typeface="宋体" panose="02010600030101010101" pitchFamily="2" charset="-122"/>
                <a:cs typeface="宋体" panose="02010600030101010101" pitchFamily="2" charset="-122"/>
              </a:rPr>
              <a:t>pr</a:t>
            </a:r>
            <a:r>
              <a:rPr sz="1200" spc="165" dirty="0">
                <a:latin typeface="宋体" panose="02010600030101010101" pitchFamily="2" charset="-122"/>
                <a:cs typeface="宋体" panose="02010600030101010101" pitchFamily="2" charset="-122"/>
              </a:rPr>
              <a:t>om</a:t>
            </a:r>
            <a:r>
              <a:rPr sz="1200" spc="170" dirty="0">
                <a:latin typeface="宋体" panose="02010600030101010101" pitchFamily="2" charset="-122"/>
                <a:cs typeface="宋体" panose="02010600030101010101" pitchFamily="2" charset="-122"/>
              </a:rPr>
              <a:t>e</a:t>
            </a:r>
            <a:r>
              <a:rPr sz="1200" spc="-90" dirty="0">
                <a:latin typeface="宋体" panose="02010600030101010101" pitchFamily="2" charset="-122"/>
                <a:cs typeface="宋体" panose="02010600030101010101" pitchFamily="2" charset="-122"/>
              </a:rPr>
              <a:t>theus'</a:t>
            </a:r>
            <a:endParaRPr sz="1200" dirty="0">
              <a:latin typeface="宋体" panose="02010600030101010101" pitchFamily="2" charset="-122"/>
              <a:cs typeface="宋体" panose="02010600030101010101" pitchFamily="2" charset="-122"/>
            </a:endParaRPr>
          </a:p>
          <a:p>
            <a:pPr marL="255905">
              <a:lnSpc>
                <a:spcPct val="100000"/>
              </a:lnSpc>
            </a:pPr>
            <a:r>
              <a:rPr sz="1200" spc="-130" dirty="0">
                <a:latin typeface="宋体" panose="02010600030101010101" pitchFamily="2" charset="-122"/>
                <a:cs typeface="宋体" panose="02010600030101010101" pitchFamily="2" charset="-122"/>
              </a:rPr>
              <a:t>file_sd_configs:</a:t>
            </a:r>
            <a:endParaRPr sz="1200" dirty="0">
              <a:latin typeface="宋体" panose="02010600030101010101" pitchFamily="2" charset="-122"/>
              <a:cs typeface="宋体" panose="02010600030101010101" pitchFamily="2" charset="-122"/>
            </a:endParaRPr>
          </a:p>
          <a:p>
            <a:pPr marL="374015" lvl="1" indent="-118745">
              <a:lnSpc>
                <a:spcPct val="100000"/>
              </a:lnSpc>
              <a:buChar char="-"/>
              <a:tabLst>
                <a:tab pos="374650" algn="l"/>
                <a:tab pos="2598420" algn="l"/>
              </a:tabLst>
            </a:pPr>
            <a:r>
              <a:rPr sz="1200" spc="-210" dirty="0">
                <a:latin typeface="宋体" panose="02010600030101010101" pitchFamily="2" charset="-122"/>
                <a:cs typeface="宋体" panose="02010600030101010101" pitchFamily="2" charset="-122"/>
              </a:rPr>
              <a:t>file</a:t>
            </a:r>
            <a:r>
              <a:rPr sz="1200" spc="-204" dirty="0">
                <a:latin typeface="宋体" panose="02010600030101010101" pitchFamily="2" charset="-122"/>
                <a:cs typeface="宋体" panose="02010600030101010101" pitchFamily="2" charset="-122"/>
              </a:rPr>
              <a:t>s</a:t>
            </a:r>
            <a:r>
              <a:rPr sz="1200" spc="-340" dirty="0">
                <a:latin typeface="宋体" panose="02010600030101010101" pitchFamily="2" charset="-122"/>
                <a:cs typeface="宋体" panose="02010600030101010101" pitchFamily="2" charset="-122"/>
              </a:rPr>
              <a:t>:</a:t>
            </a:r>
            <a:r>
              <a:rPr sz="1200" dirty="0">
                <a:latin typeface="宋体" panose="02010600030101010101" pitchFamily="2" charset="-122"/>
                <a:cs typeface="宋体" panose="02010600030101010101" pitchFamily="2" charset="-122"/>
              </a:rPr>
              <a:t>	</a:t>
            </a:r>
            <a:r>
              <a:rPr sz="1200" spc="114" dirty="0">
                <a:latin typeface="宋体" panose="02010600030101010101" pitchFamily="2" charset="-122"/>
                <a:cs typeface="宋体" panose="02010600030101010101" pitchFamily="2" charset="-122"/>
              </a:rPr>
              <a:t>#</a:t>
            </a:r>
            <a:r>
              <a:rPr sz="1200" spc="-285"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指定要加载的文件列表；</a:t>
            </a:r>
          </a:p>
          <a:p>
            <a:pPr marL="456565" lvl="2" indent="-118745">
              <a:lnSpc>
                <a:spcPct val="100000"/>
              </a:lnSpc>
              <a:buChar char="-"/>
              <a:tabLst>
                <a:tab pos="457200" algn="l"/>
              </a:tabLst>
            </a:pPr>
            <a:r>
              <a:rPr sz="1200" spc="-45" dirty="0">
                <a:latin typeface="宋体" panose="02010600030101010101" pitchFamily="2" charset="-122"/>
                <a:cs typeface="宋体" panose="02010600030101010101" pitchFamily="2" charset="-122"/>
              </a:rPr>
              <a:t>targets/prometheus*.yaml</a:t>
            </a:r>
            <a:r>
              <a:rPr sz="1200" spc="370" dirty="0">
                <a:latin typeface="宋体" panose="02010600030101010101" pitchFamily="2" charset="-122"/>
                <a:cs typeface="宋体" panose="02010600030101010101" pitchFamily="2" charset="-122"/>
              </a:rPr>
              <a:t> </a:t>
            </a:r>
            <a:r>
              <a:rPr sz="1200" spc="114" dirty="0">
                <a:latin typeface="宋体" panose="02010600030101010101" pitchFamily="2" charset="-122"/>
                <a:cs typeface="宋体" panose="02010600030101010101" pitchFamily="2" charset="-122"/>
              </a:rPr>
              <a:t>#</a:t>
            </a:r>
            <a:r>
              <a:rPr sz="1200" spc="-275"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文件加载支持</a:t>
            </a:r>
            <a:r>
              <a:rPr sz="1200" spc="-20" dirty="0">
                <a:latin typeface="宋体" panose="02010600030101010101" pitchFamily="2" charset="-122"/>
                <a:cs typeface="宋体" panose="02010600030101010101" pitchFamily="2" charset="-122"/>
              </a:rPr>
              <a:t>glob</a:t>
            </a:r>
            <a:r>
              <a:rPr sz="1200" dirty="0">
                <a:latin typeface="宋体" panose="02010600030101010101" pitchFamily="2" charset="-122"/>
                <a:cs typeface="宋体" panose="02010600030101010101" pitchFamily="2" charset="-122"/>
              </a:rPr>
              <a:t>通配符；</a:t>
            </a:r>
          </a:p>
          <a:p>
            <a:pPr marL="338455">
              <a:lnSpc>
                <a:spcPct val="100000"/>
              </a:lnSpc>
              <a:tabLst>
                <a:tab pos="2399665" algn="l"/>
              </a:tabLst>
            </a:pPr>
            <a:r>
              <a:rPr sz="1200" spc="-90" dirty="0">
                <a:latin typeface="宋体" panose="02010600030101010101" pitchFamily="2" charset="-122"/>
                <a:cs typeface="宋体" panose="02010600030101010101" pitchFamily="2" charset="-122"/>
              </a:rPr>
              <a:t>r</a:t>
            </a:r>
            <a:r>
              <a:rPr sz="1200" spc="-85" dirty="0">
                <a:latin typeface="宋体" panose="02010600030101010101" pitchFamily="2" charset="-122"/>
                <a:cs typeface="宋体" panose="02010600030101010101" pitchFamily="2" charset="-122"/>
              </a:rPr>
              <a:t>e</a:t>
            </a:r>
            <a:r>
              <a:rPr sz="1200" spc="-150" dirty="0">
                <a:latin typeface="宋体" panose="02010600030101010101" pitchFamily="2" charset="-122"/>
                <a:cs typeface="宋体" panose="02010600030101010101" pitchFamily="2" charset="-122"/>
              </a:rPr>
              <a:t>fr</a:t>
            </a:r>
            <a:r>
              <a:rPr sz="1200" spc="-145" dirty="0">
                <a:latin typeface="宋体" panose="02010600030101010101" pitchFamily="2" charset="-122"/>
                <a:cs typeface="宋体" panose="02010600030101010101" pitchFamily="2" charset="-122"/>
              </a:rPr>
              <a:t>e</a:t>
            </a:r>
            <a:r>
              <a:rPr sz="1200" spc="-60" dirty="0">
                <a:latin typeface="宋体" panose="02010600030101010101" pitchFamily="2" charset="-122"/>
                <a:cs typeface="宋体" panose="02010600030101010101" pitchFamily="2" charset="-122"/>
              </a:rPr>
              <a:t>sh</a:t>
            </a:r>
            <a:r>
              <a:rPr sz="1200" spc="-55" dirty="0">
                <a:latin typeface="宋体" panose="02010600030101010101" pitchFamily="2" charset="-122"/>
                <a:cs typeface="宋体" panose="02010600030101010101" pitchFamily="2" charset="-122"/>
              </a:rPr>
              <a:t>_</a:t>
            </a:r>
            <a:r>
              <a:rPr sz="1200" spc="-135" dirty="0">
                <a:latin typeface="宋体" panose="02010600030101010101" pitchFamily="2" charset="-122"/>
                <a:cs typeface="宋体" panose="02010600030101010101" pitchFamily="2" charset="-122"/>
              </a:rPr>
              <a:t>inte</a:t>
            </a:r>
            <a:r>
              <a:rPr sz="1200" spc="-130" dirty="0">
                <a:latin typeface="宋体" panose="02010600030101010101" pitchFamily="2" charset="-122"/>
                <a:cs typeface="宋体" panose="02010600030101010101" pitchFamily="2" charset="-122"/>
              </a:rPr>
              <a:t>r</a:t>
            </a:r>
            <a:r>
              <a:rPr sz="1200" spc="-180" dirty="0">
                <a:latin typeface="宋体" panose="02010600030101010101" pitchFamily="2" charset="-122"/>
                <a:cs typeface="宋体" panose="02010600030101010101" pitchFamily="2" charset="-122"/>
              </a:rPr>
              <a:t>val:</a:t>
            </a:r>
            <a:r>
              <a:rPr sz="1200" spc="-295" dirty="0">
                <a:latin typeface="宋体" panose="02010600030101010101" pitchFamily="2" charset="-122"/>
                <a:cs typeface="宋体" panose="02010600030101010101" pitchFamily="2" charset="-122"/>
              </a:rPr>
              <a:t> </a:t>
            </a:r>
            <a:r>
              <a:rPr sz="1200" spc="220" dirty="0">
                <a:latin typeface="宋体" panose="02010600030101010101" pitchFamily="2" charset="-122"/>
                <a:cs typeface="宋体" panose="02010600030101010101" pitchFamily="2" charset="-122"/>
              </a:rPr>
              <a:t>2m</a:t>
            </a:r>
            <a:r>
              <a:rPr sz="1200" dirty="0">
                <a:latin typeface="宋体" panose="02010600030101010101" pitchFamily="2" charset="-122"/>
                <a:cs typeface="宋体" panose="02010600030101010101" pitchFamily="2" charset="-122"/>
              </a:rPr>
              <a:t>	</a:t>
            </a:r>
            <a:r>
              <a:rPr sz="1200" spc="114" dirty="0">
                <a:latin typeface="宋体" panose="02010600030101010101" pitchFamily="2" charset="-122"/>
                <a:cs typeface="宋体" panose="02010600030101010101" pitchFamily="2" charset="-122"/>
              </a:rPr>
              <a:t>#</a:t>
            </a:r>
            <a:r>
              <a:rPr sz="1200" spc="-285" dirty="0">
                <a:latin typeface="宋体" panose="02010600030101010101" pitchFamily="2" charset="-122"/>
                <a:cs typeface="宋体" panose="02010600030101010101" pitchFamily="2" charset="-122"/>
              </a:rPr>
              <a:t> </a:t>
            </a:r>
            <a:r>
              <a:rPr sz="1200" dirty="0">
                <a:latin typeface="宋体" panose="02010600030101010101" pitchFamily="2" charset="-122"/>
                <a:cs typeface="宋体" panose="02010600030101010101" pitchFamily="2" charset="-122"/>
              </a:rPr>
              <a:t>每隔</a:t>
            </a:r>
            <a:r>
              <a:rPr sz="1200" spc="25" dirty="0">
                <a:latin typeface="宋体" panose="02010600030101010101" pitchFamily="2" charset="-122"/>
                <a:cs typeface="宋体" panose="02010600030101010101" pitchFamily="2" charset="-122"/>
              </a:rPr>
              <a:t>2</a:t>
            </a:r>
            <a:r>
              <a:rPr sz="1200" dirty="0">
                <a:latin typeface="宋体" panose="02010600030101010101" pitchFamily="2" charset="-122"/>
                <a:cs typeface="宋体" panose="02010600030101010101" pitchFamily="2" charset="-122"/>
              </a:rPr>
              <a:t>分钟重新加载一次文件中定义的</a:t>
            </a:r>
            <a:r>
              <a:rPr sz="1200" spc="-15" dirty="0">
                <a:latin typeface="宋体" panose="02010600030101010101" pitchFamily="2" charset="-122"/>
                <a:cs typeface="宋体" panose="02010600030101010101" pitchFamily="2" charset="-122"/>
              </a:rPr>
              <a:t>Targe</a:t>
            </a:r>
            <a:r>
              <a:rPr sz="1200" spc="-170" dirty="0">
                <a:latin typeface="宋体" panose="02010600030101010101" pitchFamily="2" charset="-122"/>
                <a:cs typeface="宋体" panose="02010600030101010101" pitchFamily="2" charset="-122"/>
              </a:rPr>
              <a:t>t</a:t>
            </a:r>
            <a:r>
              <a:rPr sz="1200" spc="-175" dirty="0">
                <a:latin typeface="宋体" panose="02010600030101010101" pitchFamily="2" charset="-122"/>
                <a:cs typeface="宋体" panose="02010600030101010101" pitchFamily="2" charset="-122"/>
              </a:rPr>
              <a:t>s</a:t>
            </a:r>
            <a:r>
              <a:rPr sz="1200" dirty="0">
                <a:latin typeface="宋体" panose="02010600030101010101" pitchFamily="2" charset="-122"/>
                <a:cs typeface="宋体" panose="02010600030101010101" pitchFamily="2" charset="-122"/>
              </a:rPr>
              <a:t>，默认为</a:t>
            </a:r>
            <a:r>
              <a:rPr sz="1200" spc="215" dirty="0">
                <a:latin typeface="宋体" panose="02010600030101010101" pitchFamily="2" charset="-122"/>
                <a:cs typeface="宋体" panose="02010600030101010101" pitchFamily="2" charset="-122"/>
              </a:rPr>
              <a:t>5</a:t>
            </a:r>
            <a:r>
              <a:rPr sz="1200" spc="220" dirty="0">
                <a:latin typeface="宋体" panose="02010600030101010101" pitchFamily="2" charset="-122"/>
                <a:cs typeface="宋体" panose="02010600030101010101" pitchFamily="2" charset="-122"/>
              </a:rPr>
              <a:t>m</a:t>
            </a:r>
            <a:r>
              <a:rPr sz="1200" dirty="0">
                <a:latin typeface="宋体" panose="02010600030101010101" pitchFamily="2" charset="-122"/>
                <a:cs typeface="宋体" panose="02010600030101010101" pitchFamily="2" charset="-122"/>
              </a:rPr>
              <a:t>；</a:t>
            </a:r>
          </a:p>
          <a:p>
            <a:pPr>
              <a:lnSpc>
                <a:spcPct val="100000"/>
              </a:lnSpc>
              <a:spcBef>
                <a:spcPts val="30"/>
              </a:spcBef>
            </a:pPr>
            <a:endParaRPr sz="1100" dirty="0">
              <a:latin typeface="宋体" panose="02010600030101010101" pitchFamily="2" charset="-122"/>
              <a:cs typeface="宋体" panose="02010600030101010101" pitchFamily="2" charset="-122"/>
            </a:endParaRPr>
          </a:p>
          <a:p>
            <a:pPr marL="249555" indent="-117475">
              <a:lnSpc>
                <a:spcPct val="100000"/>
              </a:lnSpc>
              <a:buChar char="-"/>
              <a:tabLst>
                <a:tab pos="250190" algn="l"/>
              </a:tabLst>
            </a:pPr>
            <a:r>
              <a:rPr sz="1200" spc="-15" dirty="0">
                <a:latin typeface="宋体" panose="02010600030101010101" pitchFamily="2" charset="-122"/>
                <a:cs typeface="宋体" panose="02010600030101010101" pitchFamily="2" charset="-122"/>
              </a:rPr>
              <a:t>job_name:</a:t>
            </a:r>
            <a:r>
              <a:rPr sz="1200" spc="-295" dirty="0">
                <a:latin typeface="宋体" panose="02010600030101010101" pitchFamily="2" charset="-122"/>
                <a:cs typeface="宋体" panose="02010600030101010101" pitchFamily="2" charset="-122"/>
              </a:rPr>
              <a:t> </a:t>
            </a:r>
            <a:r>
              <a:rPr sz="1200" spc="-935" dirty="0">
                <a:latin typeface="宋体" panose="02010600030101010101" pitchFamily="2" charset="-122"/>
                <a:cs typeface="宋体" panose="02010600030101010101" pitchFamily="2" charset="-122"/>
              </a:rPr>
              <a:t>‘</a:t>
            </a:r>
            <a:r>
              <a:rPr sz="1200" spc="-40" dirty="0">
                <a:latin typeface="宋体" panose="02010600030101010101" pitchFamily="2" charset="-122"/>
                <a:cs typeface="宋体" panose="02010600030101010101" pitchFamily="2" charset="-122"/>
              </a:rPr>
              <a:t>nodes'</a:t>
            </a:r>
            <a:endParaRPr sz="1200" dirty="0">
              <a:latin typeface="宋体" panose="02010600030101010101" pitchFamily="2" charset="-122"/>
              <a:cs typeface="宋体" panose="02010600030101010101" pitchFamily="2" charset="-122"/>
            </a:endParaRPr>
          </a:p>
          <a:p>
            <a:pPr marL="255905">
              <a:lnSpc>
                <a:spcPct val="100000"/>
              </a:lnSpc>
              <a:spcBef>
                <a:spcPts val="5"/>
              </a:spcBef>
            </a:pPr>
            <a:r>
              <a:rPr sz="1200" spc="-130" dirty="0">
                <a:latin typeface="宋体" panose="02010600030101010101" pitchFamily="2" charset="-122"/>
                <a:cs typeface="宋体" panose="02010600030101010101" pitchFamily="2" charset="-122"/>
              </a:rPr>
              <a:t>file_sd_configs:</a:t>
            </a:r>
            <a:endParaRPr sz="1200" dirty="0">
              <a:latin typeface="宋体" panose="02010600030101010101" pitchFamily="2" charset="-122"/>
              <a:cs typeface="宋体" panose="02010600030101010101" pitchFamily="2" charset="-122"/>
            </a:endParaRPr>
          </a:p>
          <a:p>
            <a:pPr marL="374015" lvl="1" indent="-118745">
              <a:lnSpc>
                <a:spcPts val="1440"/>
              </a:lnSpc>
              <a:buChar char="-"/>
              <a:tabLst>
                <a:tab pos="374650" algn="l"/>
              </a:tabLst>
            </a:pPr>
            <a:r>
              <a:rPr sz="1200" spc="-229" dirty="0">
                <a:latin typeface="宋体" panose="02010600030101010101" pitchFamily="2" charset="-122"/>
                <a:cs typeface="宋体" panose="02010600030101010101" pitchFamily="2" charset="-122"/>
              </a:rPr>
              <a:t>files:</a:t>
            </a:r>
            <a:endParaRPr sz="1200" dirty="0">
              <a:latin typeface="宋体" panose="02010600030101010101" pitchFamily="2" charset="-122"/>
              <a:cs typeface="宋体" panose="02010600030101010101" pitchFamily="2" charset="-122"/>
            </a:endParaRPr>
          </a:p>
          <a:p>
            <a:pPr marL="338455" marR="7132320" lvl="2">
              <a:lnSpc>
                <a:spcPct val="100000"/>
              </a:lnSpc>
              <a:buChar char="-"/>
              <a:tabLst>
                <a:tab pos="457200" algn="l"/>
              </a:tabLst>
            </a:pPr>
            <a:r>
              <a:rPr sz="1200" spc="-65" dirty="0">
                <a:latin typeface="宋体" panose="02010600030101010101" pitchFamily="2" charset="-122"/>
                <a:cs typeface="宋体" panose="02010600030101010101" pitchFamily="2" charset="-122"/>
              </a:rPr>
              <a:t>targe</a:t>
            </a:r>
            <a:r>
              <a:rPr sz="1200" spc="-35" dirty="0">
                <a:latin typeface="宋体" panose="02010600030101010101" pitchFamily="2" charset="-122"/>
                <a:cs typeface="宋体" panose="02010600030101010101" pitchFamily="2" charset="-122"/>
              </a:rPr>
              <a:t>ts/node</a:t>
            </a:r>
            <a:r>
              <a:rPr sz="1200" spc="-229" dirty="0">
                <a:latin typeface="宋体" panose="02010600030101010101" pitchFamily="2" charset="-122"/>
                <a:cs typeface="宋体" panose="02010600030101010101" pitchFamily="2" charset="-122"/>
              </a:rPr>
              <a:t>*</a:t>
            </a:r>
            <a:r>
              <a:rPr sz="1200" spc="-235" dirty="0">
                <a:latin typeface="宋体" panose="02010600030101010101" pitchFamily="2" charset="-122"/>
                <a:cs typeface="宋体" panose="02010600030101010101" pitchFamily="2" charset="-122"/>
              </a:rPr>
              <a:t>.</a:t>
            </a:r>
            <a:r>
              <a:rPr sz="1200" spc="5" dirty="0">
                <a:latin typeface="宋体" panose="02010600030101010101" pitchFamily="2" charset="-122"/>
                <a:cs typeface="宋体" panose="02010600030101010101" pitchFamily="2" charset="-122"/>
              </a:rPr>
              <a:t>yaml  </a:t>
            </a:r>
            <a:r>
              <a:rPr sz="1200" spc="-90" dirty="0">
                <a:latin typeface="宋体" panose="02010600030101010101" pitchFamily="2" charset="-122"/>
                <a:cs typeface="宋体" panose="02010600030101010101" pitchFamily="2" charset="-122"/>
              </a:rPr>
              <a:t>r</a:t>
            </a:r>
            <a:r>
              <a:rPr sz="1200" spc="-85" dirty="0">
                <a:latin typeface="宋体" panose="02010600030101010101" pitchFamily="2" charset="-122"/>
                <a:cs typeface="宋体" panose="02010600030101010101" pitchFamily="2" charset="-122"/>
              </a:rPr>
              <a:t>e</a:t>
            </a:r>
            <a:r>
              <a:rPr sz="1200" spc="-150" dirty="0">
                <a:latin typeface="宋体" panose="02010600030101010101" pitchFamily="2" charset="-122"/>
                <a:cs typeface="宋体" panose="02010600030101010101" pitchFamily="2" charset="-122"/>
              </a:rPr>
              <a:t>fr</a:t>
            </a:r>
            <a:r>
              <a:rPr sz="1200" spc="-145" dirty="0">
                <a:latin typeface="宋体" panose="02010600030101010101" pitchFamily="2" charset="-122"/>
                <a:cs typeface="宋体" panose="02010600030101010101" pitchFamily="2" charset="-122"/>
              </a:rPr>
              <a:t>e</a:t>
            </a:r>
            <a:r>
              <a:rPr sz="1200" spc="-60" dirty="0">
                <a:latin typeface="宋体" panose="02010600030101010101" pitchFamily="2" charset="-122"/>
                <a:cs typeface="宋体" panose="02010600030101010101" pitchFamily="2" charset="-122"/>
              </a:rPr>
              <a:t>sh</a:t>
            </a:r>
            <a:r>
              <a:rPr sz="1200" spc="-55" dirty="0">
                <a:latin typeface="宋体" panose="02010600030101010101" pitchFamily="2" charset="-122"/>
                <a:cs typeface="宋体" panose="02010600030101010101" pitchFamily="2" charset="-122"/>
              </a:rPr>
              <a:t>_</a:t>
            </a:r>
            <a:r>
              <a:rPr sz="1200" spc="-135" dirty="0">
                <a:latin typeface="宋体" panose="02010600030101010101" pitchFamily="2" charset="-122"/>
                <a:cs typeface="宋体" panose="02010600030101010101" pitchFamily="2" charset="-122"/>
              </a:rPr>
              <a:t>inte</a:t>
            </a:r>
            <a:r>
              <a:rPr sz="1200" spc="-130" dirty="0">
                <a:latin typeface="宋体" panose="02010600030101010101" pitchFamily="2" charset="-122"/>
                <a:cs typeface="宋体" panose="02010600030101010101" pitchFamily="2" charset="-122"/>
              </a:rPr>
              <a:t>r</a:t>
            </a:r>
            <a:r>
              <a:rPr sz="1200" spc="-180" dirty="0">
                <a:latin typeface="宋体" panose="02010600030101010101" pitchFamily="2" charset="-122"/>
                <a:cs typeface="宋体" panose="02010600030101010101" pitchFamily="2" charset="-122"/>
              </a:rPr>
              <a:t>val:</a:t>
            </a:r>
            <a:r>
              <a:rPr sz="1200" spc="-295" dirty="0">
                <a:latin typeface="宋体" panose="02010600030101010101" pitchFamily="2" charset="-122"/>
                <a:cs typeface="宋体" panose="02010600030101010101" pitchFamily="2" charset="-122"/>
              </a:rPr>
              <a:t> </a:t>
            </a:r>
            <a:r>
              <a:rPr sz="1200" spc="220" dirty="0">
                <a:latin typeface="宋体" panose="02010600030101010101" pitchFamily="2" charset="-122"/>
                <a:cs typeface="宋体" panose="02010600030101010101" pitchFamily="2" charset="-122"/>
              </a:rPr>
              <a:t>2m</a:t>
            </a:r>
            <a:endParaRPr sz="1200" dirty="0">
              <a:latin typeface="宋体" panose="02010600030101010101" pitchFamily="2" charset="-122"/>
              <a:cs typeface="宋体" panose="02010600030101010101" pitchFamily="2" charset="-122"/>
            </a:endParaRPr>
          </a:p>
        </p:txBody>
      </p:sp>
      <p:pic>
        <p:nvPicPr>
          <p:cNvPr id="9"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10"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1" name="图片 10"/>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626485"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基于</a:t>
            </a:r>
            <a:r>
              <a:rPr sz="3200" b="0" spc="380" dirty="0">
                <a:solidFill>
                  <a:srgbClr val="000000"/>
                </a:solidFill>
                <a:latin typeface="宋体" panose="02010600030101010101" pitchFamily="2" charset="-122"/>
                <a:cs typeface="宋体" panose="02010600030101010101" pitchFamily="2" charset="-122"/>
              </a:rPr>
              <a:t>DN</a:t>
            </a:r>
            <a:r>
              <a:rPr sz="3200" b="0" spc="375" dirty="0">
                <a:solidFill>
                  <a:srgbClr val="000000"/>
                </a:solidFill>
                <a:latin typeface="宋体" panose="02010600030101010101" pitchFamily="2" charset="-122"/>
                <a:cs typeface="宋体" panose="02010600030101010101" pitchFamily="2" charset="-122"/>
              </a:rPr>
              <a:t>S</a:t>
            </a:r>
            <a:r>
              <a:rPr sz="3200" b="0" dirty="0">
                <a:solidFill>
                  <a:srgbClr val="000000"/>
                </a:solidFill>
                <a:latin typeface="宋体" panose="02010600030101010101" pitchFamily="2" charset="-122"/>
                <a:cs typeface="宋体" panose="02010600030101010101" pitchFamily="2" charset="-122"/>
              </a:rPr>
              <a:t>的服务发现</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11716385" cy="995044"/>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基于</a:t>
            </a:r>
            <a:r>
              <a:rPr sz="2000" spc="340" dirty="0">
                <a:latin typeface="宋体" panose="02010600030101010101" pitchFamily="2" charset="-122"/>
                <a:cs typeface="宋体" panose="02010600030101010101" pitchFamily="2" charset="-122"/>
              </a:rPr>
              <a:t>DN</a:t>
            </a:r>
            <a:r>
              <a:rPr sz="2000" spc="345" dirty="0">
                <a:latin typeface="宋体" panose="02010600030101010101" pitchFamily="2" charset="-122"/>
                <a:cs typeface="宋体" panose="02010600030101010101" pitchFamily="2" charset="-122"/>
              </a:rPr>
              <a:t>S</a:t>
            </a:r>
            <a:r>
              <a:rPr sz="2000" dirty="0">
                <a:latin typeface="宋体" panose="02010600030101010101" pitchFamily="2" charset="-122"/>
                <a:cs typeface="宋体" panose="02010600030101010101" pitchFamily="2" charset="-122"/>
              </a:rPr>
              <a:t>的服务发现针对一组</a:t>
            </a:r>
            <a:r>
              <a:rPr sz="2000" spc="340" dirty="0">
                <a:latin typeface="宋体" panose="02010600030101010101" pitchFamily="2" charset="-122"/>
                <a:cs typeface="宋体" panose="02010600030101010101" pitchFamily="2" charset="-122"/>
              </a:rPr>
              <a:t>DN</a:t>
            </a:r>
            <a:r>
              <a:rPr sz="2000" spc="345" dirty="0">
                <a:latin typeface="宋体" panose="02010600030101010101" pitchFamily="2" charset="-122"/>
                <a:cs typeface="宋体" panose="02010600030101010101" pitchFamily="2" charset="-122"/>
              </a:rPr>
              <a:t>S</a:t>
            </a:r>
            <a:r>
              <a:rPr sz="2000" dirty="0">
                <a:latin typeface="宋体" panose="02010600030101010101" pitchFamily="2" charset="-122"/>
                <a:cs typeface="宋体" panose="02010600030101010101" pitchFamily="2" charset="-122"/>
              </a:rPr>
              <a:t>域名进行定期查询，以发现待监控的目标</a:t>
            </a: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查询时使用的</a:t>
            </a:r>
            <a:r>
              <a:rPr sz="1800" spc="310" dirty="0">
                <a:latin typeface="宋体" panose="02010600030101010101" pitchFamily="2" charset="-122"/>
                <a:cs typeface="宋体" panose="02010600030101010101" pitchFamily="2" charset="-122"/>
              </a:rPr>
              <a:t>DN</a:t>
            </a:r>
            <a:r>
              <a:rPr sz="1800" spc="305" dirty="0">
                <a:latin typeface="宋体" panose="02010600030101010101" pitchFamily="2" charset="-122"/>
                <a:cs typeface="宋体" panose="02010600030101010101" pitchFamily="2" charset="-122"/>
              </a:rPr>
              <a:t>S</a:t>
            </a:r>
            <a:r>
              <a:rPr sz="1800" dirty="0">
                <a:latin typeface="宋体" panose="02010600030101010101" pitchFamily="2" charset="-122"/>
                <a:cs typeface="宋体" panose="02010600030101010101" pitchFamily="2" charset="-122"/>
              </a:rPr>
              <a:t>服务器由</a:t>
            </a:r>
            <a:r>
              <a:rPr sz="1800" spc="-175" dirty="0">
                <a:latin typeface="宋体" panose="02010600030101010101" pitchFamily="2" charset="-122"/>
                <a:cs typeface="宋体" panose="02010600030101010101" pitchFamily="2" charset="-122"/>
              </a:rPr>
              <a:t>/etc/res</a:t>
            </a:r>
            <a:r>
              <a:rPr sz="1800" spc="-260" dirty="0">
                <a:latin typeface="宋体" panose="02010600030101010101" pitchFamily="2" charset="-122"/>
                <a:cs typeface="宋体" panose="02010600030101010101" pitchFamily="2" charset="-122"/>
              </a:rPr>
              <a:t>olv</a:t>
            </a:r>
            <a:r>
              <a:rPr sz="1800" spc="-270" dirty="0">
                <a:latin typeface="宋体" panose="02010600030101010101" pitchFamily="2" charset="-122"/>
                <a:cs typeface="宋体" panose="02010600030101010101" pitchFamily="2" charset="-122"/>
              </a:rPr>
              <a:t>.</a:t>
            </a:r>
            <a:r>
              <a:rPr sz="1800" spc="-110" dirty="0">
                <a:latin typeface="宋体" panose="02010600030101010101" pitchFamily="2" charset="-122"/>
                <a:cs typeface="宋体" panose="02010600030101010101" pitchFamily="2" charset="-122"/>
              </a:rPr>
              <a:t>con</a:t>
            </a:r>
            <a:r>
              <a:rPr sz="1800" spc="-105" dirty="0">
                <a:latin typeface="宋体" panose="02010600030101010101" pitchFamily="2" charset="-122"/>
                <a:cs typeface="宋体" panose="02010600030101010101" pitchFamily="2" charset="-122"/>
              </a:rPr>
              <a:t>f</a:t>
            </a:r>
            <a:r>
              <a:rPr sz="1800" dirty="0">
                <a:latin typeface="宋体" panose="02010600030101010101" pitchFamily="2" charset="-122"/>
                <a:cs typeface="宋体" panose="02010600030101010101" pitchFamily="2" charset="-122"/>
              </a:rPr>
              <a:t>文件指定；</a:t>
            </a:r>
          </a:p>
          <a:p>
            <a:pPr marL="755650" lvl="1" indent="-285750">
              <a:lnSpc>
                <a:spcPct val="100000"/>
              </a:lnSpc>
              <a:spcBef>
                <a:spcPts val="28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该发现机制依赖</a:t>
            </a:r>
            <a:r>
              <a:rPr sz="1800" dirty="0">
                <a:latin typeface="宋体" panose="02010600030101010101" pitchFamily="2" charset="-122"/>
                <a:cs typeface="宋体" panose="02010600030101010101" pitchFamily="2" charset="-122"/>
              </a:rPr>
              <a:t>于</a:t>
            </a:r>
            <a:r>
              <a:rPr sz="1800" spc="315" dirty="0">
                <a:latin typeface="宋体" panose="02010600030101010101" pitchFamily="2" charset="-122"/>
                <a:cs typeface="宋体" panose="02010600030101010101" pitchFamily="2" charset="-122"/>
              </a:rPr>
              <a:t>A</a:t>
            </a:r>
            <a:r>
              <a:rPr sz="1800" spc="-5" dirty="0">
                <a:latin typeface="宋体" panose="02010600030101010101" pitchFamily="2" charset="-122"/>
                <a:cs typeface="宋体" panose="02010600030101010101" pitchFamily="2" charset="-122"/>
              </a:rPr>
              <a:t>、</a:t>
            </a:r>
            <a:r>
              <a:rPr sz="1800" spc="310" dirty="0">
                <a:latin typeface="宋体" panose="02010600030101010101" pitchFamily="2" charset="-122"/>
                <a:cs typeface="宋体" panose="02010600030101010101" pitchFamily="2" charset="-122"/>
              </a:rPr>
              <a:t>AAAA</a:t>
            </a:r>
            <a:r>
              <a:rPr sz="1800" spc="-5" dirty="0">
                <a:latin typeface="宋体" panose="02010600030101010101" pitchFamily="2" charset="-122"/>
                <a:cs typeface="宋体" panose="02010600030101010101" pitchFamily="2" charset="-122"/>
              </a:rPr>
              <a:t>和</a:t>
            </a:r>
            <a:r>
              <a:rPr sz="1800" spc="160" dirty="0">
                <a:latin typeface="宋体" panose="02010600030101010101" pitchFamily="2" charset="-122"/>
                <a:cs typeface="宋体" panose="02010600030101010101" pitchFamily="2" charset="-122"/>
              </a:rPr>
              <a:t>SRV</a:t>
            </a:r>
            <a:r>
              <a:rPr sz="1800" spc="-5" dirty="0">
                <a:latin typeface="宋体" panose="02010600030101010101" pitchFamily="2" charset="-122"/>
                <a:cs typeface="宋体" panose="02010600030101010101" pitchFamily="2" charset="-122"/>
              </a:rPr>
              <a:t>资源记录，且仅支持该类方法，尚不支</a:t>
            </a:r>
            <a:r>
              <a:rPr sz="1800" dirty="0">
                <a:latin typeface="宋体" panose="02010600030101010101" pitchFamily="2" charset="-122"/>
                <a:cs typeface="宋体" panose="02010600030101010101" pitchFamily="2" charset="-122"/>
              </a:rPr>
              <a:t>持</a:t>
            </a:r>
            <a:r>
              <a:rPr sz="1800" spc="50" dirty="0">
                <a:latin typeface="宋体" panose="02010600030101010101" pitchFamily="2" charset="-122"/>
                <a:cs typeface="宋体" panose="02010600030101010101" pitchFamily="2" charset="-122"/>
              </a:rPr>
              <a:t>RFC6763</a:t>
            </a:r>
            <a:r>
              <a:rPr sz="1800" spc="-5" dirty="0">
                <a:latin typeface="宋体" panose="02010600030101010101" pitchFamily="2" charset="-122"/>
                <a:cs typeface="宋体" panose="02010600030101010101" pitchFamily="2" charset="-122"/>
              </a:rPr>
              <a:t>中的高</a:t>
            </a:r>
            <a:r>
              <a:rPr sz="1800" spc="5" dirty="0">
                <a:latin typeface="宋体" panose="02010600030101010101" pitchFamily="2" charset="-122"/>
                <a:cs typeface="宋体" panose="02010600030101010101" pitchFamily="2" charset="-122"/>
              </a:rPr>
              <a:t>级</a:t>
            </a:r>
            <a:r>
              <a:rPr sz="1800" spc="310" dirty="0">
                <a:latin typeface="宋体" panose="02010600030101010101" pitchFamily="2" charset="-122"/>
                <a:cs typeface="宋体" panose="02010600030101010101" pitchFamily="2" charset="-122"/>
              </a:rPr>
              <a:t>DNS</a:t>
            </a:r>
            <a:r>
              <a:rPr sz="1800" spc="-5" dirty="0">
                <a:latin typeface="宋体" panose="02010600030101010101" pitchFamily="2" charset="-122"/>
                <a:cs typeface="宋体" panose="02010600030101010101" pitchFamily="2" charset="-122"/>
              </a:rPr>
              <a:t>发现方式；</a:t>
            </a:r>
            <a:endParaRPr sz="1800" dirty="0">
              <a:latin typeface="宋体" panose="02010600030101010101" pitchFamily="2" charset="-122"/>
              <a:cs typeface="宋体" panose="02010600030101010101" pitchFamily="2" charset="-122"/>
            </a:endParaRPr>
          </a:p>
        </p:txBody>
      </p:sp>
      <p:sp>
        <p:nvSpPr>
          <p:cNvPr id="4" name="object 4"/>
          <p:cNvSpPr txBox="1"/>
          <p:nvPr/>
        </p:nvSpPr>
        <p:spPr>
          <a:xfrm>
            <a:off x="825817" y="4609113"/>
            <a:ext cx="3165475" cy="1183005"/>
          </a:xfrm>
          <a:prstGeom prst="rect">
            <a:avLst/>
          </a:prstGeom>
        </p:spPr>
        <p:txBody>
          <a:bodyPr vert="horz" wrap="square" lIns="0" tIns="60960" rIns="0" bIns="0" rtlCol="0">
            <a:spAutoFit/>
          </a:bodyPr>
          <a:lstStyle/>
          <a:p>
            <a:pPr marL="298450" indent="-285750">
              <a:lnSpc>
                <a:spcPct val="100000"/>
              </a:lnSpc>
              <a:spcBef>
                <a:spcPts val="480"/>
              </a:spcBef>
              <a:buClr>
                <a:srgbClr val="45B19B"/>
              </a:buClr>
              <a:buFont typeface="Wingdings" panose="05000000000000000000"/>
              <a:buChar char=""/>
              <a:tabLst>
                <a:tab pos="298450" algn="l"/>
              </a:tabLst>
            </a:pPr>
            <a:r>
              <a:rPr sz="1800" dirty="0">
                <a:latin typeface="宋体" panose="02010600030101010101" pitchFamily="2" charset="-122"/>
                <a:cs typeface="宋体" panose="02010600030101010101" pitchFamily="2" charset="-122"/>
              </a:rPr>
              <a:t>元数据标签：</a:t>
            </a:r>
            <a:endParaRPr sz="1800">
              <a:latin typeface="宋体" panose="02010600030101010101" pitchFamily="2" charset="-122"/>
              <a:cs typeface="宋体" panose="02010600030101010101" pitchFamily="2" charset="-122"/>
            </a:endParaRPr>
          </a:p>
          <a:p>
            <a:pPr marL="748030" lvl="1" indent="-279400">
              <a:lnSpc>
                <a:spcPct val="100000"/>
              </a:lnSpc>
              <a:spcBef>
                <a:spcPts val="340"/>
              </a:spcBef>
              <a:buFont typeface="Wingdings" panose="05000000000000000000"/>
              <a:buChar char=""/>
              <a:tabLst>
                <a:tab pos="748665" algn="l"/>
                <a:tab pos="946150" algn="l"/>
              </a:tabLst>
            </a:pPr>
            <a:r>
              <a:rPr sz="1550" u="sng" dirty="0">
                <a:solidFill>
                  <a:srgbClr val="F3C108"/>
                </a:solidFill>
                <a:uFill>
                  <a:solidFill>
                    <a:srgbClr val="000000"/>
                  </a:solidFill>
                </a:uFill>
                <a:latin typeface="Times New Roman" panose="02020603050405020304"/>
                <a:cs typeface="Times New Roman" panose="02020603050405020304"/>
              </a:rPr>
              <a:t> 	</a:t>
            </a:r>
            <a:r>
              <a:rPr sz="1550" spc="-15" dirty="0">
                <a:latin typeface="宋体" panose="02010600030101010101" pitchFamily="2" charset="-122"/>
                <a:cs typeface="宋体" panose="02010600030101010101" pitchFamily="2" charset="-122"/>
              </a:rPr>
              <a:t>meta_dns_name</a:t>
            </a:r>
            <a:endParaRPr sz="1550">
              <a:latin typeface="宋体" panose="02010600030101010101" pitchFamily="2" charset="-122"/>
              <a:cs typeface="宋体" panose="02010600030101010101" pitchFamily="2" charset="-122"/>
            </a:endParaRPr>
          </a:p>
          <a:p>
            <a:pPr marL="748030" lvl="1" indent="-279400">
              <a:lnSpc>
                <a:spcPct val="100000"/>
              </a:lnSpc>
              <a:spcBef>
                <a:spcPts val="330"/>
              </a:spcBef>
              <a:buFont typeface="Wingdings" panose="05000000000000000000"/>
              <a:buChar char=""/>
              <a:tabLst>
                <a:tab pos="748665" algn="l"/>
                <a:tab pos="946150" algn="l"/>
              </a:tabLst>
            </a:pPr>
            <a:r>
              <a:rPr sz="1550" u="sng" dirty="0">
                <a:solidFill>
                  <a:srgbClr val="F3C108"/>
                </a:solidFill>
                <a:uFill>
                  <a:solidFill>
                    <a:srgbClr val="000000"/>
                  </a:solidFill>
                </a:uFill>
                <a:latin typeface="Times New Roman" panose="02020603050405020304"/>
                <a:cs typeface="Times New Roman" panose="02020603050405020304"/>
              </a:rPr>
              <a:t> 	</a:t>
            </a:r>
            <a:r>
              <a:rPr sz="1550" spc="-110" dirty="0">
                <a:latin typeface="宋体" panose="02010600030101010101" pitchFamily="2" charset="-122"/>
                <a:cs typeface="宋体" panose="02010600030101010101" pitchFamily="2" charset="-122"/>
              </a:rPr>
              <a:t>meta_dns_srv_record_target</a:t>
            </a:r>
            <a:endParaRPr sz="1550">
              <a:latin typeface="宋体" panose="02010600030101010101" pitchFamily="2" charset="-122"/>
              <a:cs typeface="宋体" panose="02010600030101010101" pitchFamily="2" charset="-122"/>
            </a:endParaRPr>
          </a:p>
          <a:p>
            <a:pPr marL="748030" lvl="1" indent="-279400">
              <a:lnSpc>
                <a:spcPct val="100000"/>
              </a:lnSpc>
              <a:spcBef>
                <a:spcPts val="320"/>
              </a:spcBef>
              <a:buFont typeface="Wingdings" panose="05000000000000000000"/>
              <a:buChar char=""/>
              <a:tabLst>
                <a:tab pos="748665" algn="l"/>
                <a:tab pos="946150" algn="l"/>
              </a:tabLst>
            </a:pPr>
            <a:r>
              <a:rPr sz="1550" u="sng" dirty="0">
                <a:solidFill>
                  <a:srgbClr val="F3C108"/>
                </a:solidFill>
                <a:uFill>
                  <a:solidFill>
                    <a:srgbClr val="000000"/>
                  </a:solidFill>
                </a:uFill>
                <a:latin typeface="Times New Roman" panose="02020603050405020304"/>
                <a:cs typeface="Times New Roman" panose="02020603050405020304"/>
              </a:rPr>
              <a:t> 	</a:t>
            </a:r>
            <a:r>
              <a:rPr sz="1550" spc="-90" dirty="0">
                <a:latin typeface="宋体" panose="02010600030101010101" pitchFamily="2" charset="-122"/>
                <a:cs typeface="宋体" panose="02010600030101010101" pitchFamily="2" charset="-122"/>
              </a:rPr>
              <a:t>meta_dns_srv_record_port</a:t>
            </a:r>
            <a:endParaRPr sz="1550">
              <a:latin typeface="宋体" panose="02010600030101010101" pitchFamily="2" charset="-122"/>
              <a:cs typeface="宋体" panose="02010600030101010101" pitchFamily="2" charset="-122"/>
            </a:endParaRPr>
          </a:p>
        </p:txBody>
      </p:sp>
      <p:grpSp>
        <p:nvGrpSpPr>
          <p:cNvPr id="5" name="object 5"/>
          <p:cNvGrpSpPr/>
          <p:nvPr/>
        </p:nvGrpSpPr>
        <p:grpSpPr>
          <a:xfrm>
            <a:off x="1842770" y="1901189"/>
            <a:ext cx="8507730" cy="2628900"/>
            <a:chOff x="1842770" y="1901189"/>
            <a:chExt cx="8507730" cy="2628900"/>
          </a:xfrm>
        </p:grpSpPr>
        <p:pic>
          <p:nvPicPr>
            <p:cNvPr id="6" name="object 6"/>
            <p:cNvPicPr/>
            <p:nvPr/>
          </p:nvPicPr>
          <p:blipFill>
            <a:blip r:embed="rId5" cstate="print"/>
            <a:stretch>
              <a:fillRect/>
            </a:stretch>
          </p:blipFill>
          <p:spPr>
            <a:xfrm>
              <a:off x="1842770" y="1901189"/>
              <a:ext cx="8507729" cy="2628899"/>
            </a:xfrm>
            <a:prstGeom prst="rect">
              <a:avLst/>
            </a:prstGeom>
          </p:spPr>
        </p:pic>
        <p:sp>
          <p:nvSpPr>
            <p:cNvPr id="7" name="object 7"/>
            <p:cNvSpPr/>
            <p:nvPr/>
          </p:nvSpPr>
          <p:spPr>
            <a:xfrm>
              <a:off x="5478145" y="2124074"/>
              <a:ext cx="4235450" cy="735330"/>
            </a:xfrm>
            <a:custGeom>
              <a:avLst/>
              <a:gdLst/>
              <a:ahLst/>
              <a:cxnLst/>
              <a:rect l="l" t="t" r="r" b="b"/>
              <a:pathLst>
                <a:path w="4235450" h="735330">
                  <a:moveTo>
                    <a:pt x="4112895" y="0"/>
                  </a:moveTo>
                  <a:lnTo>
                    <a:pt x="1165225" y="0"/>
                  </a:lnTo>
                  <a:lnTo>
                    <a:pt x="1117518" y="9630"/>
                  </a:lnTo>
                  <a:lnTo>
                    <a:pt x="1078563" y="35893"/>
                  </a:lnTo>
                  <a:lnTo>
                    <a:pt x="1052300" y="74848"/>
                  </a:lnTo>
                  <a:lnTo>
                    <a:pt x="1042670" y="122554"/>
                  </a:lnTo>
                  <a:lnTo>
                    <a:pt x="0" y="156972"/>
                  </a:lnTo>
                  <a:lnTo>
                    <a:pt x="1042670" y="306324"/>
                  </a:lnTo>
                  <a:lnTo>
                    <a:pt x="1042670" y="612775"/>
                  </a:lnTo>
                  <a:lnTo>
                    <a:pt x="1052300" y="660481"/>
                  </a:lnTo>
                  <a:lnTo>
                    <a:pt x="1078563" y="699436"/>
                  </a:lnTo>
                  <a:lnTo>
                    <a:pt x="1117518" y="725699"/>
                  </a:lnTo>
                  <a:lnTo>
                    <a:pt x="1165225" y="735329"/>
                  </a:lnTo>
                  <a:lnTo>
                    <a:pt x="4112895" y="735329"/>
                  </a:lnTo>
                  <a:lnTo>
                    <a:pt x="4160601" y="725699"/>
                  </a:lnTo>
                  <a:lnTo>
                    <a:pt x="4199556" y="699436"/>
                  </a:lnTo>
                  <a:lnTo>
                    <a:pt x="4225819" y="660481"/>
                  </a:lnTo>
                  <a:lnTo>
                    <a:pt x="4235450" y="612775"/>
                  </a:lnTo>
                  <a:lnTo>
                    <a:pt x="4235450" y="122554"/>
                  </a:lnTo>
                  <a:lnTo>
                    <a:pt x="4225819" y="74848"/>
                  </a:lnTo>
                  <a:lnTo>
                    <a:pt x="4199556" y="35893"/>
                  </a:lnTo>
                  <a:lnTo>
                    <a:pt x="4160601" y="9630"/>
                  </a:lnTo>
                  <a:lnTo>
                    <a:pt x="4112895" y="0"/>
                  </a:lnTo>
                  <a:close/>
                </a:path>
              </a:pathLst>
            </a:custGeom>
            <a:solidFill>
              <a:srgbClr val="E1EFD9"/>
            </a:solidFill>
          </p:spPr>
          <p:txBody>
            <a:bodyPr wrap="square" lIns="0" tIns="0" rIns="0" bIns="0" rtlCol="0"/>
            <a:lstStyle/>
            <a:p>
              <a:endParaRPr/>
            </a:p>
          </p:txBody>
        </p:sp>
        <p:sp>
          <p:nvSpPr>
            <p:cNvPr id="8" name="object 8"/>
            <p:cNvSpPr/>
            <p:nvPr/>
          </p:nvSpPr>
          <p:spPr>
            <a:xfrm>
              <a:off x="5478145" y="2124074"/>
              <a:ext cx="4235450" cy="735330"/>
            </a:xfrm>
            <a:custGeom>
              <a:avLst/>
              <a:gdLst/>
              <a:ahLst/>
              <a:cxnLst/>
              <a:rect l="l" t="t" r="r" b="b"/>
              <a:pathLst>
                <a:path w="4235450" h="735330">
                  <a:moveTo>
                    <a:pt x="1042670" y="122554"/>
                  </a:moveTo>
                  <a:lnTo>
                    <a:pt x="1052300" y="74848"/>
                  </a:lnTo>
                  <a:lnTo>
                    <a:pt x="1078563" y="35893"/>
                  </a:lnTo>
                  <a:lnTo>
                    <a:pt x="1117518" y="9630"/>
                  </a:lnTo>
                  <a:lnTo>
                    <a:pt x="1165225" y="0"/>
                  </a:lnTo>
                  <a:lnTo>
                    <a:pt x="1574800" y="0"/>
                  </a:lnTo>
                  <a:lnTo>
                    <a:pt x="2372995" y="0"/>
                  </a:lnTo>
                  <a:lnTo>
                    <a:pt x="4112895" y="0"/>
                  </a:lnTo>
                  <a:lnTo>
                    <a:pt x="4160601" y="9630"/>
                  </a:lnTo>
                  <a:lnTo>
                    <a:pt x="4199556" y="35893"/>
                  </a:lnTo>
                  <a:lnTo>
                    <a:pt x="4225819" y="74848"/>
                  </a:lnTo>
                  <a:lnTo>
                    <a:pt x="4235450" y="122554"/>
                  </a:lnTo>
                  <a:lnTo>
                    <a:pt x="4235450" y="306324"/>
                  </a:lnTo>
                  <a:lnTo>
                    <a:pt x="4235450" y="612775"/>
                  </a:lnTo>
                  <a:lnTo>
                    <a:pt x="4225819" y="660481"/>
                  </a:lnTo>
                  <a:lnTo>
                    <a:pt x="4199556" y="699436"/>
                  </a:lnTo>
                  <a:lnTo>
                    <a:pt x="4160601" y="725699"/>
                  </a:lnTo>
                  <a:lnTo>
                    <a:pt x="4112895" y="735329"/>
                  </a:lnTo>
                  <a:lnTo>
                    <a:pt x="2372995" y="735329"/>
                  </a:lnTo>
                  <a:lnTo>
                    <a:pt x="1574800" y="735329"/>
                  </a:lnTo>
                  <a:lnTo>
                    <a:pt x="1165225" y="735329"/>
                  </a:lnTo>
                  <a:lnTo>
                    <a:pt x="1117518" y="725699"/>
                  </a:lnTo>
                  <a:lnTo>
                    <a:pt x="1078563" y="699436"/>
                  </a:lnTo>
                  <a:lnTo>
                    <a:pt x="1052300" y="660481"/>
                  </a:lnTo>
                  <a:lnTo>
                    <a:pt x="1042670" y="612775"/>
                  </a:lnTo>
                  <a:lnTo>
                    <a:pt x="1042670" y="306324"/>
                  </a:lnTo>
                  <a:lnTo>
                    <a:pt x="0" y="156972"/>
                  </a:lnTo>
                  <a:lnTo>
                    <a:pt x="1042670" y="122554"/>
                  </a:lnTo>
                  <a:close/>
                </a:path>
              </a:pathLst>
            </a:custGeom>
            <a:ln w="6350">
              <a:solidFill>
                <a:srgbClr val="538235"/>
              </a:solidFill>
            </a:ln>
          </p:spPr>
          <p:txBody>
            <a:bodyPr wrap="square" lIns="0" tIns="0" rIns="0" bIns="0" rtlCol="0"/>
            <a:lstStyle/>
            <a:p>
              <a:endParaRPr/>
            </a:p>
          </p:txBody>
        </p:sp>
      </p:grpSp>
      <p:sp>
        <p:nvSpPr>
          <p:cNvPr id="9" name="object 9"/>
          <p:cNvSpPr txBox="1"/>
          <p:nvPr/>
        </p:nvSpPr>
        <p:spPr>
          <a:xfrm>
            <a:off x="6843141" y="2287270"/>
            <a:ext cx="2547620" cy="371897"/>
          </a:xfrm>
          <a:prstGeom prst="rect">
            <a:avLst/>
          </a:prstGeom>
        </p:spPr>
        <p:txBody>
          <a:bodyPr vert="horz" wrap="square" lIns="0" tIns="12700" rIns="0" bIns="0" rtlCol="0">
            <a:spAutoFit/>
          </a:bodyPr>
          <a:lstStyle/>
          <a:p>
            <a:pPr algn="ctr">
              <a:lnSpc>
                <a:spcPts val="1435"/>
              </a:lnSpc>
              <a:spcBef>
                <a:spcPts val="100"/>
              </a:spcBef>
            </a:pPr>
            <a:r>
              <a:rPr sz="1200" dirty="0">
                <a:latin typeface="微软雅黑" panose="020B0503020204020204" charset="-122"/>
                <a:cs typeface="微软雅黑" panose="020B0503020204020204" charset="-122"/>
              </a:rPr>
              <a:t>此处要指定</a:t>
            </a:r>
            <a:r>
              <a:rPr sz="1200" spc="-5" dirty="0">
                <a:latin typeface="Calibri" panose="020F0502020204030204"/>
                <a:cs typeface="Calibri" panose="020F0502020204030204"/>
              </a:rPr>
              <a:t>S</a:t>
            </a:r>
            <a:r>
              <a:rPr sz="1200" spc="-25" dirty="0">
                <a:latin typeface="Calibri" panose="020F0502020204030204"/>
                <a:cs typeface="Calibri" panose="020F0502020204030204"/>
              </a:rPr>
              <a:t>R</a:t>
            </a:r>
            <a:r>
              <a:rPr sz="1200" spc="-5" dirty="0">
                <a:latin typeface="Calibri" panose="020F0502020204030204"/>
                <a:cs typeface="Calibri" panose="020F0502020204030204"/>
              </a:rPr>
              <a:t>V</a:t>
            </a:r>
            <a:r>
              <a:rPr sz="1200" dirty="0">
                <a:latin typeface="微软雅黑" panose="020B0503020204020204" charset="-122"/>
                <a:cs typeface="微软雅黑" panose="020B0503020204020204" charset="-122"/>
              </a:rPr>
              <a:t>资源记录的名称，例如</a:t>
            </a:r>
          </a:p>
          <a:p>
            <a:pPr marL="635" algn="ctr">
              <a:lnSpc>
                <a:spcPts val="1435"/>
              </a:lnSpc>
            </a:pPr>
            <a:r>
              <a:rPr sz="1200" spc="-5" dirty="0">
                <a:latin typeface="Calibri" panose="020F0502020204030204"/>
                <a:cs typeface="Calibri" panose="020F0502020204030204"/>
              </a:rPr>
              <a:t>“_prometheus.</a:t>
            </a:r>
            <a:r>
              <a:rPr lang="en-US" sz="1200" spc="-5" dirty="0">
                <a:latin typeface="Calibri" panose="020F0502020204030204"/>
                <a:cs typeface="Calibri" panose="020F0502020204030204"/>
              </a:rPr>
              <a:t>_</a:t>
            </a:r>
            <a:r>
              <a:rPr sz="1200" spc="-5" dirty="0">
                <a:latin typeface="Calibri" panose="020F0502020204030204"/>
                <a:cs typeface="Calibri" panose="020F0502020204030204"/>
              </a:rPr>
              <a:t>tcp.</a:t>
            </a:r>
            <a:r>
              <a:rPr lang="en-US" sz="1200" spc="-5" dirty="0">
                <a:latin typeface="Calibri" panose="020F0502020204030204"/>
                <a:cs typeface="Calibri" panose="020F0502020204030204"/>
              </a:rPr>
              <a:t>test.</a:t>
            </a:r>
            <a:r>
              <a:rPr sz="1200" spc="-5" dirty="0">
                <a:latin typeface="Calibri" panose="020F0502020204030204"/>
                <a:cs typeface="Calibri" panose="020F0502020204030204"/>
              </a:rPr>
              <a:t>com”</a:t>
            </a:r>
            <a:endParaRPr sz="1200" dirty="0">
              <a:latin typeface="Calibri" panose="020F0502020204030204"/>
              <a:cs typeface="Calibri" panose="020F0502020204030204"/>
            </a:endParaRPr>
          </a:p>
        </p:txBody>
      </p:sp>
      <p:pic>
        <p:nvPicPr>
          <p:cNvPr id="13"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14"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5" name="图片 14"/>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1812925" cy="513080"/>
          </a:xfrm>
          <a:prstGeom prst="rect">
            <a:avLst/>
          </a:prstGeom>
        </p:spPr>
        <p:txBody>
          <a:bodyPr vert="horz" wrap="square" lIns="0" tIns="12700" rIns="0" bIns="0" rtlCol="0">
            <a:spAutoFit/>
          </a:bodyPr>
          <a:lstStyle/>
          <a:p>
            <a:pPr marL="12700">
              <a:lnSpc>
                <a:spcPct val="100000"/>
              </a:lnSpc>
              <a:spcBef>
                <a:spcPts val="100"/>
              </a:spcBef>
            </a:pPr>
            <a:r>
              <a:rPr sz="3200" b="0" spc="-240" dirty="0">
                <a:solidFill>
                  <a:srgbClr val="000000"/>
                </a:solidFill>
                <a:latin typeface="宋体" panose="02010600030101010101" pitchFamily="2" charset="-122"/>
                <a:cs typeface="宋体" panose="02010600030101010101" pitchFamily="2" charset="-122"/>
              </a:rPr>
              <a:t>Con</a:t>
            </a:r>
            <a:r>
              <a:rPr sz="3200" b="0" spc="-250" dirty="0">
                <a:solidFill>
                  <a:srgbClr val="000000"/>
                </a:solidFill>
                <a:latin typeface="宋体" panose="02010600030101010101" pitchFamily="2" charset="-122"/>
                <a:cs typeface="宋体" panose="02010600030101010101" pitchFamily="2" charset="-122"/>
              </a:rPr>
              <a:t>s</a:t>
            </a:r>
            <a:r>
              <a:rPr sz="3200" b="0" spc="-480" dirty="0">
                <a:solidFill>
                  <a:srgbClr val="000000"/>
                </a:solidFill>
                <a:latin typeface="宋体" panose="02010600030101010101" pitchFamily="2" charset="-122"/>
                <a:cs typeface="宋体" panose="02010600030101010101" pitchFamily="2" charset="-122"/>
              </a:rPr>
              <a:t>ul</a:t>
            </a:r>
            <a:r>
              <a:rPr sz="3200" b="0" dirty="0">
                <a:solidFill>
                  <a:srgbClr val="000000"/>
                </a:solidFill>
                <a:latin typeface="宋体" panose="02010600030101010101" pitchFamily="2" charset="-122"/>
                <a:cs typeface="宋体" panose="02010600030101010101" pitchFamily="2" charset="-122"/>
              </a:rPr>
              <a:t>基础</a:t>
            </a:r>
            <a:endParaRPr sz="3200">
              <a:latin typeface="宋体" panose="02010600030101010101" pitchFamily="2" charset="-122"/>
              <a:cs typeface="宋体" panose="02010600030101010101" pitchFamily="2" charset="-122"/>
            </a:endParaRPr>
          </a:p>
        </p:txBody>
      </p:sp>
      <p:grpSp>
        <p:nvGrpSpPr>
          <p:cNvPr id="3" name="object 3"/>
          <p:cNvGrpSpPr/>
          <p:nvPr/>
        </p:nvGrpSpPr>
        <p:grpSpPr>
          <a:xfrm>
            <a:off x="6280150" y="2451100"/>
            <a:ext cx="5556250" cy="3534410"/>
            <a:chOff x="6280150" y="2451100"/>
            <a:chExt cx="5556250" cy="3534410"/>
          </a:xfrm>
        </p:grpSpPr>
        <p:pic>
          <p:nvPicPr>
            <p:cNvPr id="4" name="object 4"/>
            <p:cNvPicPr/>
            <p:nvPr/>
          </p:nvPicPr>
          <p:blipFill>
            <a:blip r:embed="rId5" cstate="print"/>
            <a:stretch>
              <a:fillRect/>
            </a:stretch>
          </p:blipFill>
          <p:spPr>
            <a:xfrm>
              <a:off x="6280150" y="2451100"/>
              <a:ext cx="5555742" cy="3533901"/>
            </a:xfrm>
            <a:prstGeom prst="rect">
              <a:avLst/>
            </a:prstGeom>
          </p:spPr>
        </p:pic>
        <p:pic>
          <p:nvPicPr>
            <p:cNvPr id="5" name="object 5"/>
            <p:cNvPicPr/>
            <p:nvPr/>
          </p:nvPicPr>
          <p:blipFill>
            <a:blip r:embed="rId6" cstate="print"/>
            <a:stretch>
              <a:fillRect/>
            </a:stretch>
          </p:blipFill>
          <p:spPr>
            <a:xfrm>
              <a:off x="6398260" y="2548890"/>
              <a:ext cx="5326379" cy="3345179"/>
            </a:xfrm>
            <a:prstGeom prst="rect">
              <a:avLst/>
            </a:prstGeom>
          </p:spPr>
        </p:pic>
      </p:grpSp>
      <p:sp>
        <p:nvSpPr>
          <p:cNvPr id="6" name="object 6"/>
          <p:cNvSpPr txBox="1"/>
          <p:nvPr/>
        </p:nvSpPr>
        <p:spPr>
          <a:xfrm>
            <a:off x="448309" y="880575"/>
            <a:ext cx="10954385" cy="4598035"/>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spc="-90" dirty="0">
                <a:latin typeface="宋体" panose="02010600030101010101" pitchFamily="2" charset="-122"/>
                <a:cs typeface="宋体" panose="02010600030101010101" pitchFamily="2" charset="-122"/>
              </a:rPr>
              <a:t>Consul</a:t>
            </a:r>
            <a:r>
              <a:rPr sz="2000" dirty="0">
                <a:latin typeface="宋体" panose="02010600030101010101" pitchFamily="2" charset="-122"/>
                <a:cs typeface="宋体" panose="02010600030101010101" pitchFamily="2" charset="-122"/>
              </a:rPr>
              <a:t>简介</a:t>
            </a:r>
          </a:p>
          <a:p>
            <a:pPr marL="698500" marR="5080" lvl="1" indent="-228600">
              <a:lnSpc>
                <a:spcPts val="1940"/>
              </a:lnSpc>
              <a:spcBef>
                <a:spcPts val="550"/>
              </a:spcBef>
              <a:buClr>
                <a:srgbClr val="45B19B"/>
              </a:buClr>
              <a:buFont typeface="Wingdings" panose="05000000000000000000"/>
              <a:buChar char=""/>
              <a:tabLst>
                <a:tab pos="755650" algn="l"/>
              </a:tabLst>
            </a:pPr>
            <a:r>
              <a:rPr dirty="0"/>
              <a:t>	</a:t>
            </a:r>
            <a:r>
              <a:rPr sz="1800" dirty="0">
                <a:latin typeface="宋体" panose="02010600030101010101" pitchFamily="2" charset="-122"/>
                <a:cs typeface="宋体" panose="02010600030101010101" pitchFamily="2" charset="-122"/>
              </a:rPr>
              <a:t>一款基于</a:t>
            </a:r>
            <a:r>
              <a:rPr sz="1800" spc="-40" dirty="0">
                <a:latin typeface="宋体" panose="02010600030101010101" pitchFamily="2" charset="-122"/>
                <a:cs typeface="宋体" panose="02010600030101010101" pitchFamily="2" charset="-122"/>
              </a:rPr>
              <a:t>go</a:t>
            </a:r>
            <a:r>
              <a:rPr sz="1800" spc="-185" dirty="0">
                <a:latin typeface="宋体" panose="02010600030101010101" pitchFamily="2" charset="-122"/>
                <a:cs typeface="宋体" panose="02010600030101010101" pitchFamily="2" charset="-122"/>
              </a:rPr>
              <a:t>lang</a:t>
            </a:r>
            <a:r>
              <a:rPr sz="1800" dirty="0">
                <a:latin typeface="宋体" panose="02010600030101010101" pitchFamily="2" charset="-122"/>
                <a:cs typeface="宋体" panose="02010600030101010101" pitchFamily="2" charset="-122"/>
              </a:rPr>
              <a:t>开发的开源工具，主要面向分布式，服务化的系统提供服务注册、服务发现和配置管理 的功能</a:t>
            </a:r>
          </a:p>
          <a:p>
            <a:pPr marL="755650" lvl="1" indent="-285750">
              <a:lnSpc>
                <a:spcPct val="100000"/>
              </a:lnSpc>
              <a:spcBef>
                <a:spcPts val="265"/>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提供服务注册/发现、健康检查、</a:t>
            </a:r>
            <a:r>
              <a:rPr sz="1800" spc="-30" dirty="0">
                <a:latin typeface="宋体" panose="02010600030101010101" pitchFamily="2" charset="-122"/>
                <a:cs typeface="宋体" panose="02010600030101010101" pitchFamily="2" charset="-122"/>
              </a:rPr>
              <a:t>Key/Val</a:t>
            </a:r>
            <a:r>
              <a:rPr sz="1800" spc="-40" dirty="0">
                <a:latin typeface="宋体" panose="02010600030101010101" pitchFamily="2" charset="-122"/>
                <a:cs typeface="宋体" panose="02010600030101010101" pitchFamily="2" charset="-122"/>
              </a:rPr>
              <a:t>u</a:t>
            </a:r>
            <a:r>
              <a:rPr sz="1800" spc="-155" dirty="0">
                <a:latin typeface="宋体" panose="02010600030101010101" pitchFamily="2" charset="-122"/>
                <a:cs typeface="宋体" panose="02010600030101010101" pitchFamily="2" charset="-122"/>
              </a:rPr>
              <a:t>e</a:t>
            </a:r>
            <a:r>
              <a:rPr sz="1800" dirty="0">
                <a:latin typeface="宋体" panose="02010600030101010101" pitchFamily="2" charset="-122"/>
                <a:cs typeface="宋体" panose="02010600030101010101" pitchFamily="2" charset="-122"/>
              </a:rPr>
              <a:t>存储、多数据中心和分布式一致性保证等功能</a:t>
            </a:r>
          </a:p>
          <a:p>
            <a:pPr lvl="1">
              <a:lnSpc>
                <a:spcPct val="100000"/>
              </a:lnSpc>
              <a:spcBef>
                <a:spcPts val="30"/>
              </a:spcBef>
              <a:buChar char=""/>
            </a:pPr>
            <a:endParaRPr sz="1900" dirty="0">
              <a:latin typeface="宋体" panose="02010600030101010101" pitchFamily="2" charset="-122"/>
              <a:cs typeface="宋体" panose="02010600030101010101" pitchFamily="2" charset="-122"/>
            </a:endParaRPr>
          </a:p>
          <a:p>
            <a:pPr marL="326390" indent="-313690">
              <a:lnSpc>
                <a:spcPct val="100000"/>
              </a:lnSpc>
              <a:buClr>
                <a:srgbClr val="4770C4"/>
              </a:buClr>
              <a:buFont typeface="Wingdings" panose="05000000000000000000"/>
              <a:buChar char=""/>
              <a:tabLst>
                <a:tab pos="326390" algn="l"/>
              </a:tabLst>
            </a:pPr>
            <a:r>
              <a:rPr sz="2150" spc="10" dirty="0">
                <a:latin typeface="宋体" panose="02010600030101010101" pitchFamily="2" charset="-122"/>
                <a:cs typeface="宋体" panose="02010600030101010101" pitchFamily="2" charset="-122"/>
              </a:rPr>
              <a:t>部署（以开发模式为例）</a:t>
            </a:r>
            <a:endParaRPr sz="2150" dirty="0">
              <a:latin typeface="宋体" panose="02010600030101010101" pitchFamily="2" charset="-122"/>
              <a:cs typeface="宋体" panose="02010600030101010101" pitchFamily="2" charset="-122"/>
            </a:endParaRPr>
          </a:p>
          <a:p>
            <a:pPr marL="759460" lvl="1" indent="-289560">
              <a:lnSpc>
                <a:spcPct val="100000"/>
              </a:lnSpc>
              <a:spcBef>
                <a:spcPts val="310"/>
              </a:spcBef>
              <a:buClr>
                <a:srgbClr val="45B19B"/>
              </a:buClr>
              <a:buFont typeface="Wingdings" panose="05000000000000000000"/>
              <a:buChar char=""/>
              <a:tabLst>
                <a:tab pos="759460" algn="l"/>
              </a:tabLst>
            </a:pPr>
            <a:r>
              <a:rPr sz="1900" spc="20" dirty="0">
                <a:latin typeface="宋体" panose="02010600030101010101" pitchFamily="2" charset="-122"/>
                <a:cs typeface="宋体" panose="02010600030101010101" pitchFamily="2" charset="-122"/>
              </a:rPr>
              <a:t>下载地址</a:t>
            </a:r>
            <a:endParaRPr sz="1900" dirty="0">
              <a:latin typeface="宋体" panose="02010600030101010101" pitchFamily="2" charset="-122"/>
              <a:cs typeface="宋体" panose="02010600030101010101" pitchFamily="2" charset="-122"/>
            </a:endParaRPr>
          </a:p>
          <a:p>
            <a:pPr marL="1210310" lvl="2" indent="-283210">
              <a:lnSpc>
                <a:spcPct val="100000"/>
              </a:lnSpc>
              <a:spcBef>
                <a:spcPts val="350"/>
              </a:spcBef>
              <a:buClr>
                <a:srgbClr val="F3C108"/>
              </a:buClr>
              <a:buFont typeface="Wingdings" panose="05000000000000000000"/>
              <a:buChar char=""/>
              <a:tabLst>
                <a:tab pos="1210310" algn="l"/>
              </a:tabLst>
            </a:pPr>
            <a:r>
              <a:rPr sz="1650" spc="-90" dirty="0">
                <a:latin typeface="宋体" panose="02010600030101010101" pitchFamily="2" charset="-122"/>
                <a:cs typeface="宋体" panose="02010600030101010101" pitchFamily="2" charset="-122"/>
              </a:rPr>
              <a:t>https:/</a:t>
            </a:r>
            <a:r>
              <a:rPr sz="1650" spc="-90" dirty="0">
                <a:latin typeface="宋体" panose="02010600030101010101" pitchFamily="2" charset="-122"/>
                <a:cs typeface="宋体" panose="02010600030101010101" pitchFamily="2" charset="-122"/>
                <a:hlinkClick r:id="rId7"/>
              </a:rPr>
              <a:t>/www.c</a:t>
            </a:r>
            <a:r>
              <a:rPr sz="1650" spc="-90" dirty="0">
                <a:latin typeface="宋体" panose="02010600030101010101" pitchFamily="2" charset="-122"/>
                <a:cs typeface="宋体" panose="02010600030101010101" pitchFamily="2" charset="-122"/>
              </a:rPr>
              <a:t>o</a:t>
            </a:r>
            <a:r>
              <a:rPr sz="1650" spc="-90" dirty="0">
                <a:latin typeface="宋体" panose="02010600030101010101" pitchFamily="2" charset="-122"/>
                <a:cs typeface="宋体" panose="02010600030101010101" pitchFamily="2" charset="-122"/>
                <a:hlinkClick r:id="rId7"/>
              </a:rPr>
              <a:t>nsul.io/downloads/</a:t>
            </a:r>
            <a:endParaRPr sz="1650" dirty="0">
              <a:latin typeface="宋体" panose="02010600030101010101" pitchFamily="2" charset="-122"/>
              <a:cs typeface="宋体" panose="02010600030101010101" pitchFamily="2" charset="-122"/>
            </a:endParaRPr>
          </a:p>
          <a:p>
            <a:pPr marL="759460" lvl="1" indent="-289560">
              <a:lnSpc>
                <a:spcPct val="100000"/>
              </a:lnSpc>
              <a:spcBef>
                <a:spcPts val="280"/>
              </a:spcBef>
              <a:buClr>
                <a:srgbClr val="45B19B"/>
              </a:buClr>
              <a:buFont typeface="Wingdings" panose="05000000000000000000"/>
              <a:buChar char=""/>
              <a:tabLst>
                <a:tab pos="759460" algn="l"/>
              </a:tabLst>
            </a:pPr>
            <a:r>
              <a:rPr sz="1900" spc="15" dirty="0">
                <a:latin typeface="宋体" panose="02010600030101010101" pitchFamily="2" charset="-122"/>
                <a:cs typeface="宋体" panose="02010600030101010101" pitchFamily="2" charset="-122"/>
              </a:rPr>
              <a:t>安装</a:t>
            </a:r>
            <a:endParaRPr sz="1900" dirty="0">
              <a:latin typeface="宋体" panose="02010600030101010101" pitchFamily="2" charset="-122"/>
              <a:cs typeface="宋体" panose="02010600030101010101" pitchFamily="2" charset="-122"/>
            </a:endParaRPr>
          </a:p>
          <a:p>
            <a:pPr marL="1210310" lvl="2" indent="-283210">
              <a:lnSpc>
                <a:spcPct val="100000"/>
              </a:lnSpc>
              <a:spcBef>
                <a:spcPts val="355"/>
              </a:spcBef>
              <a:buClr>
                <a:srgbClr val="F3C108"/>
              </a:buClr>
              <a:buFont typeface="Wingdings" panose="05000000000000000000"/>
              <a:buChar char=""/>
              <a:tabLst>
                <a:tab pos="1210310" algn="l"/>
              </a:tabLst>
            </a:pPr>
            <a:r>
              <a:rPr sz="1650" spc="-100" dirty="0">
                <a:latin typeface="宋体" panose="02010600030101010101" pitchFamily="2" charset="-122"/>
                <a:cs typeface="宋体" panose="02010600030101010101" pitchFamily="2" charset="-122"/>
              </a:rPr>
              <a:t>unzip</a:t>
            </a:r>
            <a:r>
              <a:rPr sz="1650" spc="-400" dirty="0">
                <a:latin typeface="宋体" panose="02010600030101010101" pitchFamily="2" charset="-122"/>
                <a:cs typeface="宋体" panose="02010600030101010101" pitchFamily="2" charset="-122"/>
              </a:rPr>
              <a:t> </a:t>
            </a:r>
            <a:r>
              <a:rPr sz="1650" spc="-114" dirty="0">
                <a:latin typeface="宋体" panose="02010600030101010101" pitchFamily="2" charset="-122"/>
                <a:cs typeface="宋体" panose="02010600030101010101" pitchFamily="2" charset="-122"/>
              </a:rPr>
              <a:t>consul_1.9.2_linu</a:t>
            </a:r>
            <a:r>
              <a:rPr sz="1650" cap="small" spc="-114" dirty="0">
                <a:latin typeface="宋体" panose="02010600030101010101" pitchFamily="2" charset="-122"/>
                <a:cs typeface="宋体" panose="02010600030101010101" pitchFamily="2" charset="-122"/>
              </a:rPr>
              <a:t>x</a:t>
            </a:r>
            <a:r>
              <a:rPr sz="1650" spc="-114" dirty="0">
                <a:latin typeface="宋体" panose="02010600030101010101" pitchFamily="2" charset="-122"/>
                <a:cs typeface="宋体" panose="02010600030101010101" pitchFamily="2" charset="-122"/>
              </a:rPr>
              <a:t>_amd64.zip</a:t>
            </a:r>
            <a:r>
              <a:rPr sz="1650" spc="-375" dirty="0">
                <a:latin typeface="宋体" panose="02010600030101010101" pitchFamily="2" charset="-122"/>
                <a:cs typeface="宋体" panose="02010600030101010101" pitchFamily="2" charset="-122"/>
              </a:rPr>
              <a:t> </a:t>
            </a:r>
            <a:r>
              <a:rPr sz="1650" spc="-145" dirty="0">
                <a:latin typeface="宋体" panose="02010600030101010101" pitchFamily="2" charset="-122"/>
                <a:cs typeface="宋体" panose="02010600030101010101" pitchFamily="2" charset="-122"/>
              </a:rPr>
              <a:t>-d</a:t>
            </a:r>
            <a:r>
              <a:rPr sz="1650" spc="-405" dirty="0">
                <a:latin typeface="宋体" panose="02010600030101010101" pitchFamily="2" charset="-122"/>
                <a:cs typeface="宋体" panose="02010600030101010101" pitchFamily="2" charset="-122"/>
              </a:rPr>
              <a:t> </a:t>
            </a:r>
            <a:r>
              <a:rPr sz="1650" spc="-130" dirty="0">
                <a:latin typeface="宋体" panose="02010600030101010101" pitchFamily="2" charset="-122"/>
                <a:cs typeface="宋体" panose="02010600030101010101" pitchFamily="2" charset="-122"/>
              </a:rPr>
              <a:t>/usr/local/bin/</a:t>
            </a:r>
            <a:endParaRPr sz="1650" dirty="0">
              <a:latin typeface="宋体" panose="02010600030101010101" pitchFamily="2" charset="-122"/>
              <a:cs typeface="宋体" panose="02010600030101010101" pitchFamily="2" charset="-122"/>
            </a:endParaRPr>
          </a:p>
          <a:p>
            <a:pPr marL="759460" lvl="1" indent="-289560">
              <a:lnSpc>
                <a:spcPct val="100000"/>
              </a:lnSpc>
              <a:spcBef>
                <a:spcPts val="270"/>
              </a:spcBef>
              <a:buClr>
                <a:srgbClr val="45B19B"/>
              </a:buClr>
              <a:buFont typeface="Wingdings" panose="05000000000000000000"/>
              <a:buChar char=""/>
              <a:tabLst>
                <a:tab pos="759460" algn="l"/>
              </a:tabLst>
            </a:pPr>
            <a:r>
              <a:rPr sz="1900" spc="20" dirty="0">
                <a:latin typeface="宋体" panose="02010600030101010101" pitchFamily="2" charset="-122"/>
                <a:cs typeface="宋体" panose="02010600030101010101" pitchFamily="2" charset="-122"/>
              </a:rPr>
              <a:t>启动开发者模式</a:t>
            </a:r>
            <a:endParaRPr sz="1900" dirty="0">
              <a:latin typeface="宋体" panose="02010600030101010101" pitchFamily="2" charset="-122"/>
              <a:cs typeface="宋体" panose="02010600030101010101" pitchFamily="2" charset="-122"/>
            </a:endParaRPr>
          </a:p>
          <a:p>
            <a:pPr marL="1210310" lvl="2" indent="-283210">
              <a:lnSpc>
                <a:spcPct val="100000"/>
              </a:lnSpc>
              <a:spcBef>
                <a:spcPts val="350"/>
              </a:spcBef>
              <a:buClr>
                <a:srgbClr val="F3C108"/>
              </a:buClr>
              <a:buFont typeface="Wingdings" panose="05000000000000000000"/>
              <a:buChar char=""/>
              <a:tabLst>
                <a:tab pos="1210310" algn="l"/>
              </a:tabLst>
            </a:pPr>
            <a:r>
              <a:rPr sz="1650" spc="475" dirty="0">
                <a:latin typeface="宋体" panose="02010600030101010101" pitchFamily="2" charset="-122"/>
                <a:cs typeface="宋体" panose="02010600030101010101" pitchFamily="2" charset="-122"/>
              </a:rPr>
              <a:t>m</a:t>
            </a:r>
            <a:r>
              <a:rPr sz="1650" spc="-15" dirty="0">
                <a:latin typeface="宋体" panose="02010600030101010101" pitchFamily="2" charset="-122"/>
                <a:cs typeface="宋体" panose="02010600030101010101" pitchFamily="2" charset="-122"/>
              </a:rPr>
              <a:t>k</a:t>
            </a:r>
            <a:r>
              <a:rPr sz="1650" spc="-10" dirty="0">
                <a:latin typeface="宋体" panose="02010600030101010101" pitchFamily="2" charset="-122"/>
                <a:cs typeface="宋体" panose="02010600030101010101" pitchFamily="2" charset="-122"/>
              </a:rPr>
              <a:t>d</a:t>
            </a:r>
            <a:r>
              <a:rPr sz="1650" spc="-355" dirty="0">
                <a:latin typeface="宋体" panose="02010600030101010101" pitchFamily="2" charset="-122"/>
                <a:cs typeface="宋体" panose="02010600030101010101" pitchFamily="2" charset="-122"/>
              </a:rPr>
              <a:t>ir</a:t>
            </a:r>
            <a:r>
              <a:rPr sz="1650" spc="-400" dirty="0">
                <a:latin typeface="宋体" panose="02010600030101010101" pitchFamily="2" charset="-122"/>
                <a:cs typeface="宋体" panose="02010600030101010101" pitchFamily="2" charset="-122"/>
              </a:rPr>
              <a:t> </a:t>
            </a:r>
            <a:r>
              <a:rPr sz="1650" spc="-300" dirty="0">
                <a:latin typeface="宋体" panose="02010600030101010101" pitchFamily="2" charset="-122"/>
                <a:cs typeface="宋体" panose="02010600030101010101" pitchFamily="2" charset="-122"/>
              </a:rPr>
              <a:t>-</a:t>
            </a:r>
            <a:r>
              <a:rPr sz="1650" spc="-5" dirty="0">
                <a:latin typeface="宋体" panose="02010600030101010101" pitchFamily="2" charset="-122"/>
                <a:cs typeface="宋体" panose="02010600030101010101" pitchFamily="2" charset="-122"/>
              </a:rPr>
              <a:t>pv</a:t>
            </a:r>
            <a:r>
              <a:rPr sz="1650" spc="-405" dirty="0">
                <a:latin typeface="宋体" panose="02010600030101010101" pitchFamily="2" charset="-122"/>
                <a:cs typeface="宋体" panose="02010600030101010101" pitchFamily="2" charset="-122"/>
              </a:rPr>
              <a:t> </a:t>
            </a:r>
            <a:r>
              <a:rPr sz="1650" spc="-15" dirty="0">
                <a:latin typeface="宋体" panose="02010600030101010101" pitchFamily="2" charset="-122"/>
                <a:cs typeface="宋体" panose="02010600030101010101" pitchFamily="2" charset="-122"/>
              </a:rPr>
              <a:t>/con</a:t>
            </a:r>
            <a:r>
              <a:rPr sz="1650" spc="-110" dirty="0">
                <a:latin typeface="宋体" panose="02010600030101010101" pitchFamily="2" charset="-122"/>
                <a:cs typeface="宋体" panose="02010600030101010101" pitchFamily="2" charset="-122"/>
              </a:rPr>
              <a:t>s</a:t>
            </a:r>
            <a:r>
              <a:rPr sz="1650" spc="-120" dirty="0">
                <a:latin typeface="宋体" panose="02010600030101010101" pitchFamily="2" charset="-122"/>
                <a:cs typeface="宋体" panose="02010600030101010101" pitchFamily="2" charset="-122"/>
              </a:rPr>
              <a:t>u</a:t>
            </a:r>
            <a:r>
              <a:rPr sz="1650" spc="-140" dirty="0">
                <a:latin typeface="宋体" panose="02010600030101010101" pitchFamily="2" charset="-122"/>
                <a:cs typeface="宋体" panose="02010600030101010101" pitchFamily="2" charset="-122"/>
              </a:rPr>
              <a:t>l/d</a:t>
            </a:r>
            <a:r>
              <a:rPr sz="1650" spc="-150" dirty="0">
                <a:latin typeface="宋体" panose="02010600030101010101" pitchFamily="2" charset="-122"/>
                <a:cs typeface="宋体" panose="02010600030101010101" pitchFamily="2" charset="-122"/>
              </a:rPr>
              <a:t>a</a:t>
            </a:r>
            <a:r>
              <a:rPr sz="1650" spc="-155" dirty="0">
                <a:latin typeface="宋体" panose="02010600030101010101" pitchFamily="2" charset="-122"/>
                <a:cs typeface="宋体" panose="02010600030101010101" pitchFamily="2" charset="-122"/>
              </a:rPr>
              <a:t>ta/</a:t>
            </a:r>
            <a:endParaRPr sz="1650" dirty="0">
              <a:latin typeface="宋体" panose="02010600030101010101" pitchFamily="2" charset="-122"/>
              <a:cs typeface="宋体" panose="02010600030101010101" pitchFamily="2" charset="-122"/>
            </a:endParaRPr>
          </a:p>
          <a:p>
            <a:pPr marL="1201420" lvl="2" indent="-274320">
              <a:lnSpc>
                <a:spcPct val="100000"/>
              </a:lnSpc>
              <a:spcBef>
                <a:spcPts val="340"/>
              </a:spcBef>
              <a:buClr>
                <a:srgbClr val="F3C108"/>
              </a:buClr>
              <a:buFont typeface="Wingdings" panose="05000000000000000000"/>
              <a:buChar char=""/>
              <a:tabLst>
                <a:tab pos="1201420" algn="l"/>
              </a:tabLst>
            </a:pPr>
            <a:r>
              <a:rPr sz="1450" spc="-65" dirty="0">
                <a:latin typeface="宋体" panose="02010600030101010101" pitchFamily="2" charset="-122"/>
                <a:cs typeface="宋体" panose="02010600030101010101" pitchFamily="2" charset="-122"/>
              </a:rPr>
              <a:t>cons</a:t>
            </a:r>
            <a:r>
              <a:rPr sz="1450" spc="-60" dirty="0">
                <a:latin typeface="宋体" panose="02010600030101010101" pitchFamily="2" charset="-122"/>
                <a:cs typeface="宋体" panose="02010600030101010101" pitchFamily="2" charset="-122"/>
              </a:rPr>
              <a:t>u</a:t>
            </a:r>
            <a:r>
              <a:rPr sz="1450" spc="-400" dirty="0">
                <a:latin typeface="宋体" panose="02010600030101010101" pitchFamily="2" charset="-122"/>
                <a:cs typeface="宋体" panose="02010600030101010101" pitchFamily="2" charset="-122"/>
              </a:rPr>
              <a:t>l</a:t>
            </a:r>
            <a:r>
              <a:rPr sz="1450" spc="-365" dirty="0">
                <a:latin typeface="宋体" panose="02010600030101010101" pitchFamily="2" charset="-122"/>
                <a:cs typeface="宋体" panose="02010600030101010101" pitchFamily="2" charset="-122"/>
              </a:rPr>
              <a:t> </a:t>
            </a:r>
            <a:r>
              <a:rPr sz="1450" spc="-150" dirty="0">
                <a:latin typeface="宋体" panose="02010600030101010101" pitchFamily="2" charset="-122"/>
                <a:cs typeface="宋体" panose="02010600030101010101" pitchFamily="2" charset="-122"/>
              </a:rPr>
              <a:t>a</a:t>
            </a:r>
            <a:r>
              <a:rPr sz="1450" spc="-80" dirty="0">
                <a:latin typeface="宋体" panose="02010600030101010101" pitchFamily="2" charset="-122"/>
                <a:cs typeface="宋体" panose="02010600030101010101" pitchFamily="2" charset="-122"/>
              </a:rPr>
              <a:t>g</a:t>
            </a:r>
            <a:r>
              <a:rPr sz="1450" spc="-140" dirty="0">
                <a:latin typeface="宋体" panose="02010600030101010101" pitchFamily="2" charset="-122"/>
                <a:cs typeface="宋体" panose="02010600030101010101" pitchFamily="2" charset="-122"/>
              </a:rPr>
              <a:t>ent</a:t>
            </a:r>
            <a:r>
              <a:rPr sz="1450" spc="-355" dirty="0">
                <a:latin typeface="宋体" panose="02010600030101010101" pitchFamily="2" charset="-122"/>
                <a:cs typeface="宋体" panose="02010600030101010101" pitchFamily="2" charset="-122"/>
              </a:rPr>
              <a:t> </a:t>
            </a:r>
            <a:r>
              <a:rPr sz="1450" spc="-280" dirty="0">
                <a:latin typeface="宋体" panose="02010600030101010101" pitchFamily="2" charset="-122"/>
                <a:cs typeface="宋体" panose="02010600030101010101" pitchFamily="2" charset="-122"/>
              </a:rPr>
              <a:t>-</a:t>
            </a:r>
            <a:r>
              <a:rPr sz="1450" spc="-60" dirty="0">
                <a:latin typeface="宋体" panose="02010600030101010101" pitchFamily="2" charset="-122"/>
                <a:cs typeface="宋体" panose="02010600030101010101" pitchFamily="2" charset="-122"/>
              </a:rPr>
              <a:t>dev</a:t>
            </a:r>
            <a:r>
              <a:rPr sz="1450" spc="-355" dirty="0">
                <a:latin typeface="宋体" panose="02010600030101010101" pitchFamily="2" charset="-122"/>
                <a:cs typeface="宋体" panose="02010600030101010101" pitchFamily="2" charset="-122"/>
              </a:rPr>
              <a:t> </a:t>
            </a:r>
            <a:r>
              <a:rPr sz="1450" spc="-280" dirty="0">
                <a:latin typeface="宋体" panose="02010600030101010101" pitchFamily="2" charset="-122"/>
                <a:cs typeface="宋体" panose="02010600030101010101" pitchFamily="2" charset="-122"/>
              </a:rPr>
              <a:t>-</a:t>
            </a:r>
            <a:r>
              <a:rPr sz="1450" spc="-210" dirty="0">
                <a:latin typeface="宋体" panose="02010600030101010101" pitchFamily="2" charset="-122"/>
                <a:cs typeface="宋体" panose="02010600030101010101" pitchFamily="2" charset="-122"/>
              </a:rPr>
              <a:t>ui</a:t>
            </a:r>
            <a:r>
              <a:rPr sz="1450" spc="-390" dirty="0">
                <a:latin typeface="宋体" panose="02010600030101010101" pitchFamily="2" charset="-122"/>
                <a:cs typeface="宋体" panose="02010600030101010101" pitchFamily="2" charset="-122"/>
              </a:rPr>
              <a:t> </a:t>
            </a:r>
            <a:r>
              <a:rPr sz="1450" spc="-280" dirty="0">
                <a:latin typeface="宋体" panose="02010600030101010101" pitchFamily="2" charset="-122"/>
                <a:cs typeface="宋体" panose="02010600030101010101" pitchFamily="2" charset="-122"/>
              </a:rPr>
              <a:t>-</a:t>
            </a:r>
            <a:r>
              <a:rPr sz="1450" spc="-75" dirty="0">
                <a:latin typeface="宋体" panose="02010600030101010101" pitchFamily="2" charset="-122"/>
                <a:cs typeface="宋体" panose="02010600030101010101" pitchFamily="2" charset="-122"/>
              </a:rPr>
              <a:t>d</a:t>
            </a:r>
            <a:r>
              <a:rPr sz="1450" spc="-80" dirty="0">
                <a:latin typeface="宋体" panose="02010600030101010101" pitchFamily="2" charset="-122"/>
                <a:cs typeface="宋体" panose="02010600030101010101" pitchFamily="2" charset="-122"/>
              </a:rPr>
              <a:t>a</a:t>
            </a:r>
            <a:r>
              <a:rPr sz="1450" spc="-225" dirty="0">
                <a:latin typeface="宋体" panose="02010600030101010101" pitchFamily="2" charset="-122"/>
                <a:cs typeface="宋体" panose="02010600030101010101" pitchFamily="2" charset="-122"/>
              </a:rPr>
              <a:t>t</a:t>
            </a:r>
            <a:r>
              <a:rPr sz="1450" spc="-229" dirty="0">
                <a:latin typeface="宋体" panose="02010600030101010101" pitchFamily="2" charset="-122"/>
                <a:cs typeface="宋体" panose="02010600030101010101" pitchFamily="2" charset="-122"/>
              </a:rPr>
              <a:t>a</a:t>
            </a:r>
            <a:r>
              <a:rPr sz="1450" spc="-280" dirty="0">
                <a:latin typeface="宋体" panose="02010600030101010101" pitchFamily="2" charset="-122"/>
                <a:cs typeface="宋体" panose="02010600030101010101" pitchFamily="2" charset="-122"/>
              </a:rPr>
              <a:t>-</a:t>
            </a:r>
            <a:r>
              <a:rPr sz="1450" spc="-220" dirty="0">
                <a:latin typeface="宋体" panose="02010600030101010101" pitchFamily="2" charset="-122"/>
                <a:cs typeface="宋体" panose="02010600030101010101" pitchFamily="2" charset="-122"/>
              </a:rPr>
              <a:t>dir</a:t>
            </a:r>
            <a:r>
              <a:rPr sz="1450" spc="25" dirty="0">
                <a:latin typeface="宋体" panose="02010600030101010101" pitchFamily="2" charset="-122"/>
                <a:cs typeface="宋体" panose="02010600030101010101" pitchFamily="2" charset="-122"/>
              </a:rPr>
              <a:t>=/c</a:t>
            </a:r>
            <a:r>
              <a:rPr sz="1450" spc="15" dirty="0">
                <a:latin typeface="宋体" panose="02010600030101010101" pitchFamily="2" charset="-122"/>
                <a:cs typeface="宋体" panose="02010600030101010101" pitchFamily="2" charset="-122"/>
              </a:rPr>
              <a:t>o</a:t>
            </a:r>
            <a:r>
              <a:rPr sz="1450" dirty="0">
                <a:latin typeface="宋体" panose="02010600030101010101" pitchFamily="2" charset="-122"/>
                <a:cs typeface="宋体" panose="02010600030101010101" pitchFamily="2" charset="-122"/>
              </a:rPr>
              <a:t>n</a:t>
            </a:r>
            <a:r>
              <a:rPr sz="1450" spc="-200" dirty="0">
                <a:latin typeface="宋体" panose="02010600030101010101" pitchFamily="2" charset="-122"/>
                <a:cs typeface="宋体" panose="02010600030101010101" pitchFamily="2" charset="-122"/>
              </a:rPr>
              <a:t>s</a:t>
            </a:r>
            <a:r>
              <a:rPr sz="1450" spc="-20" dirty="0">
                <a:latin typeface="宋体" panose="02010600030101010101" pitchFamily="2" charset="-122"/>
                <a:cs typeface="宋体" panose="02010600030101010101" pitchFamily="2" charset="-122"/>
              </a:rPr>
              <a:t>u</a:t>
            </a:r>
            <a:r>
              <a:rPr sz="1450" spc="-140" dirty="0">
                <a:latin typeface="宋体" panose="02010600030101010101" pitchFamily="2" charset="-122"/>
                <a:cs typeface="宋体" panose="02010600030101010101" pitchFamily="2" charset="-122"/>
              </a:rPr>
              <a:t>l/d</a:t>
            </a:r>
            <a:r>
              <a:rPr sz="1450" spc="-145" dirty="0">
                <a:latin typeface="宋体" panose="02010600030101010101" pitchFamily="2" charset="-122"/>
                <a:cs typeface="宋体" panose="02010600030101010101" pitchFamily="2" charset="-122"/>
              </a:rPr>
              <a:t>a</a:t>
            </a:r>
            <a:r>
              <a:rPr sz="1450" spc="-300" dirty="0">
                <a:latin typeface="宋体" panose="02010600030101010101" pitchFamily="2" charset="-122"/>
                <a:cs typeface="宋体" panose="02010600030101010101" pitchFamily="2" charset="-122"/>
              </a:rPr>
              <a:t>t</a:t>
            </a:r>
            <a:r>
              <a:rPr sz="1450" spc="-150" dirty="0">
                <a:latin typeface="宋体" panose="02010600030101010101" pitchFamily="2" charset="-122"/>
                <a:cs typeface="宋体" panose="02010600030101010101" pitchFamily="2" charset="-122"/>
              </a:rPr>
              <a:t>a</a:t>
            </a:r>
            <a:r>
              <a:rPr sz="1450" spc="-5" dirty="0">
                <a:latin typeface="宋体" panose="02010600030101010101" pitchFamily="2" charset="-122"/>
                <a:cs typeface="宋体" panose="02010600030101010101" pitchFamily="2" charset="-122"/>
              </a:rPr>
              <a:t>/</a:t>
            </a:r>
            <a:r>
              <a:rPr sz="1450" spc="-310" dirty="0">
                <a:latin typeface="宋体" panose="02010600030101010101" pitchFamily="2" charset="-122"/>
                <a:cs typeface="宋体" panose="02010600030101010101" pitchFamily="2" charset="-122"/>
              </a:rPr>
              <a:t> </a:t>
            </a:r>
            <a:r>
              <a:rPr sz="1450" spc="-5" dirty="0">
                <a:latin typeface="宋体" panose="02010600030101010101" pitchFamily="2" charset="-122"/>
                <a:cs typeface="宋体" panose="02010600030101010101" pitchFamily="2" charset="-122"/>
              </a:rPr>
              <a:t>\</a:t>
            </a:r>
            <a:endParaRPr sz="1450" dirty="0">
              <a:latin typeface="宋体" panose="02010600030101010101" pitchFamily="2" charset="-122"/>
              <a:cs typeface="宋体" panose="02010600030101010101" pitchFamily="2" charset="-122"/>
            </a:endParaRPr>
          </a:p>
          <a:p>
            <a:pPr marL="1249045">
              <a:lnSpc>
                <a:spcPct val="100000"/>
              </a:lnSpc>
              <a:spcBef>
                <a:spcPts val="320"/>
              </a:spcBef>
            </a:pPr>
            <a:r>
              <a:rPr sz="1450" spc="-135" dirty="0">
                <a:latin typeface="宋体" panose="02010600030101010101" pitchFamily="2" charset="-122"/>
                <a:cs typeface="宋体" panose="02010600030101010101" pitchFamily="2" charset="-122"/>
              </a:rPr>
              <a:t>-config-dir=/etc/consul/</a:t>
            </a:r>
            <a:r>
              <a:rPr sz="1450" spc="-330" dirty="0">
                <a:latin typeface="宋体" panose="02010600030101010101" pitchFamily="2" charset="-122"/>
                <a:cs typeface="宋体" panose="02010600030101010101" pitchFamily="2" charset="-122"/>
              </a:rPr>
              <a:t> </a:t>
            </a:r>
            <a:r>
              <a:rPr sz="1450" spc="-190" dirty="0">
                <a:latin typeface="宋体" panose="02010600030101010101" pitchFamily="2" charset="-122"/>
                <a:cs typeface="宋体" panose="02010600030101010101" pitchFamily="2" charset="-122"/>
              </a:rPr>
              <a:t>-client=0.0.0.0</a:t>
            </a:r>
            <a:endParaRPr sz="1450" dirty="0">
              <a:latin typeface="宋体" panose="02010600030101010101" pitchFamily="2" charset="-122"/>
              <a:cs typeface="宋体" panose="02010600030101010101" pitchFamily="2" charset="-122"/>
            </a:endParaRPr>
          </a:p>
          <a:p>
            <a:pPr marL="759460" lvl="1" indent="-289560">
              <a:lnSpc>
                <a:spcPct val="100000"/>
              </a:lnSpc>
              <a:spcBef>
                <a:spcPts val="250"/>
              </a:spcBef>
              <a:buClr>
                <a:srgbClr val="45B19B"/>
              </a:buClr>
              <a:buFont typeface="Wingdings" panose="05000000000000000000"/>
              <a:buChar char=""/>
              <a:tabLst>
                <a:tab pos="759460" algn="l"/>
              </a:tabLst>
            </a:pPr>
            <a:r>
              <a:rPr sz="1900" spc="15" dirty="0">
                <a:latin typeface="宋体" panose="02010600030101010101" pitchFamily="2" charset="-122"/>
                <a:cs typeface="宋体" panose="02010600030101010101" pitchFamily="2" charset="-122"/>
              </a:rPr>
              <a:t>正常应该使</a:t>
            </a:r>
            <a:r>
              <a:rPr sz="1900" spc="20" dirty="0">
                <a:latin typeface="宋体" panose="02010600030101010101" pitchFamily="2" charset="-122"/>
                <a:cs typeface="宋体" panose="02010600030101010101" pitchFamily="2" charset="-122"/>
              </a:rPr>
              <a:t>用</a:t>
            </a:r>
            <a:r>
              <a:rPr sz="1900" spc="-185" dirty="0">
                <a:latin typeface="宋体" panose="02010600030101010101" pitchFamily="2" charset="-122"/>
                <a:cs typeface="宋体" panose="02010600030101010101" pitchFamily="2" charset="-122"/>
              </a:rPr>
              <a:t>serv</a:t>
            </a:r>
            <a:r>
              <a:rPr sz="1900" spc="-195" dirty="0">
                <a:latin typeface="宋体" panose="02010600030101010101" pitchFamily="2" charset="-122"/>
                <a:cs typeface="宋体" panose="02010600030101010101" pitchFamily="2" charset="-122"/>
              </a:rPr>
              <a:t>e</a:t>
            </a:r>
            <a:r>
              <a:rPr sz="1900" spc="-310" dirty="0">
                <a:latin typeface="宋体" panose="02010600030101010101" pitchFamily="2" charset="-122"/>
                <a:cs typeface="宋体" panose="02010600030101010101" pitchFamily="2" charset="-122"/>
              </a:rPr>
              <a:t>r</a:t>
            </a:r>
            <a:r>
              <a:rPr sz="1900" spc="15" dirty="0">
                <a:latin typeface="宋体" panose="02010600030101010101" pitchFamily="2" charset="-122"/>
                <a:cs typeface="宋体" panose="02010600030101010101" pitchFamily="2" charset="-122"/>
              </a:rPr>
              <a:t>模式</a:t>
            </a:r>
            <a:endParaRPr sz="1900" dirty="0">
              <a:latin typeface="宋体" panose="02010600030101010101" pitchFamily="2" charset="-122"/>
              <a:cs typeface="宋体" panose="02010600030101010101" pitchFamily="2" charset="-122"/>
            </a:endParaRPr>
          </a:p>
        </p:txBody>
      </p:sp>
      <p:pic>
        <p:nvPicPr>
          <p:cNvPr id="10" name="object 4"/>
          <p:cNvPicPr/>
          <p:nvPr>
            <p:custDataLst>
              <p:tags r:id="rId1"/>
            </p:custDataLst>
          </p:nvPr>
        </p:nvPicPr>
        <p:blipFill>
          <a:blip r:embed="rId8" cstate="print"/>
          <a:stretch>
            <a:fillRect/>
          </a:stretch>
        </p:blipFill>
        <p:spPr>
          <a:xfrm>
            <a:off x="0" y="6436359"/>
            <a:ext cx="12190729" cy="421640"/>
          </a:xfrm>
          <a:prstGeom prst="rect">
            <a:avLst/>
          </a:prstGeom>
        </p:spPr>
      </p:pic>
      <p:sp>
        <p:nvSpPr>
          <p:cNvPr id="11"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2" name="图片 11"/>
          <p:cNvPicPr>
            <a:picLocks noChangeAspect="1"/>
          </p:cNvPicPr>
          <p:nvPr>
            <p:custDataLst>
              <p:tags r:id="rId3"/>
            </p:custDataLst>
          </p:nvPr>
        </p:nvPicPr>
        <p:blipFill>
          <a:blip r:embed="rId9"/>
          <a:stretch>
            <a:fillRect/>
          </a:stretch>
        </p:blipFill>
        <p:spPr>
          <a:xfrm>
            <a:off x="8537699" y="209863"/>
            <a:ext cx="2565911" cy="61824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804795" cy="513080"/>
          </a:xfrm>
          <a:prstGeom prst="rect">
            <a:avLst/>
          </a:prstGeom>
        </p:spPr>
        <p:txBody>
          <a:bodyPr vert="horz" wrap="square" lIns="0" tIns="12700" rIns="0" bIns="0" rtlCol="0">
            <a:spAutoFit/>
          </a:bodyPr>
          <a:lstStyle/>
          <a:p>
            <a:pPr marL="12700">
              <a:lnSpc>
                <a:spcPct val="100000"/>
              </a:lnSpc>
              <a:spcBef>
                <a:spcPts val="100"/>
              </a:spcBef>
            </a:pPr>
            <a:r>
              <a:rPr sz="3200" b="0" spc="-240" dirty="0">
                <a:solidFill>
                  <a:srgbClr val="000000"/>
                </a:solidFill>
                <a:latin typeface="宋体" panose="02010600030101010101" pitchFamily="2" charset="-122"/>
                <a:cs typeface="宋体" panose="02010600030101010101" pitchFamily="2" charset="-122"/>
              </a:rPr>
              <a:t>Con</a:t>
            </a:r>
            <a:r>
              <a:rPr sz="3200" b="0" spc="-250" dirty="0">
                <a:solidFill>
                  <a:srgbClr val="000000"/>
                </a:solidFill>
                <a:latin typeface="宋体" panose="02010600030101010101" pitchFamily="2" charset="-122"/>
                <a:cs typeface="宋体" panose="02010600030101010101" pitchFamily="2" charset="-122"/>
              </a:rPr>
              <a:t>s</a:t>
            </a:r>
            <a:r>
              <a:rPr sz="3200" b="0" spc="-480" dirty="0">
                <a:solidFill>
                  <a:srgbClr val="000000"/>
                </a:solidFill>
                <a:latin typeface="宋体" panose="02010600030101010101" pitchFamily="2" charset="-122"/>
                <a:cs typeface="宋体" panose="02010600030101010101" pitchFamily="2" charset="-122"/>
              </a:rPr>
              <a:t>ul</a:t>
            </a:r>
            <a:r>
              <a:rPr sz="3200" b="0" dirty="0">
                <a:solidFill>
                  <a:srgbClr val="000000"/>
                </a:solidFill>
                <a:latin typeface="宋体" panose="02010600030101010101" pitchFamily="2" charset="-122"/>
                <a:cs typeface="宋体" panose="02010600030101010101" pitchFamily="2" charset="-122"/>
              </a:rPr>
              <a:t>基础（</a:t>
            </a:r>
            <a:r>
              <a:rPr sz="3200" b="0" spc="-195" dirty="0">
                <a:solidFill>
                  <a:srgbClr val="000000"/>
                </a:solidFill>
                <a:latin typeface="宋体" panose="02010600030101010101" pitchFamily="2" charset="-122"/>
                <a:cs typeface="宋体" panose="02010600030101010101" pitchFamily="2" charset="-122"/>
              </a:rPr>
              <a:t>2</a:t>
            </a:r>
            <a:r>
              <a:rPr sz="3200" b="0" dirty="0">
                <a:solidFill>
                  <a:srgbClr val="000000"/>
                </a:solidFill>
                <a:latin typeface="宋体" panose="02010600030101010101" pitchFamily="2" charset="-122"/>
                <a:cs typeface="宋体" panose="02010600030101010101" pitchFamily="2" charset="-122"/>
              </a:rPr>
              <a:t>）</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90904"/>
            <a:ext cx="3554095" cy="330200"/>
          </a:xfrm>
          <a:prstGeom prst="rect">
            <a:avLst/>
          </a:prstGeom>
        </p:spPr>
        <p:txBody>
          <a:bodyPr vert="horz" wrap="square" lIns="0" tIns="12700" rIns="0" bIns="0" rtlCol="0">
            <a:spAutoFit/>
          </a:bodyPr>
          <a:lstStyle/>
          <a:p>
            <a:pPr marL="304800" indent="-292100">
              <a:lnSpc>
                <a:spcPct val="100000"/>
              </a:lnSpc>
              <a:spcBef>
                <a:spcPts val="10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启动</a:t>
            </a:r>
            <a:r>
              <a:rPr sz="2000" spc="-90" dirty="0">
                <a:latin typeface="宋体" panose="02010600030101010101" pitchFamily="2" charset="-122"/>
                <a:cs typeface="宋体" panose="02010600030101010101" pitchFamily="2" charset="-122"/>
              </a:rPr>
              <a:t>Consu</a:t>
            </a:r>
            <a:r>
              <a:rPr sz="2000" spc="-100" dirty="0">
                <a:latin typeface="宋体" panose="02010600030101010101" pitchFamily="2" charset="-122"/>
                <a:cs typeface="宋体" panose="02010600030101010101" pitchFamily="2" charset="-122"/>
              </a:rPr>
              <a:t>l</a:t>
            </a:r>
            <a:r>
              <a:rPr sz="2000" dirty="0">
                <a:latin typeface="宋体" panose="02010600030101010101" pitchFamily="2" charset="-122"/>
                <a:cs typeface="宋体" panose="02010600030101010101" pitchFamily="2" charset="-122"/>
              </a:rPr>
              <a:t>时常用的关键参数</a:t>
            </a:r>
            <a:endParaRPr sz="2000">
              <a:latin typeface="宋体" panose="02010600030101010101" pitchFamily="2" charset="-122"/>
              <a:cs typeface="宋体" panose="02010600030101010101" pitchFamily="2" charset="-122"/>
            </a:endParaRPr>
          </a:p>
        </p:txBody>
      </p:sp>
      <p:grpSp>
        <p:nvGrpSpPr>
          <p:cNvPr id="4" name="object 4"/>
          <p:cNvGrpSpPr/>
          <p:nvPr/>
        </p:nvGrpSpPr>
        <p:grpSpPr>
          <a:xfrm>
            <a:off x="2090420" y="1165860"/>
            <a:ext cx="8004809" cy="5275580"/>
            <a:chOff x="2090420" y="1165860"/>
            <a:chExt cx="8004809" cy="5275580"/>
          </a:xfrm>
        </p:grpSpPr>
        <p:pic>
          <p:nvPicPr>
            <p:cNvPr id="5" name="object 5"/>
            <p:cNvPicPr/>
            <p:nvPr/>
          </p:nvPicPr>
          <p:blipFill>
            <a:blip r:embed="rId5" cstate="print"/>
            <a:stretch>
              <a:fillRect/>
            </a:stretch>
          </p:blipFill>
          <p:spPr>
            <a:xfrm>
              <a:off x="2090420" y="1165860"/>
              <a:ext cx="8004301" cy="5275072"/>
            </a:xfrm>
            <a:prstGeom prst="rect">
              <a:avLst/>
            </a:prstGeom>
          </p:spPr>
        </p:pic>
        <p:pic>
          <p:nvPicPr>
            <p:cNvPr id="6" name="object 6"/>
            <p:cNvPicPr/>
            <p:nvPr/>
          </p:nvPicPr>
          <p:blipFill>
            <a:blip r:embed="rId6" cstate="print"/>
            <a:stretch>
              <a:fillRect/>
            </a:stretch>
          </p:blipFill>
          <p:spPr>
            <a:xfrm>
              <a:off x="2232660" y="1281430"/>
              <a:ext cx="7726679" cy="5050789"/>
            </a:xfrm>
            <a:prstGeom prst="rect">
              <a:avLst/>
            </a:prstGeom>
          </p:spPr>
        </p:pic>
      </p:grpSp>
      <p:pic>
        <p:nvPicPr>
          <p:cNvPr id="10" name="object 4"/>
          <p:cNvPicPr/>
          <p:nvPr>
            <p:custDataLst>
              <p:tags r:id="rId1"/>
            </p:custDataLst>
          </p:nvPr>
        </p:nvPicPr>
        <p:blipFill>
          <a:blip r:embed="rId7" cstate="print"/>
          <a:stretch>
            <a:fillRect/>
          </a:stretch>
        </p:blipFill>
        <p:spPr>
          <a:xfrm>
            <a:off x="0" y="6436359"/>
            <a:ext cx="12190729" cy="421640"/>
          </a:xfrm>
          <a:prstGeom prst="rect">
            <a:avLst/>
          </a:prstGeom>
        </p:spPr>
      </p:pic>
      <p:sp>
        <p:nvSpPr>
          <p:cNvPr id="11"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2" name="图片 11"/>
          <p:cNvPicPr>
            <a:picLocks noChangeAspect="1"/>
          </p:cNvPicPr>
          <p:nvPr>
            <p:custDataLst>
              <p:tags r:id="rId3"/>
            </p:custDataLst>
          </p:nvPr>
        </p:nvPicPr>
        <p:blipFill>
          <a:blip r:embed="rId8"/>
          <a:stretch>
            <a:fillRect/>
          </a:stretch>
        </p:blipFill>
        <p:spPr>
          <a:xfrm>
            <a:off x="8537699" y="209863"/>
            <a:ext cx="2565911" cy="61824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204720" cy="513080"/>
          </a:xfrm>
          <a:prstGeom prst="rect">
            <a:avLst/>
          </a:prstGeom>
        </p:spPr>
        <p:txBody>
          <a:bodyPr vert="horz" wrap="square" lIns="0" tIns="12700" rIns="0" bIns="0" rtlCol="0">
            <a:spAutoFit/>
          </a:bodyPr>
          <a:lstStyle/>
          <a:p>
            <a:pPr marL="12700">
              <a:lnSpc>
                <a:spcPct val="100000"/>
              </a:lnSpc>
              <a:spcBef>
                <a:spcPts val="100"/>
              </a:spcBef>
            </a:pPr>
            <a:r>
              <a:rPr sz="3200" b="0" spc="-240" dirty="0">
                <a:solidFill>
                  <a:srgbClr val="000000"/>
                </a:solidFill>
                <a:latin typeface="宋体" panose="02010600030101010101" pitchFamily="2" charset="-122"/>
                <a:cs typeface="宋体" panose="02010600030101010101" pitchFamily="2" charset="-122"/>
              </a:rPr>
              <a:t>Con</a:t>
            </a:r>
            <a:r>
              <a:rPr sz="3200" b="0" spc="-250" dirty="0">
                <a:solidFill>
                  <a:srgbClr val="000000"/>
                </a:solidFill>
                <a:latin typeface="宋体" panose="02010600030101010101" pitchFamily="2" charset="-122"/>
                <a:cs typeface="宋体" panose="02010600030101010101" pitchFamily="2" charset="-122"/>
              </a:rPr>
              <a:t>s</a:t>
            </a:r>
            <a:r>
              <a:rPr sz="3200" b="0" spc="-480" dirty="0">
                <a:solidFill>
                  <a:srgbClr val="000000"/>
                </a:solidFill>
                <a:latin typeface="宋体" panose="02010600030101010101" pitchFamily="2" charset="-122"/>
                <a:cs typeface="宋体" panose="02010600030101010101" pitchFamily="2" charset="-122"/>
              </a:rPr>
              <a:t>ul</a:t>
            </a:r>
            <a:r>
              <a:rPr sz="3200" b="0" dirty="0">
                <a:solidFill>
                  <a:srgbClr val="000000"/>
                </a:solidFill>
                <a:latin typeface="宋体" panose="02010600030101010101" pitchFamily="2" charset="-122"/>
                <a:cs typeface="宋体" panose="02010600030101010101" pitchFamily="2" charset="-122"/>
              </a:rPr>
              <a:t>基础</a:t>
            </a:r>
            <a:r>
              <a:rPr sz="3200" b="0" spc="-575" dirty="0">
                <a:solidFill>
                  <a:srgbClr val="000000"/>
                </a:solidFill>
                <a:latin typeface="宋体" panose="02010600030101010101" pitchFamily="2" charset="-122"/>
                <a:cs typeface="宋体" panose="02010600030101010101" pitchFamily="2" charset="-122"/>
              </a:rPr>
              <a:t>(3)</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8289"/>
            <a:ext cx="3137535" cy="685800"/>
          </a:xfrm>
          <a:prstGeom prst="rect">
            <a:avLst/>
          </a:prstGeom>
        </p:spPr>
        <p:txBody>
          <a:bodyPr vert="horz" wrap="square" lIns="0" tIns="55244" rIns="0" bIns="0" rtlCol="0">
            <a:spAutoFit/>
          </a:bodyPr>
          <a:lstStyle/>
          <a:p>
            <a:pPr marL="304800" indent="-292100">
              <a:lnSpc>
                <a:spcPct val="100000"/>
              </a:lnSpc>
              <a:spcBef>
                <a:spcPts val="43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查看集群成员</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使用</a:t>
            </a:r>
            <a:r>
              <a:rPr sz="1800" spc="-90" dirty="0">
                <a:latin typeface="宋体" panose="02010600030101010101" pitchFamily="2" charset="-122"/>
                <a:cs typeface="宋体" panose="02010600030101010101" pitchFamily="2" charset="-122"/>
              </a:rPr>
              <a:t>con</a:t>
            </a:r>
            <a:r>
              <a:rPr sz="1800" spc="-85" dirty="0">
                <a:latin typeface="宋体" panose="02010600030101010101" pitchFamily="2" charset="-122"/>
                <a:cs typeface="宋体" panose="02010600030101010101" pitchFamily="2" charset="-122"/>
              </a:rPr>
              <a:t>s</a:t>
            </a:r>
            <a:r>
              <a:rPr sz="1800" spc="-254" dirty="0">
                <a:latin typeface="宋体" panose="02010600030101010101" pitchFamily="2" charset="-122"/>
                <a:cs typeface="宋体" panose="02010600030101010101" pitchFamily="2" charset="-122"/>
              </a:rPr>
              <a:t>ul</a:t>
            </a:r>
            <a:r>
              <a:rPr sz="1800" spc="-450" dirty="0">
                <a:latin typeface="宋体" panose="02010600030101010101" pitchFamily="2" charset="-122"/>
                <a:cs typeface="宋体" panose="02010600030101010101" pitchFamily="2" charset="-122"/>
              </a:rPr>
              <a:t> </a:t>
            </a:r>
            <a:r>
              <a:rPr sz="1800" spc="20" dirty="0">
                <a:latin typeface="宋体" panose="02010600030101010101" pitchFamily="2" charset="-122"/>
                <a:cs typeface="宋体" panose="02010600030101010101" pitchFamily="2" charset="-122"/>
              </a:rPr>
              <a:t>member</a:t>
            </a:r>
            <a:r>
              <a:rPr sz="1800" spc="25" dirty="0">
                <a:latin typeface="宋体" panose="02010600030101010101" pitchFamily="2" charset="-122"/>
                <a:cs typeface="宋体" panose="02010600030101010101" pitchFamily="2" charset="-122"/>
              </a:rPr>
              <a:t>s</a:t>
            </a:r>
            <a:r>
              <a:rPr sz="1800" dirty="0">
                <a:latin typeface="宋体" panose="02010600030101010101" pitchFamily="2" charset="-122"/>
                <a:cs typeface="宋体" panose="02010600030101010101" pitchFamily="2" charset="-122"/>
              </a:rPr>
              <a:t>命令</a:t>
            </a:r>
            <a:endParaRPr sz="1800">
              <a:latin typeface="宋体" panose="02010600030101010101" pitchFamily="2" charset="-122"/>
              <a:cs typeface="宋体" panose="02010600030101010101" pitchFamily="2" charset="-122"/>
            </a:endParaRPr>
          </a:p>
        </p:txBody>
      </p:sp>
      <p:sp>
        <p:nvSpPr>
          <p:cNvPr id="4" name="object 4"/>
          <p:cNvSpPr txBox="1"/>
          <p:nvPr/>
        </p:nvSpPr>
        <p:spPr>
          <a:xfrm>
            <a:off x="350202" y="2374788"/>
            <a:ext cx="5708015" cy="2052955"/>
          </a:xfrm>
          <a:prstGeom prst="rect">
            <a:avLst/>
          </a:prstGeom>
        </p:spPr>
        <p:txBody>
          <a:bodyPr vert="horz" wrap="square" lIns="0" tIns="57785" rIns="0" bIns="0" rtlCol="0">
            <a:spAutoFit/>
          </a:bodyPr>
          <a:lstStyle/>
          <a:p>
            <a:pPr marL="755650" indent="-285750">
              <a:lnSpc>
                <a:spcPct val="100000"/>
              </a:lnSpc>
              <a:spcBef>
                <a:spcPts val="455"/>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通过</a:t>
            </a:r>
            <a:r>
              <a:rPr sz="1800" spc="290" dirty="0">
                <a:latin typeface="宋体" panose="02010600030101010101" pitchFamily="2" charset="-122"/>
                <a:cs typeface="宋体" panose="02010600030101010101" pitchFamily="2" charset="-122"/>
              </a:rPr>
              <a:t>HT</a:t>
            </a:r>
            <a:r>
              <a:rPr sz="1800" spc="295" dirty="0">
                <a:latin typeface="宋体" panose="02010600030101010101" pitchFamily="2" charset="-122"/>
                <a:cs typeface="宋体" panose="02010600030101010101" pitchFamily="2" charset="-122"/>
              </a:rPr>
              <a:t>T</a:t>
            </a:r>
            <a:r>
              <a:rPr sz="1800" spc="110" dirty="0">
                <a:latin typeface="宋体" panose="02010600030101010101" pitchFamily="2" charset="-122"/>
                <a:cs typeface="宋体" panose="02010600030101010101" pitchFamily="2" charset="-122"/>
              </a:rPr>
              <a:t>P</a:t>
            </a:r>
            <a:r>
              <a:rPr sz="1800" spc="-450" dirty="0">
                <a:latin typeface="宋体" panose="02010600030101010101" pitchFamily="2" charset="-122"/>
                <a:cs typeface="宋体" panose="02010600030101010101" pitchFamily="2" charset="-122"/>
              </a:rPr>
              <a:t> </a:t>
            </a:r>
            <a:r>
              <a:rPr sz="1800" spc="215" dirty="0">
                <a:latin typeface="宋体" panose="02010600030101010101" pitchFamily="2" charset="-122"/>
                <a:cs typeface="宋体" panose="02010600030101010101" pitchFamily="2" charset="-122"/>
              </a:rPr>
              <a:t>A</a:t>
            </a:r>
            <a:r>
              <a:rPr sz="1800" spc="204" dirty="0">
                <a:latin typeface="宋体" panose="02010600030101010101" pitchFamily="2" charset="-122"/>
                <a:cs typeface="宋体" panose="02010600030101010101" pitchFamily="2" charset="-122"/>
              </a:rPr>
              <a:t>P</a:t>
            </a:r>
            <a:r>
              <a:rPr sz="1800" spc="-260" dirty="0">
                <a:latin typeface="宋体" panose="02010600030101010101" pitchFamily="2" charset="-122"/>
                <a:cs typeface="宋体" panose="02010600030101010101" pitchFamily="2" charset="-122"/>
              </a:rPr>
              <a:t>I</a:t>
            </a:r>
            <a:r>
              <a:rPr sz="1800" dirty="0">
                <a:latin typeface="宋体" panose="02010600030101010101" pitchFamily="2" charset="-122"/>
                <a:cs typeface="宋体" panose="02010600030101010101" pitchFamily="2" charset="-122"/>
              </a:rPr>
              <a:t>进行</a:t>
            </a:r>
            <a:endParaRPr sz="1800">
              <a:latin typeface="宋体" panose="02010600030101010101" pitchFamily="2" charset="-122"/>
              <a:cs typeface="宋体" panose="02010600030101010101" pitchFamily="2" charset="-122"/>
            </a:endParaRPr>
          </a:p>
          <a:p>
            <a:pPr marL="1206500" lvl="1" indent="-280035">
              <a:lnSpc>
                <a:spcPct val="100000"/>
              </a:lnSpc>
              <a:spcBef>
                <a:spcPts val="320"/>
              </a:spcBef>
              <a:buClr>
                <a:srgbClr val="F3C108"/>
              </a:buClr>
              <a:buFont typeface="Wingdings" panose="05000000000000000000"/>
              <a:buChar char=""/>
              <a:tabLst>
                <a:tab pos="1207135" algn="l"/>
              </a:tabLst>
            </a:pPr>
            <a:r>
              <a:rPr sz="1600" spc="55" dirty="0">
                <a:latin typeface="宋体" panose="02010600030101010101" pitchFamily="2" charset="-122"/>
                <a:cs typeface="宋体" panose="02010600030101010101" pitchFamily="2" charset="-122"/>
              </a:rPr>
              <a:t>~]#</a:t>
            </a:r>
            <a:r>
              <a:rPr sz="1600" spc="-409" dirty="0">
                <a:latin typeface="宋体" panose="02010600030101010101" pitchFamily="2" charset="-122"/>
                <a:cs typeface="宋体" panose="02010600030101010101" pitchFamily="2" charset="-122"/>
              </a:rPr>
              <a:t> </a:t>
            </a:r>
            <a:r>
              <a:rPr sz="1600" spc="-215" dirty="0">
                <a:latin typeface="宋体" panose="02010600030101010101" pitchFamily="2" charset="-122"/>
                <a:cs typeface="宋体" panose="02010600030101010101" pitchFamily="2" charset="-122"/>
              </a:rPr>
              <a:t>curl</a:t>
            </a:r>
            <a:r>
              <a:rPr sz="1600" spc="-400" dirty="0">
                <a:latin typeface="宋体" panose="02010600030101010101" pitchFamily="2" charset="-122"/>
                <a:cs typeface="宋体" panose="02010600030101010101" pitchFamily="2" charset="-122"/>
              </a:rPr>
              <a:t> </a:t>
            </a:r>
            <a:r>
              <a:rPr sz="1600" spc="-210" dirty="0">
                <a:latin typeface="宋体" panose="02010600030101010101" pitchFamily="2" charset="-122"/>
                <a:cs typeface="宋体" panose="02010600030101010101" pitchFamily="2" charset="-122"/>
              </a:rPr>
              <a:t>l</a:t>
            </a:r>
            <a:r>
              <a:rPr sz="1600" spc="-204" dirty="0">
                <a:latin typeface="宋体" panose="02010600030101010101" pitchFamily="2" charset="-122"/>
                <a:cs typeface="宋体" panose="02010600030101010101" pitchFamily="2" charset="-122"/>
              </a:rPr>
              <a:t>o</a:t>
            </a:r>
            <a:r>
              <a:rPr sz="1600" spc="-240" dirty="0">
                <a:latin typeface="宋体" panose="02010600030101010101" pitchFamily="2" charset="-122"/>
                <a:cs typeface="宋体" panose="02010600030101010101" pitchFamily="2" charset="-122"/>
              </a:rPr>
              <a:t>cal</a:t>
            </a:r>
            <a:r>
              <a:rPr sz="1600" spc="-65" dirty="0">
                <a:latin typeface="宋体" panose="02010600030101010101" pitchFamily="2" charset="-122"/>
                <a:cs typeface="宋体" panose="02010600030101010101" pitchFamily="2" charset="-122"/>
              </a:rPr>
              <a:t>ho</a:t>
            </a:r>
            <a:r>
              <a:rPr sz="1600" spc="-75" dirty="0">
                <a:latin typeface="宋体" panose="02010600030101010101" pitchFamily="2" charset="-122"/>
                <a:cs typeface="宋体" panose="02010600030101010101" pitchFamily="2" charset="-122"/>
              </a:rPr>
              <a:t>s</a:t>
            </a:r>
            <a:r>
              <a:rPr sz="1600" spc="-114" dirty="0">
                <a:latin typeface="宋体" panose="02010600030101010101" pitchFamily="2" charset="-122"/>
                <a:cs typeface="宋体" panose="02010600030101010101" pitchFamily="2" charset="-122"/>
              </a:rPr>
              <a:t>t:8500/v1/</a:t>
            </a:r>
            <a:r>
              <a:rPr sz="1600" spc="-125" dirty="0">
                <a:latin typeface="宋体" panose="02010600030101010101" pitchFamily="2" charset="-122"/>
                <a:cs typeface="宋体" panose="02010600030101010101" pitchFamily="2" charset="-122"/>
              </a:rPr>
              <a:t>c</a:t>
            </a:r>
            <a:r>
              <a:rPr sz="1600" spc="-245" dirty="0">
                <a:latin typeface="宋体" panose="02010600030101010101" pitchFamily="2" charset="-122"/>
                <a:cs typeface="宋体" panose="02010600030101010101" pitchFamily="2" charset="-122"/>
              </a:rPr>
              <a:t>a</a:t>
            </a:r>
            <a:r>
              <a:rPr sz="1600" spc="-254" dirty="0">
                <a:latin typeface="宋体" panose="02010600030101010101" pitchFamily="2" charset="-122"/>
                <a:cs typeface="宋体" panose="02010600030101010101" pitchFamily="2" charset="-122"/>
              </a:rPr>
              <a:t>t</a:t>
            </a:r>
            <a:r>
              <a:rPr sz="1600" spc="-165" dirty="0">
                <a:latin typeface="宋体" panose="02010600030101010101" pitchFamily="2" charset="-122"/>
                <a:cs typeface="宋体" panose="02010600030101010101" pitchFamily="2" charset="-122"/>
              </a:rPr>
              <a:t>alo</a:t>
            </a:r>
            <a:r>
              <a:rPr sz="1600" spc="-175" dirty="0">
                <a:latin typeface="宋体" panose="02010600030101010101" pitchFamily="2" charset="-122"/>
                <a:cs typeface="宋体" panose="02010600030101010101" pitchFamily="2" charset="-122"/>
              </a:rPr>
              <a:t>g</a:t>
            </a:r>
            <a:r>
              <a:rPr sz="1600" spc="5" dirty="0">
                <a:latin typeface="宋体" panose="02010600030101010101" pitchFamily="2" charset="-122"/>
                <a:cs typeface="宋体" panose="02010600030101010101" pitchFamily="2" charset="-122"/>
              </a:rPr>
              <a:t>/</a:t>
            </a:r>
            <a:r>
              <a:rPr sz="1600" spc="-5" dirty="0">
                <a:latin typeface="宋体" panose="02010600030101010101" pitchFamily="2" charset="-122"/>
                <a:cs typeface="宋体" panose="02010600030101010101" pitchFamily="2" charset="-122"/>
              </a:rPr>
              <a:t>n</a:t>
            </a:r>
            <a:r>
              <a:rPr sz="1600" spc="-85" dirty="0">
                <a:latin typeface="宋体" panose="02010600030101010101" pitchFamily="2" charset="-122"/>
                <a:cs typeface="宋体" panose="02010600030101010101" pitchFamily="2" charset="-122"/>
              </a:rPr>
              <a:t>odes</a:t>
            </a:r>
            <a:endParaRPr sz="1600">
              <a:latin typeface="宋体" panose="02010600030101010101" pitchFamily="2" charset="-122"/>
              <a:cs typeface="宋体" panose="02010600030101010101" pitchFamily="2" charset="-122"/>
            </a:endParaRPr>
          </a:p>
          <a:p>
            <a:pPr marL="304800" indent="-292100">
              <a:lnSpc>
                <a:spcPct val="100000"/>
              </a:lnSpc>
              <a:spcBef>
                <a:spcPts val="74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在</a:t>
            </a:r>
            <a:r>
              <a:rPr sz="2000" spc="-185" dirty="0">
                <a:latin typeface="宋体" panose="02010600030101010101" pitchFamily="2" charset="-122"/>
                <a:cs typeface="宋体" panose="02010600030101010101" pitchFamily="2" charset="-122"/>
              </a:rPr>
              <a:t>Server</a:t>
            </a:r>
            <a:r>
              <a:rPr sz="2000" dirty="0">
                <a:latin typeface="宋体" panose="02010600030101010101" pitchFamily="2" charset="-122"/>
                <a:cs typeface="宋体" panose="02010600030101010101" pitchFamily="2" charset="-122"/>
              </a:rPr>
              <a:t>上添加其它</a:t>
            </a:r>
            <a:r>
              <a:rPr sz="2000" spc="-175" dirty="0">
                <a:latin typeface="宋体" panose="02010600030101010101" pitchFamily="2" charset="-122"/>
                <a:cs typeface="宋体" panose="02010600030101010101" pitchFamily="2" charset="-122"/>
              </a:rPr>
              <a:t>agent</a:t>
            </a:r>
            <a:endParaRPr sz="2000">
              <a:latin typeface="宋体" panose="02010600030101010101" pitchFamily="2" charset="-122"/>
              <a:cs typeface="宋体" panose="02010600030101010101" pitchFamily="2" charset="-122"/>
            </a:endParaRPr>
          </a:p>
          <a:p>
            <a:pPr marL="755650" lvl="1" indent="-285750">
              <a:lnSpc>
                <a:spcPct val="100000"/>
              </a:lnSpc>
              <a:spcBef>
                <a:spcPts val="290"/>
              </a:spcBef>
              <a:buClr>
                <a:srgbClr val="45B19B"/>
              </a:buClr>
              <a:buFont typeface="Wingdings" panose="05000000000000000000"/>
              <a:buChar char=""/>
              <a:tabLst>
                <a:tab pos="755650" algn="l"/>
              </a:tabLst>
            </a:pPr>
            <a:r>
              <a:rPr sz="1800" spc="-90" dirty="0">
                <a:latin typeface="宋体" panose="02010600030101010101" pitchFamily="2" charset="-122"/>
                <a:cs typeface="宋体" panose="02010600030101010101" pitchFamily="2" charset="-122"/>
              </a:rPr>
              <a:t>con</a:t>
            </a:r>
            <a:r>
              <a:rPr sz="1800" spc="-85" dirty="0">
                <a:latin typeface="宋体" panose="02010600030101010101" pitchFamily="2" charset="-122"/>
                <a:cs typeface="宋体" panose="02010600030101010101" pitchFamily="2" charset="-122"/>
              </a:rPr>
              <a:t>s</a:t>
            </a:r>
            <a:r>
              <a:rPr sz="1800" spc="-254" dirty="0">
                <a:latin typeface="宋体" panose="02010600030101010101" pitchFamily="2" charset="-122"/>
                <a:cs typeface="宋体" panose="02010600030101010101" pitchFamily="2" charset="-122"/>
              </a:rPr>
              <a:t>ul</a:t>
            </a:r>
            <a:r>
              <a:rPr sz="1800" spc="-450" dirty="0">
                <a:latin typeface="宋体" panose="02010600030101010101" pitchFamily="2" charset="-122"/>
                <a:cs typeface="宋体" panose="02010600030101010101" pitchFamily="2" charset="-122"/>
              </a:rPr>
              <a:t> </a:t>
            </a:r>
            <a:r>
              <a:rPr sz="1800" spc="-500" dirty="0">
                <a:latin typeface="宋体" panose="02010600030101010101" pitchFamily="2" charset="-122"/>
                <a:cs typeface="宋体" panose="02010600030101010101" pitchFamily="2" charset="-122"/>
              </a:rPr>
              <a:t>j</a:t>
            </a:r>
            <a:r>
              <a:rPr sz="1800" spc="-155" dirty="0">
                <a:latin typeface="宋体" panose="02010600030101010101" pitchFamily="2" charset="-122"/>
                <a:cs typeface="宋体" panose="02010600030101010101" pitchFamily="2" charset="-122"/>
              </a:rPr>
              <a:t>oin</a:t>
            </a:r>
            <a:r>
              <a:rPr sz="1800" spc="-459" dirty="0">
                <a:latin typeface="宋体" panose="02010600030101010101" pitchFamily="2" charset="-122"/>
                <a:cs typeface="宋体" panose="02010600030101010101" pitchFamily="2" charset="-122"/>
              </a:rPr>
              <a:t> </a:t>
            </a:r>
            <a:r>
              <a:rPr sz="1800" spc="-130" dirty="0">
                <a:latin typeface="宋体" panose="02010600030101010101" pitchFamily="2" charset="-122"/>
                <a:cs typeface="宋体" panose="02010600030101010101" pitchFamily="2" charset="-122"/>
              </a:rPr>
              <a:t>[op</a:t>
            </a:r>
            <a:r>
              <a:rPr sz="1800" spc="-250" dirty="0">
                <a:latin typeface="宋体" panose="02010600030101010101" pitchFamily="2" charset="-122"/>
                <a:cs typeface="宋体" panose="02010600030101010101" pitchFamily="2" charset="-122"/>
              </a:rPr>
              <a:t>tions]</a:t>
            </a:r>
            <a:r>
              <a:rPr sz="1800" spc="-480" dirty="0">
                <a:latin typeface="宋体" panose="02010600030101010101" pitchFamily="2" charset="-122"/>
                <a:cs typeface="宋体" panose="02010600030101010101" pitchFamily="2" charset="-122"/>
              </a:rPr>
              <a:t> </a:t>
            </a:r>
            <a:r>
              <a:rPr sz="1800" spc="-160" dirty="0">
                <a:latin typeface="宋体" panose="02010600030101010101" pitchFamily="2" charset="-122"/>
                <a:cs typeface="宋体" panose="02010600030101010101" pitchFamily="2" charset="-122"/>
              </a:rPr>
              <a:t>address</a:t>
            </a:r>
            <a:r>
              <a:rPr sz="1800" spc="-450" dirty="0">
                <a:latin typeface="宋体" panose="02010600030101010101" pitchFamily="2" charset="-122"/>
                <a:cs typeface="宋体" panose="02010600030101010101" pitchFamily="2" charset="-122"/>
              </a:rPr>
              <a:t> </a:t>
            </a:r>
            <a:r>
              <a:rPr sz="1800" spc="-509" dirty="0">
                <a:latin typeface="宋体" panose="02010600030101010101" pitchFamily="2" charset="-122"/>
                <a:cs typeface="宋体" panose="02010600030101010101" pitchFamily="2" charset="-122"/>
              </a:rPr>
              <a:t>...</a:t>
            </a:r>
            <a:endParaRPr sz="1800">
              <a:latin typeface="宋体" panose="02010600030101010101" pitchFamily="2" charset="-122"/>
              <a:cs typeface="宋体" panose="02010600030101010101" pitchFamily="2" charset="-122"/>
            </a:endParaRPr>
          </a:p>
          <a:p>
            <a:pPr marL="304800" indent="-292100">
              <a:lnSpc>
                <a:spcPct val="100000"/>
              </a:lnSpc>
              <a:spcBef>
                <a:spcPts val="75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在</a:t>
            </a:r>
            <a:r>
              <a:rPr sz="2000" spc="-175" dirty="0">
                <a:latin typeface="宋体" panose="02010600030101010101" pitchFamily="2" charset="-122"/>
                <a:cs typeface="宋体" panose="02010600030101010101" pitchFamily="2" charset="-122"/>
              </a:rPr>
              <a:t>agent</a:t>
            </a:r>
            <a:r>
              <a:rPr sz="2000" dirty="0">
                <a:latin typeface="宋体" panose="02010600030101010101" pitchFamily="2" charset="-122"/>
                <a:cs typeface="宋体" panose="02010600030101010101" pitchFamily="2" charset="-122"/>
              </a:rPr>
              <a:t>主机上，设置该</a:t>
            </a:r>
            <a:r>
              <a:rPr sz="2000" spc="-175" dirty="0">
                <a:latin typeface="宋体" panose="02010600030101010101" pitchFamily="2" charset="-122"/>
                <a:cs typeface="宋体" panose="02010600030101010101" pitchFamily="2" charset="-122"/>
              </a:rPr>
              <a:t>agent</a:t>
            </a:r>
            <a:r>
              <a:rPr sz="2000" dirty="0">
                <a:latin typeface="宋体" panose="02010600030101010101" pitchFamily="2" charset="-122"/>
                <a:cs typeface="宋体" panose="02010600030101010101" pitchFamily="2" charset="-122"/>
              </a:rPr>
              <a:t>离开集群并关闭</a:t>
            </a:r>
            <a:r>
              <a:rPr sz="2000" spc="-170" dirty="0">
                <a:latin typeface="宋体" panose="02010600030101010101" pitchFamily="2" charset="-122"/>
                <a:cs typeface="宋体" panose="02010600030101010101" pitchFamily="2" charset="-122"/>
              </a:rPr>
              <a:t>agent</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spc="-90" dirty="0">
                <a:latin typeface="宋体" panose="02010600030101010101" pitchFamily="2" charset="-122"/>
                <a:cs typeface="宋体" panose="02010600030101010101" pitchFamily="2" charset="-122"/>
              </a:rPr>
              <a:t>con</a:t>
            </a:r>
            <a:r>
              <a:rPr sz="1800" spc="-85" dirty="0">
                <a:latin typeface="宋体" panose="02010600030101010101" pitchFamily="2" charset="-122"/>
                <a:cs typeface="宋体" panose="02010600030101010101" pitchFamily="2" charset="-122"/>
              </a:rPr>
              <a:t>s</a:t>
            </a:r>
            <a:r>
              <a:rPr sz="1800" spc="-254" dirty="0">
                <a:latin typeface="宋体" panose="02010600030101010101" pitchFamily="2" charset="-122"/>
                <a:cs typeface="宋体" panose="02010600030101010101" pitchFamily="2" charset="-122"/>
              </a:rPr>
              <a:t>ul</a:t>
            </a:r>
            <a:r>
              <a:rPr sz="1800" spc="-450" dirty="0">
                <a:latin typeface="宋体" panose="02010600030101010101" pitchFamily="2" charset="-122"/>
                <a:cs typeface="宋体" panose="02010600030101010101" pitchFamily="2" charset="-122"/>
              </a:rPr>
              <a:t> </a:t>
            </a:r>
            <a:r>
              <a:rPr sz="1800" spc="-500" dirty="0">
                <a:latin typeface="宋体" panose="02010600030101010101" pitchFamily="2" charset="-122"/>
                <a:cs typeface="宋体" panose="02010600030101010101" pitchFamily="2" charset="-122"/>
              </a:rPr>
              <a:t>l</a:t>
            </a:r>
            <a:r>
              <a:rPr sz="1800" spc="-125" dirty="0">
                <a:latin typeface="宋体" panose="02010600030101010101" pitchFamily="2" charset="-122"/>
                <a:cs typeface="宋体" panose="02010600030101010101" pitchFamily="2" charset="-122"/>
              </a:rPr>
              <a:t>ea</a:t>
            </a:r>
            <a:r>
              <a:rPr sz="1800" spc="-135" dirty="0">
                <a:latin typeface="宋体" panose="02010600030101010101" pitchFamily="2" charset="-122"/>
                <a:cs typeface="宋体" panose="02010600030101010101" pitchFamily="2" charset="-122"/>
              </a:rPr>
              <a:t>v</a:t>
            </a:r>
            <a:r>
              <a:rPr sz="1800" spc="-150" dirty="0">
                <a:latin typeface="宋体" panose="02010600030101010101" pitchFamily="2" charset="-122"/>
                <a:cs typeface="宋体" panose="02010600030101010101" pitchFamily="2" charset="-122"/>
              </a:rPr>
              <a:t>e</a:t>
            </a:r>
            <a:endParaRPr sz="1800">
              <a:latin typeface="宋体" panose="02010600030101010101" pitchFamily="2" charset="-122"/>
              <a:cs typeface="宋体" panose="02010600030101010101" pitchFamily="2" charset="-122"/>
            </a:endParaRPr>
          </a:p>
        </p:txBody>
      </p:sp>
      <p:grpSp>
        <p:nvGrpSpPr>
          <p:cNvPr id="5" name="object 5"/>
          <p:cNvGrpSpPr/>
          <p:nvPr/>
        </p:nvGrpSpPr>
        <p:grpSpPr>
          <a:xfrm>
            <a:off x="1633220" y="1610296"/>
            <a:ext cx="9056370" cy="782320"/>
            <a:chOff x="1633220" y="1610296"/>
            <a:chExt cx="9056370" cy="782320"/>
          </a:xfrm>
        </p:grpSpPr>
        <p:pic>
          <p:nvPicPr>
            <p:cNvPr id="6" name="object 6"/>
            <p:cNvPicPr/>
            <p:nvPr/>
          </p:nvPicPr>
          <p:blipFill>
            <a:blip r:embed="rId5" cstate="print"/>
            <a:stretch>
              <a:fillRect/>
            </a:stretch>
          </p:blipFill>
          <p:spPr>
            <a:xfrm>
              <a:off x="1633220" y="1610296"/>
              <a:ext cx="9055861" cy="781875"/>
            </a:xfrm>
            <a:prstGeom prst="rect">
              <a:avLst/>
            </a:prstGeom>
          </p:spPr>
        </p:pic>
        <p:sp>
          <p:nvSpPr>
            <p:cNvPr id="7" name="object 7"/>
            <p:cNvSpPr/>
            <p:nvPr/>
          </p:nvSpPr>
          <p:spPr>
            <a:xfrm>
              <a:off x="1785620" y="1681480"/>
              <a:ext cx="8757920" cy="646430"/>
            </a:xfrm>
            <a:custGeom>
              <a:avLst/>
              <a:gdLst/>
              <a:ahLst/>
              <a:cxnLst/>
              <a:rect l="l" t="t" r="r" b="b"/>
              <a:pathLst>
                <a:path w="8757920" h="646430">
                  <a:moveTo>
                    <a:pt x="8757920" y="0"/>
                  </a:moveTo>
                  <a:lnTo>
                    <a:pt x="0" y="0"/>
                  </a:lnTo>
                  <a:lnTo>
                    <a:pt x="0" y="646429"/>
                  </a:lnTo>
                  <a:lnTo>
                    <a:pt x="8757920" y="646429"/>
                  </a:lnTo>
                  <a:lnTo>
                    <a:pt x="8757920" y="0"/>
                  </a:lnTo>
                  <a:close/>
                </a:path>
              </a:pathLst>
            </a:custGeom>
            <a:solidFill>
              <a:srgbClr val="D7EFEB"/>
            </a:solidFill>
          </p:spPr>
          <p:txBody>
            <a:bodyPr wrap="square" lIns="0" tIns="0" rIns="0" bIns="0" rtlCol="0"/>
            <a:lstStyle/>
            <a:p>
              <a:endParaRPr/>
            </a:p>
          </p:txBody>
        </p:sp>
      </p:grpSp>
      <p:sp>
        <p:nvSpPr>
          <p:cNvPr id="8" name="object 8"/>
          <p:cNvSpPr txBox="1"/>
          <p:nvPr/>
        </p:nvSpPr>
        <p:spPr>
          <a:xfrm>
            <a:off x="1877441" y="1704721"/>
            <a:ext cx="1510030" cy="574675"/>
          </a:xfrm>
          <a:prstGeom prst="rect">
            <a:avLst/>
          </a:prstGeom>
        </p:spPr>
        <p:txBody>
          <a:bodyPr vert="horz" wrap="square" lIns="0" tIns="12700" rIns="0" bIns="0" rtlCol="0">
            <a:spAutoFit/>
          </a:bodyPr>
          <a:lstStyle/>
          <a:p>
            <a:pPr marR="5080">
              <a:lnSpc>
                <a:spcPct val="100000"/>
              </a:lnSpc>
              <a:spcBef>
                <a:spcPts val="100"/>
              </a:spcBef>
            </a:pPr>
            <a:r>
              <a:rPr sz="1200" spc="20" dirty="0">
                <a:latin typeface="宋体" panose="02010600030101010101" pitchFamily="2" charset="-122"/>
                <a:cs typeface="宋体" panose="02010600030101010101" pitchFamily="2" charset="-122"/>
              </a:rPr>
              <a:t>~]#</a:t>
            </a:r>
            <a:r>
              <a:rPr sz="1200" spc="-280" dirty="0">
                <a:latin typeface="宋体" panose="02010600030101010101" pitchFamily="2" charset="-122"/>
                <a:cs typeface="宋体" panose="02010600030101010101" pitchFamily="2" charset="-122"/>
              </a:rPr>
              <a:t> </a:t>
            </a:r>
            <a:r>
              <a:rPr sz="1200" spc="-50" dirty="0">
                <a:latin typeface="宋体" panose="02010600030101010101" pitchFamily="2" charset="-122"/>
                <a:cs typeface="宋体" panose="02010600030101010101" pitchFamily="2" charset="-122"/>
              </a:rPr>
              <a:t>consul</a:t>
            </a:r>
            <a:r>
              <a:rPr sz="1200" spc="-290" dirty="0">
                <a:latin typeface="宋体" panose="02010600030101010101" pitchFamily="2" charset="-122"/>
                <a:cs typeface="宋体" panose="02010600030101010101" pitchFamily="2" charset="-122"/>
              </a:rPr>
              <a:t> </a:t>
            </a:r>
            <a:r>
              <a:rPr sz="1200" spc="204" dirty="0">
                <a:latin typeface="宋体" panose="02010600030101010101" pitchFamily="2" charset="-122"/>
                <a:cs typeface="宋体" panose="02010600030101010101" pitchFamily="2" charset="-122"/>
              </a:rPr>
              <a:t>m</a:t>
            </a:r>
            <a:r>
              <a:rPr sz="1200" spc="210" dirty="0">
                <a:latin typeface="宋体" panose="02010600030101010101" pitchFamily="2" charset="-122"/>
                <a:cs typeface="宋体" panose="02010600030101010101" pitchFamily="2" charset="-122"/>
              </a:rPr>
              <a:t>e</a:t>
            </a:r>
            <a:r>
              <a:rPr sz="1200" spc="165" dirty="0">
                <a:latin typeface="宋体" panose="02010600030101010101" pitchFamily="2" charset="-122"/>
                <a:cs typeface="宋体" panose="02010600030101010101" pitchFamily="2" charset="-122"/>
              </a:rPr>
              <a:t>mb</a:t>
            </a:r>
            <a:r>
              <a:rPr sz="1200" spc="170" dirty="0">
                <a:latin typeface="宋体" panose="02010600030101010101" pitchFamily="2" charset="-122"/>
                <a:cs typeface="宋体" panose="02010600030101010101" pitchFamily="2" charset="-122"/>
              </a:rPr>
              <a:t>e</a:t>
            </a:r>
            <a:r>
              <a:rPr sz="1200" spc="-155" dirty="0">
                <a:latin typeface="宋体" panose="02010600030101010101" pitchFamily="2" charset="-122"/>
                <a:cs typeface="宋体" panose="02010600030101010101" pitchFamily="2" charset="-122"/>
              </a:rPr>
              <a:t>rs  </a:t>
            </a:r>
            <a:r>
              <a:rPr sz="1200" spc="110" dirty="0">
                <a:latin typeface="宋体" panose="02010600030101010101" pitchFamily="2" charset="-122"/>
                <a:cs typeface="宋体" panose="02010600030101010101" pitchFamily="2" charset="-122"/>
              </a:rPr>
              <a:t>Node </a:t>
            </a:r>
            <a:r>
              <a:rPr sz="1200" spc="114" dirty="0">
                <a:latin typeface="宋体" panose="02010600030101010101" pitchFamily="2" charset="-122"/>
                <a:cs typeface="宋体" panose="02010600030101010101" pitchFamily="2" charset="-122"/>
              </a:rPr>
              <a:t> </a:t>
            </a:r>
            <a:r>
              <a:rPr sz="1200" spc="10" dirty="0">
                <a:latin typeface="宋体" panose="02010600030101010101" pitchFamily="2" charset="-122"/>
                <a:cs typeface="宋体" panose="02010600030101010101" pitchFamily="2" charset="-122"/>
              </a:rPr>
              <a:t>mast</a:t>
            </a:r>
            <a:r>
              <a:rPr sz="1200" spc="15" dirty="0">
                <a:latin typeface="宋体" panose="02010600030101010101" pitchFamily="2" charset="-122"/>
                <a:cs typeface="宋体" panose="02010600030101010101" pitchFamily="2" charset="-122"/>
              </a:rPr>
              <a:t>e</a:t>
            </a:r>
            <a:r>
              <a:rPr sz="1200" spc="-120" dirty="0">
                <a:latin typeface="宋体" panose="02010600030101010101" pitchFamily="2" charset="-122"/>
                <a:cs typeface="宋体" panose="02010600030101010101" pitchFamily="2" charset="-122"/>
              </a:rPr>
              <a:t>r01</a:t>
            </a:r>
            <a:r>
              <a:rPr sz="1200" spc="-125" dirty="0">
                <a:latin typeface="宋体" panose="02010600030101010101" pitchFamily="2" charset="-122"/>
                <a:cs typeface="宋体" panose="02010600030101010101" pitchFamily="2" charset="-122"/>
              </a:rPr>
              <a:t>.</a:t>
            </a:r>
            <a:r>
              <a:rPr sz="1200" spc="120" dirty="0">
                <a:latin typeface="宋体" panose="02010600030101010101" pitchFamily="2" charset="-122"/>
                <a:cs typeface="宋体" panose="02010600030101010101" pitchFamily="2" charset="-122"/>
              </a:rPr>
              <a:t>mag</a:t>
            </a:r>
            <a:r>
              <a:rPr sz="1200" spc="125" dirty="0">
                <a:latin typeface="宋体" panose="02010600030101010101" pitchFamily="2" charset="-122"/>
                <a:cs typeface="宋体" panose="02010600030101010101" pitchFamily="2" charset="-122"/>
              </a:rPr>
              <a:t>e</a:t>
            </a:r>
            <a:r>
              <a:rPr sz="1200" spc="-70" dirty="0">
                <a:latin typeface="宋体" panose="02010600030101010101" pitchFamily="2" charset="-122"/>
                <a:cs typeface="宋体" panose="02010600030101010101" pitchFamily="2" charset="-122"/>
              </a:rPr>
              <a:t>du.</a:t>
            </a:r>
            <a:r>
              <a:rPr sz="1200" spc="-75" dirty="0">
                <a:latin typeface="宋体" panose="02010600030101010101" pitchFamily="2" charset="-122"/>
                <a:cs typeface="宋体" panose="02010600030101010101" pitchFamily="2" charset="-122"/>
              </a:rPr>
              <a:t>c</a:t>
            </a:r>
            <a:r>
              <a:rPr sz="1200" spc="240" dirty="0">
                <a:latin typeface="宋体" panose="02010600030101010101" pitchFamily="2" charset="-122"/>
                <a:cs typeface="宋体" panose="02010600030101010101" pitchFamily="2" charset="-122"/>
              </a:rPr>
              <a:t>om</a:t>
            </a:r>
            <a:endParaRPr sz="1200">
              <a:latin typeface="宋体" panose="02010600030101010101" pitchFamily="2" charset="-122"/>
              <a:cs typeface="宋体" panose="02010600030101010101" pitchFamily="2" charset="-122"/>
            </a:endParaRPr>
          </a:p>
        </p:txBody>
      </p:sp>
      <p:sp>
        <p:nvSpPr>
          <p:cNvPr id="9" name="object 9"/>
          <p:cNvSpPr txBox="1"/>
          <p:nvPr/>
        </p:nvSpPr>
        <p:spPr>
          <a:xfrm>
            <a:off x="3541406" y="1887854"/>
            <a:ext cx="4005579" cy="391160"/>
          </a:xfrm>
          <a:prstGeom prst="rect">
            <a:avLst/>
          </a:prstGeom>
        </p:spPr>
        <p:txBody>
          <a:bodyPr vert="horz" wrap="square" lIns="0" tIns="12700" rIns="0" bIns="0" rtlCol="0">
            <a:spAutoFit/>
          </a:bodyPr>
          <a:lstStyle/>
          <a:p>
            <a:pPr marR="5080" indent="186690">
              <a:lnSpc>
                <a:spcPct val="100000"/>
              </a:lnSpc>
              <a:spcBef>
                <a:spcPts val="100"/>
              </a:spcBef>
              <a:tabLst>
                <a:tab pos="1083310" algn="l"/>
                <a:tab pos="2044700" algn="l"/>
                <a:tab pos="2841625" algn="l"/>
              </a:tabLst>
            </a:pPr>
            <a:r>
              <a:rPr sz="1200" spc="-10" dirty="0">
                <a:latin typeface="宋体" panose="02010600030101010101" pitchFamily="2" charset="-122"/>
                <a:cs typeface="宋体" panose="02010600030101010101" pitchFamily="2" charset="-122"/>
              </a:rPr>
              <a:t>Address	</a:t>
            </a:r>
            <a:r>
              <a:rPr sz="1200" spc="-85" dirty="0">
                <a:latin typeface="宋体" panose="02010600030101010101" pitchFamily="2" charset="-122"/>
                <a:cs typeface="宋体" panose="02010600030101010101" pitchFamily="2" charset="-122"/>
              </a:rPr>
              <a:t>Status</a:t>
            </a:r>
            <a:r>
              <a:rPr sz="1200" spc="60" dirty="0">
                <a:latin typeface="宋体" panose="02010600030101010101" pitchFamily="2" charset="-122"/>
                <a:cs typeface="宋体" panose="02010600030101010101" pitchFamily="2" charset="-122"/>
              </a:rPr>
              <a:t> </a:t>
            </a:r>
            <a:r>
              <a:rPr sz="1200" spc="20" dirty="0">
                <a:latin typeface="宋体" panose="02010600030101010101" pitchFamily="2" charset="-122"/>
                <a:cs typeface="宋体" panose="02010600030101010101" pitchFamily="2" charset="-122"/>
              </a:rPr>
              <a:t>Type	</a:t>
            </a:r>
            <a:r>
              <a:rPr sz="1200" spc="-90" dirty="0">
                <a:latin typeface="宋体" panose="02010600030101010101" pitchFamily="2" charset="-122"/>
                <a:cs typeface="宋体" panose="02010600030101010101" pitchFamily="2" charset="-122"/>
              </a:rPr>
              <a:t>Build</a:t>
            </a:r>
            <a:r>
              <a:rPr sz="1200" spc="30" dirty="0">
                <a:latin typeface="宋体" panose="02010600030101010101" pitchFamily="2" charset="-122"/>
                <a:cs typeface="宋体" panose="02010600030101010101" pitchFamily="2" charset="-122"/>
              </a:rPr>
              <a:t> </a:t>
            </a:r>
            <a:r>
              <a:rPr sz="1200" spc="-60" dirty="0">
                <a:latin typeface="宋体" panose="02010600030101010101" pitchFamily="2" charset="-122"/>
                <a:cs typeface="宋体" panose="02010600030101010101" pitchFamily="2" charset="-122"/>
              </a:rPr>
              <a:t>Protocol</a:t>
            </a:r>
            <a:r>
              <a:rPr sz="1200" spc="20" dirty="0">
                <a:latin typeface="宋体" panose="02010600030101010101" pitchFamily="2" charset="-122"/>
                <a:cs typeface="宋体" panose="02010600030101010101" pitchFamily="2" charset="-122"/>
              </a:rPr>
              <a:t> </a:t>
            </a:r>
            <a:r>
              <a:rPr sz="1200" spc="185" dirty="0">
                <a:latin typeface="宋体" panose="02010600030101010101" pitchFamily="2" charset="-122"/>
                <a:cs typeface="宋体" panose="02010600030101010101" pitchFamily="2" charset="-122"/>
              </a:rPr>
              <a:t>DC</a:t>
            </a:r>
            <a:r>
              <a:rPr sz="1200" spc="350" dirty="0">
                <a:latin typeface="宋体" panose="02010600030101010101" pitchFamily="2" charset="-122"/>
                <a:cs typeface="宋体" panose="02010600030101010101" pitchFamily="2" charset="-122"/>
              </a:rPr>
              <a:t> </a:t>
            </a:r>
            <a:r>
              <a:rPr sz="1200" spc="50" dirty="0">
                <a:latin typeface="宋体" panose="02010600030101010101" pitchFamily="2" charset="-122"/>
                <a:cs typeface="宋体" panose="02010600030101010101" pitchFamily="2" charset="-122"/>
              </a:rPr>
              <a:t>Segment </a:t>
            </a:r>
            <a:r>
              <a:rPr sz="1200" spc="-585" dirty="0">
                <a:latin typeface="宋体" panose="02010600030101010101" pitchFamily="2" charset="-122"/>
                <a:cs typeface="宋体" panose="02010600030101010101" pitchFamily="2" charset="-122"/>
              </a:rPr>
              <a:t> </a:t>
            </a:r>
            <a:r>
              <a:rPr sz="1200" spc="-70" dirty="0">
                <a:latin typeface="宋体" panose="02010600030101010101" pitchFamily="2" charset="-122"/>
                <a:cs typeface="宋体" panose="02010600030101010101" pitchFamily="2" charset="-122"/>
              </a:rPr>
              <a:t>172.29.1.1:8301</a:t>
            </a:r>
            <a:r>
              <a:rPr sz="1200" spc="110" dirty="0">
                <a:latin typeface="宋体" panose="02010600030101010101" pitchFamily="2" charset="-122"/>
                <a:cs typeface="宋体" panose="02010600030101010101" pitchFamily="2" charset="-122"/>
              </a:rPr>
              <a:t> </a:t>
            </a:r>
            <a:r>
              <a:rPr sz="1200" spc="-140" dirty="0">
                <a:latin typeface="宋体" panose="02010600030101010101" pitchFamily="2" charset="-122"/>
                <a:cs typeface="宋体" panose="02010600030101010101" pitchFamily="2" charset="-122"/>
              </a:rPr>
              <a:t>alive</a:t>
            </a:r>
            <a:r>
              <a:rPr sz="1200" spc="380" dirty="0">
                <a:latin typeface="宋体" panose="02010600030101010101" pitchFamily="2" charset="-122"/>
                <a:cs typeface="宋体" panose="02010600030101010101" pitchFamily="2" charset="-122"/>
              </a:rPr>
              <a:t> </a:t>
            </a:r>
            <a:r>
              <a:rPr sz="1200" spc="-90" dirty="0">
                <a:latin typeface="宋体" panose="02010600030101010101" pitchFamily="2" charset="-122"/>
                <a:cs typeface="宋体" panose="02010600030101010101" pitchFamily="2" charset="-122"/>
              </a:rPr>
              <a:t>server</a:t>
            </a:r>
            <a:r>
              <a:rPr sz="1200" spc="65" dirty="0">
                <a:latin typeface="宋体" panose="02010600030101010101" pitchFamily="2" charset="-122"/>
                <a:cs typeface="宋体" panose="02010600030101010101" pitchFamily="2" charset="-122"/>
              </a:rPr>
              <a:t> </a:t>
            </a:r>
            <a:r>
              <a:rPr sz="1200" spc="-120" dirty="0">
                <a:latin typeface="宋体" panose="02010600030101010101" pitchFamily="2" charset="-122"/>
                <a:cs typeface="宋体" panose="02010600030101010101" pitchFamily="2" charset="-122"/>
              </a:rPr>
              <a:t>1.9.2</a:t>
            </a:r>
            <a:r>
              <a:rPr sz="1200" spc="80" dirty="0">
                <a:latin typeface="宋体" panose="02010600030101010101" pitchFamily="2" charset="-122"/>
                <a:cs typeface="宋体" panose="02010600030101010101" pitchFamily="2" charset="-122"/>
              </a:rPr>
              <a:t> </a:t>
            </a:r>
            <a:r>
              <a:rPr sz="1200" spc="30" dirty="0">
                <a:latin typeface="宋体" panose="02010600030101010101" pitchFamily="2" charset="-122"/>
                <a:cs typeface="宋体" panose="02010600030101010101" pitchFamily="2" charset="-122"/>
              </a:rPr>
              <a:t>2	</a:t>
            </a:r>
            <a:r>
              <a:rPr sz="1200" spc="15" dirty="0">
                <a:latin typeface="宋体" panose="02010600030101010101" pitchFamily="2" charset="-122"/>
                <a:cs typeface="宋体" panose="02010600030101010101" pitchFamily="2" charset="-122"/>
              </a:rPr>
              <a:t>dc1</a:t>
            </a:r>
            <a:r>
              <a:rPr sz="1200" spc="35" dirty="0">
                <a:latin typeface="宋体" panose="02010600030101010101" pitchFamily="2" charset="-122"/>
                <a:cs typeface="宋体" panose="02010600030101010101" pitchFamily="2" charset="-122"/>
              </a:rPr>
              <a:t> </a:t>
            </a:r>
            <a:r>
              <a:rPr sz="1200" spc="-55" dirty="0">
                <a:latin typeface="宋体" panose="02010600030101010101" pitchFamily="2" charset="-122"/>
                <a:cs typeface="宋体" panose="02010600030101010101" pitchFamily="2" charset="-122"/>
              </a:rPr>
              <a:t>&lt;all&gt;</a:t>
            </a:r>
            <a:endParaRPr sz="1200">
              <a:latin typeface="宋体" panose="02010600030101010101" pitchFamily="2" charset="-122"/>
              <a:cs typeface="宋体" panose="02010600030101010101" pitchFamily="2" charset="-122"/>
            </a:endParaRPr>
          </a:p>
        </p:txBody>
      </p:sp>
      <p:pic>
        <p:nvPicPr>
          <p:cNvPr id="13"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14"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5" name="图片 14"/>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204720" cy="513080"/>
          </a:xfrm>
          <a:prstGeom prst="rect">
            <a:avLst/>
          </a:prstGeom>
        </p:spPr>
        <p:txBody>
          <a:bodyPr vert="horz" wrap="square" lIns="0" tIns="12700" rIns="0" bIns="0" rtlCol="0">
            <a:spAutoFit/>
          </a:bodyPr>
          <a:lstStyle/>
          <a:p>
            <a:pPr marL="12700">
              <a:lnSpc>
                <a:spcPct val="100000"/>
              </a:lnSpc>
              <a:spcBef>
                <a:spcPts val="100"/>
              </a:spcBef>
            </a:pPr>
            <a:r>
              <a:rPr sz="3200" b="0" spc="-240" dirty="0">
                <a:solidFill>
                  <a:srgbClr val="000000"/>
                </a:solidFill>
                <a:latin typeface="宋体" panose="02010600030101010101" pitchFamily="2" charset="-122"/>
                <a:cs typeface="宋体" panose="02010600030101010101" pitchFamily="2" charset="-122"/>
              </a:rPr>
              <a:t>Con</a:t>
            </a:r>
            <a:r>
              <a:rPr sz="3200" b="0" spc="-250" dirty="0">
                <a:solidFill>
                  <a:srgbClr val="000000"/>
                </a:solidFill>
                <a:latin typeface="宋体" panose="02010600030101010101" pitchFamily="2" charset="-122"/>
                <a:cs typeface="宋体" panose="02010600030101010101" pitchFamily="2" charset="-122"/>
              </a:rPr>
              <a:t>s</a:t>
            </a:r>
            <a:r>
              <a:rPr sz="3200" b="0" spc="-480" dirty="0">
                <a:solidFill>
                  <a:srgbClr val="000000"/>
                </a:solidFill>
                <a:latin typeface="宋体" panose="02010600030101010101" pitchFamily="2" charset="-122"/>
                <a:cs typeface="宋体" panose="02010600030101010101" pitchFamily="2" charset="-122"/>
              </a:rPr>
              <a:t>ul</a:t>
            </a:r>
            <a:r>
              <a:rPr sz="3200" b="0" dirty="0">
                <a:solidFill>
                  <a:srgbClr val="000000"/>
                </a:solidFill>
                <a:latin typeface="宋体" panose="02010600030101010101" pitchFamily="2" charset="-122"/>
                <a:cs typeface="宋体" panose="02010600030101010101" pitchFamily="2" charset="-122"/>
              </a:rPr>
              <a:t>基础</a:t>
            </a:r>
            <a:r>
              <a:rPr sz="3200" b="0" spc="-575" dirty="0">
                <a:solidFill>
                  <a:srgbClr val="000000"/>
                </a:solidFill>
                <a:latin typeface="宋体" panose="02010600030101010101" pitchFamily="2" charset="-122"/>
                <a:cs typeface="宋体" panose="02010600030101010101" pitchFamily="2" charset="-122"/>
              </a:rPr>
              <a:t>(4)</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8289"/>
            <a:ext cx="8971280" cy="685800"/>
          </a:xfrm>
          <a:prstGeom prst="rect">
            <a:avLst/>
          </a:prstGeom>
        </p:spPr>
        <p:txBody>
          <a:bodyPr vert="horz" wrap="square" lIns="0" tIns="55244" rIns="0" bIns="0" rtlCol="0">
            <a:spAutoFit/>
          </a:bodyPr>
          <a:lstStyle/>
          <a:p>
            <a:pPr marL="304800" indent="-292100">
              <a:lnSpc>
                <a:spcPct val="100000"/>
              </a:lnSpc>
              <a:spcBef>
                <a:spcPts val="435"/>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在</a:t>
            </a:r>
            <a:r>
              <a:rPr sz="2000" spc="-90" dirty="0">
                <a:latin typeface="宋体" panose="02010600030101010101" pitchFamily="2" charset="-122"/>
                <a:cs typeface="宋体" panose="02010600030101010101" pitchFamily="2" charset="-122"/>
              </a:rPr>
              <a:t>Consul</a:t>
            </a:r>
            <a:r>
              <a:rPr sz="2000" dirty="0">
                <a:latin typeface="宋体" panose="02010600030101010101" pitchFamily="2" charset="-122"/>
                <a:cs typeface="宋体" panose="02010600030101010101" pitchFamily="2" charset="-122"/>
              </a:rPr>
              <a:t>上注册</a:t>
            </a:r>
            <a:r>
              <a:rPr sz="2000" spc="-215" dirty="0">
                <a:latin typeface="宋体" panose="02010600030101010101" pitchFamily="2" charset="-122"/>
                <a:cs typeface="宋体" panose="02010600030101010101" pitchFamily="2" charset="-122"/>
              </a:rPr>
              <a:t>Service</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在配置目录中添加文件，在文件中定义单</a:t>
            </a:r>
            <a:r>
              <a:rPr sz="1800" spc="5" dirty="0">
                <a:latin typeface="宋体" panose="02010600030101010101" pitchFamily="2" charset="-122"/>
                <a:cs typeface="宋体" panose="02010600030101010101" pitchFamily="2" charset="-122"/>
              </a:rPr>
              <a:t>个</a:t>
            </a:r>
            <a:r>
              <a:rPr sz="1800" spc="-140" dirty="0">
                <a:latin typeface="宋体" panose="02010600030101010101" pitchFamily="2" charset="-122"/>
                <a:cs typeface="宋体" panose="02010600030101010101" pitchFamily="2" charset="-122"/>
              </a:rPr>
              <a:t>Ser</a:t>
            </a:r>
            <a:r>
              <a:rPr sz="1800" spc="-150" dirty="0">
                <a:latin typeface="宋体" panose="02010600030101010101" pitchFamily="2" charset="-122"/>
                <a:cs typeface="宋体" panose="02010600030101010101" pitchFamily="2" charset="-122"/>
              </a:rPr>
              <a:t>v</a:t>
            </a:r>
            <a:r>
              <a:rPr sz="1800" spc="-265" dirty="0">
                <a:latin typeface="宋体" panose="02010600030101010101" pitchFamily="2" charset="-122"/>
                <a:cs typeface="宋体" panose="02010600030101010101" pitchFamily="2" charset="-122"/>
              </a:rPr>
              <a:t>ic</a:t>
            </a:r>
            <a:r>
              <a:rPr sz="1800" spc="-270" dirty="0">
                <a:latin typeface="宋体" panose="02010600030101010101" pitchFamily="2" charset="-122"/>
                <a:cs typeface="宋体" panose="02010600030101010101" pitchFamily="2" charset="-122"/>
              </a:rPr>
              <a:t>e</a:t>
            </a:r>
            <a:r>
              <a:rPr sz="1800" dirty="0">
                <a:latin typeface="宋体" panose="02010600030101010101" pitchFamily="2" charset="-122"/>
                <a:cs typeface="宋体" panose="02010600030101010101" pitchFamily="2" charset="-122"/>
              </a:rPr>
              <a:t>，或者在文件中定义多个</a:t>
            </a:r>
            <a:r>
              <a:rPr sz="1800" spc="-140" dirty="0">
                <a:latin typeface="宋体" panose="02010600030101010101" pitchFamily="2" charset="-122"/>
                <a:cs typeface="宋体" panose="02010600030101010101" pitchFamily="2" charset="-122"/>
              </a:rPr>
              <a:t>Ser</a:t>
            </a:r>
            <a:r>
              <a:rPr sz="1800" spc="-150" dirty="0">
                <a:latin typeface="宋体" panose="02010600030101010101" pitchFamily="2" charset="-122"/>
                <a:cs typeface="宋体" panose="02010600030101010101" pitchFamily="2" charset="-122"/>
              </a:rPr>
              <a:t>v</a:t>
            </a:r>
            <a:r>
              <a:rPr sz="1800" spc="-260" dirty="0">
                <a:latin typeface="宋体" panose="02010600030101010101" pitchFamily="2" charset="-122"/>
                <a:cs typeface="宋体" panose="02010600030101010101" pitchFamily="2" charset="-122"/>
              </a:rPr>
              <a:t>ices</a:t>
            </a:r>
            <a:endParaRPr sz="18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1123950" y="1605279"/>
            <a:ext cx="4864861" cy="2666492"/>
          </a:xfrm>
          <a:prstGeom prst="rect">
            <a:avLst/>
          </a:prstGeom>
        </p:spPr>
      </p:pic>
      <p:sp>
        <p:nvSpPr>
          <p:cNvPr id="5" name="object 5"/>
          <p:cNvSpPr txBox="1"/>
          <p:nvPr/>
        </p:nvSpPr>
        <p:spPr>
          <a:xfrm>
            <a:off x="1235710" y="1695450"/>
            <a:ext cx="4648200" cy="2493010"/>
          </a:xfrm>
          <a:prstGeom prst="rect">
            <a:avLst/>
          </a:prstGeom>
          <a:solidFill>
            <a:srgbClr val="D7EFEB"/>
          </a:solidFill>
        </p:spPr>
        <p:txBody>
          <a:bodyPr vert="horz" wrap="square" lIns="0" tIns="36195" rIns="0" bIns="0" rtlCol="0">
            <a:spAutoFit/>
          </a:bodyPr>
          <a:lstStyle/>
          <a:p>
            <a:pPr marL="90805">
              <a:lnSpc>
                <a:spcPct val="100000"/>
              </a:lnSpc>
              <a:spcBef>
                <a:spcPts val="285"/>
              </a:spcBef>
            </a:pPr>
            <a:r>
              <a:rPr sz="1200" spc="-250" dirty="0">
                <a:latin typeface="宋体" panose="02010600030101010101" pitchFamily="2" charset="-122"/>
                <a:cs typeface="宋体" panose="02010600030101010101" pitchFamily="2" charset="-122"/>
              </a:rPr>
              <a:t>{</a:t>
            </a:r>
            <a:endParaRPr sz="1200" dirty="0">
              <a:latin typeface="宋体" panose="02010600030101010101" pitchFamily="2" charset="-122"/>
              <a:cs typeface="宋体" panose="02010600030101010101" pitchFamily="2" charset="-122"/>
            </a:endParaRPr>
          </a:p>
          <a:p>
            <a:pPr marL="173355">
              <a:lnSpc>
                <a:spcPct val="100000"/>
              </a:lnSpc>
            </a:pPr>
            <a:r>
              <a:rPr sz="1200" spc="-165" dirty="0">
                <a:latin typeface="宋体" panose="02010600030101010101" pitchFamily="2" charset="-122"/>
                <a:cs typeface="宋体" panose="02010600030101010101" pitchFamily="2" charset="-122"/>
              </a:rPr>
              <a:t>"</a:t>
            </a:r>
            <a:r>
              <a:rPr sz="1200" spc="-55" dirty="0">
                <a:latin typeface="宋体" panose="02010600030101010101" pitchFamily="2" charset="-122"/>
                <a:cs typeface="宋体" panose="02010600030101010101" pitchFamily="2" charset="-122"/>
              </a:rPr>
              <a:t>s</a:t>
            </a:r>
            <a:r>
              <a:rPr sz="1200" spc="-50" dirty="0">
                <a:latin typeface="宋体" panose="02010600030101010101" pitchFamily="2" charset="-122"/>
                <a:cs typeface="宋体" panose="02010600030101010101" pitchFamily="2" charset="-122"/>
              </a:rPr>
              <a:t>e</a:t>
            </a:r>
            <a:r>
              <a:rPr sz="1200" spc="-120" dirty="0">
                <a:latin typeface="宋体" panose="02010600030101010101" pitchFamily="2" charset="-122"/>
                <a:cs typeface="宋体" panose="02010600030101010101" pitchFamily="2" charset="-122"/>
              </a:rPr>
              <a:t>rv</a:t>
            </a:r>
            <a:r>
              <a:rPr sz="1200" spc="-135" dirty="0">
                <a:latin typeface="宋体" panose="02010600030101010101" pitchFamily="2" charset="-122"/>
                <a:cs typeface="宋体" panose="02010600030101010101" pitchFamily="2" charset="-122"/>
              </a:rPr>
              <a:t>ice"</a:t>
            </a:r>
            <a:r>
              <a:rPr sz="1200" spc="-340" dirty="0">
                <a:latin typeface="宋体" panose="02010600030101010101" pitchFamily="2" charset="-122"/>
                <a:cs typeface="宋体" panose="02010600030101010101" pitchFamily="2" charset="-122"/>
              </a:rPr>
              <a:t>:</a:t>
            </a:r>
            <a:r>
              <a:rPr sz="1200" spc="-305" dirty="0">
                <a:latin typeface="宋体" panose="02010600030101010101" pitchFamily="2" charset="-122"/>
                <a:cs typeface="宋体" panose="02010600030101010101" pitchFamily="2" charset="-122"/>
              </a:rPr>
              <a:t> </a:t>
            </a:r>
            <a:r>
              <a:rPr sz="1200" spc="-250" dirty="0">
                <a:latin typeface="宋体" panose="02010600030101010101" pitchFamily="2" charset="-122"/>
                <a:cs typeface="宋体" panose="02010600030101010101" pitchFamily="2" charset="-122"/>
              </a:rPr>
              <a:t>{</a:t>
            </a:r>
            <a:endParaRPr sz="1200" dirty="0">
              <a:latin typeface="宋体" panose="02010600030101010101" pitchFamily="2" charset="-122"/>
              <a:cs typeface="宋体" panose="02010600030101010101" pitchFamily="2" charset="-122"/>
            </a:endParaRPr>
          </a:p>
          <a:p>
            <a:pPr marL="255905" marR="2807970">
              <a:lnSpc>
                <a:spcPct val="100000"/>
              </a:lnSpc>
            </a:pPr>
            <a:r>
              <a:rPr sz="1200" spc="-165" dirty="0">
                <a:latin typeface="宋体" panose="02010600030101010101" pitchFamily="2" charset="-122"/>
                <a:cs typeface="宋体" panose="02010600030101010101" pitchFamily="2" charset="-122"/>
              </a:rPr>
              <a:t>"</a:t>
            </a:r>
            <a:r>
              <a:rPr sz="1200" spc="-140" dirty="0">
                <a:latin typeface="宋体" panose="02010600030101010101" pitchFamily="2" charset="-122"/>
                <a:cs typeface="宋体" panose="02010600030101010101" pitchFamily="2" charset="-122"/>
              </a:rPr>
              <a:t>id</a:t>
            </a:r>
            <a:r>
              <a:rPr sz="1200" spc="-135" dirty="0">
                <a:latin typeface="宋体" panose="02010600030101010101" pitchFamily="2" charset="-122"/>
                <a:cs typeface="宋体" panose="02010600030101010101" pitchFamily="2" charset="-122"/>
              </a:rPr>
              <a:t>"</a:t>
            </a:r>
            <a:r>
              <a:rPr sz="1200" spc="-340" dirty="0">
                <a:latin typeface="宋体" panose="02010600030101010101" pitchFamily="2" charset="-122"/>
                <a:cs typeface="宋体" panose="02010600030101010101" pitchFamily="2" charset="-122"/>
              </a:rPr>
              <a:t>:</a:t>
            </a:r>
            <a:r>
              <a:rPr sz="1200" spc="-295" dirty="0">
                <a:latin typeface="宋体" panose="02010600030101010101" pitchFamily="2" charset="-122"/>
                <a:cs typeface="宋体" panose="02010600030101010101" pitchFamily="2" charset="-122"/>
              </a:rPr>
              <a:t> </a:t>
            </a:r>
            <a:r>
              <a:rPr sz="1200" spc="-1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no</a:t>
            </a:r>
            <a:r>
              <a:rPr sz="1200" spc="75" dirty="0">
                <a:latin typeface="宋体" panose="02010600030101010101" pitchFamily="2" charset="-122"/>
                <a:cs typeface="宋体" panose="02010600030101010101" pitchFamily="2" charset="-122"/>
              </a:rPr>
              <a:t>d</a:t>
            </a:r>
            <a:r>
              <a:rPr sz="1200" spc="-45" dirty="0">
                <a:latin typeface="宋体" panose="02010600030101010101" pitchFamily="2" charset="-122"/>
                <a:cs typeface="宋体" panose="02010600030101010101" pitchFamily="2" charset="-122"/>
              </a:rPr>
              <a:t>e_</a:t>
            </a:r>
            <a:r>
              <a:rPr sz="1200" spc="-30" dirty="0">
                <a:latin typeface="宋体" panose="02010600030101010101" pitchFamily="2" charset="-122"/>
                <a:cs typeface="宋体" panose="02010600030101010101" pitchFamily="2" charset="-122"/>
              </a:rPr>
              <a:t>ex</a:t>
            </a:r>
            <a:r>
              <a:rPr sz="1200" spc="-10" dirty="0">
                <a:latin typeface="宋体" panose="02010600030101010101" pitchFamily="2" charset="-122"/>
                <a:cs typeface="宋体" panose="02010600030101010101" pitchFamily="2" charset="-122"/>
              </a:rPr>
              <a:t>po</a:t>
            </a:r>
            <a:r>
              <a:rPr sz="1200" spc="-5" dirty="0">
                <a:latin typeface="宋体" panose="02010600030101010101" pitchFamily="2" charset="-122"/>
                <a:cs typeface="宋体" panose="02010600030101010101" pitchFamily="2" charset="-122"/>
              </a:rPr>
              <a:t>r</a:t>
            </a:r>
            <a:r>
              <a:rPr sz="1200" spc="-135" dirty="0">
                <a:latin typeface="宋体" panose="02010600030101010101" pitchFamily="2" charset="-122"/>
                <a:cs typeface="宋体" panose="02010600030101010101" pitchFamily="2" charset="-122"/>
              </a:rPr>
              <a:t>te</a:t>
            </a:r>
            <a:r>
              <a:rPr sz="1200" spc="-125" dirty="0">
                <a:latin typeface="宋体" panose="02010600030101010101" pitchFamily="2" charset="-122"/>
                <a:cs typeface="宋体" panose="02010600030101010101" pitchFamily="2" charset="-122"/>
              </a:rPr>
              <a:t>r</a:t>
            </a:r>
            <a:r>
              <a:rPr sz="1200" spc="-254" dirty="0">
                <a:latin typeface="宋体" panose="02010600030101010101" pitchFamily="2" charset="-122"/>
                <a:cs typeface="宋体" panose="02010600030101010101" pitchFamily="2" charset="-122"/>
              </a:rPr>
              <a:t>",  </a:t>
            </a:r>
            <a:r>
              <a:rPr sz="1200" spc="-165" dirty="0">
                <a:latin typeface="宋体" panose="02010600030101010101" pitchFamily="2" charset="-122"/>
                <a:cs typeface="宋体" panose="02010600030101010101" pitchFamily="2" charset="-122"/>
              </a:rPr>
              <a:t>"</a:t>
            </a:r>
            <a:r>
              <a:rPr sz="1200" spc="55" dirty="0">
                <a:latin typeface="宋体" panose="02010600030101010101" pitchFamily="2" charset="-122"/>
                <a:cs typeface="宋体" panose="02010600030101010101" pitchFamily="2" charset="-122"/>
              </a:rPr>
              <a:t>name</a:t>
            </a:r>
            <a:r>
              <a:rPr sz="1200" spc="65" dirty="0">
                <a:latin typeface="宋体" panose="02010600030101010101" pitchFamily="2" charset="-122"/>
                <a:cs typeface="宋体" panose="02010600030101010101" pitchFamily="2" charset="-122"/>
              </a:rPr>
              <a:t>"</a:t>
            </a:r>
            <a:r>
              <a:rPr sz="1200" spc="-340" dirty="0">
                <a:latin typeface="宋体" panose="02010600030101010101" pitchFamily="2" charset="-122"/>
                <a:cs typeface="宋体" panose="02010600030101010101" pitchFamily="2" charset="-122"/>
              </a:rPr>
              <a:t>:</a:t>
            </a:r>
            <a:r>
              <a:rPr sz="1200" spc="-285" dirty="0">
                <a:latin typeface="宋体" panose="02010600030101010101" pitchFamily="2" charset="-122"/>
                <a:cs typeface="宋体" panose="02010600030101010101" pitchFamily="2" charset="-122"/>
              </a:rPr>
              <a:t> </a:t>
            </a:r>
            <a:r>
              <a:rPr sz="1200" spc="-1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no</a:t>
            </a:r>
            <a:r>
              <a:rPr sz="1200" spc="75" dirty="0">
                <a:latin typeface="宋体" panose="02010600030101010101" pitchFamily="2" charset="-122"/>
                <a:cs typeface="宋体" panose="02010600030101010101" pitchFamily="2" charset="-122"/>
              </a:rPr>
              <a:t>d</a:t>
            </a:r>
            <a:r>
              <a:rPr sz="1200" spc="-85" dirty="0">
                <a:latin typeface="宋体" panose="02010600030101010101" pitchFamily="2" charset="-122"/>
                <a:cs typeface="宋体" panose="02010600030101010101" pitchFamily="2" charset="-122"/>
              </a:rPr>
              <a:t>e01",  </a:t>
            </a:r>
            <a:r>
              <a:rPr sz="1200" spc="-165" dirty="0">
                <a:latin typeface="宋体" panose="02010600030101010101" pitchFamily="2" charset="-122"/>
                <a:cs typeface="宋体" panose="02010600030101010101" pitchFamily="2" charset="-122"/>
              </a:rPr>
              <a:t>"</a:t>
            </a:r>
            <a:r>
              <a:rPr sz="1200" spc="-5" dirty="0">
                <a:latin typeface="宋体" panose="02010600030101010101" pitchFamily="2" charset="-122"/>
                <a:cs typeface="宋体" panose="02010600030101010101" pitchFamily="2" charset="-122"/>
              </a:rPr>
              <a:t>addr</a:t>
            </a:r>
            <a:r>
              <a:rPr sz="1200" spc="-50" dirty="0">
                <a:latin typeface="宋体" panose="02010600030101010101" pitchFamily="2" charset="-122"/>
                <a:cs typeface="宋体" panose="02010600030101010101" pitchFamily="2" charset="-122"/>
              </a:rPr>
              <a:t>e</a:t>
            </a:r>
            <a:r>
              <a:rPr sz="1200" spc="-45" dirty="0">
                <a:latin typeface="宋体" panose="02010600030101010101" pitchFamily="2" charset="-122"/>
                <a:cs typeface="宋体" panose="02010600030101010101" pitchFamily="2" charset="-122"/>
              </a:rPr>
              <a:t>s</a:t>
            </a:r>
            <a:r>
              <a:rPr sz="1200" spc="-145" dirty="0">
                <a:latin typeface="宋体" panose="02010600030101010101" pitchFamily="2" charset="-122"/>
                <a:cs typeface="宋体" panose="02010600030101010101" pitchFamily="2" charset="-122"/>
              </a:rPr>
              <a:t>s</a:t>
            </a:r>
            <a:r>
              <a:rPr sz="1200" spc="-135" dirty="0">
                <a:latin typeface="宋体" panose="02010600030101010101" pitchFamily="2" charset="-122"/>
                <a:cs typeface="宋体" panose="02010600030101010101" pitchFamily="2" charset="-122"/>
              </a:rPr>
              <a:t>"</a:t>
            </a:r>
            <a:r>
              <a:rPr sz="1200" spc="-340" dirty="0">
                <a:latin typeface="宋体" panose="02010600030101010101" pitchFamily="2" charset="-122"/>
                <a:cs typeface="宋体" panose="02010600030101010101" pitchFamily="2" charset="-122"/>
              </a:rPr>
              <a:t>:</a:t>
            </a:r>
            <a:r>
              <a:rPr sz="1200" spc="-295" dirty="0">
                <a:latin typeface="宋体" panose="02010600030101010101" pitchFamily="2" charset="-122"/>
                <a:cs typeface="宋体" panose="02010600030101010101" pitchFamily="2" charset="-122"/>
              </a:rPr>
              <a:t> </a:t>
            </a:r>
            <a:r>
              <a:rPr sz="1200" spc="-165" dirty="0">
                <a:latin typeface="宋体" panose="02010600030101010101" pitchFamily="2" charset="-122"/>
                <a:cs typeface="宋体" panose="02010600030101010101" pitchFamily="2" charset="-122"/>
              </a:rPr>
              <a:t>"</a:t>
            </a:r>
            <a:r>
              <a:rPr sz="1200" spc="30" dirty="0">
                <a:latin typeface="宋体" panose="02010600030101010101" pitchFamily="2" charset="-122"/>
                <a:cs typeface="宋体" panose="02010600030101010101" pitchFamily="2" charset="-122"/>
              </a:rPr>
              <a:t>1</a:t>
            </a:r>
            <a:r>
              <a:rPr sz="1200" spc="25" dirty="0">
                <a:latin typeface="宋体" panose="02010600030101010101" pitchFamily="2" charset="-122"/>
                <a:cs typeface="宋体" panose="02010600030101010101" pitchFamily="2" charset="-122"/>
              </a:rPr>
              <a:t>7</a:t>
            </a:r>
            <a:r>
              <a:rPr sz="1200" spc="-155" dirty="0">
                <a:latin typeface="宋体" panose="02010600030101010101" pitchFamily="2" charset="-122"/>
                <a:cs typeface="宋体" panose="02010600030101010101" pitchFamily="2" charset="-122"/>
              </a:rPr>
              <a:t>2</a:t>
            </a:r>
            <a:r>
              <a:rPr sz="1200" spc="-160" dirty="0">
                <a:latin typeface="宋体" panose="02010600030101010101" pitchFamily="2" charset="-122"/>
                <a:cs typeface="宋体" panose="02010600030101010101" pitchFamily="2" charset="-122"/>
              </a:rPr>
              <a:t>.</a:t>
            </a:r>
            <a:r>
              <a:rPr sz="1200" spc="30" dirty="0">
                <a:latin typeface="宋体" panose="02010600030101010101" pitchFamily="2" charset="-122"/>
                <a:cs typeface="宋体" panose="02010600030101010101" pitchFamily="2" charset="-122"/>
              </a:rPr>
              <a:t>2</a:t>
            </a:r>
            <a:r>
              <a:rPr sz="1200" spc="25" dirty="0">
                <a:latin typeface="宋体" panose="02010600030101010101" pitchFamily="2" charset="-122"/>
                <a:cs typeface="宋体" panose="02010600030101010101" pitchFamily="2" charset="-122"/>
              </a:rPr>
              <a:t>9</a:t>
            </a:r>
            <a:r>
              <a:rPr sz="1200" spc="-160" dirty="0">
                <a:latin typeface="宋体" panose="02010600030101010101" pitchFamily="2" charset="-122"/>
                <a:cs typeface="宋体" panose="02010600030101010101" pitchFamily="2" charset="-122"/>
              </a:rPr>
              <a:t>.</a:t>
            </a:r>
            <a:r>
              <a:rPr sz="1200" spc="-165" dirty="0">
                <a:latin typeface="宋体" panose="02010600030101010101" pitchFamily="2" charset="-122"/>
                <a:cs typeface="宋体" panose="02010600030101010101" pitchFamily="2" charset="-122"/>
              </a:rPr>
              <a:t>1</a:t>
            </a:r>
            <a:r>
              <a:rPr sz="1200" spc="-335" dirty="0">
                <a:latin typeface="宋体" panose="02010600030101010101" pitchFamily="2" charset="-122"/>
                <a:cs typeface="宋体" panose="02010600030101010101" pitchFamily="2" charset="-122"/>
              </a:rPr>
              <a:t>.</a:t>
            </a:r>
            <a:r>
              <a:rPr sz="1200" spc="30" dirty="0">
                <a:latin typeface="宋体" panose="02010600030101010101" pitchFamily="2" charset="-122"/>
                <a:cs typeface="宋体" panose="02010600030101010101" pitchFamily="2" charset="-122"/>
              </a:rPr>
              <a:t>1</a:t>
            </a:r>
            <a:r>
              <a:rPr sz="1200" spc="25" dirty="0">
                <a:latin typeface="宋体" panose="02010600030101010101" pitchFamily="2" charset="-122"/>
                <a:cs typeface="宋体" panose="02010600030101010101" pitchFamily="2" charset="-122"/>
              </a:rPr>
              <a:t>1</a:t>
            </a:r>
            <a:r>
              <a:rPr sz="1200" spc="-165" dirty="0">
                <a:latin typeface="宋体" panose="02010600030101010101" pitchFamily="2" charset="-122"/>
                <a:cs typeface="宋体" panose="02010600030101010101" pitchFamily="2" charset="-122"/>
              </a:rPr>
              <a:t>"</a:t>
            </a:r>
            <a:r>
              <a:rPr sz="1200" spc="-340" dirty="0">
                <a:latin typeface="宋体" panose="02010600030101010101" pitchFamily="2" charset="-122"/>
                <a:cs typeface="宋体" panose="02010600030101010101" pitchFamily="2" charset="-122"/>
              </a:rPr>
              <a:t>,</a:t>
            </a:r>
            <a:endParaRPr sz="1200" dirty="0">
              <a:latin typeface="宋体" panose="02010600030101010101" pitchFamily="2" charset="-122"/>
              <a:cs typeface="宋体" panose="02010600030101010101" pitchFamily="2" charset="-122"/>
            </a:endParaRPr>
          </a:p>
          <a:p>
            <a:pPr marL="255905" marR="3289300">
              <a:lnSpc>
                <a:spcPct val="100000"/>
              </a:lnSpc>
            </a:pPr>
            <a:r>
              <a:rPr sz="1200" spc="-165" dirty="0">
                <a:latin typeface="宋体" panose="02010600030101010101" pitchFamily="2" charset="-122"/>
                <a:cs typeface="宋体" panose="02010600030101010101" pitchFamily="2" charset="-122"/>
              </a:rPr>
              <a:t>"</a:t>
            </a:r>
            <a:r>
              <a:rPr sz="1200" spc="-10" dirty="0">
                <a:latin typeface="宋体" panose="02010600030101010101" pitchFamily="2" charset="-122"/>
                <a:cs typeface="宋体" panose="02010600030101010101" pitchFamily="2" charset="-122"/>
              </a:rPr>
              <a:t>po</a:t>
            </a:r>
            <a:r>
              <a:rPr sz="1200" spc="-5" dirty="0">
                <a:latin typeface="宋体" panose="02010600030101010101" pitchFamily="2" charset="-122"/>
                <a:cs typeface="宋体" panose="02010600030101010101" pitchFamily="2" charset="-122"/>
              </a:rPr>
              <a:t>r</a:t>
            </a:r>
            <a:r>
              <a:rPr sz="1200" spc="-240" dirty="0">
                <a:latin typeface="宋体" panose="02010600030101010101" pitchFamily="2" charset="-122"/>
                <a:cs typeface="宋体" panose="02010600030101010101" pitchFamily="2" charset="-122"/>
              </a:rPr>
              <a:t>t":</a:t>
            </a:r>
            <a:r>
              <a:rPr sz="1200" spc="-275" dirty="0">
                <a:latin typeface="宋体" panose="02010600030101010101" pitchFamily="2" charset="-122"/>
                <a:cs typeface="宋体" panose="02010600030101010101" pitchFamily="2" charset="-122"/>
              </a:rPr>
              <a:t> </a:t>
            </a: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1</a:t>
            </a:r>
            <a:r>
              <a:rPr sz="1200" spc="30" dirty="0">
                <a:latin typeface="宋体" panose="02010600030101010101" pitchFamily="2" charset="-122"/>
                <a:cs typeface="宋体" panose="02010600030101010101" pitchFamily="2" charset="-122"/>
              </a:rPr>
              <a:t>0</a:t>
            </a:r>
            <a:r>
              <a:rPr sz="1200" spc="25" dirty="0">
                <a:latin typeface="宋体" panose="02010600030101010101" pitchFamily="2" charset="-122"/>
                <a:cs typeface="宋体" panose="02010600030101010101" pitchFamily="2" charset="-122"/>
              </a:rPr>
              <a:t>0</a:t>
            </a:r>
            <a:r>
              <a:rPr sz="1200" spc="-340" dirty="0">
                <a:latin typeface="宋体" panose="02010600030101010101" pitchFamily="2" charset="-122"/>
                <a:cs typeface="宋体" panose="02010600030101010101" pitchFamily="2" charset="-122"/>
              </a:rPr>
              <a:t>,  </a:t>
            </a:r>
            <a:r>
              <a:rPr sz="1200" spc="-165" dirty="0">
                <a:latin typeface="宋体" panose="02010600030101010101" pitchFamily="2" charset="-122"/>
                <a:cs typeface="宋体" panose="02010600030101010101" pitchFamily="2" charset="-122"/>
              </a:rPr>
              <a:t>"</a:t>
            </a:r>
            <a:r>
              <a:rPr sz="1200" spc="-85" dirty="0">
                <a:latin typeface="宋体" panose="02010600030101010101" pitchFamily="2" charset="-122"/>
                <a:cs typeface="宋体" panose="02010600030101010101" pitchFamily="2" charset="-122"/>
              </a:rPr>
              <a:t>tags</a:t>
            </a:r>
            <a:r>
              <a:rPr sz="1200" spc="-80" dirty="0">
                <a:latin typeface="宋体" panose="02010600030101010101" pitchFamily="2" charset="-122"/>
                <a:cs typeface="宋体" panose="02010600030101010101" pitchFamily="2" charset="-122"/>
              </a:rPr>
              <a:t>"</a:t>
            </a:r>
            <a:r>
              <a:rPr sz="1200" spc="-340" dirty="0">
                <a:latin typeface="宋体" panose="02010600030101010101" pitchFamily="2" charset="-122"/>
                <a:cs typeface="宋体" panose="02010600030101010101" pitchFamily="2" charset="-122"/>
              </a:rPr>
              <a:t>:</a:t>
            </a:r>
            <a:r>
              <a:rPr sz="1200" spc="-275" dirty="0">
                <a:latin typeface="宋体" panose="02010600030101010101" pitchFamily="2" charset="-122"/>
                <a:cs typeface="宋体" panose="02010600030101010101" pitchFamily="2" charset="-122"/>
              </a:rPr>
              <a:t> </a:t>
            </a:r>
            <a:r>
              <a:rPr sz="1200" spc="-70" dirty="0">
                <a:latin typeface="宋体" panose="02010600030101010101" pitchFamily="2" charset="-122"/>
                <a:cs typeface="宋体" panose="02010600030101010101" pitchFamily="2" charset="-122"/>
              </a:rPr>
              <a:t>["no</a:t>
            </a:r>
            <a:r>
              <a:rPr sz="1200" spc="45" dirty="0">
                <a:latin typeface="宋体" panose="02010600030101010101" pitchFamily="2" charset="-122"/>
                <a:cs typeface="宋体" panose="02010600030101010101" pitchFamily="2" charset="-122"/>
              </a:rPr>
              <a:t>d</a:t>
            </a:r>
            <a:r>
              <a:rPr sz="1200" spc="50" dirty="0">
                <a:latin typeface="宋体" panose="02010600030101010101" pitchFamily="2" charset="-122"/>
                <a:cs typeface="宋体" panose="02010600030101010101" pitchFamily="2" charset="-122"/>
              </a:rPr>
              <a:t>e</a:t>
            </a:r>
            <a:r>
              <a:rPr sz="1200" spc="-145" dirty="0">
                <a:latin typeface="宋体" panose="02010600030101010101" pitchFamily="2" charset="-122"/>
                <a:cs typeface="宋体" panose="02010600030101010101" pitchFamily="2" charset="-122"/>
              </a:rPr>
              <a:t>s</a:t>
            </a:r>
            <a:r>
              <a:rPr sz="1200" spc="-135" dirty="0">
                <a:latin typeface="宋体" panose="02010600030101010101" pitchFamily="2" charset="-122"/>
                <a:cs typeface="宋体" panose="02010600030101010101" pitchFamily="2" charset="-122"/>
              </a:rPr>
              <a:t>"</a:t>
            </a:r>
            <a:r>
              <a:rPr sz="1200" spc="-295" dirty="0">
                <a:latin typeface="宋体" panose="02010600030101010101" pitchFamily="2" charset="-122"/>
                <a:cs typeface="宋体" panose="02010600030101010101" pitchFamily="2" charset="-122"/>
              </a:rPr>
              <a:t>],  </a:t>
            </a:r>
            <a:r>
              <a:rPr sz="1200" spc="-165" dirty="0">
                <a:latin typeface="宋体" panose="02010600030101010101" pitchFamily="2" charset="-122"/>
                <a:cs typeface="宋体" panose="02010600030101010101" pitchFamily="2" charset="-122"/>
              </a:rPr>
              <a:t>"</a:t>
            </a:r>
            <a:r>
              <a:rPr sz="1200" dirty="0">
                <a:latin typeface="宋体" panose="02010600030101010101" pitchFamily="2" charset="-122"/>
                <a:cs typeface="宋体" panose="02010600030101010101" pitchFamily="2" charset="-122"/>
              </a:rPr>
              <a:t>c</a:t>
            </a:r>
            <a:r>
              <a:rPr sz="1200" spc="-5" dirty="0">
                <a:latin typeface="宋体" panose="02010600030101010101" pitchFamily="2" charset="-122"/>
                <a:cs typeface="宋体" panose="02010600030101010101" pitchFamily="2" charset="-122"/>
              </a:rPr>
              <a:t>h</a:t>
            </a:r>
            <a:r>
              <a:rPr sz="1200" spc="-30" dirty="0">
                <a:latin typeface="宋体" panose="02010600030101010101" pitchFamily="2" charset="-122"/>
                <a:cs typeface="宋体" panose="02010600030101010101" pitchFamily="2" charset="-122"/>
              </a:rPr>
              <a:t>ec</a:t>
            </a:r>
            <a:r>
              <a:rPr sz="1200" spc="-35" dirty="0">
                <a:latin typeface="宋体" panose="02010600030101010101" pitchFamily="2" charset="-122"/>
                <a:cs typeface="宋体" panose="02010600030101010101" pitchFamily="2" charset="-122"/>
              </a:rPr>
              <a:t>k</a:t>
            </a:r>
            <a:r>
              <a:rPr sz="1200" spc="-145" dirty="0">
                <a:latin typeface="宋体" panose="02010600030101010101" pitchFamily="2" charset="-122"/>
                <a:cs typeface="宋体" panose="02010600030101010101" pitchFamily="2" charset="-122"/>
              </a:rPr>
              <a:t>s</a:t>
            </a:r>
            <a:r>
              <a:rPr sz="1200" spc="-135" dirty="0">
                <a:latin typeface="宋体" panose="02010600030101010101" pitchFamily="2" charset="-122"/>
                <a:cs typeface="宋体" panose="02010600030101010101" pitchFamily="2" charset="-122"/>
              </a:rPr>
              <a:t>"</a:t>
            </a:r>
            <a:r>
              <a:rPr sz="1200" spc="-340" dirty="0">
                <a:latin typeface="宋体" panose="02010600030101010101" pitchFamily="2" charset="-122"/>
                <a:cs typeface="宋体" panose="02010600030101010101" pitchFamily="2" charset="-122"/>
              </a:rPr>
              <a:t>:</a:t>
            </a:r>
            <a:r>
              <a:rPr sz="1200" spc="-295" dirty="0">
                <a:latin typeface="宋体" panose="02010600030101010101" pitchFamily="2" charset="-122"/>
                <a:cs typeface="宋体" panose="02010600030101010101" pitchFamily="2" charset="-122"/>
              </a:rPr>
              <a:t> </a:t>
            </a:r>
            <a:r>
              <a:rPr sz="1200" spc="-250" dirty="0">
                <a:latin typeface="宋体" panose="02010600030101010101" pitchFamily="2" charset="-122"/>
                <a:cs typeface="宋体" panose="02010600030101010101" pitchFamily="2" charset="-122"/>
              </a:rPr>
              <a:t>[{</a:t>
            </a:r>
            <a:endParaRPr sz="1200" dirty="0">
              <a:latin typeface="宋体" panose="02010600030101010101" pitchFamily="2" charset="-122"/>
              <a:cs typeface="宋体" panose="02010600030101010101" pitchFamily="2" charset="-122"/>
            </a:endParaRPr>
          </a:p>
          <a:p>
            <a:pPr marL="338455">
              <a:lnSpc>
                <a:spcPct val="100000"/>
              </a:lnSpc>
            </a:pPr>
            <a:r>
              <a:rPr sz="1200" spc="-140" dirty="0">
                <a:latin typeface="宋体" panose="02010600030101010101" pitchFamily="2" charset="-122"/>
                <a:cs typeface="宋体" panose="02010600030101010101" pitchFamily="2" charset="-122"/>
              </a:rPr>
              <a:t>"http":</a:t>
            </a:r>
            <a:r>
              <a:rPr sz="1200" spc="-260" dirty="0">
                <a:latin typeface="宋体" panose="02010600030101010101" pitchFamily="2" charset="-122"/>
                <a:cs typeface="宋体" panose="02010600030101010101" pitchFamily="2" charset="-122"/>
              </a:rPr>
              <a:t> </a:t>
            </a:r>
            <a:r>
              <a:rPr sz="1200" spc="-100" dirty="0">
                <a:latin typeface="宋体" panose="02010600030101010101" pitchFamily="2" charset="-122"/>
                <a:cs typeface="宋体" panose="02010600030101010101" pitchFamily="2" charset="-122"/>
              </a:rPr>
              <a:t>"http://172.29.1.11:9100/metrics",</a:t>
            </a:r>
            <a:endParaRPr sz="1200" dirty="0">
              <a:latin typeface="宋体" panose="02010600030101010101" pitchFamily="2" charset="-122"/>
              <a:cs typeface="宋体" panose="02010600030101010101" pitchFamily="2" charset="-122"/>
            </a:endParaRPr>
          </a:p>
          <a:p>
            <a:pPr marL="338455">
              <a:lnSpc>
                <a:spcPct val="100000"/>
              </a:lnSpc>
              <a:spcBef>
                <a:spcPts val="5"/>
              </a:spcBef>
            </a:pPr>
            <a:r>
              <a:rPr sz="1200" spc="-165" dirty="0">
                <a:latin typeface="宋体" panose="02010600030101010101" pitchFamily="2" charset="-122"/>
                <a:cs typeface="宋体" panose="02010600030101010101" pitchFamily="2" charset="-122"/>
              </a:rPr>
              <a:t>"</a:t>
            </a:r>
            <a:r>
              <a:rPr sz="1200" spc="-135" dirty="0">
                <a:latin typeface="宋体" panose="02010600030101010101" pitchFamily="2" charset="-122"/>
                <a:cs typeface="宋体" panose="02010600030101010101" pitchFamily="2" charset="-122"/>
              </a:rPr>
              <a:t>inte</a:t>
            </a:r>
            <a:r>
              <a:rPr sz="1200" spc="-130" dirty="0">
                <a:latin typeface="宋体" panose="02010600030101010101" pitchFamily="2" charset="-122"/>
                <a:cs typeface="宋体" panose="02010600030101010101" pitchFamily="2" charset="-122"/>
              </a:rPr>
              <a:t>r</a:t>
            </a:r>
            <a:r>
              <a:rPr sz="1200" spc="-135" dirty="0">
                <a:latin typeface="宋体" panose="02010600030101010101" pitchFamily="2" charset="-122"/>
                <a:cs typeface="宋体" panose="02010600030101010101" pitchFamily="2" charset="-122"/>
              </a:rPr>
              <a:t>val"</a:t>
            </a:r>
            <a:r>
              <a:rPr sz="1200" spc="-340" dirty="0">
                <a:latin typeface="宋体" panose="02010600030101010101" pitchFamily="2" charset="-122"/>
                <a:cs typeface="宋体" panose="02010600030101010101" pitchFamily="2" charset="-122"/>
              </a:rPr>
              <a:t>:</a:t>
            </a:r>
            <a:r>
              <a:rPr sz="1200" spc="-285" dirty="0">
                <a:latin typeface="宋体" panose="02010600030101010101" pitchFamily="2" charset="-122"/>
                <a:cs typeface="宋体" panose="02010600030101010101" pitchFamily="2" charset="-122"/>
              </a:rPr>
              <a:t> </a:t>
            </a:r>
            <a:r>
              <a:rPr sz="1200" spc="-165" dirty="0">
                <a:latin typeface="宋体" panose="02010600030101010101" pitchFamily="2" charset="-122"/>
                <a:cs typeface="宋体" panose="02010600030101010101" pitchFamily="2" charset="-122"/>
              </a:rPr>
              <a:t>"</a:t>
            </a:r>
            <a:r>
              <a:rPr sz="1200" spc="-85" dirty="0">
                <a:latin typeface="宋体" panose="02010600030101010101" pitchFamily="2" charset="-122"/>
                <a:cs typeface="宋体" panose="02010600030101010101" pitchFamily="2" charset="-122"/>
              </a:rPr>
              <a:t>5s"</a:t>
            </a:r>
            <a:endParaRPr sz="1200" dirty="0">
              <a:latin typeface="宋体" panose="02010600030101010101" pitchFamily="2" charset="-122"/>
              <a:cs typeface="宋体" panose="02010600030101010101" pitchFamily="2" charset="-122"/>
            </a:endParaRPr>
          </a:p>
          <a:p>
            <a:pPr marL="255905">
              <a:lnSpc>
                <a:spcPct val="100000"/>
              </a:lnSpc>
            </a:pPr>
            <a:r>
              <a:rPr sz="1200" spc="-254" dirty="0">
                <a:latin typeface="宋体" panose="02010600030101010101" pitchFamily="2" charset="-122"/>
                <a:cs typeface="宋体" panose="02010600030101010101" pitchFamily="2" charset="-122"/>
              </a:rPr>
              <a:t>}]</a:t>
            </a:r>
            <a:endParaRPr sz="1200" dirty="0">
              <a:latin typeface="宋体" panose="02010600030101010101" pitchFamily="2" charset="-122"/>
              <a:cs typeface="宋体" panose="02010600030101010101" pitchFamily="2" charset="-122"/>
            </a:endParaRPr>
          </a:p>
          <a:p>
            <a:pPr marL="173355">
              <a:lnSpc>
                <a:spcPct val="100000"/>
              </a:lnSpc>
            </a:pPr>
            <a:r>
              <a:rPr sz="1200" spc="-250" dirty="0">
                <a:latin typeface="宋体" panose="02010600030101010101" pitchFamily="2" charset="-122"/>
                <a:cs typeface="宋体" panose="02010600030101010101" pitchFamily="2" charset="-122"/>
              </a:rPr>
              <a:t>}</a:t>
            </a:r>
            <a:endParaRPr sz="1200" dirty="0">
              <a:latin typeface="宋体" panose="02010600030101010101" pitchFamily="2" charset="-122"/>
              <a:cs typeface="宋体" panose="02010600030101010101" pitchFamily="2" charset="-122"/>
            </a:endParaRPr>
          </a:p>
          <a:p>
            <a:pPr marL="90805">
              <a:lnSpc>
                <a:spcPct val="100000"/>
              </a:lnSpc>
            </a:pPr>
            <a:r>
              <a:rPr sz="1200" spc="-250" dirty="0">
                <a:latin typeface="宋体" panose="02010600030101010101" pitchFamily="2" charset="-122"/>
                <a:cs typeface="宋体" panose="02010600030101010101" pitchFamily="2" charset="-122"/>
              </a:rPr>
              <a:t>}</a:t>
            </a:r>
            <a:endParaRPr sz="1200" dirty="0">
              <a:latin typeface="宋体" panose="02010600030101010101" pitchFamily="2" charset="-122"/>
              <a:cs typeface="宋体" panose="02010600030101010101" pitchFamily="2" charset="-122"/>
            </a:endParaRPr>
          </a:p>
        </p:txBody>
      </p:sp>
      <p:pic>
        <p:nvPicPr>
          <p:cNvPr id="6" name="object 6"/>
          <p:cNvPicPr/>
          <p:nvPr/>
        </p:nvPicPr>
        <p:blipFill>
          <a:blip r:embed="rId6" cstate="print"/>
          <a:stretch>
            <a:fillRect/>
          </a:stretch>
        </p:blipFill>
        <p:spPr>
          <a:xfrm>
            <a:off x="6294120" y="1584960"/>
            <a:ext cx="5052822" cy="4739132"/>
          </a:xfrm>
          <a:prstGeom prst="rect">
            <a:avLst/>
          </a:prstGeom>
        </p:spPr>
      </p:pic>
      <p:sp>
        <p:nvSpPr>
          <p:cNvPr id="7" name="object 7"/>
          <p:cNvSpPr txBox="1"/>
          <p:nvPr/>
        </p:nvSpPr>
        <p:spPr>
          <a:xfrm>
            <a:off x="6407150" y="1695450"/>
            <a:ext cx="4833620" cy="4525010"/>
          </a:xfrm>
          <a:prstGeom prst="rect">
            <a:avLst/>
          </a:prstGeom>
          <a:solidFill>
            <a:srgbClr val="D7EFEB"/>
          </a:solidFill>
        </p:spPr>
        <p:txBody>
          <a:bodyPr vert="horz" wrap="square" lIns="0" tIns="36195" rIns="0" bIns="0" rtlCol="0">
            <a:spAutoFit/>
          </a:bodyPr>
          <a:lstStyle/>
          <a:p>
            <a:pPr marL="92075">
              <a:lnSpc>
                <a:spcPct val="100000"/>
              </a:lnSpc>
              <a:spcBef>
                <a:spcPts val="285"/>
              </a:spcBef>
            </a:pPr>
            <a:r>
              <a:rPr sz="1200" spc="-250" dirty="0">
                <a:latin typeface="宋体" panose="02010600030101010101" pitchFamily="2" charset="-122"/>
                <a:cs typeface="宋体" panose="02010600030101010101" pitchFamily="2" charset="-122"/>
              </a:rPr>
              <a:t>{</a:t>
            </a:r>
            <a:endParaRPr sz="1200" dirty="0">
              <a:latin typeface="宋体" panose="02010600030101010101" pitchFamily="2" charset="-122"/>
              <a:cs typeface="宋体" panose="02010600030101010101" pitchFamily="2" charset="-122"/>
            </a:endParaRPr>
          </a:p>
          <a:p>
            <a:pPr marL="174625">
              <a:lnSpc>
                <a:spcPct val="100000"/>
              </a:lnSpc>
            </a:pPr>
            <a:r>
              <a:rPr sz="1200" spc="-165" dirty="0">
                <a:latin typeface="宋体" panose="02010600030101010101" pitchFamily="2" charset="-122"/>
                <a:cs typeface="宋体" panose="02010600030101010101" pitchFamily="2" charset="-122"/>
              </a:rPr>
              <a:t>"</a:t>
            </a:r>
            <a:r>
              <a:rPr sz="1200" spc="-55" dirty="0">
                <a:latin typeface="宋体" panose="02010600030101010101" pitchFamily="2" charset="-122"/>
                <a:cs typeface="宋体" panose="02010600030101010101" pitchFamily="2" charset="-122"/>
              </a:rPr>
              <a:t>s</a:t>
            </a:r>
            <a:r>
              <a:rPr sz="1200" spc="-50" dirty="0">
                <a:latin typeface="宋体" panose="02010600030101010101" pitchFamily="2" charset="-122"/>
                <a:cs typeface="宋体" panose="02010600030101010101" pitchFamily="2" charset="-122"/>
              </a:rPr>
              <a:t>e</a:t>
            </a:r>
            <a:r>
              <a:rPr sz="1200" spc="-120" dirty="0">
                <a:latin typeface="宋体" panose="02010600030101010101" pitchFamily="2" charset="-122"/>
                <a:cs typeface="宋体" panose="02010600030101010101" pitchFamily="2" charset="-122"/>
              </a:rPr>
              <a:t>rv</a:t>
            </a:r>
            <a:r>
              <a:rPr sz="1200" spc="-125" dirty="0">
                <a:latin typeface="宋体" panose="02010600030101010101" pitchFamily="2" charset="-122"/>
                <a:cs typeface="宋体" panose="02010600030101010101" pitchFamily="2" charset="-122"/>
              </a:rPr>
              <a:t>ices</a:t>
            </a:r>
            <a:r>
              <a:rPr sz="1200" spc="-165" dirty="0">
                <a:latin typeface="宋体" panose="02010600030101010101" pitchFamily="2" charset="-122"/>
                <a:cs typeface="宋体" panose="02010600030101010101" pitchFamily="2" charset="-122"/>
              </a:rPr>
              <a:t>"</a:t>
            </a:r>
            <a:r>
              <a:rPr sz="1200" spc="-340" dirty="0">
                <a:latin typeface="宋体" panose="02010600030101010101" pitchFamily="2" charset="-122"/>
                <a:cs typeface="宋体" panose="02010600030101010101" pitchFamily="2" charset="-122"/>
              </a:rPr>
              <a:t>:</a:t>
            </a:r>
            <a:r>
              <a:rPr sz="1200" spc="-305" dirty="0">
                <a:latin typeface="宋体" panose="02010600030101010101" pitchFamily="2" charset="-122"/>
                <a:cs typeface="宋体" panose="02010600030101010101" pitchFamily="2" charset="-122"/>
              </a:rPr>
              <a:t> </a:t>
            </a:r>
            <a:r>
              <a:rPr sz="1200" spc="-250" dirty="0">
                <a:latin typeface="宋体" panose="02010600030101010101" pitchFamily="2" charset="-122"/>
                <a:cs typeface="宋体" panose="02010600030101010101" pitchFamily="2" charset="-122"/>
              </a:rPr>
              <a:t>[{</a:t>
            </a:r>
            <a:endParaRPr sz="1200" dirty="0">
              <a:latin typeface="宋体" panose="02010600030101010101" pitchFamily="2" charset="-122"/>
              <a:cs typeface="宋体" panose="02010600030101010101" pitchFamily="2" charset="-122"/>
            </a:endParaRPr>
          </a:p>
          <a:p>
            <a:pPr marL="257175" marR="2589530">
              <a:lnSpc>
                <a:spcPct val="100000"/>
              </a:lnSpc>
            </a:pPr>
            <a:r>
              <a:rPr sz="1200" spc="-165" dirty="0">
                <a:latin typeface="宋体" panose="02010600030101010101" pitchFamily="2" charset="-122"/>
                <a:cs typeface="宋体" panose="02010600030101010101" pitchFamily="2" charset="-122"/>
              </a:rPr>
              <a:t>"</a:t>
            </a:r>
            <a:r>
              <a:rPr sz="1200" spc="-140" dirty="0">
                <a:latin typeface="宋体" panose="02010600030101010101" pitchFamily="2" charset="-122"/>
                <a:cs typeface="宋体" panose="02010600030101010101" pitchFamily="2" charset="-122"/>
              </a:rPr>
              <a:t>id</a:t>
            </a:r>
            <a:r>
              <a:rPr sz="1200" spc="-135" dirty="0">
                <a:latin typeface="宋体" panose="02010600030101010101" pitchFamily="2" charset="-122"/>
                <a:cs typeface="宋体" panose="02010600030101010101" pitchFamily="2" charset="-122"/>
              </a:rPr>
              <a:t>"</a:t>
            </a:r>
            <a:r>
              <a:rPr sz="1200" spc="-340" dirty="0">
                <a:latin typeface="宋体" panose="02010600030101010101" pitchFamily="2" charset="-122"/>
                <a:cs typeface="宋体" panose="02010600030101010101" pitchFamily="2" charset="-122"/>
              </a:rPr>
              <a:t>:</a:t>
            </a:r>
            <a:r>
              <a:rPr sz="1200" spc="-295" dirty="0">
                <a:latin typeface="宋体" panose="02010600030101010101" pitchFamily="2" charset="-122"/>
                <a:cs typeface="宋体" panose="02010600030101010101" pitchFamily="2" charset="-122"/>
              </a:rPr>
              <a:t> </a:t>
            </a:r>
            <a:r>
              <a:rPr sz="1200" spc="-1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no</a:t>
            </a:r>
            <a:r>
              <a:rPr sz="1200" spc="75" dirty="0">
                <a:latin typeface="宋体" panose="02010600030101010101" pitchFamily="2" charset="-122"/>
                <a:cs typeface="宋体" panose="02010600030101010101" pitchFamily="2" charset="-122"/>
              </a:rPr>
              <a:t>d</a:t>
            </a:r>
            <a:r>
              <a:rPr sz="1200" spc="-45" dirty="0">
                <a:latin typeface="宋体" panose="02010600030101010101" pitchFamily="2" charset="-122"/>
                <a:cs typeface="宋体" panose="02010600030101010101" pitchFamily="2" charset="-122"/>
              </a:rPr>
              <a:t>e_</a:t>
            </a:r>
            <a:r>
              <a:rPr sz="1200" spc="-30" dirty="0">
                <a:latin typeface="宋体" panose="02010600030101010101" pitchFamily="2" charset="-122"/>
                <a:cs typeface="宋体" panose="02010600030101010101" pitchFamily="2" charset="-122"/>
              </a:rPr>
              <a:t>ex</a:t>
            </a:r>
            <a:r>
              <a:rPr sz="1200" spc="-10" dirty="0">
                <a:latin typeface="宋体" panose="02010600030101010101" pitchFamily="2" charset="-122"/>
                <a:cs typeface="宋体" panose="02010600030101010101" pitchFamily="2" charset="-122"/>
              </a:rPr>
              <a:t>po</a:t>
            </a:r>
            <a:r>
              <a:rPr sz="1200" spc="-5" dirty="0">
                <a:latin typeface="宋体" panose="02010600030101010101" pitchFamily="2" charset="-122"/>
                <a:cs typeface="宋体" panose="02010600030101010101" pitchFamily="2" charset="-122"/>
              </a:rPr>
              <a:t>r</a:t>
            </a:r>
            <a:r>
              <a:rPr sz="1200" spc="-135" dirty="0">
                <a:latin typeface="宋体" panose="02010600030101010101" pitchFamily="2" charset="-122"/>
                <a:cs typeface="宋体" panose="02010600030101010101" pitchFamily="2" charset="-122"/>
              </a:rPr>
              <a:t>te</a:t>
            </a:r>
            <a:r>
              <a:rPr sz="1200" spc="-125" dirty="0">
                <a:latin typeface="宋体" panose="02010600030101010101" pitchFamily="2" charset="-122"/>
                <a:cs typeface="宋体" panose="02010600030101010101" pitchFamily="2" charset="-122"/>
              </a:rPr>
              <a:t>r</a:t>
            </a:r>
            <a:r>
              <a:rPr sz="1200"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no</a:t>
            </a:r>
            <a:r>
              <a:rPr sz="1200" spc="75" dirty="0">
                <a:latin typeface="宋体" panose="02010600030101010101" pitchFamily="2" charset="-122"/>
                <a:cs typeface="宋体" panose="02010600030101010101" pitchFamily="2" charset="-122"/>
              </a:rPr>
              <a:t>d</a:t>
            </a:r>
            <a:r>
              <a:rPr sz="1200" spc="-85" dirty="0">
                <a:latin typeface="宋体" panose="02010600030101010101" pitchFamily="2" charset="-122"/>
                <a:cs typeface="宋体" panose="02010600030101010101" pitchFamily="2" charset="-122"/>
              </a:rPr>
              <a:t>e01",  </a:t>
            </a:r>
            <a:r>
              <a:rPr sz="1200" spc="-165" dirty="0">
                <a:latin typeface="宋体" panose="02010600030101010101" pitchFamily="2" charset="-122"/>
                <a:cs typeface="宋体" panose="02010600030101010101" pitchFamily="2" charset="-122"/>
              </a:rPr>
              <a:t>"</a:t>
            </a:r>
            <a:r>
              <a:rPr sz="1200" spc="55" dirty="0">
                <a:latin typeface="宋体" panose="02010600030101010101" pitchFamily="2" charset="-122"/>
                <a:cs typeface="宋体" panose="02010600030101010101" pitchFamily="2" charset="-122"/>
              </a:rPr>
              <a:t>name</a:t>
            </a:r>
            <a:r>
              <a:rPr sz="1200" spc="65" dirty="0">
                <a:latin typeface="宋体" panose="02010600030101010101" pitchFamily="2" charset="-122"/>
                <a:cs typeface="宋体" panose="02010600030101010101" pitchFamily="2" charset="-122"/>
              </a:rPr>
              <a:t>"</a:t>
            </a:r>
            <a:r>
              <a:rPr sz="1200" spc="-340" dirty="0">
                <a:latin typeface="宋体" panose="02010600030101010101" pitchFamily="2" charset="-122"/>
                <a:cs typeface="宋体" panose="02010600030101010101" pitchFamily="2" charset="-122"/>
              </a:rPr>
              <a:t>:</a:t>
            </a:r>
            <a:r>
              <a:rPr sz="1200" spc="-285" dirty="0">
                <a:latin typeface="宋体" panose="02010600030101010101" pitchFamily="2" charset="-122"/>
                <a:cs typeface="宋体" panose="02010600030101010101" pitchFamily="2" charset="-122"/>
              </a:rPr>
              <a:t> </a:t>
            </a:r>
            <a:r>
              <a:rPr sz="1200" spc="-1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no</a:t>
            </a:r>
            <a:r>
              <a:rPr sz="1200" spc="75" dirty="0">
                <a:latin typeface="宋体" panose="02010600030101010101" pitchFamily="2" charset="-122"/>
                <a:cs typeface="宋体" panose="02010600030101010101" pitchFamily="2" charset="-122"/>
              </a:rPr>
              <a:t>d</a:t>
            </a:r>
            <a:r>
              <a:rPr sz="1200" spc="-85" dirty="0">
                <a:latin typeface="宋体" panose="02010600030101010101" pitchFamily="2" charset="-122"/>
                <a:cs typeface="宋体" panose="02010600030101010101" pitchFamily="2" charset="-122"/>
              </a:rPr>
              <a:t>e01",</a:t>
            </a:r>
            <a:endParaRPr sz="1200" dirty="0">
              <a:latin typeface="宋体" panose="02010600030101010101" pitchFamily="2" charset="-122"/>
              <a:cs typeface="宋体" panose="02010600030101010101" pitchFamily="2" charset="-122"/>
            </a:endParaRPr>
          </a:p>
          <a:p>
            <a:pPr marL="257175">
              <a:lnSpc>
                <a:spcPct val="100000"/>
              </a:lnSpc>
            </a:pPr>
            <a:r>
              <a:rPr sz="1200" spc="-165" dirty="0">
                <a:latin typeface="宋体" panose="02010600030101010101" pitchFamily="2" charset="-122"/>
                <a:cs typeface="宋体" panose="02010600030101010101" pitchFamily="2" charset="-122"/>
              </a:rPr>
              <a:t>"</a:t>
            </a:r>
            <a:r>
              <a:rPr sz="1200" spc="-5" dirty="0">
                <a:latin typeface="宋体" panose="02010600030101010101" pitchFamily="2" charset="-122"/>
                <a:cs typeface="宋体" panose="02010600030101010101" pitchFamily="2" charset="-122"/>
              </a:rPr>
              <a:t>addr</a:t>
            </a:r>
            <a:r>
              <a:rPr sz="1200" spc="-50" dirty="0">
                <a:latin typeface="宋体" panose="02010600030101010101" pitchFamily="2" charset="-122"/>
                <a:cs typeface="宋体" panose="02010600030101010101" pitchFamily="2" charset="-122"/>
              </a:rPr>
              <a:t>e</a:t>
            </a:r>
            <a:r>
              <a:rPr sz="1200" spc="-45" dirty="0">
                <a:latin typeface="宋体" panose="02010600030101010101" pitchFamily="2" charset="-122"/>
                <a:cs typeface="宋体" panose="02010600030101010101" pitchFamily="2" charset="-122"/>
              </a:rPr>
              <a:t>s</a:t>
            </a:r>
            <a:r>
              <a:rPr sz="1200" spc="-145" dirty="0">
                <a:latin typeface="宋体" panose="02010600030101010101" pitchFamily="2" charset="-122"/>
                <a:cs typeface="宋体" panose="02010600030101010101" pitchFamily="2" charset="-122"/>
              </a:rPr>
              <a:t>s</a:t>
            </a:r>
            <a:r>
              <a:rPr sz="1200" spc="-135" dirty="0">
                <a:latin typeface="宋体" panose="02010600030101010101" pitchFamily="2" charset="-122"/>
                <a:cs typeface="宋体" panose="02010600030101010101" pitchFamily="2" charset="-122"/>
              </a:rPr>
              <a:t>"</a:t>
            </a:r>
            <a:r>
              <a:rPr sz="1200" spc="-340" dirty="0">
                <a:latin typeface="宋体" panose="02010600030101010101" pitchFamily="2" charset="-122"/>
                <a:cs typeface="宋体" panose="02010600030101010101" pitchFamily="2" charset="-122"/>
              </a:rPr>
              <a:t>:</a:t>
            </a:r>
            <a:r>
              <a:rPr sz="1200" spc="-295" dirty="0">
                <a:latin typeface="宋体" panose="02010600030101010101" pitchFamily="2" charset="-122"/>
                <a:cs typeface="宋体" panose="02010600030101010101" pitchFamily="2" charset="-122"/>
              </a:rPr>
              <a:t> </a:t>
            </a:r>
            <a:r>
              <a:rPr sz="1200" spc="-165" dirty="0">
                <a:latin typeface="宋体" panose="02010600030101010101" pitchFamily="2" charset="-122"/>
                <a:cs typeface="宋体" panose="02010600030101010101" pitchFamily="2" charset="-122"/>
              </a:rPr>
              <a:t>"</a:t>
            </a:r>
            <a:r>
              <a:rPr sz="1200" spc="30" dirty="0">
                <a:latin typeface="宋体" panose="02010600030101010101" pitchFamily="2" charset="-122"/>
                <a:cs typeface="宋体" panose="02010600030101010101" pitchFamily="2" charset="-122"/>
              </a:rPr>
              <a:t>1</a:t>
            </a:r>
            <a:r>
              <a:rPr sz="1200" spc="25" dirty="0">
                <a:latin typeface="宋体" panose="02010600030101010101" pitchFamily="2" charset="-122"/>
                <a:cs typeface="宋体" panose="02010600030101010101" pitchFamily="2" charset="-122"/>
              </a:rPr>
              <a:t>7</a:t>
            </a:r>
            <a:r>
              <a:rPr sz="1200" spc="-155" dirty="0">
                <a:latin typeface="宋体" panose="02010600030101010101" pitchFamily="2" charset="-122"/>
                <a:cs typeface="宋体" panose="02010600030101010101" pitchFamily="2" charset="-122"/>
              </a:rPr>
              <a:t>2</a:t>
            </a:r>
            <a:r>
              <a:rPr sz="1200" spc="-160" dirty="0">
                <a:latin typeface="宋体" panose="02010600030101010101" pitchFamily="2" charset="-122"/>
                <a:cs typeface="宋体" panose="02010600030101010101" pitchFamily="2" charset="-122"/>
              </a:rPr>
              <a:t>.</a:t>
            </a:r>
            <a:r>
              <a:rPr sz="1200" spc="30" dirty="0">
                <a:latin typeface="宋体" panose="02010600030101010101" pitchFamily="2" charset="-122"/>
                <a:cs typeface="宋体" panose="02010600030101010101" pitchFamily="2" charset="-122"/>
              </a:rPr>
              <a:t>2</a:t>
            </a:r>
            <a:r>
              <a:rPr sz="1200" spc="25" dirty="0">
                <a:latin typeface="宋体" panose="02010600030101010101" pitchFamily="2" charset="-122"/>
                <a:cs typeface="宋体" panose="02010600030101010101" pitchFamily="2" charset="-122"/>
              </a:rPr>
              <a:t>9</a:t>
            </a:r>
            <a:r>
              <a:rPr sz="1200" spc="-160" dirty="0">
                <a:latin typeface="宋体" panose="02010600030101010101" pitchFamily="2" charset="-122"/>
                <a:cs typeface="宋体" panose="02010600030101010101" pitchFamily="2" charset="-122"/>
              </a:rPr>
              <a:t>.</a:t>
            </a:r>
            <a:r>
              <a:rPr sz="1200" spc="-165" dirty="0">
                <a:latin typeface="宋体" panose="02010600030101010101" pitchFamily="2" charset="-122"/>
                <a:cs typeface="宋体" panose="02010600030101010101" pitchFamily="2" charset="-122"/>
              </a:rPr>
              <a:t>1</a:t>
            </a:r>
            <a:r>
              <a:rPr sz="1200" spc="-335" dirty="0">
                <a:latin typeface="宋体" panose="02010600030101010101" pitchFamily="2" charset="-122"/>
                <a:cs typeface="宋体" panose="02010600030101010101" pitchFamily="2" charset="-122"/>
              </a:rPr>
              <a:t>.</a:t>
            </a:r>
            <a:r>
              <a:rPr sz="1200" spc="30" dirty="0">
                <a:latin typeface="宋体" panose="02010600030101010101" pitchFamily="2" charset="-122"/>
                <a:cs typeface="宋体" panose="02010600030101010101" pitchFamily="2" charset="-122"/>
              </a:rPr>
              <a:t>1</a:t>
            </a:r>
            <a:r>
              <a:rPr sz="1200" spc="25" dirty="0">
                <a:latin typeface="宋体" panose="02010600030101010101" pitchFamily="2" charset="-122"/>
                <a:cs typeface="宋体" panose="02010600030101010101" pitchFamily="2" charset="-122"/>
              </a:rPr>
              <a:t>1</a:t>
            </a:r>
            <a:r>
              <a:rPr sz="1200" spc="-165" dirty="0">
                <a:latin typeface="宋体" panose="02010600030101010101" pitchFamily="2" charset="-122"/>
                <a:cs typeface="宋体" panose="02010600030101010101" pitchFamily="2" charset="-122"/>
              </a:rPr>
              <a:t>"</a:t>
            </a:r>
            <a:r>
              <a:rPr sz="1200" spc="-340" dirty="0">
                <a:latin typeface="宋体" panose="02010600030101010101" pitchFamily="2" charset="-122"/>
                <a:cs typeface="宋体" panose="02010600030101010101" pitchFamily="2" charset="-122"/>
              </a:rPr>
              <a:t>,</a:t>
            </a:r>
            <a:endParaRPr sz="1200" dirty="0">
              <a:latin typeface="宋体" panose="02010600030101010101" pitchFamily="2" charset="-122"/>
              <a:cs typeface="宋体" panose="02010600030101010101" pitchFamily="2" charset="-122"/>
            </a:endParaRPr>
          </a:p>
          <a:p>
            <a:pPr marL="257175" marR="3473450">
              <a:lnSpc>
                <a:spcPct val="100000"/>
              </a:lnSpc>
            </a:pPr>
            <a:r>
              <a:rPr sz="1200" spc="-165" dirty="0">
                <a:latin typeface="宋体" panose="02010600030101010101" pitchFamily="2" charset="-122"/>
                <a:cs typeface="宋体" panose="02010600030101010101" pitchFamily="2" charset="-122"/>
              </a:rPr>
              <a:t>"</a:t>
            </a:r>
            <a:r>
              <a:rPr sz="1200" spc="-10" dirty="0">
                <a:latin typeface="宋体" panose="02010600030101010101" pitchFamily="2" charset="-122"/>
                <a:cs typeface="宋体" panose="02010600030101010101" pitchFamily="2" charset="-122"/>
              </a:rPr>
              <a:t>po</a:t>
            </a:r>
            <a:r>
              <a:rPr sz="1200" spc="-5" dirty="0">
                <a:latin typeface="宋体" panose="02010600030101010101" pitchFamily="2" charset="-122"/>
                <a:cs typeface="宋体" panose="02010600030101010101" pitchFamily="2" charset="-122"/>
              </a:rPr>
              <a:t>r</a:t>
            </a:r>
            <a:r>
              <a:rPr sz="1200" spc="-240" dirty="0">
                <a:latin typeface="宋体" panose="02010600030101010101" pitchFamily="2" charset="-122"/>
                <a:cs typeface="宋体" panose="02010600030101010101" pitchFamily="2" charset="-122"/>
              </a:rPr>
              <a:t>t":</a:t>
            </a:r>
            <a:r>
              <a:rPr sz="1200" spc="-275" dirty="0">
                <a:latin typeface="宋体" panose="02010600030101010101" pitchFamily="2" charset="-122"/>
                <a:cs typeface="宋体" panose="02010600030101010101" pitchFamily="2" charset="-122"/>
              </a:rPr>
              <a:t> </a:t>
            </a:r>
            <a:r>
              <a:rPr sz="1200" spc="30" dirty="0">
                <a:latin typeface="宋体" panose="02010600030101010101" pitchFamily="2" charset="-122"/>
                <a:cs typeface="宋体" panose="02010600030101010101" pitchFamily="2" charset="-122"/>
              </a:rPr>
              <a:t>9</a:t>
            </a:r>
            <a:r>
              <a:rPr sz="1200" spc="25" dirty="0">
                <a:latin typeface="宋体" panose="02010600030101010101" pitchFamily="2" charset="-122"/>
                <a:cs typeface="宋体" panose="02010600030101010101" pitchFamily="2" charset="-122"/>
              </a:rPr>
              <a:t>1</a:t>
            </a:r>
            <a:r>
              <a:rPr sz="1200" spc="30" dirty="0">
                <a:latin typeface="宋体" panose="02010600030101010101" pitchFamily="2" charset="-122"/>
                <a:cs typeface="宋体" panose="02010600030101010101" pitchFamily="2" charset="-122"/>
              </a:rPr>
              <a:t>0</a:t>
            </a:r>
            <a:r>
              <a:rPr sz="1200" spc="25" dirty="0">
                <a:latin typeface="宋体" panose="02010600030101010101" pitchFamily="2" charset="-122"/>
                <a:cs typeface="宋体" panose="02010600030101010101" pitchFamily="2" charset="-122"/>
              </a:rPr>
              <a:t>0</a:t>
            </a:r>
            <a:r>
              <a:rPr sz="1200" spc="-340" dirty="0">
                <a:latin typeface="宋体" panose="02010600030101010101" pitchFamily="2" charset="-122"/>
                <a:cs typeface="宋体" panose="02010600030101010101" pitchFamily="2" charset="-122"/>
              </a:rPr>
              <a:t>,  </a:t>
            </a:r>
            <a:r>
              <a:rPr sz="1200" spc="-165" dirty="0">
                <a:latin typeface="宋体" panose="02010600030101010101" pitchFamily="2" charset="-122"/>
                <a:cs typeface="宋体" panose="02010600030101010101" pitchFamily="2" charset="-122"/>
              </a:rPr>
              <a:t>"</a:t>
            </a:r>
            <a:r>
              <a:rPr sz="1200" spc="-85" dirty="0">
                <a:latin typeface="宋体" panose="02010600030101010101" pitchFamily="2" charset="-122"/>
                <a:cs typeface="宋体" panose="02010600030101010101" pitchFamily="2" charset="-122"/>
              </a:rPr>
              <a:t>tags</a:t>
            </a:r>
            <a:r>
              <a:rPr sz="1200" spc="-80" dirty="0">
                <a:latin typeface="宋体" panose="02010600030101010101" pitchFamily="2" charset="-122"/>
                <a:cs typeface="宋体" panose="02010600030101010101" pitchFamily="2" charset="-122"/>
              </a:rPr>
              <a:t>"</a:t>
            </a:r>
            <a:r>
              <a:rPr sz="1200" spc="-340" dirty="0">
                <a:latin typeface="宋体" panose="02010600030101010101" pitchFamily="2" charset="-122"/>
                <a:cs typeface="宋体" panose="02010600030101010101" pitchFamily="2" charset="-122"/>
              </a:rPr>
              <a:t>:</a:t>
            </a:r>
            <a:r>
              <a:rPr sz="1200" spc="-275" dirty="0">
                <a:latin typeface="宋体" panose="02010600030101010101" pitchFamily="2" charset="-122"/>
                <a:cs typeface="宋体" panose="02010600030101010101" pitchFamily="2" charset="-122"/>
              </a:rPr>
              <a:t> </a:t>
            </a:r>
            <a:r>
              <a:rPr sz="1200" spc="-70" dirty="0">
                <a:latin typeface="宋体" panose="02010600030101010101" pitchFamily="2" charset="-122"/>
                <a:cs typeface="宋体" panose="02010600030101010101" pitchFamily="2" charset="-122"/>
              </a:rPr>
              <a:t>["no</a:t>
            </a:r>
            <a:r>
              <a:rPr sz="1200" spc="45" dirty="0">
                <a:latin typeface="宋体" panose="02010600030101010101" pitchFamily="2" charset="-122"/>
                <a:cs typeface="宋体" panose="02010600030101010101" pitchFamily="2" charset="-122"/>
              </a:rPr>
              <a:t>d</a:t>
            </a:r>
            <a:r>
              <a:rPr sz="1200" spc="50" dirty="0">
                <a:latin typeface="宋体" panose="02010600030101010101" pitchFamily="2" charset="-122"/>
                <a:cs typeface="宋体" panose="02010600030101010101" pitchFamily="2" charset="-122"/>
              </a:rPr>
              <a:t>e</a:t>
            </a:r>
            <a:r>
              <a:rPr sz="1200" spc="-145" dirty="0">
                <a:latin typeface="宋体" panose="02010600030101010101" pitchFamily="2" charset="-122"/>
                <a:cs typeface="宋体" panose="02010600030101010101" pitchFamily="2" charset="-122"/>
              </a:rPr>
              <a:t>s</a:t>
            </a:r>
            <a:r>
              <a:rPr sz="1200" spc="-135" dirty="0">
                <a:latin typeface="宋体" panose="02010600030101010101" pitchFamily="2" charset="-122"/>
                <a:cs typeface="宋体" panose="02010600030101010101" pitchFamily="2" charset="-122"/>
              </a:rPr>
              <a:t>"</a:t>
            </a:r>
            <a:r>
              <a:rPr sz="1200" spc="-295" dirty="0">
                <a:latin typeface="宋体" panose="02010600030101010101" pitchFamily="2" charset="-122"/>
                <a:cs typeface="宋体" panose="02010600030101010101" pitchFamily="2" charset="-122"/>
              </a:rPr>
              <a:t>],  </a:t>
            </a:r>
            <a:r>
              <a:rPr sz="1200" spc="-165" dirty="0">
                <a:latin typeface="宋体" panose="02010600030101010101" pitchFamily="2" charset="-122"/>
                <a:cs typeface="宋体" panose="02010600030101010101" pitchFamily="2" charset="-122"/>
              </a:rPr>
              <a:t>"</a:t>
            </a:r>
            <a:r>
              <a:rPr sz="1200" dirty="0">
                <a:latin typeface="宋体" panose="02010600030101010101" pitchFamily="2" charset="-122"/>
                <a:cs typeface="宋体" panose="02010600030101010101" pitchFamily="2" charset="-122"/>
              </a:rPr>
              <a:t>c</a:t>
            </a:r>
            <a:r>
              <a:rPr sz="1200" spc="-5" dirty="0">
                <a:latin typeface="宋体" panose="02010600030101010101" pitchFamily="2" charset="-122"/>
                <a:cs typeface="宋体" panose="02010600030101010101" pitchFamily="2" charset="-122"/>
              </a:rPr>
              <a:t>h</a:t>
            </a:r>
            <a:r>
              <a:rPr sz="1200" spc="-30" dirty="0">
                <a:latin typeface="宋体" panose="02010600030101010101" pitchFamily="2" charset="-122"/>
                <a:cs typeface="宋体" panose="02010600030101010101" pitchFamily="2" charset="-122"/>
              </a:rPr>
              <a:t>ec</a:t>
            </a:r>
            <a:r>
              <a:rPr sz="1200" spc="-35" dirty="0">
                <a:latin typeface="宋体" panose="02010600030101010101" pitchFamily="2" charset="-122"/>
                <a:cs typeface="宋体" panose="02010600030101010101" pitchFamily="2" charset="-122"/>
              </a:rPr>
              <a:t>k</a:t>
            </a:r>
            <a:r>
              <a:rPr sz="1200" spc="-145" dirty="0">
                <a:latin typeface="宋体" panose="02010600030101010101" pitchFamily="2" charset="-122"/>
                <a:cs typeface="宋体" panose="02010600030101010101" pitchFamily="2" charset="-122"/>
              </a:rPr>
              <a:t>s</a:t>
            </a:r>
            <a:r>
              <a:rPr sz="1200" spc="-135" dirty="0">
                <a:latin typeface="宋体" panose="02010600030101010101" pitchFamily="2" charset="-122"/>
                <a:cs typeface="宋体" panose="02010600030101010101" pitchFamily="2" charset="-122"/>
              </a:rPr>
              <a:t>"</a:t>
            </a:r>
            <a:r>
              <a:rPr sz="1200" spc="-340" dirty="0">
                <a:latin typeface="宋体" panose="02010600030101010101" pitchFamily="2" charset="-122"/>
                <a:cs typeface="宋体" panose="02010600030101010101" pitchFamily="2" charset="-122"/>
              </a:rPr>
              <a:t>:</a:t>
            </a:r>
            <a:r>
              <a:rPr sz="1200" spc="-295" dirty="0">
                <a:latin typeface="宋体" panose="02010600030101010101" pitchFamily="2" charset="-122"/>
                <a:cs typeface="宋体" panose="02010600030101010101" pitchFamily="2" charset="-122"/>
              </a:rPr>
              <a:t> </a:t>
            </a:r>
            <a:r>
              <a:rPr sz="1200" spc="-250" dirty="0">
                <a:latin typeface="宋体" panose="02010600030101010101" pitchFamily="2" charset="-122"/>
                <a:cs typeface="宋体" panose="02010600030101010101" pitchFamily="2" charset="-122"/>
              </a:rPr>
              <a:t>[{</a:t>
            </a:r>
            <a:endParaRPr sz="1200" dirty="0">
              <a:latin typeface="宋体" panose="02010600030101010101" pitchFamily="2" charset="-122"/>
              <a:cs typeface="宋体" panose="02010600030101010101" pitchFamily="2" charset="-122"/>
            </a:endParaRPr>
          </a:p>
          <a:p>
            <a:pPr marL="339725">
              <a:lnSpc>
                <a:spcPct val="100000"/>
              </a:lnSpc>
            </a:pPr>
            <a:r>
              <a:rPr sz="1200" spc="-140" dirty="0">
                <a:latin typeface="宋体" panose="02010600030101010101" pitchFamily="2" charset="-122"/>
                <a:cs typeface="宋体" panose="02010600030101010101" pitchFamily="2" charset="-122"/>
              </a:rPr>
              <a:t>"http":</a:t>
            </a:r>
            <a:r>
              <a:rPr sz="1200" spc="-260" dirty="0">
                <a:latin typeface="宋体" panose="02010600030101010101" pitchFamily="2" charset="-122"/>
                <a:cs typeface="宋体" panose="02010600030101010101" pitchFamily="2" charset="-122"/>
              </a:rPr>
              <a:t> </a:t>
            </a:r>
            <a:r>
              <a:rPr sz="1200" spc="-100" dirty="0">
                <a:latin typeface="宋体" panose="02010600030101010101" pitchFamily="2" charset="-122"/>
                <a:cs typeface="宋体" panose="02010600030101010101" pitchFamily="2" charset="-122"/>
              </a:rPr>
              <a:t>"http://172.29.1.11:9100/metrics",</a:t>
            </a:r>
            <a:endParaRPr sz="1200" dirty="0">
              <a:latin typeface="宋体" panose="02010600030101010101" pitchFamily="2" charset="-122"/>
              <a:cs typeface="宋体" panose="02010600030101010101" pitchFamily="2" charset="-122"/>
            </a:endParaRPr>
          </a:p>
          <a:p>
            <a:pPr marL="339725">
              <a:lnSpc>
                <a:spcPct val="100000"/>
              </a:lnSpc>
              <a:spcBef>
                <a:spcPts val="5"/>
              </a:spcBef>
            </a:pPr>
            <a:r>
              <a:rPr sz="1200" spc="-165" dirty="0">
                <a:latin typeface="宋体" panose="02010600030101010101" pitchFamily="2" charset="-122"/>
                <a:cs typeface="宋体" panose="02010600030101010101" pitchFamily="2" charset="-122"/>
              </a:rPr>
              <a:t>"</a:t>
            </a:r>
            <a:r>
              <a:rPr sz="1200" spc="-135" dirty="0">
                <a:latin typeface="宋体" panose="02010600030101010101" pitchFamily="2" charset="-122"/>
                <a:cs typeface="宋体" panose="02010600030101010101" pitchFamily="2" charset="-122"/>
              </a:rPr>
              <a:t>inte</a:t>
            </a:r>
            <a:r>
              <a:rPr sz="1200" spc="-130" dirty="0">
                <a:latin typeface="宋体" panose="02010600030101010101" pitchFamily="2" charset="-122"/>
                <a:cs typeface="宋体" panose="02010600030101010101" pitchFamily="2" charset="-122"/>
              </a:rPr>
              <a:t>r</a:t>
            </a:r>
            <a:r>
              <a:rPr sz="1200" spc="-135" dirty="0">
                <a:latin typeface="宋体" panose="02010600030101010101" pitchFamily="2" charset="-122"/>
                <a:cs typeface="宋体" panose="02010600030101010101" pitchFamily="2" charset="-122"/>
              </a:rPr>
              <a:t>val"</a:t>
            </a:r>
            <a:r>
              <a:rPr sz="1200" spc="-340" dirty="0">
                <a:latin typeface="宋体" panose="02010600030101010101" pitchFamily="2" charset="-122"/>
                <a:cs typeface="宋体" panose="02010600030101010101" pitchFamily="2" charset="-122"/>
              </a:rPr>
              <a:t>:</a:t>
            </a:r>
            <a:r>
              <a:rPr sz="1200" spc="-285" dirty="0">
                <a:latin typeface="宋体" panose="02010600030101010101" pitchFamily="2" charset="-122"/>
                <a:cs typeface="宋体" panose="02010600030101010101" pitchFamily="2" charset="-122"/>
              </a:rPr>
              <a:t> </a:t>
            </a:r>
            <a:r>
              <a:rPr sz="1200" spc="-165" dirty="0">
                <a:latin typeface="宋体" panose="02010600030101010101" pitchFamily="2" charset="-122"/>
                <a:cs typeface="宋体" panose="02010600030101010101" pitchFamily="2" charset="-122"/>
              </a:rPr>
              <a:t>"</a:t>
            </a:r>
            <a:r>
              <a:rPr sz="1200" spc="-85" dirty="0">
                <a:latin typeface="宋体" panose="02010600030101010101" pitchFamily="2" charset="-122"/>
                <a:cs typeface="宋体" panose="02010600030101010101" pitchFamily="2" charset="-122"/>
              </a:rPr>
              <a:t>5s"</a:t>
            </a:r>
            <a:endParaRPr sz="1200" dirty="0">
              <a:latin typeface="宋体" panose="02010600030101010101" pitchFamily="2" charset="-122"/>
              <a:cs typeface="宋体" panose="02010600030101010101" pitchFamily="2" charset="-122"/>
            </a:endParaRPr>
          </a:p>
          <a:p>
            <a:pPr marL="257175">
              <a:lnSpc>
                <a:spcPct val="100000"/>
              </a:lnSpc>
            </a:pPr>
            <a:r>
              <a:rPr sz="1200" spc="-254" dirty="0">
                <a:latin typeface="宋体" panose="02010600030101010101" pitchFamily="2" charset="-122"/>
                <a:cs typeface="宋体" panose="02010600030101010101" pitchFamily="2" charset="-122"/>
              </a:rPr>
              <a:t>}]</a:t>
            </a:r>
            <a:endParaRPr sz="1200" dirty="0">
              <a:latin typeface="宋体" panose="02010600030101010101" pitchFamily="2" charset="-122"/>
              <a:cs typeface="宋体" panose="02010600030101010101" pitchFamily="2" charset="-122"/>
            </a:endParaRPr>
          </a:p>
          <a:p>
            <a:pPr marL="174625">
              <a:lnSpc>
                <a:spcPct val="100000"/>
              </a:lnSpc>
            </a:pPr>
            <a:r>
              <a:rPr sz="1200" spc="-300" dirty="0">
                <a:latin typeface="宋体" panose="02010600030101010101" pitchFamily="2" charset="-122"/>
                <a:cs typeface="宋体" panose="02010600030101010101" pitchFamily="2" charset="-122"/>
              </a:rPr>
              <a:t>},</a:t>
            </a:r>
            <a:endParaRPr sz="1200" dirty="0">
              <a:latin typeface="宋体" panose="02010600030101010101" pitchFamily="2" charset="-122"/>
              <a:cs typeface="宋体" panose="02010600030101010101" pitchFamily="2" charset="-122"/>
            </a:endParaRPr>
          </a:p>
          <a:p>
            <a:pPr marL="174625">
              <a:lnSpc>
                <a:spcPct val="100000"/>
              </a:lnSpc>
            </a:pPr>
            <a:r>
              <a:rPr sz="1200" spc="-250" dirty="0">
                <a:latin typeface="宋体" panose="02010600030101010101" pitchFamily="2" charset="-122"/>
                <a:cs typeface="宋体" panose="02010600030101010101" pitchFamily="2" charset="-122"/>
              </a:rPr>
              <a:t>{</a:t>
            </a:r>
            <a:endParaRPr sz="1200" dirty="0">
              <a:latin typeface="宋体" panose="02010600030101010101" pitchFamily="2" charset="-122"/>
              <a:cs typeface="宋体" panose="02010600030101010101" pitchFamily="2" charset="-122"/>
            </a:endParaRPr>
          </a:p>
          <a:p>
            <a:pPr marL="257175" marR="2567940">
              <a:lnSpc>
                <a:spcPct val="100000"/>
              </a:lnSpc>
            </a:pPr>
            <a:r>
              <a:rPr sz="1200" spc="-165" dirty="0">
                <a:latin typeface="宋体" panose="02010600030101010101" pitchFamily="2" charset="-122"/>
                <a:cs typeface="宋体" panose="02010600030101010101" pitchFamily="2" charset="-122"/>
              </a:rPr>
              <a:t>"</a:t>
            </a:r>
            <a:r>
              <a:rPr sz="1200" spc="-305" dirty="0">
                <a:latin typeface="宋体" panose="02010600030101010101" pitchFamily="2" charset="-122"/>
                <a:cs typeface="宋体" panose="02010600030101010101" pitchFamily="2" charset="-122"/>
              </a:rPr>
              <a:t>I</a:t>
            </a:r>
            <a:r>
              <a:rPr sz="1200" spc="225" dirty="0">
                <a:latin typeface="宋体" panose="02010600030101010101" pitchFamily="2" charset="-122"/>
                <a:cs typeface="宋体" panose="02010600030101010101" pitchFamily="2" charset="-122"/>
              </a:rPr>
              <a:t>D</a:t>
            </a:r>
            <a:r>
              <a:rPr sz="1200" spc="-165" dirty="0">
                <a:latin typeface="宋体" panose="02010600030101010101" pitchFamily="2" charset="-122"/>
                <a:cs typeface="宋体" panose="02010600030101010101" pitchFamily="2" charset="-122"/>
              </a:rPr>
              <a:t>"</a:t>
            </a:r>
            <a:r>
              <a:rPr sz="1200" spc="-340" dirty="0">
                <a:latin typeface="宋体" panose="02010600030101010101" pitchFamily="2" charset="-122"/>
                <a:cs typeface="宋体" panose="02010600030101010101" pitchFamily="2" charset="-122"/>
              </a:rPr>
              <a:t>:</a:t>
            </a:r>
            <a:r>
              <a:rPr sz="1200" spc="-285" dirty="0">
                <a:latin typeface="宋体" panose="02010600030101010101" pitchFamily="2" charset="-122"/>
                <a:cs typeface="宋体" panose="02010600030101010101" pitchFamily="2" charset="-122"/>
              </a:rPr>
              <a:t> </a:t>
            </a:r>
            <a:r>
              <a:rPr sz="1200" spc="-1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no</a:t>
            </a:r>
            <a:r>
              <a:rPr sz="1200" spc="75" dirty="0">
                <a:latin typeface="宋体" panose="02010600030101010101" pitchFamily="2" charset="-122"/>
                <a:cs typeface="宋体" panose="02010600030101010101" pitchFamily="2" charset="-122"/>
              </a:rPr>
              <a:t>d</a:t>
            </a:r>
            <a:r>
              <a:rPr sz="1200" spc="-45" dirty="0">
                <a:latin typeface="宋体" panose="02010600030101010101" pitchFamily="2" charset="-122"/>
                <a:cs typeface="宋体" panose="02010600030101010101" pitchFamily="2" charset="-122"/>
              </a:rPr>
              <a:t>e_</a:t>
            </a:r>
            <a:r>
              <a:rPr sz="1200" spc="-30" dirty="0">
                <a:latin typeface="宋体" panose="02010600030101010101" pitchFamily="2" charset="-122"/>
                <a:cs typeface="宋体" panose="02010600030101010101" pitchFamily="2" charset="-122"/>
              </a:rPr>
              <a:t>ex</a:t>
            </a:r>
            <a:r>
              <a:rPr sz="1200" spc="-10" dirty="0">
                <a:latin typeface="宋体" panose="02010600030101010101" pitchFamily="2" charset="-122"/>
                <a:cs typeface="宋体" panose="02010600030101010101" pitchFamily="2" charset="-122"/>
              </a:rPr>
              <a:t>po</a:t>
            </a:r>
            <a:r>
              <a:rPr sz="1200" spc="-5" dirty="0">
                <a:latin typeface="宋体" panose="02010600030101010101" pitchFamily="2" charset="-122"/>
                <a:cs typeface="宋体" panose="02010600030101010101" pitchFamily="2" charset="-122"/>
              </a:rPr>
              <a:t>r</a:t>
            </a:r>
            <a:r>
              <a:rPr sz="1200" spc="-135" dirty="0">
                <a:latin typeface="宋体" panose="02010600030101010101" pitchFamily="2" charset="-122"/>
                <a:cs typeface="宋体" panose="02010600030101010101" pitchFamily="2" charset="-122"/>
              </a:rPr>
              <a:t>te</a:t>
            </a:r>
            <a:r>
              <a:rPr sz="1200" spc="-120" dirty="0">
                <a:latin typeface="宋体" panose="02010600030101010101" pitchFamily="2" charset="-122"/>
                <a:cs typeface="宋体" panose="02010600030101010101" pitchFamily="2" charset="-122"/>
              </a:rPr>
              <a:t>r</a:t>
            </a:r>
            <a:r>
              <a:rPr sz="1200" spc="-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no</a:t>
            </a:r>
            <a:r>
              <a:rPr sz="1200" spc="75" dirty="0">
                <a:latin typeface="宋体" panose="02010600030101010101" pitchFamily="2" charset="-122"/>
                <a:cs typeface="宋体" panose="02010600030101010101" pitchFamily="2" charset="-122"/>
              </a:rPr>
              <a:t>d</a:t>
            </a:r>
            <a:r>
              <a:rPr sz="1200" spc="5" dirty="0">
                <a:latin typeface="宋体" panose="02010600030101010101" pitchFamily="2" charset="-122"/>
                <a:cs typeface="宋体" panose="02010600030101010101" pitchFamily="2" charset="-122"/>
              </a:rPr>
              <a:t>e</a:t>
            </a:r>
            <a:r>
              <a:rPr sz="1200" spc="30" dirty="0">
                <a:latin typeface="宋体" panose="02010600030101010101" pitchFamily="2" charset="-122"/>
                <a:cs typeface="宋体" panose="02010600030101010101" pitchFamily="2" charset="-122"/>
              </a:rPr>
              <a:t>0</a:t>
            </a:r>
            <a:r>
              <a:rPr sz="1200" spc="25" dirty="0">
                <a:latin typeface="宋体" panose="02010600030101010101" pitchFamily="2" charset="-122"/>
                <a:cs typeface="宋体" panose="02010600030101010101" pitchFamily="2" charset="-122"/>
              </a:rPr>
              <a:t>2</a:t>
            </a:r>
            <a:r>
              <a:rPr sz="1200" spc="-165" dirty="0">
                <a:latin typeface="宋体" panose="02010600030101010101" pitchFamily="2" charset="-122"/>
                <a:cs typeface="宋体" panose="02010600030101010101" pitchFamily="2" charset="-122"/>
              </a:rPr>
              <a:t>"</a:t>
            </a:r>
            <a:r>
              <a:rPr sz="1200" spc="-340" dirty="0">
                <a:latin typeface="宋体" panose="02010600030101010101" pitchFamily="2" charset="-122"/>
                <a:cs typeface="宋体" panose="02010600030101010101" pitchFamily="2" charset="-122"/>
              </a:rPr>
              <a:t>,  </a:t>
            </a:r>
            <a:r>
              <a:rPr sz="1200" spc="-165" dirty="0">
                <a:latin typeface="宋体" panose="02010600030101010101" pitchFamily="2" charset="-122"/>
                <a:cs typeface="宋体" panose="02010600030101010101" pitchFamily="2" charset="-122"/>
              </a:rPr>
              <a:t>"</a:t>
            </a:r>
            <a:r>
              <a:rPr sz="1200" spc="265" dirty="0">
                <a:latin typeface="宋体" panose="02010600030101010101" pitchFamily="2" charset="-122"/>
                <a:cs typeface="宋体" panose="02010600030101010101" pitchFamily="2" charset="-122"/>
              </a:rPr>
              <a:t>N</a:t>
            </a:r>
            <a:r>
              <a:rPr sz="1200" spc="65" dirty="0">
                <a:latin typeface="宋体" panose="02010600030101010101" pitchFamily="2" charset="-122"/>
                <a:cs typeface="宋体" panose="02010600030101010101" pitchFamily="2" charset="-122"/>
              </a:rPr>
              <a:t>ame</a:t>
            </a:r>
            <a:r>
              <a:rPr sz="1200" spc="70" dirty="0">
                <a:latin typeface="宋体" panose="02010600030101010101" pitchFamily="2" charset="-122"/>
                <a:cs typeface="宋体" panose="02010600030101010101" pitchFamily="2" charset="-122"/>
              </a:rPr>
              <a:t>"</a:t>
            </a:r>
            <a:r>
              <a:rPr sz="1200" spc="-340" dirty="0">
                <a:latin typeface="宋体" panose="02010600030101010101" pitchFamily="2" charset="-122"/>
                <a:cs typeface="宋体" panose="02010600030101010101" pitchFamily="2" charset="-122"/>
              </a:rPr>
              <a:t>:</a:t>
            </a:r>
            <a:r>
              <a:rPr sz="1200" spc="-285" dirty="0">
                <a:latin typeface="宋体" panose="02010600030101010101" pitchFamily="2" charset="-122"/>
                <a:cs typeface="宋体" panose="02010600030101010101" pitchFamily="2" charset="-122"/>
              </a:rPr>
              <a:t> </a:t>
            </a:r>
            <a:r>
              <a:rPr sz="1200" spc="-165"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no</a:t>
            </a:r>
            <a:r>
              <a:rPr sz="1200" spc="75" dirty="0">
                <a:latin typeface="宋体" panose="02010600030101010101" pitchFamily="2" charset="-122"/>
                <a:cs typeface="宋体" panose="02010600030101010101" pitchFamily="2" charset="-122"/>
              </a:rPr>
              <a:t>d</a:t>
            </a:r>
            <a:r>
              <a:rPr sz="1200" spc="-85" dirty="0">
                <a:latin typeface="宋体" panose="02010600030101010101" pitchFamily="2" charset="-122"/>
                <a:cs typeface="宋体" panose="02010600030101010101" pitchFamily="2" charset="-122"/>
              </a:rPr>
              <a:t>e02",</a:t>
            </a:r>
            <a:endParaRPr sz="1200" dirty="0">
              <a:latin typeface="宋体" panose="02010600030101010101" pitchFamily="2" charset="-122"/>
              <a:cs typeface="宋体" panose="02010600030101010101" pitchFamily="2" charset="-122"/>
            </a:endParaRPr>
          </a:p>
          <a:p>
            <a:pPr marL="257175">
              <a:lnSpc>
                <a:spcPct val="100000"/>
              </a:lnSpc>
            </a:pPr>
            <a:r>
              <a:rPr sz="1200" spc="-165" dirty="0">
                <a:latin typeface="宋体" panose="02010600030101010101" pitchFamily="2" charset="-122"/>
                <a:cs typeface="宋体" panose="02010600030101010101" pitchFamily="2" charset="-122"/>
              </a:rPr>
              <a:t>"</a:t>
            </a:r>
            <a:r>
              <a:rPr sz="1200" spc="25" dirty="0">
                <a:latin typeface="宋体" panose="02010600030101010101" pitchFamily="2" charset="-122"/>
                <a:cs typeface="宋体" panose="02010600030101010101" pitchFamily="2" charset="-122"/>
              </a:rPr>
              <a:t>Addr</a:t>
            </a:r>
            <a:r>
              <a:rPr sz="1200" spc="30" dirty="0">
                <a:latin typeface="宋体" panose="02010600030101010101" pitchFamily="2" charset="-122"/>
                <a:cs typeface="宋体" panose="02010600030101010101" pitchFamily="2" charset="-122"/>
              </a:rPr>
              <a:t>e</a:t>
            </a:r>
            <a:r>
              <a:rPr sz="1200" spc="-120" dirty="0">
                <a:latin typeface="宋体" panose="02010600030101010101" pitchFamily="2" charset="-122"/>
                <a:cs typeface="宋体" panose="02010600030101010101" pitchFamily="2" charset="-122"/>
              </a:rPr>
              <a:t>s</a:t>
            </a:r>
            <a:r>
              <a:rPr sz="1200" spc="-114" dirty="0">
                <a:latin typeface="宋体" panose="02010600030101010101" pitchFamily="2" charset="-122"/>
                <a:cs typeface="宋体" panose="02010600030101010101" pitchFamily="2" charset="-122"/>
              </a:rPr>
              <a:t>s</a:t>
            </a:r>
            <a:r>
              <a:rPr sz="1200" spc="-165" dirty="0">
                <a:latin typeface="宋体" panose="02010600030101010101" pitchFamily="2" charset="-122"/>
                <a:cs typeface="宋体" panose="02010600030101010101" pitchFamily="2" charset="-122"/>
              </a:rPr>
              <a:t>"</a:t>
            </a:r>
            <a:r>
              <a:rPr sz="1200" spc="-340" dirty="0">
                <a:latin typeface="宋体" panose="02010600030101010101" pitchFamily="2" charset="-122"/>
                <a:cs typeface="宋体" panose="02010600030101010101" pitchFamily="2" charset="-122"/>
              </a:rPr>
              <a:t>:</a:t>
            </a:r>
            <a:r>
              <a:rPr sz="1200" spc="-295" dirty="0">
                <a:latin typeface="宋体" panose="02010600030101010101" pitchFamily="2" charset="-122"/>
                <a:cs typeface="宋体" panose="02010600030101010101" pitchFamily="2" charset="-122"/>
              </a:rPr>
              <a:t> </a:t>
            </a:r>
            <a:r>
              <a:rPr sz="1200" spc="-165" dirty="0">
                <a:latin typeface="宋体" panose="02010600030101010101" pitchFamily="2" charset="-122"/>
                <a:cs typeface="宋体" panose="02010600030101010101" pitchFamily="2" charset="-122"/>
              </a:rPr>
              <a:t>"</a:t>
            </a:r>
            <a:r>
              <a:rPr sz="1200" spc="30" dirty="0">
                <a:latin typeface="宋体" panose="02010600030101010101" pitchFamily="2" charset="-122"/>
                <a:cs typeface="宋体" panose="02010600030101010101" pitchFamily="2" charset="-122"/>
              </a:rPr>
              <a:t>1</a:t>
            </a:r>
            <a:r>
              <a:rPr sz="1200" spc="25" dirty="0">
                <a:latin typeface="宋体" panose="02010600030101010101" pitchFamily="2" charset="-122"/>
                <a:cs typeface="宋体" panose="02010600030101010101" pitchFamily="2" charset="-122"/>
              </a:rPr>
              <a:t>7</a:t>
            </a:r>
            <a:r>
              <a:rPr sz="1200" spc="-155" dirty="0">
                <a:latin typeface="宋体" panose="02010600030101010101" pitchFamily="2" charset="-122"/>
                <a:cs typeface="宋体" panose="02010600030101010101" pitchFamily="2" charset="-122"/>
              </a:rPr>
              <a:t>2</a:t>
            </a:r>
            <a:r>
              <a:rPr sz="1200" spc="-160" dirty="0">
                <a:latin typeface="宋体" panose="02010600030101010101" pitchFamily="2" charset="-122"/>
                <a:cs typeface="宋体" panose="02010600030101010101" pitchFamily="2" charset="-122"/>
              </a:rPr>
              <a:t>.</a:t>
            </a:r>
            <a:r>
              <a:rPr sz="1200" spc="30" dirty="0">
                <a:latin typeface="宋体" panose="02010600030101010101" pitchFamily="2" charset="-122"/>
                <a:cs typeface="宋体" panose="02010600030101010101" pitchFamily="2" charset="-122"/>
              </a:rPr>
              <a:t>2</a:t>
            </a:r>
            <a:r>
              <a:rPr sz="1200" spc="25" dirty="0">
                <a:latin typeface="宋体" panose="02010600030101010101" pitchFamily="2" charset="-122"/>
                <a:cs typeface="宋体" panose="02010600030101010101" pitchFamily="2" charset="-122"/>
              </a:rPr>
              <a:t>9</a:t>
            </a:r>
            <a:r>
              <a:rPr sz="1200" spc="-160" dirty="0">
                <a:latin typeface="宋体" panose="02010600030101010101" pitchFamily="2" charset="-122"/>
                <a:cs typeface="宋体" panose="02010600030101010101" pitchFamily="2" charset="-122"/>
              </a:rPr>
              <a:t>.</a:t>
            </a:r>
            <a:r>
              <a:rPr sz="1200" spc="-165" dirty="0">
                <a:latin typeface="宋体" panose="02010600030101010101" pitchFamily="2" charset="-122"/>
                <a:cs typeface="宋体" panose="02010600030101010101" pitchFamily="2" charset="-122"/>
              </a:rPr>
              <a:t>1</a:t>
            </a:r>
            <a:r>
              <a:rPr sz="1200" spc="-335" dirty="0">
                <a:latin typeface="宋体" panose="02010600030101010101" pitchFamily="2" charset="-122"/>
                <a:cs typeface="宋体" panose="02010600030101010101" pitchFamily="2" charset="-122"/>
              </a:rPr>
              <a:t>.</a:t>
            </a:r>
            <a:r>
              <a:rPr sz="1200" spc="35" dirty="0">
                <a:latin typeface="宋体" panose="02010600030101010101" pitchFamily="2" charset="-122"/>
                <a:cs typeface="宋体" panose="02010600030101010101" pitchFamily="2" charset="-122"/>
              </a:rPr>
              <a:t>1</a:t>
            </a:r>
            <a:r>
              <a:rPr sz="1200" spc="-160" dirty="0">
                <a:latin typeface="宋体" panose="02010600030101010101" pitchFamily="2" charset="-122"/>
                <a:cs typeface="宋体" panose="02010600030101010101" pitchFamily="2" charset="-122"/>
              </a:rPr>
              <a:t>2",</a:t>
            </a:r>
            <a:endParaRPr sz="1200" dirty="0">
              <a:latin typeface="宋体" panose="02010600030101010101" pitchFamily="2" charset="-122"/>
              <a:cs typeface="宋体" panose="02010600030101010101" pitchFamily="2" charset="-122"/>
            </a:endParaRPr>
          </a:p>
          <a:p>
            <a:pPr marL="257175">
              <a:lnSpc>
                <a:spcPct val="100000"/>
              </a:lnSpc>
            </a:pPr>
            <a:r>
              <a:rPr sz="1200" spc="-165" dirty="0">
                <a:latin typeface="宋体" panose="02010600030101010101" pitchFamily="2" charset="-122"/>
                <a:cs typeface="宋体" panose="02010600030101010101" pitchFamily="2" charset="-122"/>
              </a:rPr>
              <a:t>"</a:t>
            </a:r>
            <a:r>
              <a:rPr sz="1200" spc="-90" dirty="0">
                <a:latin typeface="宋体" panose="02010600030101010101" pitchFamily="2" charset="-122"/>
                <a:cs typeface="宋体" panose="02010600030101010101" pitchFamily="2" charset="-122"/>
              </a:rPr>
              <a:t>Port</a:t>
            </a:r>
            <a:r>
              <a:rPr sz="1200" spc="-85" dirty="0">
                <a:latin typeface="宋体" panose="02010600030101010101" pitchFamily="2" charset="-122"/>
                <a:cs typeface="宋体" panose="02010600030101010101" pitchFamily="2" charset="-122"/>
              </a:rPr>
              <a:t>"</a:t>
            </a:r>
            <a:r>
              <a:rPr sz="1200" spc="-340" dirty="0">
                <a:latin typeface="宋体" panose="02010600030101010101" pitchFamily="2" charset="-122"/>
                <a:cs typeface="宋体" panose="02010600030101010101" pitchFamily="2" charset="-122"/>
              </a:rPr>
              <a:t>:</a:t>
            </a:r>
            <a:r>
              <a:rPr sz="1200" spc="-275" dirty="0">
                <a:latin typeface="宋体" panose="02010600030101010101" pitchFamily="2" charset="-122"/>
                <a:cs typeface="宋体" panose="02010600030101010101" pitchFamily="2" charset="-122"/>
              </a:rPr>
              <a:t> </a:t>
            </a:r>
            <a:r>
              <a:rPr sz="1200" spc="25" dirty="0">
                <a:latin typeface="宋体" panose="02010600030101010101" pitchFamily="2" charset="-122"/>
                <a:cs typeface="宋体" panose="02010600030101010101" pitchFamily="2" charset="-122"/>
              </a:rPr>
              <a:t>9</a:t>
            </a:r>
            <a:r>
              <a:rPr sz="1200" spc="30" dirty="0">
                <a:latin typeface="宋体" panose="02010600030101010101" pitchFamily="2" charset="-122"/>
                <a:cs typeface="宋体" panose="02010600030101010101" pitchFamily="2" charset="-122"/>
              </a:rPr>
              <a:t>1</a:t>
            </a:r>
            <a:r>
              <a:rPr sz="1200" spc="25" dirty="0">
                <a:latin typeface="宋体" panose="02010600030101010101" pitchFamily="2" charset="-122"/>
                <a:cs typeface="宋体" panose="02010600030101010101" pitchFamily="2" charset="-122"/>
              </a:rPr>
              <a:t>0</a:t>
            </a:r>
            <a:r>
              <a:rPr sz="1200" spc="-155" dirty="0">
                <a:latin typeface="宋体" panose="02010600030101010101" pitchFamily="2" charset="-122"/>
                <a:cs typeface="宋体" panose="02010600030101010101" pitchFamily="2" charset="-122"/>
              </a:rPr>
              <a:t>0,</a:t>
            </a:r>
            <a:endParaRPr sz="1200" dirty="0">
              <a:latin typeface="宋体" panose="02010600030101010101" pitchFamily="2" charset="-122"/>
              <a:cs typeface="宋体" panose="02010600030101010101" pitchFamily="2" charset="-122"/>
            </a:endParaRPr>
          </a:p>
          <a:p>
            <a:pPr marL="257175">
              <a:lnSpc>
                <a:spcPct val="100000"/>
              </a:lnSpc>
            </a:pPr>
            <a:r>
              <a:rPr sz="1200" spc="-165" dirty="0">
                <a:latin typeface="宋体" panose="02010600030101010101" pitchFamily="2" charset="-122"/>
                <a:cs typeface="宋体" panose="02010600030101010101" pitchFamily="2" charset="-122"/>
              </a:rPr>
              <a:t>"</a:t>
            </a:r>
            <a:r>
              <a:rPr sz="1200" spc="-35" dirty="0">
                <a:latin typeface="宋体" panose="02010600030101010101" pitchFamily="2" charset="-122"/>
                <a:cs typeface="宋体" panose="02010600030101010101" pitchFamily="2" charset="-122"/>
              </a:rPr>
              <a:t>Tags</a:t>
            </a:r>
            <a:r>
              <a:rPr sz="1200" spc="-30" dirty="0">
                <a:latin typeface="宋体" panose="02010600030101010101" pitchFamily="2" charset="-122"/>
                <a:cs typeface="宋体" panose="02010600030101010101" pitchFamily="2" charset="-122"/>
              </a:rPr>
              <a:t>"</a:t>
            </a:r>
            <a:r>
              <a:rPr sz="1200" spc="-340" dirty="0">
                <a:latin typeface="宋体" panose="02010600030101010101" pitchFamily="2" charset="-122"/>
                <a:cs typeface="宋体" panose="02010600030101010101" pitchFamily="2" charset="-122"/>
              </a:rPr>
              <a:t>:</a:t>
            </a:r>
            <a:r>
              <a:rPr sz="1200" spc="-285" dirty="0">
                <a:latin typeface="宋体" panose="02010600030101010101" pitchFamily="2" charset="-122"/>
                <a:cs typeface="宋体" panose="02010600030101010101" pitchFamily="2" charset="-122"/>
              </a:rPr>
              <a:t> </a:t>
            </a:r>
            <a:r>
              <a:rPr sz="1200" spc="-210" dirty="0">
                <a:latin typeface="宋体" panose="02010600030101010101" pitchFamily="2" charset="-122"/>
                <a:cs typeface="宋体" panose="02010600030101010101" pitchFamily="2" charset="-122"/>
              </a:rPr>
              <a:t>["</a:t>
            </a:r>
            <a:r>
              <a:rPr sz="1200" spc="70" dirty="0">
                <a:latin typeface="宋体" panose="02010600030101010101" pitchFamily="2" charset="-122"/>
                <a:cs typeface="宋体" panose="02010600030101010101" pitchFamily="2" charset="-122"/>
              </a:rPr>
              <a:t>no</a:t>
            </a:r>
            <a:r>
              <a:rPr sz="1200" spc="75" dirty="0">
                <a:latin typeface="宋体" panose="02010600030101010101" pitchFamily="2" charset="-122"/>
                <a:cs typeface="宋体" panose="02010600030101010101" pitchFamily="2" charset="-122"/>
              </a:rPr>
              <a:t>d</a:t>
            </a:r>
            <a:r>
              <a:rPr sz="1200" spc="-50" dirty="0">
                <a:latin typeface="宋体" panose="02010600030101010101" pitchFamily="2" charset="-122"/>
                <a:cs typeface="宋体" panose="02010600030101010101" pitchFamily="2" charset="-122"/>
              </a:rPr>
              <a:t>e</a:t>
            </a:r>
            <a:r>
              <a:rPr sz="1200" spc="-45" dirty="0">
                <a:latin typeface="宋体" panose="02010600030101010101" pitchFamily="2" charset="-122"/>
                <a:cs typeface="宋体" panose="02010600030101010101" pitchFamily="2" charset="-122"/>
              </a:rPr>
              <a:t>s</a:t>
            </a:r>
            <a:r>
              <a:rPr sz="1200" spc="-165" dirty="0">
                <a:latin typeface="宋体" panose="02010600030101010101" pitchFamily="2" charset="-122"/>
                <a:cs typeface="宋体" panose="02010600030101010101" pitchFamily="2" charset="-122"/>
              </a:rPr>
              <a:t>"</a:t>
            </a:r>
            <a:r>
              <a:rPr sz="1200" spc="-295" dirty="0">
                <a:latin typeface="宋体" panose="02010600030101010101" pitchFamily="2" charset="-122"/>
                <a:cs typeface="宋体" panose="02010600030101010101" pitchFamily="2" charset="-122"/>
              </a:rPr>
              <a:t>],</a:t>
            </a:r>
            <a:endParaRPr sz="1200" dirty="0">
              <a:latin typeface="宋体" panose="02010600030101010101" pitchFamily="2" charset="-122"/>
              <a:cs typeface="宋体" panose="02010600030101010101" pitchFamily="2" charset="-122"/>
            </a:endParaRPr>
          </a:p>
          <a:p>
            <a:pPr marL="257175">
              <a:lnSpc>
                <a:spcPct val="100000"/>
              </a:lnSpc>
            </a:pPr>
            <a:r>
              <a:rPr sz="1200" spc="-5" dirty="0">
                <a:latin typeface="宋体" panose="02010600030101010101" pitchFamily="2" charset="-122"/>
                <a:cs typeface="宋体" panose="02010600030101010101" pitchFamily="2" charset="-122"/>
              </a:rPr>
              <a:t>"Che</a:t>
            </a:r>
            <a:r>
              <a:rPr sz="1200" spc="-10" dirty="0">
                <a:latin typeface="宋体" panose="02010600030101010101" pitchFamily="2" charset="-122"/>
                <a:cs typeface="宋体" panose="02010600030101010101" pitchFamily="2" charset="-122"/>
              </a:rPr>
              <a:t>c</a:t>
            </a:r>
            <a:r>
              <a:rPr sz="1200" spc="-45" dirty="0">
                <a:latin typeface="宋体" panose="02010600030101010101" pitchFamily="2" charset="-122"/>
                <a:cs typeface="宋体" panose="02010600030101010101" pitchFamily="2" charset="-122"/>
              </a:rPr>
              <a:t>k</a:t>
            </a:r>
            <a:r>
              <a:rPr sz="1200" spc="-145" dirty="0">
                <a:latin typeface="宋体" panose="02010600030101010101" pitchFamily="2" charset="-122"/>
                <a:cs typeface="宋体" panose="02010600030101010101" pitchFamily="2" charset="-122"/>
              </a:rPr>
              <a:t>s</a:t>
            </a:r>
            <a:r>
              <a:rPr sz="1200" spc="-140" dirty="0">
                <a:latin typeface="宋体" panose="02010600030101010101" pitchFamily="2" charset="-122"/>
                <a:cs typeface="宋体" panose="02010600030101010101" pitchFamily="2" charset="-122"/>
              </a:rPr>
              <a:t>"</a:t>
            </a:r>
            <a:r>
              <a:rPr sz="1200" spc="-340" dirty="0">
                <a:latin typeface="宋体" panose="02010600030101010101" pitchFamily="2" charset="-122"/>
                <a:cs typeface="宋体" panose="02010600030101010101" pitchFamily="2" charset="-122"/>
              </a:rPr>
              <a:t>:</a:t>
            </a:r>
            <a:r>
              <a:rPr sz="1200" spc="-275" dirty="0">
                <a:latin typeface="宋体" panose="02010600030101010101" pitchFamily="2" charset="-122"/>
                <a:cs typeface="宋体" panose="02010600030101010101" pitchFamily="2" charset="-122"/>
              </a:rPr>
              <a:t> </a:t>
            </a:r>
            <a:r>
              <a:rPr sz="1200" spc="-254" dirty="0">
                <a:latin typeface="宋体" panose="02010600030101010101" pitchFamily="2" charset="-122"/>
                <a:cs typeface="宋体" panose="02010600030101010101" pitchFamily="2" charset="-122"/>
              </a:rPr>
              <a:t>[</a:t>
            </a:r>
            <a:r>
              <a:rPr sz="1200" spc="-250" dirty="0">
                <a:latin typeface="宋体" panose="02010600030101010101" pitchFamily="2" charset="-122"/>
                <a:cs typeface="宋体" panose="02010600030101010101" pitchFamily="2" charset="-122"/>
              </a:rPr>
              <a:t>{</a:t>
            </a:r>
            <a:endParaRPr sz="1200" dirty="0">
              <a:latin typeface="宋体" panose="02010600030101010101" pitchFamily="2" charset="-122"/>
              <a:cs typeface="宋体" panose="02010600030101010101" pitchFamily="2" charset="-122"/>
            </a:endParaRPr>
          </a:p>
          <a:p>
            <a:pPr marL="339725" marR="1841500">
              <a:lnSpc>
                <a:spcPct val="100000"/>
              </a:lnSpc>
            </a:pPr>
            <a:r>
              <a:rPr sz="1200" spc="-140" dirty="0">
                <a:latin typeface="宋体" panose="02010600030101010101" pitchFamily="2" charset="-122"/>
                <a:cs typeface="宋体" panose="02010600030101010101" pitchFamily="2" charset="-122"/>
              </a:rPr>
              <a:t>"http": </a:t>
            </a:r>
            <a:r>
              <a:rPr sz="1200" spc="-100" dirty="0">
                <a:latin typeface="宋体" panose="02010600030101010101" pitchFamily="2" charset="-122"/>
                <a:cs typeface="宋体" panose="02010600030101010101" pitchFamily="2" charset="-122"/>
              </a:rPr>
              <a:t>"http://172.29.1.12:9100/metrics", </a:t>
            </a:r>
            <a:r>
              <a:rPr sz="1200" spc="-585" dirty="0">
                <a:latin typeface="宋体" panose="02010600030101010101" pitchFamily="2" charset="-122"/>
                <a:cs typeface="宋体" panose="02010600030101010101" pitchFamily="2" charset="-122"/>
              </a:rPr>
              <a:t> </a:t>
            </a:r>
            <a:r>
              <a:rPr sz="1200" spc="-165" dirty="0">
                <a:latin typeface="宋体" panose="02010600030101010101" pitchFamily="2" charset="-122"/>
                <a:cs typeface="宋体" panose="02010600030101010101" pitchFamily="2" charset="-122"/>
              </a:rPr>
              <a:t>"</a:t>
            </a:r>
            <a:r>
              <a:rPr sz="1200" spc="-135" dirty="0">
                <a:latin typeface="宋体" panose="02010600030101010101" pitchFamily="2" charset="-122"/>
                <a:cs typeface="宋体" panose="02010600030101010101" pitchFamily="2" charset="-122"/>
              </a:rPr>
              <a:t>inte</a:t>
            </a:r>
            <a:r>
              <a:rPr sz="1200" spc="-130" dirty="0">
                <a:latin typeface="宋体" panose="02010600030101010101" pitchFamily="2" charset="-122"/>
                <a:cs typeface="宋体" panose="02010600030101010101" pitchFamily="2" charset="-122"/>
              </a:rPr>
              <a:t>r</a:t>
            </a:r>
            <a:r>
              <a:rPr sz="1200" spc="-135" dirty="0">
                <a:latin typeface="宋体" panose="02010600030101010101" pitchFamily="2" charset="-122"/>
                <a:cs typeface="宋体" panose="02010600030101010101" pitchFamily="2" charset="-122"/>
              </a:rPr>
              <a:t>val"</a:t>
            </a:r>
            <a:r>
              <a:rPr sz="1200" spc="-340" dirty="0">
                <a:latin typeface="宋体" panose="02010600030101010101" pitchFamily="2" charset="-122"/>
                <a:cs typeface="宋体" panose="02010600030101010101" pitchFamily="2" charset="-122"/>
              </a:rPr>
              <a:t>:</a:t>
            </a:r>
            <a:r>
              <a:rPr sz="1200" spc="-285" dirty="0">
                <a:latin typeface="宋体" panose="02010600030101010101" pitchFamily="2" charset="-122"/>
                <a:cs typeface="宋体" panose="02010600030101010101" pitchFamily="2" charset="-122"/>
              </a:rPr>
              <a:t> </a:t>
            </a:r>
            <a:r>
              <a:rPr sz="1200" spc="-165" dirty="0">
                <a:latin typeface="宋体" panose="02010600030101010101" pitchFamily="2" charset="-122"/>
                <a:cs typeface="宋体" panose="02010600030101010101" pitchFamily="2" charset="-122"/>
              </a:rPr>
              <a:t>"</a:t>
            </a:r>
            <a:r>
              <a:rPr sz="1200" spc="-85" dirty="0">
                <a:latin typeface="宋体" panose="02010600030101010101" pitchFamily="2" charset="-122"/>
                <a:cs typeface="宋体" panose="02010600030101010101" pitchFamily="2" charset="-122"/>
              </a:rPr>
              <a:t>5s"</a:t>
            </a:r>
            <a:endParaRPr sz="1200" dirty="0">
              <a:latin typeface="宋体" panose="02010600030101010101" pitchFamily="2" charset="-122"/>
              <a:cs typeface="宋体" panose="02010600030101010101" pitchFamily="2" charset="-122"/>
            </a:endParaRPr>
          </a:p>
          <a:p>
            <a:pPr marL="257175">
              <a:lnSpc>
                <a:spcPct val="100000"/>
              </a:lnSpc>
            </a:pPr>
            <a:r>
              <a:rPr sz="1200" spc="-254" dirty="0">
                <a:latin typeface="宋体" panose="02010600030101010101" pitchFamily="2" charset="-122"/>
                <a:cs typeface="宋体" panose="02010600030101010101" pitchFamily="2" charset="-122"/>
              </a:rPr>
              <a:t>}]</a:t>
            </a:r>
            <a:endParaRPr sz="1200" dirty="0">
              <a:latin typeface="宋体" panose="02010600030101010101" pitchFamily="2" charset="-122"/>
              <a:cs typeface="宋体" panose="02010600030101010101" pitchFamily="2" charset="-122"/>
            </a:endParaRPr>
          </a:p>
          <a:p>
            <a:pPr marL="174625">
              <a:lnSpc>
                <a:spcPct val="100000"/>
              </a:lnSpc>
            </a:pPr>
            <a:r>
              <a:rPr sz="1200" spc="-254" dirty="0">
                <a:latin typeface="宋体" panose="02010600030101010101" pitchFamily="2" charset="-122"/>
                <a:cs typeface="宋体" panose="02010600030101010101" pitchFamily="2" charset="-122"/>
              </a:rPr>
              <a:t>}]</a:t>
            </a:r>
            <a:endParaRPr sz="1200" dirty="0">
              <a:latin typeface="宋体" panose="02010600030101010101" pitchFamily="2" charset="-122"/>
              <a:cs typeface="宋体" panose="02010600030101010101" pitchFamily="2" charset="-122"/>
            </a:endParaRPr>
          </a:p>
          <a:p>
            <a:pPr marL="92075">
              <a:lnSpc>
                <a:spcPct val="100000"/>
              </a:lnSpc>
            </a:pPr>
            <a:r>
              <a:rPr sz="1200" spc="-250" dirty="0">
                <a:latin typeface="宋体" panose="02010600030101010101" pitchFamily="2" charset="-122"/>
                <a:cs typeface="宋体" panose="02010600030101010101" pitchFamily="2" charset="-122"/>
              </a:rPr>
              <a:t>}</a:t>
            </a:r>
            <a:endParaRPr sz="1200" dirty="0">
              <a:latin typeface="宋体" panose="02010600030101010101" pitchFamily="2" charset="-122"/>
              <a:cs typeface="宋体" panose="02010600030101010101" pitchFamily="2" charset="-122"/>
            </a:endParaRPr>
          </a:p>
        </p:txBody>
      </p:sp>
      <p:sp>
        <p:nvSpPr>
          <p:cNvPr id="8" name="object 8"/>
          <p:cNvSpPr txBox="1"/>
          <p:nvPr/>
        </p:nvSpPr>
        <p:spPr>
          <a:xfrm>
            <a:off x="1110614" y="4644390"/>
            <a:ext cx="4721225" cy="464820"/>
          </a:xfrm>
          <a:prstGeom prst="rect">
            <a:avLst/>
          </a:prstGeom>
        </p:spPr>
        <p:txBody>
          <a:bodyPr vert="horz" wrap="square" lIns="0" tIns="19685" rIns="0" bIns="0" rtlCol="0">
            <a:spAutoFit/>
          </a:bodyPr>
          <a:lstStyle/>
          <a:p>
            <a:pPr marL="12700" marR="5080">
              <a:lnSpc>
                <a:spcPts val="1730"/>
              </a:lnSpc>
              <a:spcBef>
                <a:spcPts val="155"/>
              </a:spcBef>
            </a:pPr>
            <a:r>
              <a:rPr sz="1450" spc="-10" dirty="0">
                <a:latin typeface="宋体" panose="02010600030101010101" pitchFamily="2" charset="-122"/>
                <a:cs typeface="宋体" panose="02010600030101010101" pitchFamily="2" charset="-122"/>
              </a:rPr>
              <a:t>而后，运行</a:t>
            </a:r>
            <a:r>
              <a:rPr sz="1450" spc="-60" dirty="0">
                <a:latin typeface="宋体" panose="02010600030101010101" pitchFamily="2" charset="-122"/>
                <a:cs typeface="宋体" panose="02010600030101010101" pitchFamily="2" charset="-122"/>
              </a:rPr>
              <a:t>c</a:t>
            </a:r>
            <a:r>
              <a:rPr sz="1450" spc="-65" dirty="0">
                <a:latin typeface="宋体" panose="02010600030101010101" pitchFamily="2" charset="-122"/>
                <a:cs typeface="宋体" panose="02010600030101010101" pitchFamily="2" charset="-122"/>
              </a:rPr>
              <a:t>o</a:t>
            </a:r>
            <a:r>
              <a:rPr sz="1450" dirty="0">
                <a:latin typeface="宋体" panose="02010600030101010101" pitchFamily="2" charset="-122"/>
                <a:cs typeface="宋体" panose="02010600030101010101" pitchFamily="2" charset="-122"/>
              </a:rPr>
              <a:t>n</a:t>
            </a:r>
            <a:r>
              <a:rPr sz="1450" spc="-200" dirty="0">
                <a:latin typeface="宋体" panose="02010600030101010101" pitchFamily="2" charset="-122"/>
                <a:cs typeface="宋体" panose="02010600030101010101" pitchFamily="2" charset="-122"/>
              </a:rPr>
              <a:t>s</a:t>
            </a:r>
            <a:r>
              <a:rPr sz="1450" spc="-20" dirty="0">
                <a:latin typeface="宋体" panose="02010600030101010101" pitchFamily="2" charset="-122"/>
                <a:cs typeface="宋体" panose="02010600030101010101" pitchFamily="2" charset="-122"/>
              </a:rPr>
              <a:t>u</a:t>
            </a:r>
            <a:r>
              <a:rPr sz="1450" spc="-400" dirty="0">
                <a:latin typeface="宋体" panose="02010600030101010101" pitchFamily="2" charset="-122"/>
                <a:cs typeface="宋体" panose="02010600030101010101" pitchFamily="2" charset="-122"/>
              </a:rPr>
              <a:t>l</a:t>
            </a:r>
            <a:r>
              <a:rPr sz="1450" spc="-380" dirty="0">
                <a:latin typeface="宋体" panose="02010600030101010101" pitchFamily="2" charset="-122"/>
                <a:cs typeface="宋体" panose="02010600030101010101" pitchFamily="2" charset="-122"/>
              </a:rPr>
              <a:t> </a:t>
            </a:r>
            <a:r>
              <a:rPr sz="1450" spc="-180" dirty="0">
                <a:latin typeface="宋体" panose="02010600030101010101" pitchFamily="2" charset="-122"/>
                <a:cs typeface="宋体" panose="02010600030101010101" pitchFamily="2" charset="-122"/>
              </a:rPr>
              <a:t>relo</a:t>
            </a:r>
            <a:r>
              <a:rPr sz="1450" spc="-190" dirty="0">
                <a:latin typeface="宋体" panose="02010600030101010101" pitchFamily="2" charset="-122"/>
                <a:cs typeface="宋体" panose="02010600030101010101" pitchFamily="2" charset="-122"/>
              </a:rPr>
              <a:t>a</a:t>
            </a:r>
            <a:r>
              <a:rPr sz="1450" spc="-10" dirty="0">
                <a:latin typeface="宋体" panose="02010600030101010101" pitchFamily="2" charset="-122"/>
                <a:cs typeface="宋体" panose="02010600030101010101" pitchFamily="2" charset="-122"/>
              </a:rPr>
              <a:t>d命令，让</a:t>
            </a:r>
            <a:r>
              <a:rPr sz="1450" spc="-60" dirty="0">
                <a:latin typeface="宋体" panose="02010600030101010101" pitchFamily="2" charset="-122"/>
                <a:cs typeface="宋体" panose="02010600030101010101" pitchFamily="2" charset="-122"/>
              </a:rPr>
              <a:t>c</a:t>
            </a:r>
            <a:r>
              <a:rPr sz="1450" spc="-65" dirty="0">
                <a:latin typeface="宋体" panose="02010600030101010101" pitchFamily="2" charset="-122"/>
                <a:cs typeface="宋体" panose="02010600030101010101" pitchFamily="2" charset="-122"/>
              </a:rPr>
              <a:t>o</a:t>
            </a:r>
            <a:r>
              <a:rPr sz="1450" dirty="0">
                <a:latin typeface="宋体" panose="02010600030101010101" pitchFamily="2" charset="-122"/>
                <a:cs typeface="宋体" panose="02010600030101010101" pitchFamily="2" charset="-122"/>
              </a:rPr>
              <a:t>n</a:t>
            </a:r>
            <a:r>
              <a:rPr sz="1450" spc="-200" dirty="0">
                <a:latin typeface="宋体" panose="02010600030101010101" pitchFamily="2" charset="-122"/>
                <a:cs typeface="宋体" panose="02010600030101010101" pitchFamily="2" charset="-122"/>
              </a:rPr>
              <a:t>s</a:t>
            </a:r>
            <a:r>
              <a:rPr sz="1450" spc="-20" dirty="0">
                <a:latin typeface="宋体" panose="02010600030101010101" pitchFamily="2" charset="-122"/>
                <a:cs typeface="宋体" panose="02010600030101010101" pitchFamily="2" charset="-122"/>
              </a:rPr>
              <a:t>u</a:t>
            </a:r>
            <a:r>
              <a:rPr sz="1450" spc="-400" dirty="0">
                <a:latin typeface="宋体" panose="02010600030101010101" pitchFamily="2" charset="-122"/>
                <a:cs typeface="宋体" panose="02010600030101010101" pitchFamily="2" charset="-122"/>
              </a:rPr>
              <a:t>l</a:t>
            </a:r>
            <a:r>
              <a:rPr sz="1450" spc="-10" dirty="0">
                <a:latin typeface="宋体" panose="02010600030101010101" pitchFamily="2" charset="-122"/>
                <a:cs typeface="宋体" panose="02010600030101010101" pitchFamily="2" charset="-122"/>
              </a:rPr>
              <a:t>重新加载配置信息； 或者，直接基于</a:t>
            </a:r>
            <a:r>
              <a:rPr sz="1450" spc="360" dirty="0">
                <a:latin typeface="宋体" panose="02010600030101010101" pitchFamily="2" charset="-122"/>
                <a:cs typeface="宋体" panose="02010600030101010101" pitchFamily="2" charset="-122"/>
              </a:rPr>
              <a:t>H</a:t>
            </a:r>
            <a:r>
              <a:rPr sz="1450" spc="160" dirty="0">
                <a:latin typeface="宋体" panose="02010600030101010101" pitchFamily="2" charset="-122"/>
                <a:cs typeface="宋体" panose="02010600030101010101" pitchFamily="2" charset="-122"/>
              </a:rPr>
              <a:t>TT</a:t>
            </a:r>
            <a:r>
              <a:rPr sz="1450" spc="85" dirty="0">
                <a:latin typeface="宋体" panose="02010600030101010101" pitchFamily="2" charset="-122"/>
                <a:cs typeface="宋体" panose="02010600030101010101" pitchFamily="2" charset="-122"/>
              </a:rPr>
              <a:t>P</a:t>
            </a:r>
            <a:r>
              <a:rPr sz="1450" spc="-380" dirty="0">
                <a:latin typeface="宋体" panose="02010600030101010101" pitchFamily="2" charset="-122"/>
                <a:cs typeface="宋体" panose="02010600030101010101" pitchFamily="2" charset="-122"/>
              </a:rPr>
              <a:t> </a:t>
            </a:r>
            <a:r>
              <a:rPr sz="1450" spc="240" dirty="0">
                <a:latin typeface="宋体" panose="02010600030101010101" pitchFamily="2" charset="-122"/>
                <a:cs typeface="宋体" panose="02010600030101010101" pitchFamily="2" charset="-122"/>
              </a:rPr>
              <a:t>A</a:t>
            </a:r>
            <a:r>
              <a:rPr sz="1450" spc="-65" dirty="0">
                <a:latin typeface="宋体" panose="02010600030101010101" pitchFamily="2" charset="-122"/>
                <a:cs typeface="宋体" panose="02010600030101010101" pitchFamily="2" charset="-122"/>
              </a:rPr>
              <a:t>PI</a:t>
            </a:r>
            <a:r>
              <a:rPr sz="1450" spc="-10" dirty="0">
                <a:latin typeface="宋体" panose="02010600030101010101" pitchFamily="2" charset="-122"/>
                <a:cs typeface="宋体" panose="02010600030101010101" pitchFamily="2" charset="-122"/>
              </a:rPr>
              <a:t>提交注册的服务信息即可；</a:t>
            </a:r>
            <a:endParaRPr sz="1450" dirty="0">
              <a:latin typeface="宋体" panose="02010600030101010101" pitchFamily="2" charset="-122"/>
              <a:cs typeface="宋体" panose="02010600030101010101" pitchFamily="2" charset="-122"/>
            </a:endParaRPr>
          </a:p>
        </p:txBody>
      </p:sp>
      <p:sp>
        <p:nvSpPr>
          <p:cNvPr id="9" name="object 9"/>
          <p:cNvSpPr txBox="1"/>
          <p:nvPr/>
        </p:nvSpPr>
        <p:spPr>
          <a:xfrm>
            <a:off x="1110614" y="5308600"/>
            <a:ext cx="4632325" cy="190500"/>
          </a:xfrm>
          <a:prstGeom prst="rect">
            <a:avLst/>
          </a:prstGeom>
        </p:spPr>
        <p:txBody>
          <a:bodyPr vert="horz" wrap="square" lIns="0" tIns="16510" rIns="0" bIns="0" rtlCol="0">
            <a:spAutoFit/>
          </a:bodyPr>
          <a:lstStyle/>
          <a:p>
            <a:pPr marL="12700">
              <a:lnSpc>
                <a:spcPct val="100000"/>
              </a:lnSpc>
              <a:spcBef>
                <a:spcPts val="130"/>
              </a:spcBef>
            </a:pPr>
            <a:r>
              <a:rPr sz="1050" spc="10" dirty="0">
                <a:latin typeface="Calibri" panose="020F0502020204030204"/>
                <a:cs typeface="Calibri" panose="020F0502020204030204"/>
              </a:rPr>
              <a:t>~#</a:t>
            </a:r>
            <a:r>
              <a:rPr sz="1050" spc="5" dirty="0">
                <a:latin typeface="Calibri" panose="020F0502020204030204"/>
                <a:cs typeface="Calibri" panose="020F0502020204030204"/>
              </a:rPr>
              <a:t> </a:t>
            </a:r>
            <a:r>
              <a:rPr sz="1050" spc="10" dirty="0">
                <a:latin typeface="Calibri" panose="020F0502020204030204"/>
                <a:cs typeface="Calibri" panose="020F0502020204030204"/>
              </a:rPr>
              <a:t>curl</a:t>
            </a:r>
            <a:r>
              <a:rPr sz="1050" spc="5" dirty="0">
                <a:latin typeface="Calibri" panose="020F0502020204030204"/>
                <a:cs typeface="Calibri" panose="020F0502020204030204"/>
              </a:rPr>
              <a:t> -X</a:t>
            </a:r>
            <a:r>
              <a:rPr sz="1050" spc="-5" dirty="0">
                <a:latin typeface="Calibri" panose="020F0502020204030204"/>
                <a:cs typeface="Calibri" panose="020F0502020204030204"/>
              </a:rPr>
              <a:t> </a:t>
            </a:r>
            <a:r>
              <a:rPr sz="1050" spc="15" dirty="0">
                <a:latin typeface="Calibri" panose="020F0502020204030204"/>
                <a:cs typeface="Calibri" panose="020F0502020204030204"/>
              </a:rPr>
              <a:t>PUT</a:t>
            </a:r>
            <a:r>
              <a:rPr sz="1050" spc="5" dirty="0">
                <a:latin typeface="Calibri" panose="020F0502020204030204"/>
                <a:cs typeface="Calibri" panose="020F0502020204030204"/>
              </a:rPr>
              <a:t> --data</a:t>
            </a:r>
            <a:r>
              <a:rPr sz="1050" spc="-20" dirty="0">
                <a:latin typeface="Calibri" panose="020F0502020204030204"/>
                <a:cs typeface="Calibri" panose="020F0502020204030204"/>
              </a:rPr>
              <a:t> </a:t>
            </a:r>
            <a:r>
              <a:rPr sz="1050" spc="10" dirty="0">
                <a:latin typeface="Calibri" panose="020F0502020204030204"/>
                <a:cs typeface="Calibri" panose="020F0502020204030204"/>
              </a:rPr>
              <a:t>@nodes.json</a:t>
            </a:r>
            <a:r>
              <a:rPr sz="1050" spc="5" dirty="0">
                <a:latin typeface="Calibri" panose="020F0502020204030204"/>
                <a:cs typeface="Calibri" panose="020F0502020204030204"/>
              </a:rPr>
              <a:t> </a:t>
            </a:r>
            <a:r>
              <a:rPr sz="1050" u="dash" spc="10" dirty="0">
                <a:solidFill>
                  <a:srgbClr val="0562C1"/>
                </a:solidFill>
                <a:uFill>
                  <a:solidFill>
                    <a:srgbClr val="0562C1"/>
                  </a:solidFill>
                </a:uFill>
                <a:latin typeface="Calibri" panose="020F0502020204030204"/>
                <a:cs typeface="Calibri" panose="020F0502020204030204"/>
              </a:rPr>
              <a:t>http://localhost:8500/v1/agent/service/register</a:t>
            </a:r>
            <a:endParaRPr sz="1050" dirty="0">
              <a:latin typeface="Calibri" panose="020F0502020204030204"/>
              <a:cs typeface="Calibri" panose="020F0502020204030204"/>
            </a:endParaRPr>
          </a:p>
        </p:txBody>
      </p:sp>
      <p:sp>
        <p:nvSpPr>
          <p:cNvPr id="10" name="object 10"/>
          <p:cNvSpPr txBox="1"/>
          <p:nvPr/>
        </p:nvSpPr>
        <p:spPr>
          <a:xfrm>
            <a:off x="1110614" y="5636259"/>
            <a:ext cx="4779645" cy="190500"/>
          </a:xfrm>
          <a:prstGeom prst="rect">
            <a:avLst/>
          </a:prstGeom>
        </p:spPr>
        <p:txBody>
          <a:bodyPr vert="horz" wrap="square" lIns="0" tIns="16510" rIns="0" bIns="0" rtlCol="0">
            <a:spAutoFit/>
          </a:bodyPr>
          <a:lstStyle/>
          <a:p>
            <a:pPr marL="12700">
              <a:lnSpc>
                <a:spcPct val="100000"/>
              </a:lnSpc>
              <a:spcBef>
                <a:spcPts val="130"/>
              </a:spcBef>
            </a:pPr>
            <a:r>
              <a:rPr sz="1050" spc="30" dirty="0">
                <a:latin typeface="宋体" panose="02010600030101010101" pitchFamily="2" charset="-122"/>
                <a:cs typeface="宋体" panose="02010600030101010101" pitchFamily="2" charset="-122"/>
              </a:rPr>
              <a:t>注销</a:t>
            </a:r>
            <a:r>
              <a:rPr sz="1050" spc="15" dirty="0">
                <a:latin typeface="Calibri" panose="020F0502020204030204"/>
                <a:cs typeface="Calibri" panose="020F0502020204030204"/>
              </a:rPr>
              <a:t>Service</a:t>
            </a:r>
            <a:r>
              <a:rPr sz="1050" spc="15" dirty="0">
                <a:latin typeface="宋体" panose="02010600030101010101" pitchFamily="2" charset="-122"/>
                <a:cs typeface="宋体" panose="02010600030101010101" pitchFamily="2" charset="-122"/>
              </a:rPr>
              <a:t>，</a:t>
            </a:r>
            <a:r>
              <a:rPr sz="1050" spc="30" dirty="0">
                <a:latin typeface="宋体" panose="02010600030101010101" pitchFamily="2" charset="-122"/>
                <a:cs typeface="宋体" panose="02010600030101010101" pitchFamily="2" charset="-122"/>
              </a:rPr>
              <a:t>要使</a:t>
            </a:r>
            <a:r>
              <a:rPr sz="1050" spc="20" dirty="0">
                <a:latin typeface="宋体" panose="02010600030101010101" pitchFamily="2" charset="-122"/>
                <a:cs typeface="宋体" panose="02010600030101010101" pitchFamily="2" charset="-122"/>
              </a:rPr>
              <a:t>用</a:t>
            </a:r>
            <a:r>
              <a:rPr sz="1050" spc="10" dirty="0">
                <a:latin typeface="Calibri" panose="020F0502020204030204"/>
                <a:cs typeface="Calibri" panose="020F0502020204030204"/>
              </a:rPr>
              <a:t>consul</a:t>
            </a:r>
            <a:r>
              <a:rPr sz="1050" spc="-30" dirty="0">
                <a:latin typeface="Calibri" panose="020F0502020204030204"/>
                <a:cs typeface="Calibri" panose="020F0502020204030204"/>
              </a:rPr>
              <a:t> </a:t>
            </a:r>
            <a:r>
              <a:rPr sz="1050" spc="10" dirty="0">
                <a:latin typeface="Calibri" panose="020F0502020204030204"/>
                <a:cs typeface="Calibri" panose="020F0502020204030204"/>
              </a:rPr>
              <a:t>service</a:t>
            </a:r>
            <a:r>
              <a:rPr sz="1050" spc="-5" dirty="0">
                <a:latin typeface="Calibri" panose="020F0502020204030204"/>
                <a:cs typeface="Calibri" panose="020F0502020204030204"/>
              </a:rPr>
              <a:t> </a:t>
            </a:r>
            <a:r>
              <a:rPr sz="1050" spc="10" dirty="0">
                <a:latin typeface="Calibri" panose="020F0502020204030204"/>
                <a:cs typeface="Calibri" panose="020F0502020204030204"/>
              </a:rPr>
              <a:t>deregister</a:t>
            </a:r>
            <a:r>
              <a:rPr sz="1050" spc="30" dirty="0">
                <a:latin typeface="宋体" panose="02010600030101010101" pitchFamily="2" charset="-122"/>
                <a:cs typeface="宋体" panose="02010600030101010101" pitchFamily="2" charset="-122"/>
              </a:rPr>
              <a:t>命令，或</a:t>
            </a:r>
            <a:r>
              <a:rPr sz="1050" spc="20" dirty="0">
                <a:latin typeface="宋体" panose="02010600030101010101" pitchFamily="2" charset="-122"/>
                <a:cs typeface="宋体" panose="02010600030101010101" pitchFamily="2" charset="-122"/>
              </a:rPr>
              <a:t>者</a:t>
            </a:r>
            <a:r>
              <a:rPr sz="1050" spc="30" dirty="0">
                <a:latin typeface="宋体" panose="02010600030101010101" pitchFamily="2" charset="-122"/>
                <a:cs typeface="宋体" panose="02010600030101010101" pitchFamily="2" charset="-122"/>
              </a:rPr>
              <a:t>通</a:t>
            </a:r>
            <a:r>
              <a:rPr sz="1050" spc="15" dirty="0">
                <a:latin typeface="宋体" panose="02010600030101010101" pitchFamily="2" charset="-122"/>
                <a:cs typeface="宋体" panose="02010600030101010101" pitchFamily="2" charset="-122"/>
              </a:rPr>
              <a:t>过</a:t>
            </a:r>
            <a:r>
              <a:rPr sz="1050" spc="10" dirty="0">
                <a:latin typeface="Calibri" panose="020F0502020204030204"/>
                <a:cs typeface="Calibri" panose="020F0502020204030204"/>
              </a:rPr>
              <a:t>deregister</a:t>
            </a:r>
            <a:r>
              <a:rPr sz="1050" spc="-30" dirty="0">
                <a:latin typeface="Calibri" panose="020F0502020204030204"/>
                <a:cs typeface="Calibri" panose="020F0502020204030204"/>
              </a:rPr>
              <a:t> </a:t>
            </a:r>
            <a:r>
              <a:rPr sz="1050" spc="10" dirty="0">
                <a:latin typeface="Calibri" panose="020F0502020204030204"/>
                <a:cs typeface="Calibri" panose="020F0502020204030204"/>
              </a:rPr>
              <a:t>API</a:t>
            </a:r>
            <a:r>
              <a:rPr sz="1050" spc="30" dirty="0">
                <a:latin typeface="宋体" panose="02010600030101010101" pitchFamily="2" charset="-122"/>
                <a:cs typeface="宋体" panose="02010600030101010101" pitchFamily="2" charset="-122"/>
              </a:rPr>
              <a:t>完成；</a:t>
            </a:r>
            <a:endParaRPr sz="1050" dirty="0">
              <a:latin typeface="宋体" panose="02010600030101010101" pitchFamily="2" charset="-122"/>
              <a:cs typeface="宋体" panose="02010600030101010101" pitchFamily="2" charset="-122"/>
            </a:endParaRPr>
          </a:p>
        </p:txBody>
      </p:sp>
      <p:pic>
        <p:nvPicPr>
          <p:cNvPr id="14" name="object 4"/>
          <p:cNvPicPr/>
          <p:nvPr>
            <p:custDataLst>
              <p:tags r:id="rId1"/>
            </p:custDataLst>
          </p:nvPr>
        </p:nvPicPr>
        <p:blipFill>
          <a:blip r:embed="rId7" cstate="print"/>
          <a:stretch>
            <a:fillRect/>
          </a:stretch>
        </p:blipFill>
        <p:spPr>
          <a:xfrm>
            <a:off x="0" y="6436359"/>
            <a:ext cx="12190729" cy="421640"/>
          </a:xfrm>
          <a:prstGeom prst="rect">
            <a:avLst/>
          </a:prstGeom>
        </p:spPr>
      </p:pic>
      <p:sp>
        <p:nvSpPr>
          <p:cNvPr id="15"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6" name="图片 15"/>
          <p:cNvPicPr>
            <a:picLocks noChangeAspect="1"/>
          </p:cNvPicPr>
          <p:nvPr>
            <p:custDataLst>
              <p:tags r:id="rId3"/>
            </p:custDataLst>
          </p:nvPr>
        </p:nvPicPr>
        <p:blipFill>
          <a:blip r:embed="rId8"/>
          <a:stretch>
            <a:fillRect/>
          </a:stretch>
        </p:blipFill>
        <p:spPr>
          <a:xfrm>
            <a:off x="8537699" y="209863"/>
            <a:ext cx="2565911" cy="61824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844925"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基于</a:t>
            </a:r>
            <a:r>
              <a:rPr sz="3200" b="0" spc="-320" dirty="0">
                <a:solidFill>
                  <a:srgbClr val="000000"/>
                </a:solidFill>
                <a:latin typeface="宋体" panose="02010600030101010101" pitchFamily="2" charset="-122"/>
                <a:cs typeface="宋体" panose="02010600030101010101" pitchFamily="2" charset="-122"/>
              </a:rPr>
              <a:t>Consu</a:t>
            </a:r>
            <a:r>
              <a:rPr sz="3200" b="0" spc="-330" dirty="0">
                <a:solidFill>
                  <a:srgbClr val="000000"/>
                </a:solidFill>
                <a:latin typeface="宋体" panose="02010600030101010101" pitchFamily="2" charset="-122"/>
                <a:cs typeface="宋体" panose="02010600030101010101" pitchFamily="2" charset="-122"/>
              </a:rPr>
              <a:t>l</a:t>
            </a:r>
            <a:r>
              <a:rPr sz="3200" b="0" dirty="0">
                <a:solidFill>
                  <a:srgbClr val="000000"/>
                </a:solidFill>
                <a:latin typeface="宋体" panose="02010600030101010101" pitchFamily="2" charset="-122"/>
                <a:cs typeface="宋体" panose="02010600030101010101" pitchFamily="2" charset="-122"/>
              </a:rPr>
              <a:t>的服务发现</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48289"/>
            <a:ext cx="8478520" cy="4083685"/>
          </a:xfrm>
          <a:prstGeom prst="rect">
            <a:avLst/>
          </a:prstGeom>
        </p:spPr>
        <p:txBody>
          <a:bodyPr vert="horz" wrap="square" lIns="0" tIns="55244" rIns="0" bIns="0" rtlCol="0">
            <a:spAutoFit/>
          </a:bodyPr>
          <a:lstStyle/>
          <a:p>
            <a:pPr marL="304800" indent="-292100">
              <a:lnSpc>
                <a:spcPct val="100000"/>
              </a:lnSpc>
              <a:spcBef>
                <a:spcPts val="435"/>
              </a:spcBef>
              <a:buClr>
                <a:srgbClr val="4770C4"/>
              </a:buClr>
              <a:buFont typeface="Wingdings" panose="05000000000000000000"/>
              <a:buChar char=""/>
              <a:tabLst>
                <a:tab pos="304800" algn="l"/>
              </a:tabLst>
            </a:pPr>
            <a:r>
              <a:rPr sz="2000" spc="-70" dirty="0">
                <a:latin typeface="宋体" panose="02010600030101010101" pitchFamily="2" charset="-122"/>
                <a:cs typeface="宋体" panose="02010600030101010101" pitchFamily="2" charset="-122"/>
              </a:rPr>
              <a:t>Prometheus</a:t>
            </a:r>
            <a:r>
              <a:rPr sz="2000" dirty="0">
                <a:latin typeface="宋体" panose="02010600030101010101" pitchFamily="2" charset="-122"/>
                <a:cs typeface="宋体" panose="02010600030101010101" pitchFamily="2" charset="-122"/>
              </a:rPr>
              <a:t>的</a:t>
            </a:r>
            <a:r>
              <a:rPr sz="2000" spc="-90" dirty="0">
                <a:latin typeface="宋体" panose="02010600030101010101" pitchFamily="2" charset="-122"/>
                <a:cs typeface="宋体" panose="02010600030101010101" pitchFamily="2" charset="-122"/>
              </a:rPr>
              <a:t>Consul</a:t>
            </a:r>
            <a:r>
              <a:rPr sz="2000" dirty="0">
                <a:latin typeface="宋体" panose="02010600030101010101" pitchFamily="2" charset="-122"/>
                <a:cs typeface="宋体" panose="02010600030101010101" pitchFamily="2" charset="-122"/>
              </a:rPr>
              <a:t>服务发现机制将通过</a:t>
            </a:r>
            <a:r>
              <a:rPr sz="2000" spc="-90" dirty="0">
                <a:latin typeface="宋体" panose="02010600030101010101" pitchFamily="2" charset="-122"/>
                <a:cs typeface="宋体" panose="02010600030101010101" pitchFamily="2" charset="-122"/>
              </a:rPr>
              <a:t>Consul</a:t>
            </a:r>
            <a:r>
              <a:rPr sz="2000" dirty="0">
                <a:latin typeface="宋体" panose="02010600030101010101" pitchFamily="2" charset="-122"/>
                <a:cs typeface="宋体" panose="02010600030101010101" pitchFamily="2" charset="-122"/>
              </a:rPr>
              <a:t>的</a:t>
            </a:r>
            <a:r>
              <a:rPr sz="2000" spc="-170" dirty="0">
                <a:latin typeface="宋体" panose="02010600030101010101" pitchFamily="2" charset="-122"/>
                <a:cs typeface="宋体" panose="02010600030101010101" pitchFamily="2" charset="-122"/>
              </a:rPr>
              <a:t>Catalog</a:t>
            </a:r>
            <a:r>
              <a:rPr sz="2000" spc="-440" dirty="0">
                <a:latin typeface="宋体" panose="02010600030101010101" pitchFamily="2" charset="-122"/>
                <a:cs typeface="宋体" panose="02010600030101010101" pitchFamily="2" charset="-122"/>
              </a:rPr>
              <a:t> </a:t>
            </a:r>
            <a:r>
              <a:rPr sz="2000" spc="60" dirty="0">
                <a:latin typeface="宋体" panose="02010600030101010101" pitchFamily="2" charset="-122"/>
                <a:cs typeface="宋体" panose="02010600030101010101" pitchFamily="2" charset="-122"/>
              </a:rPr>
              <a:t>API</a:t>
            </a:r>
            <a:r>
              <a:rPr sz="2000" dirty="0">
                <a:latin typeface="宋体" panose="02010600030101010101" pitchFamily="2" charset="-122"/>
                <a:cs typeface="宋体" panose="02010600030101010101" pitchFamily="2" charset="-122"/>
              </a:rPr>
              <a:t>来发现</a:t>
            </a:r>
            <a:r>
              <a:rPr sz="2000" spc="-235" dirty="0">
                <a:latin typeface="宋体" panose="02010600030101010101" pitchFamily="2" charset="-122"/>
                <a:cs typeface="宋体" panose="02010600030101010101" pitchFamily="2" charset="-122"/>
              </a:rPr>
              <a:t>target；</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在发现的</a:t>
            </a:r>
            <a:r>
              <a:rPr sz="1800" spc="-235" dirty="0">
                <a:latin typeface="宋体" panose="02010600030101010101" pitchFamily="2" charset="-122"/>
                <a:cs typeface="宋体" panose="02010600030101010101" pitchFamily="2" charset="-122"/>
              </a:rPr>
              <a:t>tar</a:t>
            </a:r>
            <a:r>
              <a:rPr sz="1800" spc="-229" dirty="0">
                <a:latin typeface="宋体" panose="02010600030101010101" pitchFamily="2" charset="-122"/>
                <a:cs typeface="宋体" panose="02010600030101010101" pitchFamily="2" charset="-122"/>
              </a:rPr>
              <a:t>g</a:t>
            </a:r>
            <a:r>
              <a:rPr sz="1800" spc="-265" dirty="0">
                <a:latin typeface="宋体" panose="02010600030101010101" pitchFamily="2" charset="-122"/>
                <a:cs typeface="宋体" panose="02010600030101010101" pitchFamily="2" charset="-122"/>
              </a:rPr>
              <a:t>e</a:t>
            </a:r>
            <a:r>
              <a:rPr sz="1800" spc="-260" dirty="0">
                <a:latin typeface="宋体" panose="02010600030101010101" pitchFamily="2" charset="-122"/>
                <a:cs typeface="宋体" panose="02010600030101010101" pitchFamily="2" charset="-122"/>
              </a:rPr>
              <a:t>t</a:t>
            </a:r>
            <a:r>
              <a:rPr sz="1800" dirty="0">
                <a:latin typeface="宋体" panose="02010600030101010101" pitchFamily="2" charset="-122"/>
                <a:cs typeface="宋体" panose="02010600030101010101" pitchFamily="2" charset="-122"/>
              </a:rPr>
              <a:t>上执行</a:t>
            </a:r>
            <a:r>
              <a:rPr sz="1800" spc="-250" dirty="0">
                <a:latin typeface="宋体" panose="02010600030101010101" pitchFamily="2" charset="-122"/>
                <a:cs typeface="宋体" panose="02010600030101010101" pitchFamily="2" charset="-122"/>
              </a:rPr>
              <a:t>relabe</a:t>
            </a:r>
            <a:r>
              <a:rPr sz="1800" spc="-254" dirty="0">
                <a:latin typeface="宋体" panose="02010600030101010101" pitchFamily="2" charset="-122"/>
                <a:cs typeface="宋体" panose="02010600030101010101" pitchFamily="2" charset="-122"/>
              </a:rPr>
              <a:t>l</a:t>
            </a:r>
            <a:r>
              <a:rPr sz="1800" dirty="0">
                <a:latin typeface="宋体" panose="02010600030101010101" pitchFamily="2" charset="-122"/>
                <a:cs typeface="宋体" panose="02010600030101010101" pitchFamily="2" charset="-122"/>
              </a:rPr>
              <a:t>时，它支持使用如下</a:t>
            </a:r>
            <a:r>
              <a:rPr sz="1800" spc="-15" dirty="0">
                <a:latin typeface="宋体" panose="02010600030101010101" pitchFamily="2" charset="-122"/>
                <a:cs typeface="宋体" panose="02010600030101010101" pitchFamily="2" charset="-122"/>
              </a:rPr>
              <a:t>met</a:t>
            </a:r>
            <a:r>
              <a:rPr sz="1800" spc="-170" dirty="0">
                <a:latin typeface="宋体" panose="02010600030101010101" pitchFamily="2" charset="-122"/>
                <a:cs typeface="宋体" panose="02010600030101010101" pitchFamily="2" charset="-122"/>
              </a:rPr>
              <a:t>a</a:t>
            </a:r>
            <a:r>
              <a:rPr sz="1800" dirty="0">
                <a:latin typeface="宋体" panose="02010600030101010101" pitchFamily="2" charset="-122"/>
                <a:cs typeface="宋体" panose="02010600030101010101" pitchFamily="2" charset="-122"/>
              </a:rPr>
              <a:t>标签</a:t>
            </a:r>
            <a:endParaRPr sz="1800">
              <a:latin typeface="宋体" panose="02010600030101010101" pitchFamily="2" charset="-122"/>
              <a:cs typeface="宋体" panose="02010600030101010101" pitchFamily="2" charset="-122"/>
            </a:endParaRPr>
          </a:p>
          <a:p>
            <a:pPr marL="1257300" lvl="2" indent="-330835">
              <a:lnSpc>
                <a:spcPct val="100000"/>
              </a:lnSpc>
              <a:spcBef>
                <a:spcPts val="320"/>
              </a:spcBef>
              <a:buFont typeface="Wingdings" panose="05000000000000000000"/>
              <a:buChar char=""/>
              <a:tabLst>
                <a:tab pos="1257300" algn="l"/>
                <a:tab pos="1257935" algn="l"/>
                <a:tab pos="1460500"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50" dirty="0">
                <a:latin typeface="宋体" panose="02010600030101010101" pitchFamily="2" charset="-122"/>
                <a:cs typeface="宋体" panose="02010600030101010101" pitchFamily="2" charset="-122"/>
              </a:rPr>
              <a:t>meta_</a:t>
            </a:r>
            <a:r>
              <a:rPr sz="1600" spc="-135" dirty="0">
                <a:latin typeface="宋体" panose="02010600030101010101" pitchFamily="2" charset="-122"/>
                <a:cs typeface="宋体" panose="02010600030101010101" pitchFamily="2" charset="-122"/>
              </a:rPr>
              <a:t>c</a:t>
            </a:r>
            <a:r>
              <a:rPr sz="1600" spc="15" dirty="0">
                <a:latin typeface="宋体" panose="02010600030101010101" pitchFamily="2" charset="-122"/>
                <a:cs typeface="宋体" panose="02010600030101010101" pitchFamily="2" charset="-122"/>
              </a:rPr>
              <a:t>o</a:t>
            </a:r>
            <a:r>
              <a:rPr sz="1600" spc="20" dirty="0">
                <a:latin typeface="宋体" panose="02010600030101010101" pitchFamily="2" charset="-122"/>
                <a:cs typeface="宋体" panose="02010600030101010101" pitchFamily="2" charset="-122"/>
              </a:rPr>
              <a:t>n</a:t>
            </a:r>
            <a:r>
              <a:rPr sz="1600" spc="-120" dirty="0">
                <a:latin typeface="宋体" panose="02010600030101010101" pitchFamily="2" charset="-122"/>
                <a:cs typeface="宋体" panose="02010600030101010101" pitchFamily="2" charset="-122"/>
              </a:rPr>
              <a:t>s</a:t>
            </a:r>
            <a:r>
              <a:rPr sz="1600" spc="-130" dirty="0">
                <a:latin typeface="宋体" panose="02010600030101010101" pitchFamily="2" charset="-122"/>
                <a:cs typeface="宋体" panose="02010600030101010101" pitchFamily="2" charset="-122"/>
              </a:rPr>
              <a:t>u</a:t>
            </a:r>
            <a:r>
              <a:rPr sz="1600" spc="-434" dirty="0">
                <a:latin typeface="宋体" panose="02010600030101010101" pitchFamily="2" charset="-122"/>
                <a:cs typeface="宋体" panose="02010600030101010101" pitchFamily="2" charset="-122"/>
              </a:rPr>
              <a:t>l</a:t>
            </a:r>
            <a:r>
              <a:rPr sz="1600" dirty="0">
                <a:latin typeface="宋体" panose="02010600030101010101" pitchFamily="2" charset="-122"/>
                <a:cs typeface="宋体" panose="02010600030101010101" pitchFamily="2" charset="-122"/>
              </a:rPr>
              <a:t>_</a:t>
            </a:r>
            <a:r>
              <a:rPr sz="1600" spc="-145" dirty="0">
                <a:latin typeface="宋体" panose="02010600030101010101" pitchFamily="2" charset="-122"/>
                <a:cs typeface="宋体" panose="02010600030101010101" pitchFamily="2" charset="-122"/>
              </a:rPr>
              <a:t>addres</a:t>
            </a:r>
            <a:r>
              <a:rPr sz="1600" spc="-150" dirty="0">
                <a:latin typeface="宋体" panose="02010600030101010101" pitchFamily="2" charset="-122"/>
                <a:cs typeface="宋体" panose="02010600030101010101" pitchFamily="2" charset="-122"/>
              </a:rPr>
              <a:t>s</a:t>
            </a:r>
            <a:r>
              <a:rPr sz="1600" spc="-450" dirty="0">
                <a:latin typeface="宋体" panose="02010600030101010101" pitchFamily="2" charset="-122"/>
                <a:cs typeface="宋体" panose="02010600030101010101" pitchFamily="2" charset="-122"/>
              </a:rPr>
              <a:t>:</a:t>
            </a:r>
            <a:r>
              <a:rPr sz="1600" spc="-409"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th</a:t>
            </a:r>
            <a:r>
              <a:rPr sz="1600" spc="-135" dirty="0">
                <a:latin typeface="宋体" panose="02010600030101010101" pitchFamily="2" charset="-122"/>
                <a:cs typeface="宋体" panose="02010600030101010101" pitchFamily="2" charset="-122"/>
              </a:rPr>
              <a:t>e</a:t>
            </a:r>
            <a:r>
              <a:rPr sz="1600" spc="-420" dirty="0">
                <a:latin typeface="宋体" panose="02010600030101010101" pitchFamily="2" charset="-122"/>
                <a:cs typeface="宋体" panose="02010600030101010101" pitchFamily="2" charset="-122"/>
              </a:rPr>
              <a:t> </a:t>
            </a:r>
            <a:r>
              <a:rPr sz="1600" spc="-145" dirty="0">
                <a:latin typeface="宋体" panose="02010600030101010101" pitchFamily="2" charset="-122"/>
                <a:cs typeface="宋体" panose="02010600030101010101" pitchFamily="2" charset="-122"/>
              </a:rPr>
              <a:t>address</a:t>
            </a:r>
            <a:r>
              <a:rPr sz="1600" spc="-395"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420"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th</a:t>
            </a:r>
            <a:r>
              <a:rPr sz="1600" spc="-135" dirty="0">
                <a:latin typeface="宋体" panose="02010600030101010101" pitchFamily="2" charset="-122"/>
                <a:cs typeface="宋体" panose="02010600030101010101" pitchFamily="2" charset="-122"/>
              </a:rPr>
              <a:t>e</a:t>
            </a:r>
            <a:r>
              <a:rPr sz="1600" spc="-420" dirty="0">
                <a:latin typeface="宋体" panose="02010600030101010101" pitchFamily="2" charset="-122"/>
                <a:cs typeface="宋体" panose="02010600030101010101" pitchFamily="2" charset="-122"/>
              </a:rPr>
              <a:t> </a:t>
            </a:r>
            <a:r>
              <a:rPr sz="1600" spc="-195" dirty="0">
                <a:latin typeface="宋体" panose="02010600030101010101" pitchFamily="2" charset="-122"/>
                <a:cs typeface="宋体" panose="02010600030101010101" pitchFamily="2" charset="-122"/>
              </a:rPr>
              <a:t>targe</a:t>
            </a:r>
            <a:r>
              <a:rPr sz="1600" spc="-335" dirty="0">
                <a:latin typeface="宋体" panose="02010600030101010101" pitchFamily="2" charset="-122"/>
                <a:cs typeface="宋体" panose="02010600030101010101" pitchFamily="2" charset="-122"/>
              </a:rPr>
              <a:t>t</a:t>
            </a:r>
            <a:endParaRPr sz="1600">
              <a:latin typeface="宋体" panose="02010600030101010101" pitchFamily="2" charset="-122"/>
              <a:cs typeface="宋体" panose="02010600030101010101" pitchFamily="2" charset="-122"/>
            </a:endParaRPr>
          </a:p>
          <a:p>
            <a:pPr marL="1206500" lvl="2" indent="-280035">
              <a:lnSpc>
                <a:spcPct val="100000"/>
              </a:lnSpc>
              <a:spcBef>
                <a:spcPts val="310"/>
              </a:spcBef>
              <a:buFont typeface="Wingdings" panose="05000000000000000000"/>
              <a:buChar char=""/>
              <a:tabLst>
                <a:tab pos="1207135" algn="l"/>
                <a:tab pos="1409700"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50" dirty="0">
                <a:latin typeface="宋体" panose="02010600030101010101" pitchFamily="2" charset="-122"/>
                <a:cs typeface="宋体" panose="02010600030101010101" pitchFamily="2" charset="-122"/>
              </a:rPr>
              <a:t>meta</a:t>
            </a:r>
            <a:r>
              <a:rPr sz="1600" dirty="0">
                <a:latin typeface="宋体" panose="02010600030101010101" pitchFamily="2" charset="-122"/>
                <a:cs typeface="宋体" panose="02010600030101010101" pitchFamily="2" charset="-122"/>
              </a:rPr>
              <a:t>_</a:t>
            </a:r>
            <a:r>
              <a:rPr sz="1600" spc="-135" dirty="0">
                <a:latin typeface="宋体" panose="02010600030101010101" pitchFamily="2" charset="-122"/>
                <a:cs typeface="宋体" panose="02010600030101010101" pitchFamily="2" charset="-122"/>
              </a:rPr>
              <a:t>c</a:t>
            </a:r>
            <a:r>
              <a:rPr sz="1600" spc="15" dirty="0">
                <a:latin typeface="宋体" panose="02010600030101010101" pitchFamily="2" charset="-122"/>
                <a:cs typeface="宋体" panose="02010600030101010101" pitchFamily="2" charset="-122"/>
              </a:rPr>
              <a:t>o</a:t>
            </a:r>
            <a:r>
              <a:rPr sz="1600" spc="20" dirty="0">
                <a:latin typeface="宋体" panose="02010600030101010101" pitchFamily="2" charset="-122"/>
                <a:cs typeface="宋体" panose="02010600030101010101" pitchFamily="2" charset="-122"/>
              </a:rPr>
              <a:t>n</a:t>
            </a:r>
            <a:r>
              <a:rPr sz="1600" spc="-120" dirty="0">
                <a:latin typeface="宋体" panose="02010600030101010101" pitchFamily="2" charset="-122"/>
                <a:cs typeface="宋体" panose="02010600030101010101" pitchFamily="2" charset="-122"/>
              </a:rPr>
              <a:t>s</a:t>
            </a:r>
            <a:r>
              <a:rPr sz="1600" spc="-130" dirty="0">
                <a:latin typeface="宋体" panose="02010600030101010101" pitchFamily="2" charset="-122"/>
                <a:cs typeface="宋体" panose="02010600030101010101" pitchFamily="2" charset="-122"/>
              </a:rPr>
              <a:t>u</a:t>
            </a:r>
            <a:r>
              <a:rPr sz="1600" spc="-434" dirty="0">
                <a:latin typeface="宋体" panose="02010600030101010101" pitchFamily="2" charset="-122"/>
                <a:cs typeface="宋体" panose="02010600030101010101" pitchFamily="2" charset="-122"/>
              </a:rPr>
              <a:t>l</a:t>
            </a:r>
            <a:r>
              <a:rPr sz="1600" dirty="0">
                <a:latin typeface="宋体" panose="02010600030101010101" pitchFamily="2" charset="-122"/>
                <a:cs typeface="宋体" panose="02010600030101010101" pitchFamily="2" charset="-122"/>
              </a:rPr>
              <a:t>_</a:t>
            </a:r>
            <a:r>
              <a:rPr sz="1600" spc="-70" dirty="0">
                <a:latin typeface="宋体" panose="02010600030101010101" pitchFamily="2" charset="-122"/>
                <a:cs typeface="宋体" panose="02010600030101010101" pitchFamily="2" charset="-122"/>
              </a:rPr>
              <a:t>d</a:t>
            </a:r>
            <a:r>
              <a:rPr sz="1600" spc="-60" dirty="0">
                <a:latin typeface="宋体" panose="02010600030101010101" pitchFamily="2" charset="-122"/>
                <a:cs typeface="宋体" panose="02010600030101010101" pitchFamily="2" charset="-122"/>
              </a:rPr>
              <a:t>c</a:t>
            </a:r>
            <a:r>
              <a:rPr sz="1600" spc="-450" dirty="0">
                <a:latin typeface="宋体" panose="02010600030101010101" pitchFamily="2" charset="-122"/>
                <a:cs typeface="宋体" panose="02010600030101010101" pitchFamily="2" charset="-122"/>
              </a:rPr>
              <a:t>:</a:t>
            </a:r>
            <a:r>
              <a:rPr sz="1600" spc="-434"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th</a:t>
            </a:r>
            <a:r>
              <a:rPr sz="1600" spc="-135" dirty="0">
                <a:latin typeface="宋体" panose="02010600030101010101" pitchFamily="2" charset="-122"/>
                <a:cs typeface="宋体" panose="02010600030101010101" pitchFamily="2" charset="-122"/>
              </a:rPr>
              <a:t>e</a:t>
            </a:r>
            <a:r>
              <a:rPr sz="1600" spc="-420" dirty="0">
                <a:latin typeface="宋体" panose="02010600030101010101" pitchFamily="2" charset="-122"/>
                <a:cs typeface="宋体" panose="02010600030101010101" pitchFamily="2" charset="-122"/>
              </a:rPr>
              <a:t> </a:t>
            </a:r>
            <a:r>
              <a:rPr sz="1600" spc="-155" dirty="0">
                <a:latin typeface="宋体" panose="02010600030101010101" pitchFamily="2" charset="-122"/>
                <a:cs typeface="宋体" panose="02010600030101010101" pitchFamily="2" charset="-122"/>
              </a:rPr>
              <a:t>datac</a:t>
            </a:r>
            <a:r>
              <a:rPr sz="1600" spc="-60" dirty="0">
                <a:latin typeface="宋体" panose="02010600030101010101" pitchFamily="2" charset="-122"/>
                <a:cs typeface="宋体" panose="02010600030101010101" pitchFamily="2" charset="-122"/>
              </a:rPr>
              <a:t>en</a:t>
            </a:r>
            <a:r>
              <a:rPr sz="1600" spc="-345" dirty="0">
                <a:latin typeface="宋体" panose="02010600030101010101" pitchFamily="2" charset="-122"/>
                <a:cs typeface="宋体" panose="02010600030101010101" pitchFamily="2" charset="-122"/>
              </a:rPr>
              <a:t>t</a:t>
            </a:r>
            <a:r>
              <a:rPr sz="1600" spc="-145" dirty="0">
                <a:latin typeface="宋体" panose="02010600030101010101" pitchFamily="2" charset="-122"/>
                <a:cs typeface="宋体" panose="02010600030101010101" pitchFamily="2" charset="-122"/>
              </a:rPr>
              <a:t>e</a:t>
            </a:r>
            <a:r>
              <a:rPr sz="1600" spc="-270" dirty="0">
                <a:latin typeface="宋体" panose="02010600030101010101" pitchFamily="2" charset="-122"/>
                <a:cs typeface="宋体" panose="02010600030101010101" pitchFamily="2" charset="-122"/>
              </a:rPr>
              <a:t>r</a:t>
            </a:r>
            <a:r>
              <a:rPr sz="1600" spc="-425" dirty="0">
                <a:latin typeface="宋体" panose="02010600030101010101" pitchFamily="2" charset="-122"/>
                <a:cs typeface="宋体" panose="02010600030101010101" pitchFamily="2" charset="-122"/>
              </a:rPr>
              <a:t> </a:t>
            </a:r>
            <a:r>
              <a:rPr sz="1600" spc="40" dirty="0">
                <a:latin typeface="宋体" panose="02010600030101010101" pitchFamily="2" charset="-122"/>
                <a:cs typeface="宋体" panose="02010600030101010101" pitchFamily="2" charset="-122"/>
              </a:rPr>
              <a:t>name</a:t>
            </a:r>
            <a:r>
              <a:rPr sz="1600" spc="-409"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fo</a:t>
            </a:r>
            <a:r>
              <a:rPr sz="1600" spc="-270" dirty="0">
                <a:latin typeface="宋体" panose="02010600030101010101" pitchFamily="2" charset="-122"/>
                <a:cs typeface="宋体" panose="02010600030101010101" pitchFamily="2" charset="-122"/>
              </a:rPr>
              <a:t>r</a:t>
            </a:r>
            <a:r>
              <a:rPr sz="1600" spc="-400"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30" dirty="0">
                <a:latin typeface="宋体" panose="02010600030101010101" pitchFamily="2" charset="-122"/>
                <a:cs typeface="宋体" panose="02010600030101010101" pitchFamily="2" charset="-122"/>
              </a:rPr>
              <a:t> </a:t>
            </a:r>
            <a:r>
              <a:rPr sz="1600" spc="-195" dirty="0">
                <a:latin typeface="宋体" panose="02010600030101010101" pitchFamily="2" charset="-122"/>
                <a:cs typeface="宋体" panose="02010600030101010101" pitchFamily="2" charset="-122"/>
              </a:rPr>
              <a:t>targe</a:t>
            </a:r>
            <a:r>
              <a:rPr sz="1600" spc="-335" dirty="0">
                <a:latin typeface="宋体" panose="02010600030101010101" pitchFamily="2" charset="-122"/>
                <a:cs typeface="宋体" panose="02010600030101010101" pitchFamily="2" charset="-122"/>
              </a:rPr>
              <a:t>t</a:t>
            </a:r>
            <a:endParaRPr sz="1600">
              <a:latin typeface="宋体" panose="02010600030101010101" pitchFamily="2" charset="-122"/>
              <a:cs typeface="宋体" panose="02010600030101010101" pitchFamily="2" charset="-122"/>
            </a:endParaRPr>
          </a:p>
          <a:p>
            <a:pPr marL="1206500" lvl="2" indent="-280035">
              <a:lnSpc>
                <a:spcPct val="100000"/>
              </a:lnSpc>
              <a:spcBef>
                <a:spcPts val="310"/>
              </a:spcBef>
              <a:buFont typeface="Wingdings" panose="05000000000000000000"/>
              <a:buChar char=""/>
              <a:tabLst>
                <a:tab pos="1207135" algn="l"/>
                <a:tab pos="1409700"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50" dirty="0">
                <a:latin typeface="宋体" panose="02010600030101010101" pitchFamily="2" charset="-122"/>
                <a:cs typeface="宋体" panose="02010600030101010101" pitchFamily="2" charset="-122"/>
              </a:rPr>
              <a:t>meta</a:t>
            </a:r>
            <a:r>
              <a:rPr sz="1600" dirty="0">
                <a:latin typeface="宋体" panose="02010600030101010101" pitchFamily="2" charset="-122"/>
                <a:cs typeface="宋体" panose="02010600030101010101" pitchFamily="2" charset="-122"/>
              </a:rPr>
              <a:t>_</a:t>
            </a:r>
            <a:r>
              <a:rPr sz="1600" spc="-135" dirty="0">
                <a:latin typeface="宋体" panose="02010600030101010101" pitchFamily="2" charset="-122"/>
                <a:cs typeface="宋体" panose="02010600030101010101" pitchFamily="2" charset="-122"/>
              </a:rPr>
              <a:t>c</a:t>
            </a:r>
            <a:r>
              <a:rPr sz="1600" spc="15" dirty="0">
                <a:latin typeface="宋体" panose="02010600030101010101" pitchFamily="2" charset="-122"/>
                <a:cs typeface="宋体" panose="02010600030101010101" pitchFamily="2" charset="-122"/>
              </a:rPr>
              <a:t>o</a:t>
            </a:r>
            <a:r>
              <a:rPr sz="1600" spc="20" dirty="0">
                <a:latin typeface="宋体" panose="02010600030101010101" pitchFamily="2" charset="-122"/>
                <a:cs typeface="宋体" panose="02010600030101010101" pitchFamily="2" charset="-122"/>
              </a:rPr>
              <a:t>n</a:t>
            </a:r>
            <a:r>
              <a:rPr sz="1600" spc="-120" dirty="0">
                <a:latin typeface="宋体" panose="02010600030101010101" pitchFamily="2" charset="-122"/>
                <a:cs typeface="宋体" panose="02010600030101010101" pitchFamily="2" charset="-122"/>
              </a:rPr>
              <a:t>s</a:t>
            </a:r>
            <a:r>
              <a:rPr sz="1600" spc="-130" dirty="0">
                <a:latin typeface="宋体" panose="02010600030101010101" pitchFamily="2" charset="-122"/>
                <a:cs typeface="宋体" panose="02010600030101010101" pitchFamily="2" charset="-122"/>
              </a:rPr>
              <a:t>u</a:t>
            </a:r>
            <a:r>
              <a:rPr sz="1600" spc="-434" dirty="0">
                <a:latin typeface="宋体" panose="02010600030101010101" pitchFamily="2" charset="-122"/>
                <a:cs typeface="宋体" panose="02010600030101010101" pitchFamily="2" charset="-122"/>
              </a:rPr>
              <a:t>l</a:t>
            </a:r>
            <a:r>
              <a:rPr sz="1600" dirty="0">
                <a:latin typeface="宋体" panose="02010600030101010101" pitchFamily="2" charset="-122"/>
                <a:cs typeface="宋体" panose="02010600030101010101" pitchFamily="2" charset="-122"/>
              </a:rPr>
              <a:t>_</a:t>
            </a:r>
            <a:r>
              <a:rPr sz="1600" spc="20" dirty="0">
                <a:latin typeface="宋体" panose="02010600030101010101" pitchFamily="2" charset="-122"/>
                <a:cs typeface="宋体" panose="02010600030101010101" pitchFamily="2" charset="-122"/>
              </a:rPr>
              <a:t>h</a:t>
            </a:r>
            <a:r>
              <a:rPr sz="1600" spc="-145" dirty="0">
                <a:latin typeface="宋体" panose="02010600030101010101" pitchFamily="2" charset="-122"/>
                <a:cs typeface="宋体" panose="02010600030101010101" pitchFamily="2" charset="-122"/>
              </a:rPr>
              <a:t>e</a:t>
            </a:r>
            <a:r>
              <a:rPr sz="1600" spc="-229" dirty="0">
                <a:latin typeface="宋体" panose="02010600030101010101" pitchFamily="2" charset="-122"/>
                <a:cs typeface="宋体" panose="02010600030101010101" pitchFamily="2" charset="-122"/>
              </a:rPr>
              <a:t>alt</a:t>
            </a:r>
            <a:r>
              <a:rPr sz="1600" spc="-240" dirty="0">
                <a:latin typeface="宋体" panose="02010600030101010101" pitchFamily="2" charset="-122"/>
                <a:cs typeface="宋体" panose="02010600030101010101" pitchFamily="2" charset="-122"/>
              </a:rPr>
              <a:t>h</a:t>
            </a:r>
            <a:r>
              <a:rPr sz="1600" spc="-450" dirty="0">
                <a:latin typeface="宋体" panose="02010600030101010101" pitchFamily="2" charset="-122"/>
                <a:cs typeface="宋体" panose="02010600030101010101" pitchFamily="2" charset="-122"/>
              </a:rPr>
              <a:t>:</a:t>
            </a:r>
            <a:r>
              <a:rPr sz="1600" spc="-434"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th</a:t>
            </a:r>
            <a:r>
              <a:rPr sz="1600" spc="-135" dirty="0">
                <a:latin typeface="宋体" panose="02010600030101010101" pitchFamily="2" charset="-122"/>
                <a:cs typeface="宋体" panose="02010600030101010101" pitchFamily="2" charset="-122"/>
              </a:rPr>
              <a:t>e</a:t>
            </a:r>
            <a:r>
              <a:rPr sz="1600" spc="-420" dirty="0">
                <a:latin typeface="宋体" panose="02010600030101010101" pitchFamily="2" charset="-122"/>
                <a:cs typeface="宋体" panose="02010600030101010101" pitchFamily="2" charset="-122"/>
              </a:rPr>
              <a:t> </a:t>
            </a:r>
            <a:r>
              <a:rPr sz="1600" spc="-60" dirty="0">
                <a:latin typeface="宋体" panose="02010600030101010101" pitchFamily="2" charset="-122"/>
                <a:cs typeface="宋体" panose="02010600030101010101" pitchFamily="2" charset="-122"/>
              </a:rPr>
              <a:t>he</a:t>
            </a:r>
            <a:r>
              <a:rPr sz="1600" spc="-310" dirty="0">
                <a:latin typeface="宋体" panose="02010600030101010101" pitchFamily="2" charset="-122"/>
                <a:cs typeface="宋体" panose="02010600030101010101" pitchFamily="2" charset="-122"/>
              </a:rPr>
              <a:t>alt</a:t>
            </a:r>
            <a:r>
              <a:rPr sz="1600" spc="15" dirty="0">
                <a:latin typeface="宋体" panose="02010600030101010101" pitchFamily="2" charset="-122"/>
                <a:cs typeface="宋体" panose="02010600030101010101" pitchFamily="2" charset="-122"/>
              </a:rPr>
              <a:t>h</a:t>
            </a:r>
            <a:r>
              <a:rPr sz="1600" spc="-440" dirty="0">
                <a:latin typeface="宋体" panose="02010600030101010101" pitchFamily="2" charset="-122"/>
                <a:cs typeface="宋体" panose="02010600030101010101" pitchFamily="2" charset="-122"/>
              </a:rPr>
              <a:t> </a:t>
            </a:r>
            <a:r>
              <a:rPr sz="1600" spc="-215" dirty="0">
                <a:latin typeface="宋体" panose="02010600030101010101" pitchFamily="2" charset="-122"/>
                <a:cs typeface="宋体" panose="02010600030101010101" pitchFamily="2" charset="-122"/>
              </a:rPr>
              <a:t>status</a:t>
            </a:r>
            <a:r>
              <a:rPr sz="1600" spc="-400"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420"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th</a:t>
            </a:r>
            <a:r>
              <a:rPr sz="1600" spc="-135" dirty="0">
                <a:latin typeface="宋体" panose="02010600030101010101" pitchFamily="2" charset="-122"/>
                <a:cs typeface="宋体" panose="02010600030101010101" pitchFamily="2" charset="-122"/>
              </a:rPr>
              <a:t>e</a:t>
            </a:r>
            <a:r>
              <a:rPr sz="1600" spc="-420" dirty="0">
                <a:latin typeface="宋体" panose="02010600030101010101" pitchFamily="2" charset="-122"/>
                <a:cs typeface="宋体" panose="02010600030101010101" pitchFamily="2" charset="-122"/>
              </a:rPr>
              <a:t> </a:t>
            </a:r>
            <a:r>
              <a:rPr sz="1600" spc="-195" dirty="0">
                <a:latin typeface="宋体" panose="02010600030101010101" pitchFamily="2" charset="-122"/>
                <a:cs typeface="宋体" panose="02010600030101010101" pitchFamily="2" charset="-122"/>
              </a:rPr>
              <a:t>service</a:t>
            </a:r>
            <a:endParaRPr sz="1600">
              <a:latin typeface="宋体" panose="02010600030101010101" pitchFamily="2" charset="-122"/>
              <a:cs typeface="宋体" panose="02010600030101010101" pitchFamily="2" charset="-122"/>
            </a:endParaRPr>
          </a:p>
          <a:p>
            <a:pPr marL="1206500" lvl="2" indent="-280035">
              <a:lnSpc>
                <a:spcPct val="100000"/>
              </a:lnSpc>
              <a:spcBef>
                <a:spcPts val="300"/>
              </a:spcBef>
              <a:buFont typeface="Wingdings" panose="05000000000000000000"/>
              <a:buChar char=""/>
              <a:tabLst>
                <a:tab pos="1207135" algn="l"/>
                <a:tab pos="1409700"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80" dirty="0">
                <a:latin typeface="宋体" panose="02010600030101010101" pitchFamily="2" charset="-122"/>
                <a:cs typeface="宋体" panose="02010600030101010101" pitchFamily="2" charset="-122"/>
              </a:rPr>
              <a:t>meta_consul_metadata_&lt;key&gt;:</a:t>
            </a:r>
            <a:r>
              <a:rPr sz="1600" spc="-425" dirty="0">
                <a:latin typeface="宋体" panose="02010600030101010101" pitchFamily="2" charset="-122"/>
                <a:cs typeface="宋体" panose="02010600030101010101" pitchFamily="2" charset="-122"/>
              </a:rPr>
              <a:t> </a:t>
            </a:r>
            <a:r>
              <a:rPr sz="1600" spc="-100" dirty="0">
                <a:latin typeface="宋体" panose="02010600030101010101" pitchFamily="2" charset="-122"/>
                <a:cs typeface="宋体" panose="02010600030101010101" pitchFamily="2" charset="-122"/>
              </a:rPr>
              <a:t>each</a:t>
            </a:r>
            <a:r>
              <a:rPr sz="1600" spc="-409" dirty="0">
                <a:latin typeface="宋体" panose="02010600030101010101" pitchFamily="2" charset="-122"/>
                <a:cs typeface="宋体" panose="02010600030101010101" pitchFamily="2" charset="-122"/>
              </a:rPr>
              <a:t> </a:t>
            </a:r>
            <a:r>
              <a:rPr sz="1600" spc="-25" dirty="0">
                <a:latin typeface="宋体" panose="02010600030101010101" pitchFamily="2" charset="-122"/>
                <a:cs typeface="宋体" panose="02010600030101010101" pitchFamily="2" charset="-122"/>
              </a:rPr>
              <a:t>node</a:t>
            </a:r>
            <a:r>
              <a:rPr sz="1600" spc="-405" dirty="0">
                <a:latin typeface="宋体" panose="02010600030101010101" pitchFamily="2" charset="-122"/>
                <a:cs typeface="宋体" panose="02010600030101010101" pitchFamily="2" charset="-122"/>
              </a:rPr>
              <a:t> </a:t>
            </a:r>
            <a:r>
              <a:rPr sz="1600" spc="-105" dirty="0">
                <a:latin typeface="宋体" panose="02010600030101010101" pitchFamily="2" charset="-122"/>
                <a:cs typeface="宋体" panose="02010600030101010101" pitchFamily="2" charset="-122"/>
              </a:rPr>
              <a:t>metadata</a:t>
            </a:r>
            <a:r>
              <a:rPr sz="1600" spc="-409" dirty="0">
                <a:latin typeface="宋体" panose="02010600030101010101" pitchFamily="2" charset="-122"/>
                <a:cs typeface="宋体" panose="02010600030101010101" pitchFamily="2" charset="-122"/>
              </a:rPr>
              <a:t> </a:t>
            </a:r>
            <a:r>
              <a:rPr sz="1600" spc="-110" dirty="0">
                <a:latin typeface="宋体" panose="02010600030101010101" pitchFamily="2" charset="-122"/>
                <a:cs typeface="宋体" panose="02010600030101010101" pitchFamily="2" charset="-122"/>
              </a:rPr>
              <a:t>key</a:t>
            </a:r>
            <a:r>
              <a:rPr sz="1600" spc="-395"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value</a:t>
            </a:r>
            <a:r>
              <a:rPr sz="1600" spc="-400"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390"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20" dirty="0">
                <a:latin typeface="宋体" panose="02010600030101010101" pitchFamily="2" charset="-122"/>
                <a:cs typeface="宋体" panose="02010600030101010101" pitchFamily="2" charset="-122"/>
              </a:rPr>
              <a:t> </a:t>
            </a:r>
            <a:r>
              <a:rPr sz="1600" spc="-220" dirty="0">
                <a:latin typeface="宋体" panose="02010600030101010101" pitchFamily="2" charset="-122"/>
                <a:cs typeface="宋体" panose="02010600030101010101" pitchFamily="2" charset="-122"/>
              </a:rPr>
              <a:t>target</a:t>
            </a:r>
            <a:endParaRPr sz="1600">
              <a:latin typeface="宋体" panose="02010600030101010101" pitchFamily="2" charset="-122"/>
              <a:cs typeface="宋体" panose="02010600030101010101" pitchFamily="2" charset="-122"/>
            </a:endParaRPr>
          </a:p>
          <a:p>
            <a:pPr marL="1206500" lvl="2" indent="-280035">
              <a:lnSpc>
                <a:spcPct val="100000"/>
              </a:lnSpc>
              <a:spcBef>
                <a:spcPts val="310"/>
              </a:spcBef>
              <a:buFont typeface="Wingdings" panose="05000000000000000000"/>
              <a:buChar char=""/>
              <a:tabLst>
                <a:tab pos="1207135" algn="l"/>
                <a:tab pos="1409700"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50" dirty="0">
                <a:latin typeface="宋体" panose="02010600030101010101" pitchFamily="2" charset="-122"/>
                <a:cs typeface="宋体" panose="02010600030101010101" pitchFamily="2" charset="-122"/>
              </a:rPr>
              <a:t>meta</a:t>
            </a:r>
            <a:r>
              <a:rPr sz="1600" dirty="0">
                <a:latin typeface="宋体" panose="02010600030101010101" pitchFamily="2" charset="-122"/>
                <a:cs typeface="宋体" panose="02010600030101010101" pitchFamily="2" charset="-122"/>
              </a:rPr>
              <a:t>_</a:t>
            </a:r>
            <a:r>
              <a:rPr sz="1600" spc="-135" dirty="0">
                <a:latin typeface="宋体" panose="02010600030101010101" pitchFamily="2" charset="-122"/>
                <a:cs typeface="宋体" panose="02010600030101010101" pitchFamily="2" charset="-122"/>
              </a:rPr>
              <a:t>c</a:t>
            </a:r>
            <a:r>
              <a:rPr sz="1600" spc="15" dirty="0">
                <a:latin typeface="宋体" panose="02010600030101010101" pitchFamily="2" charset="-122"/>
                <a:cs typeface="宋体" panose="02010600030101010101" pitchFamily="2" charset="-122"/>
              </a:rPr>
              <a:t>o</a:t>
            </a:r>
            <a:r>
              <a:rPr sz="1600" spc="20" dirty="0">
                <a:latin typeface="宋体" panose="02010600030101010101" pitchFamily="2" charset="-122"/>
                <a:cs typeface="宋体" panose="02010600030101010101" pitchFamily="2" charset="-122"/>
              </a:rPr>
              <a:t>n</a:t>
            </a:r>
            <a:r>
              <a:rPr sz="1600" spc="-120" dirty="0">
                <a:latin typeface="宋体" panose="02010600030101010101" pitchFamily="2" charset="-122"/>
                <a:cs typeface="宋体" panose="02010600030101010101" pitchFamily="2" charset="-122"/>
              </a:rPr>
              <a:t>s</a:t>
            </a:r>
            <a:r>
              <a:rPr sz="1600" spc="-130" dirty="0">
                <a:latin typeface="宋体" panose="02010600030101010101" pitchFamily="2" charset="-122"/>
                <a:cs typeface="宋体" panose="02010600030101010101" pitchFamily="2" charset="-122"/>
              </a:rPr>
              <a:t>u</a:t>
            </a:r>
            <a:r>
              <a:rPr sz="1600" spc="-434" dirty="0">
                <a:latin typeface="宋体" panose="02010600030101010101" pitchFamily="2" charset="-122"/>
                <a:cs typeface="宋体" panose="02010600030101010101" pitchFamily="2" charset="-122"/>
              </a:rPr>
              <a:t>l</a:t>
            </a:r>
            <a:r>
              <a:rPr sz="1600" dirty="0">
                <a:latin typeface="宋体" panose="02010600030101010101" pitchFamily="2" charset="-122"/>
                <a:cs typeface="宋体" panose="02010600030101010101" pitchFamily="2" charset="-122"/>
              </a:rPr>
              <a:t>_</a:t>
            </a:r>
            <a:r>
              <a:rPr sz="1600" spc="20" dirty="0">
                <a:latin typeface="宋体" panose="02010600030101010101" pitchFamily="2" charset="-122"/>
                <a:cs typeface="宋体" panose="02010600030101010101" pitchFamily="2" charset="-122"/>
              </a:rPr>
              <a:t>n</a:t>
            </a:r>
            <a:r>
              <a:rPr sz="1600" spc="5" dirty="0">
                <a:latin typeface="宋体" panose="02010600030101010101" pitchFamily="2" charset="-122"/>
                <a:cs typeface="宋体" panose="02010600030101010101" pitchFamily="2" charset="-122"/>
              </a:rPr>
              <a:t>o</a:t>
            </a:r>
            <a:r>
              <a:rPr sz="1600" spc="-70" dirty="0">
                <a:latin typeface="宋体" panose="02010600030101010101" pitchFamily="2" charset="-122"/>
                <a:cs typeface="宋体" panose="02010600030101010101" pitchFamily="2" charset="-122"/>
              </a:rPr>
              <a:t>d</a:t>
            </a:r>
            <a:r>
              <a:rPr sz="1600" spc="-65" dirty="0">
                <a:latin typeface="宋体" panose="02010600030101010101" pitchFamily="2" charset="-122"/>
                <a:cs typeface="宋体" panose="02010600030101010101" pitchFamily="2" charset="-122"/>
              </a:rPr>
              <a:t>e</a:t>
            </a:r>
            <a:r>
              <a:rPr sz="1600" spc="-450" dirty="0">
                <a:latin typeface="宋体" panose="02010600030101010101" pitchFamily="2" charset="-122"/>
                <a:cs typeface="宋体" panose="02010600030101010101" pitchFamily="2" charset="-122"/>
              </a:rPr>
              <a:t>:</a:t>
            </a:r>
            <a:r>
              <a:rPr sz="1600" spc="-434"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th</a:t>
            </a:r>
            <a:r>
              <a:rPr sz="1600" spc="-135" dirty="0">
                <a:latin typeface="宋体" panose="02010600030101010101" pitchFamily="2" charset="-122"/>
                <a:cs typeface="宋体" panose="02010600030101010101" pitchFamily="2" charset="-122"/>
              </a:rPr>
              <a:t>e</a:t>
            </a:r>
            <a:r>
              <a:rPr sz="1600" spc="-430" dirty="0">
                <a:latin typeface="宋体" panose="02010600030101010101" pitchFamily="2" charset="-122"/>
                <a:cs typeface="宋体" panose="02010600030101010101" pitchFamily="2" charset="-122"/>
              </a:rPr>
              <a:t> </a:t>
            </a:r>
            <a:r>
              <a:rPr sz="1600" spc="15" dirty="0">
                <a:latin typeface="宋体" panose="02010600030101010101" pitchFamily="2" charset="-122"/>
                <a:cs typeface="宋体" panose="02010600030101010101" pitchFamily="2" charset="-122"/>
              </a:rPr>
              <a:t>n</a:t>
            </a:r>
            <a:r>
              <a:rPr sz="1600" spc="20" dirty="0">
                <a:latin typeface="宋体" panose="02010600030101010101" pitchFamily="2" charset="-122"/>
                <a:cs typeface="宋体" panose="02010600030101010101" pitchFamily="2" charset="-122"/>
              </a:rPr>
              <a:t>o</a:t>
            </a:r>
            <a:r>
              <a:rPr sz="1600" spc="-70" dirty="0">
                <a:latin typeface="宋体" panose="02010600030101010101" pitchFamily="2" charset="-122"/>
                <a:cs typeface="宋体" panose="02010600030101010101" pitchFamily="2" charset="-122"/>
              </a:rPr>
              <a:t>de</a:t>
            </a:r>
            <a:r>
              <a:rPr sz="1600" spc="-420" dirty="0">
                <a:latin typeface="宋体" panose="02010600030101010101" pitchFamily="2" charset="-122"/>
                <a:cs typeface="宋体" panose="02010600030101010101" pitchFamily="2" charset="-122"/>
              </a:rPr>
              <a:t> </a:t>
            </a:r>
            <a:r>
              <a:rPr sz="1600" spc="40" dirty="0">
                <a:latin typeface="宋体" panose="02010600030101010101" pitchFamily="2" charset="-122"/>
                <a:cs typeface="宋体" panose="02010600030101010101" pitchFamily="2" charset="-122"/>
              </a:rPr>
              <a:t>name</a:t>
            </a:r>
            <a:r>
              <a:rPr sz="1600" spc="-409" dirty="0">
                <a:latin typeface="宋体" panose="02010600030101010101" pitchFamily="2" charset="-122"/>
                <a:cs typeface="宋体" panose="02010600030101010101" pitchFamily="2" charset="-122"/>
              </a:rPr>
              <a:t> </a:t>
            </a:r>
            <a:r>
              <a:rPr sz="1600" spc="-140" dirty="0">
                <a:latin typeface="宋体" panose="02010600030101010101" pitchFamily="2" charset="-122"/>
                <a:cs typeface="宋体" panose="02010600030101010101" pitchFamily="2" charset="-122"/>
              </a:rPr>
              <a:t>def</a:t>
            </a:r>
            <a:r>
              <a:rPr sz="1600" spc="-210" dirty="0">
                <a:latin typeface="宋体" panose="02010600030101010101" pitchFamily="2" charset="-122"/>
                <a:cs typeface="宋体" panose="02010600030101010101" pitchFamily="2" charset="-122"/>
              </a:rPr>
              <a:t>i</a:t>
            </a:r>
            <a:r>
              <a:rPr sz="1600" spc="-204" dirty="0">
                <a:latin typeface="宋体" panose="02010600030101010101" pitchFamily="2" charset="-122"/>
                <a:cs typeface="宋体" panose="02010600030101010101" pitchFamily="2" charset="-122"/>
              </a:rPr>
              <a:t>n</a:t>
            </a:r>
            <a:r>
              <a:rPr sz="1600" spc="-70" dirty="0">
                <a:latin typeface="宋体" panose="02010600030101010101" pitchFamily="2" charset="-122"/>
                <a:cs typeface="宋体" panose="02010600030101010101" pitchFamily="2" charset="-122"/>
              </a:rPr>
              <a:t>ed</a:t>
            </a:r>
            <a:r>
              <a:rPr sz="1600" spc="-430"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fo</a:t>
            </a:r>
            <a:r>
              <a:rPr sz="1600" spc="-270" dirty="0">
                <a:latin typeface="宋体" panose="02010600030101010101" pitchFamily="2" charset="-122"/>
                <a:cs typeface="宋体" panose="02010600030101010101" pitchFamily="2" charset="-122"/>
              </a:rPr>
              <a:t>r</a:t>
            </a:r>
            <a:r>
              <a:rPr sz="1600" spc="-415"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th</a:t>
            </a:r>
            <a:r>
              <a:rPr sz="1600" spc="-135" dirty="0">
                <a:latin typeface="宋体" panose="02010600030101010101" pitchFamily="2" charset="-122"/>
                <a:cs typeface="宋体" panose="02010600030101010101" pitchFamily="2" charset="-122"/>
              </a:rPr>
              <a:t>e</a:t>
            </a:r>
            <a:r>
              <a:rPr sz="1600" spc="-420" dirty="0">
                <a:latin typeface="宋体" panose="02010600030101010101" pitchFamily="2" charset="-122"/>
                <a:cs typeface="宋体" panose="02010600030101010101" pitchFamily="2" charset="-122"/>
              </a:rPr>
              <a:t> </a:t>
            </a:r>
            <a:r>
              <a:rPr sz="1600" spc="-195" dirty="0">
                <a:latin typeface="宋体" panose="02010600030101010101" pitchFamily="2" charset="-122"/>
                <a:cs typeface="宋体" panose="02010600030101010101" pitchFamily="2" charset="-122"/>
              </a:rPr>
              <a:t>targe</a:t>
            </a:r>
            <a:r>
              <a:rPr sz="1600" spc="-335" dirty="0">
                <a:latin typeface="宋体" panose="02010600030101010101" pitchFamily="2" charset="-122"/>
                <a:cs typeface="宋体" panose="02010600030101010101" pitchFamily="2" charset="-122"/>
              </a:rPr>
              <a:t>t</a:t>
            </a:r>
            <a:endParaRPr sz="1600">
              <a:latin typeface="宋体" panose="02010600030101010101" pitchFamily="2" charset="-122"/>
              <a:cs typeface="宋体" panose="02010600030101010101" pitchFamily="2" charset="-122"/>
            </a:endParaRPr>
          </a:p>
          <a:p>
            <a:pPr marL="1206500" lvl="2" indent="-280035">
              <a:lnSpc>
                <a:spcPct val="100000"/>
              </a:lnSpc>
              <a:spcBef>
                <a:spcPts val="310"/>
              </a:spcBef>
              <a:buFont typeface="Wingdings" panose="05000000000000000000"/>
              <a:buChar char=""/>
              <a:tabLst>
                <a:tab pos="1207135" algn="l"/>
                <a:tab pos="1409700"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430" dirty="0">
                <a:latin typeface="宋体" panose="02010600030101010101" pitchFamily="2" charset="-122"/>
                <a:cs typeface="宋体" panose="02010600030101010101" pitchFamily="2" charset="-122"/>
              </a:rPr>
              <a:t>m</a:t>
            </a:r>
            <a:r>
              <a:rPr sz="1600" spc="-204" dirty="0">
                <a:latin typeface="宋体" panose="02010600030101010101" pitchFamily="2" charset="-122"/>
                <a:cs typeface="宋体" panose="02010600030101010101" pitchFamily="2" charset="-122"/>
              </a:rPr>
              <a:t>eta</a:t>
            </a:r>
            <a:r>
              <a:rPr sz="1600" dirty="0">
                <a:latin typeface="宋体" panose="02010600030101010101" pitchFamily="2" charset="-122"/>
                <a:cs typeface="宋体" panose="02010600030101010101" pitchFamily="2" charset="-122"/>
              </a:rPr>
              <a:t>_</a:t>
            </a:r>
            <a:r>
              <a:rPr sz="1600" spc="-60" dirty="0">
                <a:latin typeface="宋体" panose="02010600030101010101" pitchFamily="2" charset="-122"/>
                <a:cs typeface="宋体" panose="02010600030101010101" pitchFamily="2" charset="-122"/>
              </a:rPr>
              <a:t>co</a:t>
            </a:r>
            <a:r>
              <a:rPr sz="1600" spc="-75" dirty="0">
                <a:latin typeface="宋体" panose="02010600030101010101" pitchFamily="2" charset="-122"/>
                <a:cs typeface="宋体" panose="02010600030101010101" pitchFamily="2" charset="-122"/>
              </a:rPr>
              <a:t>ns</a:t>
            </a:r>
            <a:r>
              <a:rPr sz="1600" spc="-85" dirty="0">
                <a:latin typeface="宋体" panose="02010600030101010101" pitchFamily="2" charset="-122"/>
                <a:cs typeface="宋体" panose="02010600030101010101" pitchFamily="2" charset="-122"/>
              </a:rPr>
              <a:t>u</a:t>
            </a:r>
            <a:r>
              <a:rPr sz="1600" spc="-434" dirty="0">
                <a:latin typeface="宋体" panose="02010600030101010101" pitchFamily="2" charset="-122"/>
                <a:cs typeface="宋体" panose="02010600030101010101" pitchFamily="2" charset="-122"/>
              </a:rPr>
              <a:t>l</a:t>
            </a:r>
            <a:r>
              <a:rPr sz="1600" dirty="0">
                <a:latin typeface="宋体" panose="02010600030101010101" pitchFamily="2" charset="-122"/>
                <a:cs typeface="宋体" panose="02010600030101010101" pitchFamily="2" charset="-122"/>
              </a:rPr>
              <a:t>_</a:t>
            </a:r>
            <a:r>
              <a:rPr sz="1600" spc="-204" dirty="0">
                <a:latin typeface="宋体" panose="02010600030101010101" pitchFamily="2" charset="-122"/>
                <a:cs typeface="宋体" panose="02010600030101010101" pitchFamily="2" charset="-122"/>
              </a:rPr>
              <a:t>se</a:t>
            </a:r>
            <a:r>
              <a:rPr sz="1600" spc="-210" dirty="0">
                <a:latin typeface="宋体" panose="02010600030101010101" pitchFamily="2" charset="-122"/>
                <a:cs typeface="宋体" panose="02010600030101010101" pitchFamily="2" charset="-122"/>
              </a:rPr>
              <a:t>r</a:t>
            </a:r>
            <a:r>
              <a:rPr sz="1600" spc="-190" dirty="0">
                <a:latin typeface="宋体" panose="02010600030101010101" pitchFamily="2" charset="-122"/>
                <a:cs typeface="宋体" panose="02010600030101010101" pitchFamily="2" charset="-122"/>
              </a:rPr>
              <a:t>vic</a:t>
            </a:r>
            <a:r>
              <a:rPr sz="1600" spc="-195" dirty="0">
                <a:latin typeface="宋体" panose="02010600030101010101" pitchFamily="2" charset="-122"/>
                <a:cs typeface="宋体" panose="02010600030101010101" pitchFamily="2" charset="-122"/>
              </a:rPr>
              <a:t>e</a:t>
            </a:r>
            <a:r>
              <a:rPr sz="1600" dirty="0">
                <a:latin typeface="宋体" panose="02010600030101010101" pitchFamily="2" charset="-122"/>
                <a:cs typeface="宋体" panose="02010600030101010101" pitchFamily="2" charset="-122"/>
              </a:rPr>
              <a:t>_</a:t>
            </a:r>
            <a:r>
              <a:rPr sz="1600" spc="-105" dirty="0">
                <a:latin typeface="宋体" panose="02010600030101010101" pitchFamily="2" charset="-122"/>
                <a:cs typeface="宋体" panose="02010600030101010101" pitchFamily="2" charset="-122"/>
              </a:rPr>
              <a:t>add</a:t>
            </a:r>
            <a:r>
              <a:rPr sz="1600" spc="-114" dirty="0">
                <a:latin typeface="宋体" panose="02010600030101010101" pitchFamily="2" charset="-122"/>
                <a:cs typeface="宋体" panose="02010600030101010101" pitchFamily="2" charset="-122"/>
              </a:rPr>
              <a:t>r</a:t>
            </a:r>
            <a:r>
              <a:rPr sz="1600" spc="-190" dirty="0">
                <a:latin typeface="宋体" panose="02010600030101010101" pitchFamily="2" charset="-122"/>
                <a:cs typeface="宋体" panose="02010600030101010101" pitchFamily="2" charset="-122"/>
              </a:rPr>
              <a:t>es</a:t>
            </a:r>
            <a:r>
              <a:rPr sz="1600" spc="-195" dirty="0">
                <a:latin typeface="宋体" panose="02010600030101010101" pitchFamily="2" charset="-122"/>
                <a:cs typeface="宋体" panose="02010600030101010101" pitchFamily="2" charset="-122"/>
              </a:rPr>
              <a:t>s</a:t>
            </a:r>
            <a:r>
              <a:rPr sz="1600" spc="-450" dirty="0">
                <a:latin typeface="宋体" panose="02010600030101010101" pitchFamily="2" charset="-122"/>
                <a:cs typeface="宋体" panose="02010600030101010101" pitchFamily="2" charset="-122"/>
              </a:rPr>
              <a:t>:</a:t>
            </a:r>
            <a:r>
              <a:rPr sz="1600" spc="-415"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20" dirty="0">
                <a:latin typeface="宋体" panose="02010600030101010101" pitchFamily="2" charset="-122"/>
                <a:cs typeface="宋体" panose="02010600030101010101" pitchFamily="2" charset="-122"/>
              </a:rPr>
              <a:t> </a:t>
            </a:r>
            <a:r>
              <a:rPr sz="1600" spc="-225" dirty="0">
                <a:latin typeface="宋体" panose="02010600030101010101" pitchFamily="2" charset="-122"/>
                <a:cs typeface="宋体" panose="02010600030101010101" pitchFamily="2" charset="-122"/>
              </a:rPr>
              <a:t>s</a:t>
            </a:r>
            <a:r>
              <a:rPr sz="1600" spc="-195" dirty="0">
                <a:latin typeface="宋体" panose="02010600030101010101" pitchFamily="2" charset="-122"/>
                <a:cs typeface="宋体" panose="02010600030101010101" pitchFamily="2" charset="-122"/>
              </a:rPr>
              <a:t>ervice</a:t>
            </a:r>
            <a:r>
              <a:rPr sz="1600" spc="-420" dirty="0">
                <a:latin typeface="宋体" panose="02010600030101010101" pitchFamily="2" charset="-122"/>
                <a:cs typeface="宋体" panose="02010600030101010101" pitchFamily="2" charset="-122"/>
              </a:rPr>
              <a:t> </a:t>
            </a:r>
            <a:r>
              <a:rPr sz="1600" spc="-105" dirty="0">
                <a:latin typeface="宋体" panose="02010600030101010101" pitchFamily="2" charset="-122"/>
                <a:cs typeface="宋体" panose="02010600030101010101" pitchFamily="2" charset="-122"/>
              </a:rPr>
              <a:t>add</a:t>
            </a:r>
            <a:r>
              <a:rPr sz="1600" spc="-114" dirty="0">
                <a:latin typeface="宋体" panose="02010600030101010101" pitchFamily="2" charset="-122"/>
                <a:cs typeface="宋体" panose="02010600030101010101" pitchFamily="2" charset="-122"/>
              </a:rPr>
              <a:t>r</a:t>
            </a:r>
            <a:r>
              <a:rPr sz="1600" spc="-190" dirty="0">
                <a:latin typeface="宋体" panose="02010600030101010101" pitchFamily="2" charset="-122"/>
                <a:cs typeface="宋体" panose="02010600030101010101" pitchFamily="2" charset="-122"/>
              </a:rPr>
              <a:t>ess</a:t>
            </a:r>
            <a:r>
              <a:rPr sz="1600" spc="-390"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420"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20" dirty="0">
                <a:latin typeface="宋体" panose="02010600030101010101" pitchFamily="2" charset="-122"/>
                <a:cs typeface="宋体" panose="02010600030101010101" pitchFamily="2" charset="-122"/>
              </a:rPr>
              <a:t> </a:t>
            </a:r>
            <a:r>
              <a:rPr sz="1600" spc="-220" dirty="0">
                <a:latin typeface="宋体" panose="02010600030101010101" pitchFamily="2" charset="-122"/>
                <a:cs typeface="宋体" panose="02010600030101010101" pitchFamily="2" charset="-122"/>
              </a:rPr>
              <a:t>target</a:t>
            </a:r>
            <a:endParaRPr sz="1600">
              <a:latin typeface="宋体" panose="02010600030101010101" pitchFamily="2" charset="-122"/>
              <a:cs typeface="宋体" panose="02010600030101010101" pitchFamily="2" charset="-122"/>
            </a:endParaRPr>
          </a:p>
          <a:p>
            <a:pPr marL="1206500" lvl="2" indent="-280035">
              <a:lnSpc>
                <a:spcPct val="100000"/>
              </a:lnSpc>
              <a:spcBef>
                <a:spcPts val="315"/>
              </a:spcBef>
              <a:buFont typeface="Wingdings" panose="05000000000000000000"/>
              <a:buChar char=""/>
              <a:tabLst>
                <a:tab pos="1207135" algn="l"/>
                <a:tab pos="1409700"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50" dirty="0">
                <a:latin typeface="宋体" panose="02010600030101010101" pitchFamily="2" charset="-122"/>
                <a:cs typeface="宋体" panose="02010600030101010101" pitchFamily="2" charset="-122"/>
              </a:rPr>
              <a:t>meta</a:t>
            </a:r>
            <a:r>
              <a:rPr sz="1600" dirty="0">
                <a:latin typeface="宋体" panose="02010600030101010101" pitchFamily="2" charset="-122"/>
                <a:cs typeface="宋体" panose="02010600030101010101" pitchFamily="2" charset="-122"/>
              </a:rPr>
              <a:t>_</a:t>
            </a:r>
            <a:r>
              <a:rPr sz="1600" spc="-135" dirty="0">
                <a:latin typeface="宋体" panose="02010600030101010101" pitchFamily="2" charset="-122"/>
                <a:cs typeface="宋体" panose="02010600030101010101" pitchFamily="2" charset="-122"/>
              </a:rPr>
              <a:t>c</a:t>
            </a:r>
            <a:r>
              <a:rPr sz="1600" spc="15" dirty="0">
                <a:latin typeface="宋体" panose="02010600030101010101" pitchFamily="2" charset="-122"/>
                <a:cs typeface="宋体" panose="02010600030101010101" pitchFamily="2" charset="-122"/>
              </a:rPr>
              <a:t>o</a:t>
            </a:r>
            <a:r>
              <a:rPr sz="1600" spc="20" dirty="0">
                <a:latin typeface="宋体" panose="02010600030101010101" pitchFamily="2" charset="-122"/>
                <a:cs typeface="宋体" panose="02010600030101010101" pitchFamily="2" charset="-122"/>
              </a:rPr>
              <a:t>n</a:t>
            </a:r>
            <a:r>
              <a:rPr sz="1600" spc="-120" dirty="0">
                <a:latin typeface="宋体" panose="02010600030101010101" pitchFamily="2" charset="-122"/>
                <a:cs typeface="宋体" panose="02010600030101010101" pitchFamily="2" charset="-122"/>
              </a:rPr>
              <a:t>s</a:t>
            </a:r>
            <a:r>
              <a:rPr sz="1600" spc="-130" dirty="0">
                <a:latin typeface="宋体" panose="02010600030101010101" pitchFamily="2" charset="-122"/>
                <a:cs typeface="宋体" panose="02010600030101010101" pitchFamily="2" charset="-122"/>
              </a:rPr>
              <a:t>u</a:t>
            </a:r>
            <a:r>
              <a:rPr sz="1600" spc="-434" dirty="0">
                <a:latin typeface="宋体" panose="02010600030101010101" pitchFamily="2" charset="-122"/>
                <a:cs typeface="宋体" panose="02010600030101010101" pitchFamily="2" charset="-122"/>
              </a:rPr>
              <a:t>l</a:t>
            </a:r>
            <a:r>
              <a:rPr sz="1600" dirty="0">
                <a:latin typeface="宋体" panose="02010600030101010101" pitchFamily="2" charset="-122"/>
                <a:cs typeface="宋体" panose="02010600030101010101" pitchFamily="2" charset="-122"/>
              </a:rPr>
              <a:t>_</a:t>
            </a:r>
            <a:r>
              <a:rPr sz="1600" spc="-210" dirty="0">
                <a:latin typeface="宋体" panose="02010600030101010101" pitchFamily="2" charset="-122"/>
                <a:cs typeface="宋体" panose="02010600030101010101" pitchFamily="2" charset="-122"/>
              </a:rPr>
              <a:t>servic</a:t>
            </a:r>
            <a:r>
              <a:rPr sz="1600" spc="-145" dirty="0">
                <a:latin typeface="宋体" panose="02010600030101010101" pitchFamily="2" charset="-122"/>
                <a:cs typeface="宋体" panose="02010600030101010101" pitchFamily="2" charset="-122"/>
              </a:rPr>
              <a:t>e</a:t>
            </a:r>
            <a:r>
              <a:rPr sz="1600" dirty="0">
                <a:latin typeface="宋体" panose="02010600030101010101" pitchFamily="2" charset="-122"/>
                <a:cs typeface="宋体" panose="02010600030101010101" pitchFamily="2" charset="-122"/>
              </a:rPr>
              <a:t>_</a:t>
            </a:r>
            <a:r>
              <a:rPr sz="1600" spc="-220" dirty="0">
                <a:latin typeface="宋体" panose="02010600030101010101" pitchFamily="2" charset="-122"/>
                <a:cs typeface="宋体" panose="02010600030101010101" pitchFamily="2" charset="-122"/>
              </a:rPr>
              <a:t>i</a:t>
            </a:r>
            <a:r>
              <a:rPr sz="1600" spc="-215" dirty="0">
                <a:latin typeface="宋体" panose="02010600030101010101" pitchFamily="2" charset="-122"/>
                <a:cs typeface="宋体" panose="02010600030101010101" pitchFamily="2" charset="-122"/>
              </a:rPr>
              <a:t>d</a:t>
            </a:r>
            <a:r>
              <a:rPr sz="1600" spc="-450" dirty="0">
                <a:latin typeface="宋体" panose="02010600030101010101" pitchFamily="2" charset="-122"/>
                <a:cs typeface="宋体" panose="02010600030101010101" pitchFamily="2" charset="-122"/>
              </a:rPr>
              <a:t>:</a:t>
            </a:r>
            <a:r>
              <a:rPr sz="1600" spc="-434"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th</a:t>
            </a:r>
            <a:r>
              <a:rPr sz="1600" spc="-135" dirty="0">
                <a:latin typeface="宋体" panose="02010600030101010101" pitchFamily="2" charset="-122"/>
                <a:cs typeface="宋体" panose="02010600030101010101" pitchFamily="2" charset="-122"/>
              </a:rPr>
              <a:t>e</a:t>
            </a:r>
            <a:r>
              <a:rPr sz="1600" spc="-430" dirty="0">
                <a:latin typeface="宋体" panose="02010600030101010101" pitchFamily="2" charset="-122"/>
                <a:cs typeface="宋体" panose="02010600030101010101" pitchFamily="2" charset="-122"/>
              </a:rPr>
              <a:t> </a:t>
            </a:r>
            <a:r>
              <a:rPr sz="1600" spc="-195" dirty="0">
                <a:latin typeface="宋体" panose="02010600030101010101" pitchFamily="2" charset="-122"/>
                <a:cs typeface="宋体" panose="02010600030101010101" pitchFamily="2" charset="-122"/>
              </a:rPr>
              <a:t>service</a:t>
            </a:r>
            <a:r>
              <a:rPr sz="1600" spc="-409" dirty="0">
                <a:latin typeface="宋体" panose="02010600030101010101" pitchFamily="2" charset="-122"/>
                <a:cs typeface="宋体" panose="02010600030101010101" pitchFamily="2" charset="-122"/>
              </a:rPr>
              <a:t> </a:t>
            </a:r>
            <a:r>
              <a:rPr sz="1600" spc="100" dirty="0">
                <a:latin typeface="宋体" panose="02010600030101010101" pitchFamily="2" charset="-122"/>
                <a:cs typeface="宋体" panose="02010600030101010101" pitchFamily="2" charset="-122"/>
              </a:rPr>
              <a:t>ID</a:t>
            </a:r>
            <a:r>
              <a:rPr sz="1600" spc="-400"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415"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th</a:t>
            </a:r>
            <a:r>
              <a:rPr sz="1600" spc="-135" dirty="0">
                <a:latin typeface="宋体" panose="02010600030101010101" pitchFamily="2" charset="-122"/>
                <a:cs typeface="宋体" panose="02010600030101010101" pitchFamily="2" charset="-122"/>
              </a:rPr>
              <a:t>e</a:t>
            </a:r>
            <a:r>
              <a:rPr sz="1600" spc="-420" dirty="0">
                <a:latin typeface="宋体" panose="02010600030101010101" pitchFamily="2" charset="-122"/>
                <a:cs typeface="宋体" panose="02010600030101010101" pitchFamily="2" charset="-122"/>
              </a:rPr>
              <a:t> </a:t>
            </a:r>
            <a:r>
              <a:rPr sz="1600" spc="-195" dirty="0">
                <a:latin typeface="宋体" panose="02010600030101010101" pitchFamily="2" charset="-122"/>
                <a:cs typeface="宋体" panose="02010600030101010101" pitchFamily="2" charset="-122"/>
              </a:rPr>
              <a:t>targe</a:t>
            </a:r>
            <a:r>
              <a:rPr sz="1600" spc="-335" dirty="0">
                <a:latin typeface="宋体" panose="02010600030101010101" pitchFamily="2" charset="-122"/>
                <a:cs typeface="宋体" panose="02010600030101010101" pitchFamily="2" charset="-122"/>
              </a:rPr>
              <a:t>t</a:t>
            </a:r>
            <a:endParaRPr sz="1600">
              <a:latin typeface="宋体" panose="02010600030101010101" pitchFamily="2" charset="-122"/>
              <a:cs typeface="宋体" panose="02010600030101010101" pitchFamily="2" charset="-122"/>
            </a:endParaRPr>
          </a:p>
          <a:p>
            <a:pPr marL="1206500" lvl="2" indent="-280035">
              <a:lnSpc>
                <a:spcPct val="100000"/>
              </a:lnSpc>
              <a:spcBef>
                <a:spcPts val="310"/>
              </a:spcBef>
              <a:buFont typeface="Wingdings" panose="05000000000000000000"/>
              <a:buChar char=""/>
              <a:tabLst>
                <a:tab pos="1207135" algn="l"/>
                <a:tab pos="1409700"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100" dirty="0">
                <a:latin typeface="宋体" panose="02010600030101010101" pitchFamily="2" charset="-122"/>
                <a:cs typeface="宋体" panose="02010600030101010101" pitchFamily="2" charset="-122"/>
              </a:rPr>
              <a:t>meta_consul_service_metadata_&lt;key&gt;:</a:t>
            </a:r>
            <a:r>
              <a:rPr sz="1600" spc="-434" dirty="0">
                <a:latin typeface="宋体" panose="02010600030101010101" pitchFamily="2" charset="-122"/>
                <a:cs typeface="宋体" panose="02010600030101010101" pitchFamily="2" charset="-122"/>
              </a:rPr>
              <a:t> </a:t>
            </a:r>
            <a:r>
              <a:rPr sz="1600" spc="-100" dirty="0">
                <a:latin typeface="宋体" panose="02010600030101010101" pitchFamily="2" charset="-122"/>
                <a:cs typeface="宋体" panose="02010600030101010101" pitchFamily="2" charset="-122"/>
              </a:rPr>
              <a:t>each</a:t>
            </a:r>
            <a:r>
              <a:rPr sz="1600" spc="-409" dirty="0">
                <a:latin typeface="宋体" panose="02010600030101010101" pitchFamily="2" charset="-122"/>
                <a:cs typeface="宋体" panose="02010600030101010101" pitchFamily="2" charset="-122"/>
              </a:rPr>
              <a:t> </a:t>
            </a:r>
            <a:r>
              <a:rPr sz="1600" spc="-195" dirty="0">
                <a:latin typeface="宋体" panose="02010600030101010101" pitchFamily="2" charset="-122"/>
                <a:cs typeface="宋体" panose="02010600030101010101" pitchFamily="2" charset="-122"/>
              </a:rPr>
              <a:t>service</a:t>
            </a:r>
            <a:r>
              <a:rPr sz="1600" spc="-409" dirty="0">
                <a:latin typeface="宋体" panose="02010600030101010101" pitchFamily="2" charset="-122"/>
                <a:cs typeface="宋体" panose="02010600030101010101" pitchFamily="2" charset="-122"/>
              </a:rPr>
              <a:t> </a:t>
            </a:r>
            <a:r>
              <a:rPr sz="1600" spc="-105" dirty="0">
                <a:latin typeface="宋体" panose="02010600030101010101" pitchFamily="2" charset="-122"/>
                <a:cs typeface="宋体" panose="02010600030101010101" pitchFamily="2" charset="-122"/>
              </a:rPr>
              <a:t>metadata</a:t>
            </a:r>
            <a:r>
              <a:rPr sz="1600" spc="-400" dirty="0">
                <a:latin typeface="宋体" panose="02010600030101010101" pitchFamily="2" charset="-122"/>
                <a:cs typeface="宋体" panose="02010600030101010101" pitchFamily="2" charset="-122"/>
              </a:rPr>
              <a:t> </a:t>
            </a:r>
            <a:r>
              <a:rPr sz="1600" spc="-110" dirty="0">
                <a:latin typeface="宋体" panose="02010600030101010101" pitchFamily="2" charset="-122"/>
                <a:cs typeface="宋体" panose="02010600030101010101" pitchFamily="2" charset="-122"/>
              </a:rPr>
              <a:t>key</a:t>
            </a:r>
            <a:r>
              <a:rPr sz="1600" spc="-409"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value</a:t>
            </a:r>
            <a:r>
              <a:rPr sz="1600" spc="-405"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395"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09" dirty="0">
                <a:latin typeface="宋体" panose="02010600030101010101" pitchFamily="2" charset="-122"/>
                <a:cs typeface="宋体" panose="02010600030101010101" pitchFamily="2" charset="-122"/>
              </a:rPr>
              <a:t> </a:t>
            </a:r>
            <a:r>
              <a:rPr sz="1600" spc="-220" dirty="0">
                <a:latin typeface="宋体" panose="02010600030101010101" pitchFamily="2" charset="-122"/>
                <a:cs typeface="宋体" panose="02010600030101010101" pitchFamily="2" charset="-122"/>
              </a:rPr>
              <a:t>target</a:t>
            </a:r>
            <a:endParaRPr sz="1600">
              <a:latin typeface="宋体" panose="02010600030101010101" pitchFamily="2" charset="-122"/>
              <a:cs typeface="宋体" panose="02010600030101010101" pitchFamily="2" charset="-122"/>
            </a:endParaRPr>
          </a:p>
          <a:p>
            <a:pPr marL="1206500" lvl="2" indent="-280035">
              <a:lnSpc>
                <a:spcPct val="100000"/>
              </a:lnSpc>
              <a:spcBef>
                <a:spcPts val="300"/>
              </a:spcBef>
              <a:buFont typeface="Wingdings" panose="05000000000000000000"/>
              <a:buChar char=""/>
              <a:tabLst>
                <a:tab pos="1207135" algn="l"/>
                <a:tab pos="1409700"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50" dirty="0">
                <a:latin typeface="宋体" panose="02010600030101010101" pitchFamily="2" charset="-122"/>
                <a:cs typeface="宋体" panose="02010600030101010101" pitchFamily="2" charset="-122"/>
              </a:rPr>
              <a:t>meta</a:t>
            </a:r>
            <a:r>
              <a:rPr sz="1600" dirty="0">
                <a:latin typeface="宋体" panose="02010600030101010101" pitchFamily="2" charset="-122"/>
                <a:cs typeface="宋体" panose="02010600030101010101" pitchFamily="2" charset="-122"/>
              </a:rPr>
              <a:t>_</a:t>
            </a:r>
            <a:r>
              <a:rPr sz="1600" spc="-135" dirty="0">
                <a:latin typeface="宋体" panose="02010600030101010101" pitchFamily="2" charset="-122"/>
                <a:cs typeface="宋体" panose="02010600030101010101" pitchFamily="2" charset="-122"/>
              </a:rPr>
              <a:t>c</a:t>
            </a:r>
            <a:r>
              <a:rPr sz="1600" spc="15" dirty="0">
                <a:latin typeface="宋体" panose="02010600030101010101" pitchFamily="2" charset="-122"/>
                <a:cs typeface="宋体" panose="02010600030101010101" pitchFamily="2" charset="-122"/>
              </a:rPr>
              <a:t>o</a:t>
            </a:r>
            <a:r>
              <a:rPr sz="1600" spc="20" dirty="0">
                <a:latin typeface="宋体" panose="02010600030101010101" pitchFamily="2" charset="-122"/>
                <a:cs typeface="宋体" panose="02010600030101010101" pitchFamily="2" charset="-122"/>
              </a:rPr>
              <a:t>n</a:t>
            </a:r>
            <a:r>
              <a:rPr sz="1600" spc="-120" dirty="0">
                <a:latin typeface="宋体" panose="02010600030101010101" pitchFamily="2" charset="-122"/>
                <a:cs typeface="宋体" panose="02010600030101010101" pitchFamily="2" charset="-122"/>
              </a:rPr>
              <a:t>s</a:t>
            </a:r>
            <a:r>
              <a:rPr sz="1600" spc="-130" dirty="0">
                <a:latin typeface="宋体" panose="02010600030101010101" pitchFamily="2" charset="-122"/>
                <a:cs typeface="宋体" panose="02010600030101010101" pitchFamily="2" charset="-122"/>
              </a:rPr>
              <a:t>u</a:t>
            </a:r>
            <a:r>
              <a:rPr sz="1600" spc="-434" dirty="0">
                <a:latin typeface="宋体" panose="02010600030101010101" pitchFamily="2" charset="-122"/>
                <a:cs typeface="宋体" panose="02010600030101010101" pitchFamily="2" charset="-122"/>
              </a:rPr>
              <a:t>l</a:t>
            </a:r>
            <a:r>
              <a:rPr sz="1600" dirty="0">
                <a:latin typeface="宋体" panose="02010600030101010101" pitchFamily="2" charset="-122"/>
                <a:cs typeface="宋体" panose="02010600030101010101" pitchFamily="2" charset="-122"/>
              </a:rPr>
              <a:t>_</a:t>
            </a:r>
            <a:r>
              <a:rPr sz="1600" spc="-210" dirty="0">
                <a:latin typeface="宋体" panose="02010600030101010101" pitchFamily="2" charset="-122"/>
                <a:cs typeface="宋体" panose="02010600030101010101" pitchFamily="2" charset="-122"/>
              </a:rPr>
              <a:t>servic</a:t>
            </a:r>
            <a:r>
              <a:rPr sz="1600" spc="-145" dirty="0">
                <a:latin typeface="宋体" panose="02010600030101010101" pitchFamily="2" charset="-122"/>
                <a:cs typeface="宋体" panose="02010600030101010101" pitchFamily="2" charset="-122"/>
              </a:rPr>
              <a:t>e</a:t>
            </a:r>
            <a:r>
              <a:rPr sz="1600" dirty="0">
                <a:latin typeface="宋体" panose="02010600030101010101" pitchFamily="2" charset="-122"/>
                <a:cs typeface="宋体" panose="02010600030101010101" pitchFamily="2" charset="-122"/>
              </a:rPr>
              <a:t>_</a:t>
            </a:r>
            <a:r>
              <a:rPr sz="1600" spc="-80" dirty="0">
                <a:latin typeface="宋体" panose="02010600030101010101" pitchFamily="2" charset="-122"/>
                <a:cs typeface="宋体" panose="02010600030101010101" pitchFamily="2" charset="-122"/>
              </a:rPr>
              <a:t>po</a:t>
            </a:r>
            <a:r>
              <a:rPr sz="1600" spc="-85" dirty="0">
                <a:latin typeface="宋体" panose="02010600030101010101" pitchFamily="2" charset="-122"/>
                <a:cs typeface="宋体" panose="02010600030101010101" pitchFamily="2" charset="-122"/>
              </a:rPr>
              <a:t>r</a:t>
            </a:r>
            <a:r>
              <a:rPr sz="1600" spc="-330" dirty="0">
                <a:latin typeface="宋体" panose="02010600030101010101" pitchFamily="2" charset="-122"/>
                <a:cs typeface="宋体" panose="02010600030101010101" pitchFamily="2" charset="-122"/>
              </a:rPr>
              <a:t>t</a:t>
            </a:r>
            <a:r>
              <a:rPr sz="1600" spc="-450" dirty="0">
                <a:latin typeface="宋体" panose="02010600030101010101" pitchFamily="2" charset="-122"/>
                <a:cs typeface="宋体" panose="02010600030101010101" pitchFamily="2" charset="-122"/>
              </a:rPr>
              <a:t>:</a:t>
            </a:r>
            <a:r>
              <a:rPr sz="1600" spc="-434"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th</a:t>
            </a:r>
            <a:r>
              <a:rPr sz="1600" spc="-135" dirty="0">
                <a:latin typeface="宋体" panose="02010600030101010101" pitchFamily="2" charset="-122"/>
                <a:cs typeface="宋体" panose="02010600030101010101" pitchFamily="2" charset="-122"/>
              </a:rPr>
              <a:t>e</a:t>
            </a:r>
            <a:r>
              <a:rPr sz="1600" spc="-420" dirty="0">
                <a:latin typeface="宋体" panose="02010600030101010101" pitchFamily="2" charset="-122"/>
                <a:cs typeface="宋体" panose="02010600030101010101" pitchFamily="2" charset="-122"/>
              </a:rPr>
              <a:t> </a:t>
            </a:r>
            <a:r>
              <a:rPr sz="1600" spc="-195" dirty="0">
                <a:latin typeface="宋体" panose="02010600030101010101" pitchFamily="2" charset="-122"/>
                <a:cs typeface="宋体" panose="02010600030101010101" pitchFamily="2" charset="-122"/>
              </a:rPr>
              <a:t>service</a:t>
            </a:r>
            <a:r>
              <a:rPr sz="1600" spc="-420" dirty="0">
                <a:latin typeface="宋体" panose="02010600030101010101" pitchFamily="2" charset="-122"/>
                <a:cs typeface="宋体" panose="02010600030101010101" pitchFamily="2" charset="-122"/>
              </a:rPr>
              <a:t> </a:t>
            </a:r>
            <a:r>
              <a:rPr sz="1600" spc="15" dirty="0">
                <a:latin typeface="宋体" panose="02010600030101010101" pitchFamily="2" charset="-122"/>
                <a:cs typeface="宋体" panose="02010600030101010101" pitchFamily="2" charset="-122"/>
              </a:rPr>
              <a:t>p</a:t>
            </a:r>
            <a:r>
              <a:rPr sz="1600" spc="20" dirty="0">
                <a:latin typeface="宋体" panose="02010600030101010101" pitchFamily="2" charset="-122"/>
                <a:cs typeface="宋体" panose="02010600030101010101" pitchFamily="2" charset="-122"/>
              </a:rPr>
              <a:t>o</a:t>
            </a:r>
            <a:r>
              <a:rPr sz="1600" spc="-300" dirty="0">
                <a:latin typeface="宋体" panose="02010600030101010101" pitchFamily="2" charset="-122"/>
                <a:cs typeface="宋体" panose="02010600030101010101" pitchFamily="2" charset="-122"/>
              </a:rPr>
              <a:t>rt</a:t>
            </a:r>
            <a:r>
              <a:rPr sz="1600" spc="-409"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420"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th</a:t>
            </a:r>
            <a:r>
              <a:rPr sz="1600" spc="-135" dirty="0">
                <a:latin typeface="宋体" panose="02010600030101010101" pitchFamily="2" charset="-122"/>
                <a:cs typeface="宋体" panose="02010600030101010101" pitchFamily="2" charset="-122"/>
              </a:rPr>
              <a:t>e</a:t>
            </a:r>
            <a:r>
              <a:rPr sz="1600" spc="-420" dirty="0">
                <a:latin typeface="宋体" panose="02010600030101010101" pitchFamily="2" charset="-122"/>
                <a:cs typeface="宋体" panose="02010600030101010101" pitchFamily="2" charset="-122"/>
              </a:rPr>
              <a:t> </a:t>
            </a:r>
            <a:r>
              <a:rPr sz="1600" spc="-195" dirty="0">
                <a:latin typeface="宋体" panose="02010600030101010101" pitchFamily="2" charset="-122"/>
                <a:cs typeface="宋体" panose="02010600030101010101" pitchFamily="2" charset="-122"/>
              </a:rPr>
              <a:t>targe</a:t>
            </a:r>
            <a:r>
              <a:rPr sz="1600" spc="-335" dirty="0">
                <a:latin typeface="宋体" panose="02010600030101010101" pitchFamily="2" charset="-122"/>
                <a:cs typeface="宋体" panose="02010600030101010101" pitchFamily="2" charset="-122"/>
              </a:rPr>
              <a:t>t</a:t>
            </a:r>
            <a:endParaRPr sz="1600">
              <a:latin typeface="宋体" panose="02010600030101010101" pitchFamily="2" charset="-122"/>
              <a:cs typeface="宋体" panose="02010600030101010101" pitchFamily="2" charset="-122"/>
            </a:endParaRPr>
          </a:p>
          <a:p>
            <a:pPr marL="1206500" lvl="2" indent="-280035">
              <a:lnSpc>
                <a:spcPct val="100000"/>
              </a:lnSpc>
              <a:spcBef>
                <a:spcPts val="310"/>
              </a:spcBef>
              <a:buFont typeface="Wingdings" panose="05000000000000000000"/>
              <a:buChar char=""/>
              <a:tabLst>
                <a:tab pos="1207135" algn="l"/>
                <a:tab pos="1409700"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50" dirty="0">
                <a:latin typeface="宋体" panose="02010600030101010101" pitchFamily="2" charset="-122"/>
                <a:cs typeface="宋体" panose="02010600030101010101" pitchFamily="2" charset="-122"/>
              </a:rPr>
              <a:t>meta</a:t>
            </a:r>
            <a:r>
              <a:rPr sz="1600" dirty="0">
                <a:latin typeface="宋体" panose="02010600030101010101" pitchFamily="2" charset="-122"/>
                <a:cs typeface="宋体" panose="02010600030101010101" pitchFamily="2" charset="-122"/>
              </a:rPr>
              <a:t>_</a:t>
            </a:r>
            <a:r>
              <a:rPr sz="1600" spc="-135" dirty="0">
                <a:latin typeface="宋体" panose="02010600030101010101" pitchFamily="2" charset="-122"/>
                <a:cs typeface="宋体" panose="02010600030101010101" pitchFamily="2" charset="-122"/>
              </a:rPr>
              <a:t>c</a:t>
            </a:r>
            <a:r>
              <a:rPr sz="1600" spc="15" dirty="0">
                <a:latin typeface="宋体" panose="02010600030101010101" pitchFamily="2" charset="-122"/>
                <a:cs typeface="宋体" panose="02010600030101010101" pitchFamily="2" charset="-122"/>
              </a:rPr>
              <a:t>o</a:t>
            </a:r>
            <a:r>
              <a:rPr sz="1600" spc="20" dirty="0">
                <a:latin typeface="宋体" panose="02010600030101010101" pitchFamily="2" charset="-122"/>
                <a:cs typeface="宋体" panose="02010600030101010101" pitchFamily="2" charset="-122"/>
              </a:rPr>
              <a:t>n</a:t>
            </a:r>
            <a:r>
              <a:rPr sz="1600" spc="-120" dirty="0">
                <a:latin typeface="宋体" panose="02010600030101010101" pitchFamily="2" charset="-122"/>
                <a:cs typeface="宋体" panose="02010600030101010101" pitchFamily="2" charset="-122"/>
              </a:rPr>
              <a:t>s</a:t>
            </a:r>
            <a:r>
              <a:rPr sz="1600" spc="-130" dirty="0">
                <a:latin typeface="宋体" panose="02010600030101010101" pitchFamily="2" charset="-122"/>
                <a:cs typeface="宋体" panose="02010600030101010101" pitchFamily="2" charset="-122"/>
              </a:rPr>
              <a:t>u</a:t>
            </a:r>
            <a:r>
              <a:rPr sz="1600" spc="-434" dirty="0">
                <a:latin typeface="宋体" panose="02010600030101010101" pitchFamily="2" charset="-122"/>
                <a:cs typeface="宋体" panose="02010600030101010101" pitchFamily="2" charset="-122"/>
              </a:rPr>
              <a:t>l</a:t>
            </a:r>
            <a:r>
              <a:rPr sz="1600" dirty="0">
                <a:latin typeface="宋体" panose="02010600030101010101" pitchFamily="2" charset="-122"/>
                <a:cs typeface="宋体" panose="02010600030101010101" pitchFamily="2" charset="-122"/>
              </a:rPr>
              <a:t>_</a:t>
            </a:r>
            <a:r>
              <a:rPr sz="1600" spc="-210" dirty="0">
                <a:latin typeface="宋体" panose="02010600030101010101" pitchFamily="2" charset="-122"/>
                <a:cs typeface="宋体" panose="02010600030101010101" pitchFamily="2" charset="-122"/>
              </a:rPr>
              <a:t>servic</a:t>
            </a:r>
            <a:r>
              <a:rPr sz="1600" spc="-140" dirty="0">
                <a:latin typeface="宋体" panose="02010600030101010101" pitchFamily="2" charset="-122"/>
                <a:cs typeface="宋体" panose="02010600030101010101" pitchFamily="2" charset="-122"/>
              </a:rPr>
              <a:t>e</a:t>
            </a:r>
            <a:r>
              <a:rPr sz="1600" spc="-450" dirty="0">
                <a:latin typeface="宋体" panose="02010600030101010101" pitchFamily="2" charset="-122"/>
                <a:cs typeface="宋体" panose="02010600030101010101" pitchFamily="2" charset="-122"/>
              </a:rPr>
              <a:t>:</a:t>
            </a:r>
            <a:r>
              <a:rPr sz="1600" spc="-434"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th</a:t>
            </a:r>
            <a:r>
              <a:rPr sz="1600" spc="-135" dirty="0">
                <a:latin typeface="宋体" panose="02010600030101010101" pitchFamily="2" charset="-122"/>
                <a:cs typeface="宋体" panose="02010600030101010101" pitchFamily="2" charset="-122"/>
              </a:rPr>
              <a:t>e</a:t>
            </a:r>
            <a:r>
              <a:rPr sz="1600" spc="-420" dirty="0">
                <a:latin typeface="宋体" panose="02010600030101010101" pitchFamily="2" charset="-122"/>
                <a:cs typeface="宋体" panose="02010600030101010101" pitchFamily="2" charset="-122"/>
              </a:rPr>
              <a:t> </a:t>
            </a:r>
            <a:r>
              <a:rPr sz="1600" spc="40" dirty="0">
                <a:latin typeface="宋体" panose="02010600030101010101" pitchFamily="2" charset="-122"/>
                <a:cs typeface="宋体" panose="02010600030101010101" pitchFamily="2" charset="-122"/>
              </a:rPr>
              <a:t>name</a:t>
            </a:r>
            <a:r>
              <a:rPr sz="1600" spc="-409"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405"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th</a:t>
            </a:r>
            <a:r>
              <a:rPr sz="1600" spc="-135" dirty="0">
                <a:latin typeface="宋体" panose="02010600030101010101" pitchFamily="2" charset="-122"/>
                <a:cs typeface="宋体" panose="02010600030101010101" pitchFamily="2" charset="-122"/>
              </a:rPr>
              <a:t>e</a:t>
            </a:r>
            <a:r>
              <a:rPr sz="1600" spc="-420" dirty="0">
                <a:latin typeface="宋体" panose="02010600030101010101" pitchFamily="2" charset="-122"/>
                <a:cs typeface="宋体" panose="02010600030101010101" pitchFamily="2" charset="-122"/>
              </a:rPr>
              <a:t> </a:t>
            </a:r>
            <a:r>
              <a:rPr sz="1600" spc="-195" dirty="0">
                <a:latin typeface="宋体" panose="02010600030101010101" pitchFamily="2" charset="-122"/>
                <a:cs typeface="宋体" panose="02010600030101010101" pitchFamily="2" charset="-122"/>
              </a:rPr>
              <a:t>service</a:t>
            </a:r>
            <a:r>
              <a:rPr sz="1600" spc="-420"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th</a:t>
            </a:r>
            <a:r>
              <a:rPr sz="1600" spc="-135" dirty="0">
                <a:latin typeface="宋体" panose="02010600030101010101" pitchFamily="2" charset="-122"/>
                <a:cs typeface="宋体" panose="02010600030101010101" pitchFamily="2" charset="-122"/>
              </a:rPr>
              <a:t>e</a:t>
            </a:r>
            <a:r>
              <a:rPr sz="1600" spc="-420" dirty="0">
                <a:latin typeface="宋体" panose="02010600030101010101" pitchFamily="2" charset="-122"/>
                <a:cs typeface="宋体" panose="02010600030101010101" pitchFamily="2" charset="-122"/>
              </a:rPr>
              <a:t> </a:t>
            </a:r>
            <a:r>
              <a:rPr sz="1600" spc="-195" dirty="0">
                <a:latin typeface="宋体" panose="02010600030101010101" pitchFamily="2" charset="-122"/>
                <a:cs typeface="宋体" panose="02010600030101010101" pitchFamily="2" charset="-122"/>
              </a:rPr>
              <a:t>targe</a:t>
            </a:r>
            <a:r>
              <a:rPr sz="1600" spc="-335" dirty="0">
                <a:latin typeface="宋体" panose="02010600030101010101" pitchFamily="2" charset="-122"/>
                <a:cs typeface="宋体" panose="02010600030101010101" pitchFamily="2" charset="-122"/>
              </a:rPr>
              <a:t>t</a:t>
            </a:r>
            <a:r>
              <a:rPr sz="1600" spc="-420" dirty="0">
                <a:latin typeface="宋体" panose="02010600030101010101" pitchFamily="2" charset="-122"/>
                <a:cs typeface="宋体" panose="02010600030101010101" pitchFamily="2" charset="-122"/>
              </a:rPr>
              <a:t> </a:t>
            </a:r>
            <a:r>
              <a:rPr sz="1600" spc="-60" dirty="0">
                <a:latin typeface="宋体" panose="02010600030101010101" pitchFamily="2" charset="-122"/>
                <a:cs typeface="宋体" panose="02010600030101010101" pitchFamily="2" charset="-122"/>
              </a:rPr>
              <a:t>be</a:t>
            </a:r>
            <a:r>
              <a:rPr sz="1600" spc="-210" dirty="0">
                <a:latin typeface="宋体" panose="02010600030101010101" pitchFamily="2" charset="-122"/>
                <a:cs typeface="宋体" panose="02010600030101010101" pitchFamily="2" charset="-122"/>
              </a:rPr>
              <a:t>l</a:t>
            </a:r>
            <a:r>
              <a:rPr sz="1600" spc="-204" dirty="0">
                <a:latin typeface="宋体" panose="02010600030101010101" pitchFamily="2" charset="-122"/>
                <a:cs typeface="宋体" panose="02010600030101010101" pitchFamily="2" charset="-122"/>
              </a:rPr>
              <a:t>o</a:t>
            </a:r>
            <a:r>
              <a:rPr sz="1600" spc="5" dirty="0">
                <a:latin typeface="宋体" panose="02010600030101010101" pitchFamily="2" charset="-122"/>
                <a:cs typeface="宋体" panose="02010600030101010101" pitchFamily="2" charset="-122"/>
              </a:rPr>
              <a:t>n</a:t>
            </a:r>
            <a:r>
              <a:rPr sz="1600" spc="-95" dirty="0">
                <a:latin typeface="宋体" panose="02010600030101010101" pitchFamily="2" charset="-122"/>
                <a:cs typeface="宋体" panose="02010600030101010101" pitchFamily="2" charset="-122"/>
              </a:rPr>
              <a:t>g</a:t>
            </a:r>
            <a:r>
              <a:rPr sz="1600" spc="-220" dirty="0">
                <a:latin typeface="宋体" panose="02010600030101010101" pitchFamily="2" charset="-122"/>
                <a:cs typeface="宋体" panose="02010600030101010101" pitchFamily="2" charset="-122"/>
              </a:rPr>
              <a:t>s</a:t>
            </a:r>
            <a:r>
              <a:rPr sz="1600" spc="-425"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to</a:t>
            </a:r>
            <a:endParaRPr sz="1600">
              <a:latin typeface="宋体" panose="02010600030101010101" pitchFamily="2" charset="-122"/>
              <a:cs typeface="宋体" panose="02010600030101010101" pitchFamily="2" charset="-122"/>
            </a:endParaRPr>
          </a:p>
          <a:p>
            <a:pPr marL="1206500" lvl="2" indent="-280035">
              <a:lnSpc>
                <a:spcPct val="100000"/>
              </a:lnSpc>
              <a:spcBef>
                <a:spcPts val="310"/>
              </a:spcBef>
              <a:buFont typeface="Wingdings" panose="05000000000000000000"/>
              <a:buChar char=""/>
              <a:tabLst>
                <a:tab pos="1207135" algn="l"/>
                <a:tab pos="1409700"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95" dirty="0">
                <a:latin typeface="宋体" panose="02010600030101010101" pitchFamily="2" charset="-122"/>
                <a:cs typeface="宋体" panose="02010600030101010101" pitchFamily="2" charset="-122"/>
              </a:rPr>
              <a:t>meta_consul_tagged_address_&lt;key&gt;:</a:t>
            </a:r>
            <a:r>
              <a:rPr sz="1600" spc="-420" dirty="0">
                <a:latin typeface="宋体" panose="02010600030101010101" pitchFamily="2" charset="-122"/>
                <a:cs typeface="宋体" panose="02010600030101010101" pitchFamily="2" charset="-122"/>
              </a:rPr>
              <a:t> </a:t>
            </a:r>
            <a:r>
              <a:rPr sz="1600" spc="-100" dirty="0">
                <a:latin typeface="宋体" panose="02010600030101010101" pitchFamily="2" charset="-122"/>
                <a:cs typeface="宋体" panose="02010600030101010101" pitchFamily="2" charset="-122"/>
              </a:rPr>
              <a:t>each</a:t>
            </a:r>
            <a:r>
              <a:rPr sz="1600" spc="-405" dirty="0">
                <a:latin typeface="宋体" panose="02010600030101010101" pitchFamily="2" charset="-122"/>
                <a:cs typeface="宋体" panose="02010600030101010101" pitchFamily="2" charset="-122"/>
              </a:rPr>
              <a:t> </a:t>
            </a:r>
            <a:r>
              <a:rPr sz="1600" spc="-25" dirty="0">
                <a:latin typeface="宋体" panose="02010600030101010101" pitchFamily="2" charset="-122"/>
                <a:cs typeface="宋体" panose="02010600030101010101" pitchFamily="2" charset="-122"/>
              </a:rPr>
              <a:t>node</a:t>
            </a:r>
            <a:r>
              <a:rPr sz="1600" spc="-405"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tagged</a:t>
            </a:r>
            <a:r>
              <a:rPr sz="1600" spc="-420" dirty="0">
                <a:latin typeface="宋体" panose="02010600030101010101" pitchFamily="2" charset="-122"/>
                <a:cs typeface="宋体" panose="02010600030101010101" pitchFamily="2" charset="-122"/>
              </a:rPr>
              <a:t> </a:t>
            </a:r>
            <a:r>
              <a:rPr sz="1600" spc="-145" dirty="0">
                <a:latin typeface="宋体" panose="02010600030101010101" pitchFamily="2" charset="-122"/>
                <a:cs typeface="宋体" panose="02010600030101010101" pitchFamily="2" charset="-122"/>
              </a:rPr>
              <a:t>address</a:t>
            </a:r>
            <a:r>
              <a:rPr sz="1600" spc="-385" dirty="0">
                <a:latin typeface="宋体" panose="02010600030101010101" pitchFamily="2" charset="-122"/>
                <a:cs typeface="宋体" panose="02010600030101010101" pitchFamily="2" charset="-122"/>
              </a:rPr>
              <a:t> </a:t>
            </a:r>
            <a:r>
              <a:rPr sz="1600" spc="-110" dirty="0">
                <a:latin typeface="宋体" panose="02010600030101010101" pitchFamily="2" charset="-122"/>
                <a:cs typeface="宋体" panose="02010600030101010101" pitchFamily="2" charset="-122"/>
              </a:rPr>
              <a:t>key</a:t>
            </a:r>
            <a:r>
              <a:rPr sz="1600" spc="-390"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value</a:t>
            </a:r>
            <a:r>
              <a:rPr sz="1600" spc="-395"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390"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15" dirty="0">
                <a:latin typeface="宋体" panose="02010600030101010101" pitchFamily="2" charset="-122"/>
                <a:cs typeface="宋体" panose="02010600030101010101" pitchFamily="2" charset="-122"/>
              </a:rPr>
              <a:t> </a:t>
            </a:r>
            <a:r>
              <a:rPr sz="1600" spc="-220" dirty="0">
                <a:latin typeface="宋体" panose="02010600030101010101" pitchFamily="2" charset="-122"/>
                <a:cs typeface="宋体" panose="02010600030101010101" pitchFamily="2" charset="-122"/>
              </a:rPr>
              <a:t>target</a:t>
            </a:r>
            <a:endParaRPr sz="1600">
              <a:latin typeface="宋体" panose="02010600030101010101" pitchFamily="2" charset="-122"/>
              <a:cs typeface="宋体" panose="02010600030101010101" pitchFamily="2" charset="-122"/>
            </a:endParaRPr>
          </a:p>
          <a:p>
            <a:pPr marL="1206500" lvl="2" indent="-280035">
              <a:lnSpc>
                <a:spcPct val="100000"/>
              </a:lnSpc>
              <a:spcBef>
                <a:spcPts val="310"/>
              </a:spcBef>
              <a:buFont typeface="Wingdings" panose="05000000000000000000"/>
              <a:buChar char=""/>
              <a:tabLst>
                <a:tab pos="1207135" algn="l"/>
                <a:tab pos="1409700"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130" dirty="0">
                <a:latin typeface="宋体" panose="02010600030101010101" pitchFamily="2" charset="-122"/>
                <a:cs typeface="宋体" panose="02010600030101010101" pitchFamily="2" charset="-122"/>
              </a:rPr>
              <a:t>meta_consul_tags:</a:t>
            </a:r>
            <a:r>
              <a:rPr sz="1600" spc="-425"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20" dirty="0">
                <a:latin typeface="宋体" panose="02010600030101010101" pitchFamily="2" charset="-122"/>
                <a:cs typeface="宋体" panose="02010600030101010101" pitchFamily="2" charset="-122"/>
              </a:rPr>
              <a:t> </a:t>
            </a:r>
            <a:r>
              <a:rPr sz="1600" spc="-355" dirty="0">
                <a:latin typeface="宋体" panose="02010600030101010101" pitchFamily="2" charset="-122"/>
                <a:cs typeface="宋体" panose="02010600030101010101" pitchFamily="2" charset="-122"/>
              </a:rPr>
              <a:t>list</a:t>
            </a:r>
            <a:r>
              <a:rPr sz="1600" spc="-425"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405" dirty="0">
                <a:latin typeface="宋体" panose="02010600030101010101" pitchFamily="2" charset="-122"/>
                <a:cs typeface="宋体" panose="02010600030101010101" pitchFamily="2" charset="-122"/>
              </a:rPr>
              <a:t> </a:t>
            </a:r>
            <a:r>
              <a:rPr sz="1600" spc="-200" dirty="0">
                <a:latin typeface="宋体" panose="02010600030101010101" pitchFamily="2" charset="-122"/>
                <a:cs typeface="宋体" panose="02010600030101010101" pitchFamily="2" charset="-122"/>
              </a:rPr>
              <a:t>tags</a:t>
            </a:r>
            <a:r>
              <a:rPr sz="1600" spc="-415"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405"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30" dirty="0">
                <a:latin typeface="宋体" panose="02010600030101010101" pitchFamily="2" charset="-122"/>
                <a:cs typeface="宋体" panose="02010600030101010101" pitchFamily="2" charset="-122"/>
              </a:rPr>
              <a:t> </a:t>
            </a:r>
            <a:r>
              <a:rPr sz="1600" spc="-220" dirty="0">
                <a:latin typeface="宋体" panose="02010600030101010101" pitchFamily="2" charset="-122"/>
                <a:cs typeface="宋体" panose="02010600030101010101" pitchFamily="2" charset="-122"/>
              </a:rPr>
              <a:t>target</a:t>
            </a:r>
            <a:r>
              <a:rPr sz="1600" spc="-420" dirty="0">
                <a:latin typeface="宋体" panose="02010600030101010101" pitchFamily="2" charset="-122"/>
                <a:cs typeface="宋体" panose="02010600030101010101" pitchFamily="2" charset="-122"/>
              </a:rPr>
              <a:t> </a:t>
            </a:r>
            <a:r>
              <a:rPr sz="1600" spc="-165" dirty="0">
                <a:latin typeface="宋体" panose="02010600030101010101" pitchFamily="2" charset="-122"/>
                <a:cs typeface="宋体" panose="02010600030101010101" pitchFamily="2" charset="-122"/>
              </a:rPr>
              <a:t>joined</a:t>
            </a:r>
            <a:r>
              <a:rPr sz="1600" spc="-434" dirty="0">
                <a:latin typeface="宋体" panose="02010600030101010101" pitchFamily="2" charset="-122"/>
                <a:cs typeface="宋体" panose="02010600030101010101" pitchFamily="2" charset="-122"/>
              </a:rPr>
              <a:t> </a:t>
            </a:r>
            <a:r>
              <a:rPr sz="1600" spc="-60" dirty="0">
                <a:latin typeface="宋体" panose="02010600030101010101" pitchFamily="2" charset="-122"/>
                <a:cs typeface="宋体" panose="02010600030101010101" pitchFamily="2" charset="-122"/>
              </a:rPr>
              <a:t>by</a:t>
            </a:r>
            <a:r>
              <a:rPr sz="1600" spc="-405"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20" dirty="0">
                <a:latin typeface="宋体" panose="02010600030101010101" pitchFamily="2" charset="-122"/>
                <a:cs typeface="宋体" panose="02010600030101010101" pitchFamily="2" charset="-122"/>
              </a:rPr>
              <a:t> </a:t>
            </a:r>
            <a:r>
              <a:rPr sz="1600" spc="-190" dirty="0">
                <a:latin typeface="宋体" panose="02010600030101010101" pitchFamily="2" charset="-122"/>
                <a:cs typeface="宋体" panose="02010600030101010101" pitchFamily="2" charset="-122"/>
              </a:rPr>
              <a:t>tag</a:t>
            </a:r>
            <a:r>
              <a:rPr sz="1600" spc="-420" dirty="0">
                <a:latin typeface="宋体" panose="02010600030101010101" pitchFamily="2" charset="-122"/>
                <a:cs typeface="宋体" panose="02010600030101010101" pitchFamily="2" charset="-122"/>
              </a:rPr>
              <a:t> </a:t>
            </a:r>
            <a:r>
              <a:rPr sz="1600" spc="-165" dirty="0">
                <a:latin typeface="宋体" panose="02010600030101010101" pitchFamily="2" charset="-122"/>
                <a:cs typeface="宋体" panose="02010600030101010101" pitchFamily="2" charset="-122"/>
              </a:rPr>
              <a:t>separator</a:t>
            </a:r>
            <a:endParaRPr sz="1600">
              <a:latin typeface="宋体" panose="02010600030101010101" pitchFamily="2" charset="-122"/>
              <a:cs typeface="宋体" panose="02010600030101010101" pitchFamily="2" charset="-122"/>
            </a:endParaRPr>
          </a:p>
        </p:txBody>
      </p:sp>
      <p:pic>
        <p:nvPicPr>
          <p:cNvPr id="7"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8"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9" name="图片 8"/>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9262" y="161925"/>
            <a:ext cx="5901055" cy="513080"/>
          </a:xfrm>
          <a:prstGeom prst="rect">
            <a:avLst/>
          </a:prstGeom>
        </p:spPr>
        <p:txBody>
          <a:bodyPr vert="horz" wrap="square" lIns="0" tIns="12700" rIns="0" bIns="0" rtlCol="0">
            <a:spAutoFit/>
          </a:bodyPr>
          <a:lstStyle/>
          <a:p>
            <a:pPr marL="12700">
              <a:lnSpc>
                <a:spcPct val="100000"/>
              </a:lnSpc>
              <a:spcBef>
                <a:spcPts val="100"/>
              </a:spcBef>
            </a:pPr>
            <a:r>
              <a:rPr sz="3200" b="0" spc="-345" dirty="0">
                <a:solidFill>
                  <a:srgbClr val="000000"/>
                </a:solidFill>
                <a:latin typeface="宋体" panose="02010600030101010101" pitchFamily="2" charset="-122"/>
                <a:cs typeface="宋体" panose="02010600030101010101" pitchFamily="2" charset="-122"/>
              </a:rPr>
              <a:t>consul_sd_con</a:t>
            </a:r>
            <a:r>
              <a:rPr sz="3200" b="0" spc="-355" dirty="0">
                <a:solidFill>
                  <a:srgbClr val="000000"/>
                </a:solidFill>
                <a:latin typeface="宋体" panose="02010600030101010101" pitchFamily="2" charset="-122"/>
                <a:cs typeface="宋体" panose="02010600030101010101" pitchFamily="2" charset="-122"/>
              </a:rPr>
              <a:t>f</a:t>
            </a:r>
            <a:r>
              <a:rPr sz="3200" b="0" spc="-580" dirty="0">
                <a:solidFill>
                  <a:srgbClr val="000000"/>
                </a:solidFill>
                <a:latin typeface="宋体" panose="02010600030101010101" pitchFamily="2" charset="-122"/>
                <a:cs typeface="宋体" panose="02010600030101010101" pitchFamily="2" charset="-122"/>
              </a:rPr>
              <a:t>igs</a:t>
            </a:r>
            <a:r>
              <a:rPr sz="3200" b="0" dirty="0">
                <a:solidFill>
                  <a:srgbClr val="000000"/>
                </a:solidFill>
                <a:latin typeface="宋体" panose="02010600030101010101" pitchFamily="2" charset="-122"/>
                <a:cs typeface="宋体" panose="02010600030101010101" pitchFamily="2" charset="-122"/>
              </a:rPr>
              <a:t>配置段的可用参数</a:t>
            </a:r>
            <a:endParaRPr sz="3200">
              <a:latin typeface="宋体" panose="02010600030101010101" pitchFamily="2" charset="-122"/>
              <a:cs typeface="宋体" panose="02010600030101010101" pitchFamily="2" charset="-122"/>
            </a:endParaRPr>
          </a:p>
        </p:txBody>
      </p:sp>
      <p:grpSp>
        <p:nvGrpSpPr>
          <p:cNvPr id="3" name="object 3"/>
          <p:cNvGrpSpPr/>
          <p:nvPr/>
        </p:nvGrpSpPr>
        <p:grpSpPr>
          <a:xfrm>
            <a:off x="1126489" y="986790"/>
            <a:ext cx="9932670" cy="5325110"/>
            <a:chOff x="1126489" y="986790"/>
            <a:chExt cx="9932670" cy="5325110"/>
          </a:xfrm>
        </p:grpSpPr>
        <p:pic>
          <p:nvPicPr>
            <p:cNvPr id="4" name="object 4"/>
            <p:cNvPicPr/>
            <p:nvPr/>
          </p:nvPicPr>
          <p:blipFill>
            <a:blip r:embed="rId5" cstate="print"/>
            <a:stretch>
              <a:fillRect/>
            </a:stretch>
          </p:blipFill>
          <p:spPr>
            <a:xfrm>
              <a:off x="1126489" y="986790"/>
              <a:ext cx="9932161" cy="5324601"/>
            </a:xfrm>
            <a:prstGeom prst="rect">
              <a:avLst/>
            </a:prstGeom>
          </p:spPr>
        </p:pic>
        <p:sp>
          <p:nvSpPr>
            <p:cNvPr id="5" name="object 5"/>
            <p:cNvSpPr/>
            <p:nvPr/>
          </p:nvSpPr>
          <p:spPr>
            <a:xfrm>
              <a:off x="1287779" y="1102360"/>
              <a:ext cx="9616440" cy="5100320"/>
            </a:xfrm>
            <a:custGeom>
              <a:avLst/>
              <a:gdLst/>
              <a:ahLst/>
              <a:cxnLst/>
              <a:rect l="l" t="t" r="r" b="b"/>
              <a:pathLst>
                <a:path w="9616440" h="5100320">
                  <a:moveTo>
                    <a:pt x="9616440" y="0"/>
                  </a:moveTo>
                  <a:lnTo>
                    <a:pt x="0" y="0"/>
                  </a:lnTo>
                  <a:lnTo>
                    <a:pt x="0" y="5100320"/>
                  </a:lnTo>
                  <a:lnTo>
                    <a:pt x="9616440" y="5100320"/>
                  </a:lnTo>
                  <a:lnTo>
                    <a:pt x="9616440" y="0"/>
                  </a:lnTo>
                  <a:close/>
                </a:path>
              </a:pathLst>
            </a:custGeom>
            <a:solidFill>
              <a:srgbClr val="D7EFEB"/>
            </a:solidFill>
          </p:spPr>
          <p:txBody>
            <a:bodyPr wrap="square" lIns="0" tIns="0" rIns="0" bIns="0" rtlCol="0"/>
            <a:lstStyle/>
            <a:p>
              <a:endParaRPr/>
            </a:p>
          </p:txBody>
        </p:sp>
      </p:grpSp>
      <p:sp>
        <p:nvSpPr>
          <p:cNvPr id="6" name="object 6"/>
          <p:cNvSpPr txBox="1"/>
          <p:nvPr/>
        </p:nvSpPr>
        <p:spPr>
          <a:xfrm>
            <a:off x="1366138" y="1126109"/>
            <a:ext cx="9355455" cy="4987290"/>
          </a:xfrm>
          <a:prstGeom prst="rect">
            <a:avLst/>
          </a:prstGeom>
        </p:spPr>
        <p:txBody>
          <a:bodyPr vert="horz" wrap="square" lIns="0" tIns="12700" rIns="0" bIns="0" rtlCol="0">
            <a:spAutoFit/>
          </a:bodyPr>
          <a:lstStyle/>
          <a:p>
            <a:pPr marL="12700" marR="3575685">
              <a:lnSpc>
                <a:spcPct val="100000"/>
              </a:lnSpc>
              <a:spcBef>
                <a:spcPts val="100"/>
              </a:spcBef>
            </a:pPr>
            <a:r>
              <a:rPr sz="1050" spc="100" dirty="0">
                <a:latin typeface="宋体" panose="02010600030101010101" pitchFamily="2" charset="-122"/>
                <a:cs typeface="宋体" panose="02010600030101010101" pitchFamily="2" charset="-122"/>
              </a:rPr>
              <a:t>#</a:t>
            </a:r>
            <a:r>
              <a:rPr sz="1050" spc="-240" dirty="0">
                <a:latin typeface="宋体" panose="02010600030101010101" pitchFamily="2" charset="-122"/>
                <a:cs typeface="宋体" panose="02010600030101010101" pitchFamily="2" charset="-122"/>
              </a:rPr>
              <a:t> </a:t>
            </a:r>
            <a:r>
              <a:rPr sz="1050" spc="25" dirty="0">
                <a:latin typeface="宋体" panose="02010600030101010101" pitchFamily="2" charset="-122"/>
                <a:cs typeface="宋体" panose="02010600030101010101" pitchFamily="2" charset="-122"/>
              </a:rPr>
              <a:t>The</a:t>
            </a:r>
            <a:r>
              <a:rPr sz="1050" spc="-240" dirty="0">
                <a:latin typeface="宋体" panose="02010600030101010101" pitchFamily="2" charset="-122"/>
                <a:cs typeface="宋体" panose="02010600030101010101" pitchFamily="2" charset="-122"/>
              </a:rPr>
              <a:t> </a:t>
            </a:r>
            <a:r>
              <a:rPr sz="1050" spc="-55" dirty="0">
                <a:latin typeface="宋体" panose="02010600030101010101" pitchFamily="2" charset="-122"/>
                <a:cs typeface="宋体" panose="02010600030101010101" pitchFamily="2" charset="-122"/>
              </a:rPr>
              <a:t>information</a:t>
            </a:r>
            <a:r>
              <a:rPr sz="1050" spc="-220" dirty="0">
                <a:latin typeface="宋体" panose="02010600030101010101" pitchFamily="2" charset="-122"/>
                <a:cs typeface="宋体" panose="02010600030101010101" pitchFamily="2" charset="-122"/>
              </a:rPr>
              <a:t> </a:t>
            </a:r>
            <a:r>
              <a:rPr sz="1050" spc="-60" dirty="0">
                <a:latin typeface="宋体" panose="02010600030101010101" pitchFamily="2" charset="-122"/>
                <a:cs typeface="宋体" panose="02010600030101010101" pitchFamily="2" charset="-122"/>
              </a:rPr>
              <a:t>to</a:t>
            </a:r>
            <a:r>
              <a:rPr sz="1050" spc="-235" dirty="0">
                <a:latin typeface="宋体" panose="02010600030101010101" pitchFamily="2" charset="-122"/>
                <a:cs typeface="宋体" panose="02010600030101010101" pitchFamily="2" charset="-122"/>
              </a:rPr>
              <a:t> </a:t>
            </a:r>
            <a:r>
              <a:rPr sz="1050" spc="-50" dirty="0">
                <a:latin typeface="宋体" panose="02010600030101010101" pitchFamily="2" charset="-122"/>
                <a:cs typeface="宋体" panose="02010600030101010101" pitchFamily="2" charset="-122"/>
              </a:rPr>
              <a:t>access</a:t>
            </a:r>
            <a:r>
              <a:rPr sz="1050" spc="-254" dirty="0">
                <a:latin typeface="宋体" panose="02010600030101010101" pitchFamily="2" charset="-122"/>
                <a:cs typeface="宋体" panose="02010600030101010101" pitchFamily="2" charset="-122"/>
              </a:rPr>
              <a:t> </a:t>
            </a:r>
            <a:r>
              <a:rPr sz="1050" spc="-45" dirty="0">
                <a:latin typeface="宋体" panose="02010600030101010101" pitchFamily="2" charset="-122"/>
                <a:cs typeface="宋体" panose="02010600030101010101" pitchFamily="2" charset="-122"/>
              </a:rPr>
              <a:t>the</a:t>
            </a:r>
            <a:r>
              <a:rPr sz="1050" spc="-229" dirty="0">
                <a:latin typeface="宋体" panose="02010600030101010101" pitchFamily="2" charset="-122"/>
                <a:cs typeface="宋体" panose="02010600030101010101" pitchFamily="2" charset="-122"/>
              </a:rPr>
              <a:t> </a:t>
            </a:r>
            <a:r>
              <a:rPr sz="1050" spc="-20" dirty="0">
                <a:latin typeface="宋体" panose="02010600030101010101" pitchFamily="2" charset="-122"/>
                <a:cs typeface="宋体" panose="02010600030101010101" pitchFamily="2" charset="-122"/>
              </a:rPr>
              <a:t>Consul</a:t>
            </a:r>
            <a:r>
              <a:rPr sz="1050" spc="-240" dirty="0">
                <a:latin typeface="宋体" panose="02010600030101010101" pitchFamily="2" charset="-122"/>
                <a:cs typeface="宋体" panose="02010600030101010101" pitchFamily="2" charset="-122"/>
              </a:rPr>
              <a:t> </a:t>
            </a:r>
            <a:r>
              <a:rPr sz="1050" spc="-95" dirty="0">
                <a:latin typeface="宋体" panose="02010600030101010101" pitchFamily="2" charset="-122"/>
                <a:cs typeface="宋体" panose="02010600030101010101" pitchFamily="2" charset="-122"/>
              </a:rPr>
              <a:t>API.</a:t>
            </a:r>
            <a:r>
              <a:rPr sz="1050" spc="-254" dirty="0">
                <a:latin typeface="宋体" panose="02010600030101010101" pitchFamily="2" charset="-122"/>
                <a:cs typeface="宋体" panose="02010600030101010101" pitchFamily="2" charset="-122"/>
              </a:rPr>
              <a:t> </a:t>
            </a:r>
            <a:r>
              <a:rPr sz="1050" spc="-235" dirty="0">
                <a:latin typeface="宋体" panose="02010600030101010101" pitchFamily="2" charset="-122"/>
                <a:cs typeface="宋体" panose="02010600030101010101" pitchFamily="2" charset="-122"/>
              </a:rPr>
              <a:t>It</a:t>
            </a:r>
            <a:r>
              <a:rPr sz="1050" spc="-220" dirty="0">
                <a:latin typeface="宋体" panose="02010600030101010101" pitchFamily="2" charset="-122"/>
                <a:cs typeface="宋体" panose="02010600030101010101" pitchFamily="2" charset="-122"/>
              </a:rPr>
              <a:t> </a:t>
            </a:r>
            <a:r>
              <a:rPr sz="1050" spc="-200" dirty="0">
                <a:latin typeface="宋体" panose="02010600030101010101" pitchFamily="2" charset="-122"/>
                <a:cs typeface="宋体" panose="02010600030101010101" pitchFamily="2" charset="-122"/>
              </a:rPr>
              <a:t>is</a:t>
            </a:r>
            <a:r>
              <a:rPr sz="1050" spc="-229" dirty="0">
                <a:latin typeface="宋体" panose="02010600030101010101" pitchFamily="2" charset="-122"/>
                <a:cs typeface="宋体" panose="02010600030101010101" pitchFamily="2" charset="-122"/>
              </a:rPr>
              <a:t> </a:t>
            </a:r>
            <a:r>
              <a:rPr sz="1050" spc="-60" dirty="0">
                <a:latin typeface="宋体" panose="02010600030101010101" pitchFamily="2" charset="-122"/>
                <a:cs typeface="宋体" panose="02010600030101010101" pitchFamily="2" charset="-122"/>
              </a:rPr>
              <a:t>to</a:t>
            </a:r>
            <a:r>
              <a:rPr sz="1050" spc="-240" dirty="0">
                <a:latin typeface="宋体" panose="02010600030101010101" pitchFamily="2" charset="-122"/>
                <a:cs typeface="宋体" panose="02010600030101010101" pitchFamily="2" charset="-122"/>
              </a:rPr>
              <a:t> </a:t>
            </a:r>
            <a:r>
              <a:rPr sz="1050" spc="45" dirty="0">
                <a:latin typeface="宋体" panose="02010600030101010101" pitchFamily="2" charset="-122"/>
                <a:cs typeface="宋体" panose="02010600030101010101" pitchFamily="2" charset="-122"/>
              </a:rPr>
              <a:t>be</a:t>
            </a:r>
            <a:r>
              <a:rPr sz="1050" spc="-229" dirty="0">
                <a:latin typeface="宋体" panose="02010600030101010101" pitchFamily="2" charset="-122"/>
                <a:cs typeface="宋体" panose="02010600030101010101" pitchFamily="2" charset="-122"/>
              </a:rPr>
              <a:t> </a:t>
            </a:r>
            <a:r>
              <a:rPr sz="1050" spc="-45" dirty="0">
                <a:latin typeface="宋体" panose="02010600030101010101" pitchFamily="2" charset="-122"/>
                <a:cs typeface="宋体" panose="02010600030101010101" pitchFamily="2" charset="-122"/>
              </a:rPr>
              <a:t>defined</a:t>
            </a:r>
            <a:r>
              <a:rPr sz="1050" spc="-235" dirty="0">
                <a:latin typeface="宋体" panose="02010600030101010101" pitchFamily="2" charset="-122"/>
                <a:cs typeface="宋体" panose="02010600030101010101" pitchFamily="2" charset="-122"/>
              </a:rPr>
              <a:t> </a:t>
            </a:r>
            <a:r>
              <a:rPr sz="1050" spc="-50" dirty="0">
                <a:latin typeface="宋体" panose="02010600030101010101" pitchFamily="2" charset="-122"/>
                <a:cs typeface="宋体" panose="02010600030101010101" pitchFamily="2" charset="-122"/>
              </a:rPr>
              <a:t>as</a:t>
            </a:r>
            <a:r>
              <a:rPr sz="1050" spc="-245" dirty="0">
                <a:latin typeface="宋体" panose="02010600030101010101" pitchFamily="2" charset="-122"/>
                <a:cs typeface="宋体" panose="02010600030101010101" pitchFamily="2" charset="-122"/>
              </a:rPr>
              <a:t> </a:t>
            </a:r>
            <a:r>
              <a:rPr sz="1050" spc="-45" dirty="0">
                <a:latin typeface="宋体" panose="02010600030101010101" pitchFamily="2" charset="-122"/>
                <a:cs typeface="宋体" panose="02010600030101010101" pitchFamily="2" charset="-122"/>
              </a:rPr>
              <a:t>the</a:t>
            </a:r>
            <a:r>
              <a:rPr sz="1050" spc="-229" dirty="0">
                <a:latin typeface="宋体" panose="02010600030101010101" pitchFamily="2" charset="-122"/>
                <a:cs typeface="宋体" panose="02010600030101010101" pitchFamily="2" charset="-122"/>
              </a:rPr>
              <a:t> </a:t>
            </a:r>
            <a:r>
              <a:rPr sz="1050" spc="-20" dirty="0">
                <a:latin typeface="宋体" panose="02010600030101010101" pitchFamily="2" charset="-122"/>
                <a:cs typeface="宋体" panose="02010600030101010101" pitchFamily="2" charset="-122"/>
              </a:rPr>
              <a:t>Consul</a:t>
            </a:r>
            <a:r>
              <a:rPr sz="1050" spc="-240" dirty="0">
                <a:latin typeface="宋体" panose="02010600030101010101" pitchFamily="2" charset="-122"/>
                <a:cs typeface="宋体" panose="02010600030101010101" pitchFamily="2" charset="-122"/>
              </a:rPr>
              <a:t> </a:t>
            </a:r>
            <a:r>
              <a:rPr sz="1050" dirty="0">
                <a:latin typeface="宋体" panose="02010600030101010101" pitchFamily="2" charset="-122"/>
                <a:cs typeface="宋体" panose="02010600030101010101" pitchFamily="2" charset="-122"/>
              </a:rPr>
              <a:t>documentation</a:t>
            </a:r>
            <a:r>
              <a:rPr sz="1050" spc="-235" dirty="0">
                <a:latin typeface="宋体" panose="02010600030101010101" pitchFamily="2" charset="-122"/>
                <a:cs typeface="宋体" panose="02010600030101010101" pitchFamily="2" charset="-122"/>
              </a:rPr>
              <a:t> </a:t>
            </a:r>
            <a:r>
              <a:rPr sz="1050" spc="-100" dirty="0">
                <a:latin typeface="宋体" panose="02010600030101010101" pitchFamily="2" charset="-122"/>
                <a:cs typeface="宋体" panose="02010600030101010101" pitchFamily="2" charset="-122"/>
              </a:rPr>
              <a:t>requires. </a:t>
            </a:r>
            <a:r>
              <a:rPr sz="1050" spc="-509" dirty="0">
                <a:latin typeface="宋体" panose="02010600030101010101" pitchFamily="2" charset="-122"/>
                <a:cs typeface="宋体" panose="02010600030101010101" pitchFamily="2" charset="-122"/>
              </a:rPr>
              <a:t> </a:t>
            </a:r>
            <a:r>
              <a:rPr sz="1050" spc="-220" dirty="0">
                <a:latin typeface="宋体" panose="02010600030101010101" pitchFamily="2" charset="-122"/>
                <a:cs typeface="宋体" panose="02010600030101010101" pitchFamily="2" charset="-122"/>
              </a:rPr>
              <a:t>[</a:t>
            </a:r>
            <a:r>
              <a:rPr sz="1050" spc="-240" dirty="0">
                <a:latin typeface="宋体" panose="02010600030101010101" pitchFamily="2" charset="-122"/>
                <a:cs typeface="宋体" panose="02010600030101010101" pitchFamily="2" charset="-122"/>
              </a:rPr>
              <a:t> </a:t>
            </a:r>
            <a:r>
              <a:rPr sz="1050" spc="-95" dirty="0">
                <a:latin typeface="宋体" panose="02010600030101010101" pitchFamily="2" charset="-122"/>
                <a:cs typeface="宋体" panose="02010600030101010101" pitchFamily="2" charset="-122"/>
              </a:rPr>
              <a:t>s</a:t>
            </a:r>
            <a:r>
              <a:rPr sz="1050" spc="-80" dirty="0">
                <a:latin typeface="宋体" panose="02010600030101010101" pitchFamily="2" charset="-122"/>
                <a:cs typeface="宋体" panose="02010600030101010101" pitchFamily="2" charset="-122"/>
              </a:rPr>
              <a:t>er</a:t>
            </a:r>
            <a:r>
              <a:rPr sz="1050" spc="-65" dirty="0">
                <a:latin typeface="宋体" panose="02010600030101010101" pitchFamily="2" charset="-122"/>
                <a:cs typeface="宋体" panose="02010600030101010101" pitchFamily="2" charset="-122"/>
              </a:rPr>
              <a:t>ver</a:t>
            </a:r>
            <a:r>
              <a:rPr sz="1050" spc="-295" dirty="0">
                <a:latin typeface="宋体" panose="02010600030101010101" pitchFamily="2" charset="-122"/>
                <a:cs typeface="宋体" panose="02010600030101010101" pitchFamily="2" charset="-122"/>
              </a:rPr>
              <a:t>:</a:t>
            </a:r>
            <a:r>
              <a:rPr sz="1050" spc="-275" dirty="0">
                <a:latin typeface="宋体" panose="02010600030101010101" pitchFamily="2" charset="-122"/>
                <a:cs typeface="宋体" panose="02010600030101010101" pitchFamily="2" charset="-122"/>
              </a:rPr>
              <a:t> </a:t>
            </a:r>
            <a:r>
              <a:rPr sz="1050" spc="50" dirty="0">
                <a:latin typeface="宋体" panose="02010600030101010101" pitchFamily="2" charset="-122"/>
                <a:cs typeface="宋体" panose="02010600030101010101" pitchFamily="2" charset="-122"/>
              </a:rPr>
              <a:t>&lt;hos</a:t>
            </a:r>
            <a:r>
              <a:rPr sz="1050" spc="-200" dirty="0">
                <a:latin typeface="宋体" panose="02010600030101010101" pitchFamily="2" charset="-122"/>
                <a:cs typeface="宋体" panose="02010600030101010101" pitchFamily="2" charset="-122"/>
              </a:rPr>
              <a:t>t</a:t>
            </a:r>
            <a:r>
              <a:rPr sz="1050" spc="175" dirty="0">
                <a:latin typeface="宋体" panose="02010600030101010101" pitchFamily="2" charset="-122"/>
                <a:cs typeface="宋体" panose="02010600030101010101" pitchFamily="2" charset="-122"/>
              </a:rPr>
              <a:t>&gt;</a:t>
            </a:r>
            <a:r>
              <a:rPr sz="1050" spc="-240" dirty="0">
                <a:latin typeface="宋体" panose="02010600030101010101" pitchFamily="2" charset="-122"/>
                <a:cs typeface="宋体" panose="02010600030101010101" pitchFamily="2" charset="-122"/>
              </a:rPr>
              <a:t> </a:t>
            </a:r>
            <a:r>
              <a:rPr sz="1050" spc="-285" dirty="0">
                <a:latin typeface="宋体" panose="02010600030101010101" pitchFamily="2" charset="-122"/>
                <a:cs typeface="宋体" panose="02010600030101010101" pitchFamily="2" charset="-122"/>
              </a:rPr>
              <a:t>|</a:t>
            </a:r>
            <a:r>
              <a:rPr sz="1050" spc="-240" dirty="0">
                <a:latin typeface="宋体" panose="02010600030101010101" pitchFamily="2" charset="-122"/>
                <a:cs typeface="宋体" panose="02010600030101010101" pitchFamily="2" charset="-122"/>
              </a:rPr>
              <a:t> </a:t>
            </a:r>
            <a:r>
              <a:rPr sz="1050" spc="-40" dirty="0">
                <a:latin typeface="宋体" panose="02010600030101010101" pitchFamily="2" charset="-122"/>
                <a:cs typeface="宋体" panose="02010600030101010101" pitchFamily="2" charset="-122"/>
              </a:rPr>
              <a:t>def</a:t>
            </a:r>
            <a:r>
              <a:rPr sz="1050" spc="-35" dirty="0">
                <a:latin typeface="宋体" panose="02010600030101010101" pitchFamily="2" charset="-122"/>
                <a:cs typeface="宋体" panose="02010600030101010101" pitchFamily="2" charset="-122"/>
              </a:rPr>
              <a:t>a</a:t>
            </a:r>
            <a:r>
              <a:rPr sz="1050" spc="-120" dirty="0">
                <a:latin typeface="宋体" panose="02010600030101010101" pitchFamily="2" charset="-122"/>
                <a:cs typeface="宋体" panose="02010600030101010101" pitchFamily="2" charset="-122"/>
              </a:rPr>
              <a:t>u</a:t>
            </a:r>
            <a:r>
              <a:rPr sz="1050" spc="-125" dirty="0">
                <a:latin typeface="宋体" panose="02010600030101010101" pitchFamily="2" charset="-122"/>
                <a:cs typeface="宋体" panose="02010600030101010101" pitchFamily="2" charset="-122"/>
              </a:rPr>
              <a:t>l</a:t>
            </a:r>
            <a:r>
              <a:rPr sz="1050" spc="-195" dirty="0">
                <a:latin typeface="宋体" panose="02010600030101010101" pitchFamily="2" charset="-122"/>
                <a:cs typeface="宋体" panose="02010600030101010101" pitchFamily="2" charset="-122"/>
              </a:rPr>
              <a:t>t</a:t>
            </a:r>
            <a:r>
              <a:rPr sz="1050" spc="-229" dirty="0">
                <a:latin typeface="宋体" panose="02010600030101010101" pitchFamily="2" charset="-122"/>
                <a:cs typeface="宋体" panose="02010600030101010101" pitchFamily="2" charset="-122"/>
              </a:rPr>
              <a:t> </a:t>
            </a:r>
            <a:r>
              <a:rPr sz="1050" spc="175" dirty="0">
                <a:latin typeface="宋体" panose="02010600030101010101" pitchFamily="2" charset="-122"/>
                <a:cs typeface="宋体" panose="02010600030101010101" pitchFamily="2" charset="-122"/>
              </a:rPr>
              <a:t>=</a:t>
            </a:r>
            <a:r>
              <a:rPr sz="1050" spc="-250" dirty="0">
                <a:latin typeface="宋体" panose="02010600030101010101" pitchFamily="2" charset="-122"/>
                <a:cs typeface="宋体" panose="02010600030101010101" pitchFamily="2" charset="-122"/>
              </a:rPr>
              <a:t> </a:t>
            </a:r>
            <a:r>
              <a:rPr sz="1050" spc="-225" dirty="0">
                <a:latin typeface="宋体" panose="02010600030101010101" pitchFamily="2" charset="-122"/>
                <a:cs typeface="宋体" panose="02010600030101010101" pitchFamily="2" charset="-122"/>
              </a:rPr>
              <a:t>"</a:t>
            </a:r>
            <a:r>
              <a:rPr sz="1050" spc="-229" dirty="0">
                <a:latin typeface="宋体" panose="02010600030101010101" pitchFamily="2" charset="-122"/>
                <a:cs typeface="宋体" panose="02010600030101010101" pitchFamily="2" charset="-122"/>
              </a:rPr>
              <a:t>l</a:t>
            </a:r>
            <a:r>
              <a:rPr sz="1050" dirty="0">
                <a:latin typeface="宋体" panose="02010600030101010101" pitchFamily="2" charset="-122"/>
                <a:cs typeface="宋体" panose="02010600030101010101" pitchFamily="2" charset="-122"/>
              </a:rPr>
              <a:t>oc</a:t>
            </a:r>
            <a:r>
              <a:rPr sz="1050" spc="10" dirty="0">
                <a:latin typeface="宋体" panose="02010600030101010101" pitchFamily="2" charset="-122"/>
                <a:cs typeface="宋体" panose="02010600030101010101" pitchFamily="2" charset="-122"/>
              </a:rPr>
              <a:t>a</a:t>
            </a:r>
            <a:r>
              <a:rPr sz="1050" spc="-300" dirty="0">
                <a:latin typeface="宋体" panose="02010600030101010101" pitchFamily="2" charset="-122"/>
                <a:cs typeface="宋体" panose="02010600030101010101" pitchFamily="2" charset="-122"/>
              </a:rPr>
              <a:t>l</a:t>
            </a:r>
            <a:r>
              <a:rPr sz="1050" spc="5" dirty="0">
                <a:latin typeface="宋体" panose="02010600030101010101" pitchFamily="2" charset="-122"/>
                <a:cs typeface="宋体" panose="02010600030101010101" pitchFamily="2" charset="-122"/>
              </a:rPr>
              <a:t>ho</a:t>
            </a:r>
            <a:r>
              <a:rPr sz="1050" spc="10" dirty="0">
                <a:latin typeface="宋体" panose="02010600030101010101" pitchFamily="2" charset="-122"/>
                <a:cs typeface="宋体" panose="02010600030101010101" pitchFamily="2" charset="-122"/>
              </a:rPr>
              <a:t>s</a:t>
            </a:r>
            <a:r>
              <a:rPr sz="1050" spc="-200" dirty="0">
                <a:latin typeface="宋体" panose="02010600030101010101" pitchFamily="2" charset="-122"/>
                <a:cs typeface="宋体" panose="02010600030101010101" pitchFamily="2" charset="-122"/>
              </a:rPr>
              <a:t>t</a:t>
            </a:r>
            <a:r>
              <a:rPr sz="1050" spc="-140" dirty="0">
                <a:latin typeface="宋体" panose="02010600030101010101" pitchFamily="2" charset="-122"/>
                <a:cs typeface="宋体" panose="02010600030101010101" pitchFamily="2" charset="-122"/>
              </a:rPr>
              <a:t>:8</a:t>
            </a:r>
            <a:r>
              <a:rPr sz="1050" spc="20" dirty="0">
                <a:latin typeface="宋体" panose="02010600030101010101" pitchFamily="2" charset="-122"/>
                <a:cs typeface="宋体" panose="02010600030101010101" pitchFamily="2" charset="-122"/>
              </a:rPr>
              <a:t>500</a:t>
            </a:r>
            <a:r>
              <a:rPr sz="1050" spc="-145" dirty="0">
                <a:latin typeface="宋体" panose="02010600030101010101" pitchFamily="2" charset="-122"/>
                <a:cs typeface="宋体" panose="02010600030101010101" pitchFamily="2" charset="-122"/>
              </a:rPr>
              <a:t>"</a:t>
            </a:r>
            <a:r>
              <a:rPr sz="1050" spc="-229" dirty="0">
                <a:latin typeface="宋体" panose="02010600030101010101" pitchFamily="2" charset="-122"/>
                <a:cs typeface="宋体" panose="02010600030101010101" pitchFamily="2" charset="-122"/>
              </a:rPr>
              <a:t> </a:t>
            </a:r>
            <a:r>
              <a:rPr sz="1050" spc="-220" dirty="0">
                <a:latin typeface="宋体" panose="02010600030101010101" pitchFamily="2" charset="-122"/>
                <a:cs typeface="宋体" panose="02010600030101010101" pitchFamily="2" charset="-122"/>
              </a:rPr>
              <a:t>]</a:t>
            </a:r>
            <a:endParaRPr sz="1050">
              <a:latin typeface="宋体" panose="02010600030101010101" pitchFamily="2" charset="-122"/>
              <a:cs typeface="宋体" panose="02010600030101010101" pitchFamily="2" charset="-122"/>
            </a:endParaRPr>
          </a:p>
          <a:p>
            <a:pPr marL="12700">
              <a:lnSpc>
                <a:spcPct val="100000"/>
              </a:lnSpc>
            </a:pPr>
            <a:r>
              <a:rPr sz="1050" spc="-220" dirty="0">
                <a:latin typeface="宋体" panose="02010600030101010101" pitchFamily="2" charset="-122"/>
                <a:cs typeface="宋体" panose="02010600030101010101" pitchFamily="2" charset="-122"/>
              </a:rPr>
              <a:t>[</a:t>
            </a:r>
            <a:r>
              <a:rPr sz="1050" spc="-240" dirty="0">
                <a:latin typeface="宋体" panose="02010600030101010101" pitchFamily="2" charset="-122"/>
                <a:cs typeface="宋体" panose="02010600030101010101" pitchFamily="2" charset="-122"/>
              </a:rPr>
              <a:t> </a:t>
            </a:r>
            <a:r>
              <a:rPr sz="1050" spc="-60" dirty="0">
                <a:latin typeface="宋体" panose="02010600030101010101" pitchFamily="2" charset="-122"/>
                <a:cs typeface="宋体" panose="02010600030101010101" pitchFamily="2" charset="-122"/>
              </a:rPr>
              <a:t>t</a:t>
            </a:r>
            <a:r>
              <a:rPr sz="1050" spc="-65" dirty="0">
                <a:latin typeface="宋体" panose="02010600030101010101" pitchFamily="2" charset="-122"/>
                <a:cs typeface="宋体" panose="02010600030101010101" pitchFamily="2" charset="-122"/>
              </a:rPr>
              <a:t>o</a:t>
            </a:r>
            <a:r>
              <a:rPr sz="1050" spc="-40" dirty="0">
                <a:latin typeface="宋体" panose="02010600030101010101" pitchFamily="2" charset="-122"/>
                <a:cs typeface="宋体" panose="02010600030101010101" pitchFamily="2" charset="-122"/>
              </a:rPr>
              <a:t>k</a:t>
            </a:r>
            <a:r>
              <a:rPr sz="1050" spc="-80" dirty="0">
                <a:latin typeface="宋体" panose="02010600030101010101" pitchFamily="2" charset="-122"/>
                <a:cs typeface="宋体" panose="02010600030101010101" pitchFamily="2" charset="-122"/>
              </a:rPr>
              <a:t>en:</a:t>
            </a:r>
            <a:r>
              <a:rPr sz="1050" spc="-245" dirty="0">
                <a:latin typeface="宋体" panose="02010600030101010101" pitchFamily="2" charset="-122"/>
                <a:cs typeface="宋体" panose="02010600030101010101" pitchFamily="2" charset="-122"/>
              </a:rPr>
              <a:t> </a:t>
            </a:r>
            <a:r>
              <a:rPr sz="1050" spc="35" dirty="0">
                <a:latin typeface="宋体" panose="02010600030101010101" pitchFamily="2" charset="-122"/>
                <a:cs typeface="宋体" panose="02010600030101010101" pitchFamily="2" charset="-122"/>
              </a:rPr>
              <a:t>&lt;s</a:t>
            </a:r>
            <a:r>
              <a:rPr sz="1050" spc="-20" dirty="0">
                <a:latin typeface="宋体" panose="02010600030101010101" pitchFamily="2" charset="-122"/>
                <a:cs typeface="宋体" panose="02010600030101010101" pitchFamily="2" charset="-122"/>
              </a:rPr>
              <a:t>ec</a:t>
            </a:r>
            <a:r>
              <a:rPr sz="1050" spc="-170" dirty="0">
                <a:latin typeface="宋体" panose="02010600030101010101" pitchFamily="2" charset="-122"/>
                <a:cs typeface="宋体" panose="02010600030101010101" pitchFamily="2" charset="-122"/>
              </a:rPr>
              <a:t>r</a:t>
            </a:r>
            <a:r>
              <a:rPr sz="1050" spc="-90" dirty="0">
                <a:latin typeface="宋体" panose="02010600030101010101" pitchFamily="2" charset="-122"/>
                <a:cs typeface="宋体" panose="02010600030101010101" pitchFamily="2" charset="-122"/>
              </a:rPr>
              <a:t>e</a:t>
            </a:r>
            <a:r>
              <a:rPr sz="1050" spc="-95" dirty="0">
                <a:latin typeface="宋体" panose="02010600030101010101" pitchFamily="2" charset="-122"/>
                <a:cs typeface="宋体" panose="02010600030101010101" pitchFamily="2" charset="-122"/>
              </a:rPr>
              <a:t>t</a:t>
            </a:r>
            <a:r>
              <a:rPr sz="1050" spc="175" dirty="0">
                <a:latin typeface="宋体" panose="02010600030101010101" pitchFamily="2" charset="-122"/>
                <a:cs typeface="宋体" panose="02010600030101010101" pitchFamily="2" charset="-122"/>
              </a:rPr>
              <a:t>&gt;</a:t>
            </a:r>
            <a:r>
              <a:rPr sz="1050" spc="-260" dirty="0">
                <a:latin typeface="宋体" panose="02010600030101010101" pitchFamily="2" charset="-122"/>
                <a:cs typeface="宋体" panose="02010600030101010101" pitchFamily="2" charset="-122"/>
              </a:rPr>
              <a:t> </a:t>
            </a:r>
            <a:r>
              <a:rPr sz="1050" spc="-220" dirty="0">
                <a:latin typeface="宋体" panose="02010600030101010101" pitchFamily="2" charset="-122"/>
                <a:cs typeface="宋体" panose="02010600030101010101" pitchFamily="2" charset="-122"/>
              </a:rPr>
              <a:t>]</a:t>
            </a:r>
            <a:endParaRPr sz="1050">
              <a:latin typeface="宋体" panose="02010600030101010101" pitchFamily="2" charset="-122"/>
              <a:cs typeface="宋体" panose="02010600030101010101" pitchFamily="2" charset="-122"/>
            </a:endParaRPr>
          </a:p>
          <a:p>
            <a:pPr marL="12700">
              <a:lnSpc>
                <a:spcPct val="100000"/>
              </a:lnSpc>
            </a:pPr>
            <a:r>
              <a:rPr sz="1050" spc="-220" dirty="0">
                <a:latin typeface="宋体" panose="02010600030101010101" pitchFamily="2" charset="-122"/>
                <a:cs typeface="宋体" panose="02010600030101010101" pitchFamily="2" charset="-122"/>
              </a:rPr>
              <a:t>[</a:t>
            </a:r>
            <a:r>
              <a:rPr sz="1050" spc="-240" dirty="0">
                <a:latin typeface="宋体" panose="02010600030101010101" pitchFamily="2" charset="-122"/>
                <a:cs typeface="宋体" panose="02010600030101010101" pitchFamily="2" charset="-122"/>
              </a:rPr>
              <a:t> </a:t>
            </a:r>
            <a:r>
              <a:rPr sz="1050" spc="30" dirty="0">
                <a:latin typeface="宋体" panose="02010600030101010101" pitchFamily="2" charset="-122"/>
                <a:cs typeface="宋体" panose="02010600030101010101" pitchFamily="2" charset="-122"/>
              </a:rPr>
              <a:t>d</a:t>
            </a:r>
            <a:r>
              <a:rPr sz="1050" spc="35" dirty="0">
                <a:latin typeface="宋体" panose="02010600030101010101" pitchFamily="2" charset="-122"/>
                <a:cs typeface="宋体" panose="02010600030101010101" pitchFamily="2" charset="-122"/>
              </a:rPr>
              <a:t>a</a:t>
            </a:r>
            <a:r>
              <a:rPr sz="1050" spc="-200" dirty="0">
                <a:latin typeface="宋体" panose="02010600030101010101" pitchFamily="2" charset="-122"/>
                <a:cs typeface="宋体" panose="02010600030101010101" pitchFamily="2" charset="-122"/>
              </a:rPr>
              <a:t>t</a:t>
            </a:r>
            <a:r>
              <a:rPr sz="1050" dirty="0">
                <a:latin typeface="宋体" panose="02010600030101010101" pitchFamily="2" charset="-122"/>
                <a:cs typeface="宋体" panose="02010600030101010101" pitchFamily="2" charset="-122"/>
              </a:rPr>
              <a:t>a</a:t>
            </a:r>
            <a:r>
              <a:rPr sz="1050" spc="-50" dirty="0">
                <a:latin typeface="宋体" panose="02010600030101010101" pitchFamily="2" charset="-122"/>
                <a:cs typeface="宋体" panose="02010600030101010101" pitchFamily="2" charset="-122"/>
              </a:rPr>
              <a:t>c</a:t>
            </a:r>
            <a:r>
              <a:rPr sz="1050" spc="-60" dirty="0">
                <a:latin typeface="宋体" panose="02010600030101010101" pitchFamily="2" charset="-122"/>
                <a:cs typeface="宋体" panose="02010600030101010101" pitchFamily="2" charset="-122"/>
              </a:rPr>
              <a:t>enter</a:t>
            </a:r>
            <a:r>
              <a:rPr sz="1050" spc="-295" dirty="0">
                <a:latin typeface="宋体" panose="02010600030101010101" pitchFamily="2" charset="-122"/>
                <a:cs typeface="宋体" panose="02010600030101010101" pitchFamily="2" charset="-122"/>
              </a:rPr>
              <a:t>:</a:t>
            </a:r>
            <a:r>
              <a:rPr sz="1050" spc="-270" dirty="0">
                <a:latin typeface="宋体" panose="02010600030101010101" pitchFamily="2" charset="-122"/>
                <a:cs typeface="宋体" panose="02010600030101010101" pitchFamily="2" charset="-122"/>
              </a:rPr>
              <a:t> </a:t>
            </a:r>
            <a:r>
              <a:rPr sz="1050" spc="35" dirty="0">
                <a:latin typeface="宋体" panose="02010600030101010101" pitchFamily="2" charset="-122"/>
                <a:cs typeface="宋体" panose="02010600030101010101" pitchFamily="2" charset="-122"/>
              </a:rPr>
              <a:t>&lt;s</a:t>
            </a:r>
            <a:r>
              <a:rPr sz="1050" spc="-200" dirty="0">
                <a:latin typeface="宋体" panose="02010600030101010101" pitchFamily="2" charset="-122"/>
                <a:cs typeface="宋体" panose="02010600030101010101" pitchFamily="2" charset="-122"/>
              </a:rPr>
              <a:t>t</a:t>
            </a:r>
            <a:r>
              <a:rPr sz="1050" spc="-170" dirty="0">
                <a:latin typeface="宋体" panose="02010600030101010101" pitchFamily="2" charset="-122"/>
                <a:cs typeface="宋体" panose="02010600030101010101" pitchFamily="2" charset="-122"/>
              </a:rPr>
              <a:t>r</a:t>
            </a:r>
            <a:r>
              <a:rPr sz="1050" spc="-300" dirty="0">
                <a:latin typeface="宋体" panose="02010600030101010101" pitchFamily="2" charset="-122"/>
                <a:cs typeface="宋体" panose="02010600030101010101" pitchFamily="2" charset="-122"/>
              </a:rPr>
              <a:t>i</a:t>
            </a:r>
            <a:r>
              <a:rPr sz="1050" spc="95" dirty="0">
                <a:latin typeface="宋体" panose="02010600030101010101" pitchFamily="2" charset="-122"/>
                <a:cs typeface="宋体" panose="02010600030101010101" pitchFamily="2" charset="-122"/>
              </a:rPr>
              <a:t>ng</a:t>
            </a:r>
            <a:r>
              <a:rPr sz="1050" spc="100" dirty="0">
                <a:latin typeface="宋体" panose="02010600030101010101" pitchFamily="2" charset="-122"/>
                <a:cs typeface="宋体" panose="02010600030101010101" pitchFamily="2" charset="-122"/>
              </a:rPr>
              <a:t>&gt;</a:t>
            </a:r>
            <a:r>
              <a:rPr sz="1050" spc="-240" dirty="0">
                <a:latin typeface="宋体" panose="02010600030101010101" pitchFamily="2" charset="-122"/>
                <a:cs typeface="宋体" panose="02010600030101010101" pitchFamily="2" charset="-122"/>
              </a:rPr>
              <a:t> </a:t>
            </a:r>
            <a:r>
              <a:rPr sz="1050" spc="-220" dirty="0">
                <a:latin typeface="宋体" panose="02010600030101010101" pitchFamily="2" charset="-122"/>
                <a:cs typeface="宋体" panose="02010600030101010101" pitchFamily="2" charset="-122"/>
              </a:rPr>
              <a:t>]</a:t>
            </a:r>
            <a:endParaRPr sz="1050">
              <a:latin typeface="宋体" panose="02010600030101010101" pitchFamily="2" charset="-122"/>
              <a:cs typeface="宋体" panose="02010600030101010101" pitchFamily="2" charset="-122"/>
            </a:endParaRPr>
          </a:p>
          <a:p>
            <a:pPr marL="12700" marR="7188200">
              <a:lnSpc>
                <a:spcPct val="100000"/>
              </a:lnSpc>
            </a:pPr>
            <a:r>
              <a:rPr sz="1050" spc="-220" dirty="0">
                <a:latin typeface="宋体" panose="02010600030101010101" pitchFamily="2" charset="-122"/>
                <a:cs typeface="宋体" panose="02010600030101010101" pitchFamily="2" charset="-122"/>
              </a:rPr>
              <a:t>[</a:t>
            </a:r>
            <a:r>
              <a:rPr sz="1050" spc="-240" dirty="0">
                <a:latin typeface="宋体" panose="02010600030101010101" pitchFamily="2" charset="-122"/>
                <a:cs typeface="宋体" panose="02010600030101010101" pitchFamily="2" charset="-122"/>
              </a:rPr>
              <a:t> </a:t>
            </a:r>
            <a:r>
              <a:rPr sz="1050" spc="-95" dirty="0">
                <a:latin typeface="宋体" panose="02010600030101010101" pitchFamily="2" charset="-122"/>
                <a:cs typeface="宋体" panose="02010600030101010101" pitchFamily="2" charset="-122"/>
              </a:rPr>
              <a:t>s</a:t>
            </a:r>
            <a:r>
              <a:rPr sz="1050" spc="-50" dirty="0">
                <a:latin typeface="宋体" panose="02010600030101010101" pitchFamily="2" charset="-122"/>
                <a:cs typeface="宋体" panose="02010600030101010101" pitchFamily="2" charset="-122"/>
              </a:rPr>
              <a:t>c</a:t>
            </a:r>
            <a:r>
              <a:rPr sz="1050" spc="20" dirty="0">
                <a:latin typeface="宋体" panose="02010600030101010101" pitchFamily="2" charset="-122"/>
                <a:cs typeface="宋体" panose="02010600030101010101" pitchFamily="2" charset="-122"/>
              </a:rPr>
              <a:t>heme</a:t>
            </a:r>
            <a:r>
              <a:rPr sz="1050" spc="25" dirty="0">
                <a:latin typeface="宋体" panose="02010600030101010101" pitchFamily="2" charset="-122"/>
                <a:cs typeface="宋体" panose="02010600030101010101" pitchFamily="2" charset="-122"/>
              </a:rPr>
              <a:t>:</a:t>
            </a:r>
            <a:r>
              <a:rPr sz="1050" spc="-260" dirty="0">
                <a:latin typeface="宋体" panose="02010600030101010101" pitchFamily="2" charset="-122"/>
                <a:cs typeface="宋体" panose="02010600030101010101" pitchFamily="2" charset="-122"/>
              </a:rPr>
              <a:t> </a:t>
            </a:r>
            <a:r>
              <a:rPr sz="1050" spc="35" dirty="0">
                <a:latin typeface="宋体" panose="02010600030101010101" pitchFamily="2" charset="-122"/>
                <a:cs typeface="宋体" panose="02010600030101010101" pitchFamily="2" charset="-122"/>
              </a:rPr>
              <a:t>&lt;s</a:t>
            </a:r>
            <a:r>
              <a:rPr sz="1050" spc="-200" dirty="0">
                <a:latin typeface="宋体" panose="02010600030101010101" pitchFamily="2" charset="-122"/>
                <a:cs typeface="宋体" panose="02010600030101010101" pitchFamily="2" charset="-122"/>
              </a:rPr>
              <a:t>t</a:t>
            </a:r>
            <a:r>
              <a:rPr sz="1050" spc="-170" dirty="0">
                <a:latin typeface="宋体" panose="02010600030101010101" pitchFamily="2" charset="-122"/>
                <a:cs typeface="宋体" panose="02010600030101010101" pitchFamily="2" charset="-122"/>
              </a:rPr>
              <a:t>r</a:t>
            </a:r>
            <a:r>
              <a:rPr sz="1050" spc="-300" dirty="0">
                <a:latin typeface="宋体" panose="02010600030101010101" pitchFamily="2" charset="-122"/>
                <a:cs typeface="宋体" panose="02010600030101010101" pitchFamily="2" charset="-122"/>
              </a:rPr>
              <a:t>i</a:t>
            </a:r>
            <a:r>
              <a:rPr sz="1050" spc="95" dirty="0">
                <a:latin typeface="宋体" panose="02010600030101010101" pitchFamily="2" charset="-122"/>
                <a:cs typeface="宋体" panose="02010600030101010101" pitchFamily="2" charset="-122"/>
              </a:rPr>
              <a:t>ng</a:t>
            </a:r>
            <a:r>
              <a:rPr sz="1050" spc="100" dirty="0">
                <a:latin typeface="宋体" panose="02010600030101010101" pitchFamily="2" charset="-122"/>
                <a:cs typeface="宋体" panose="02010600030101010101" pitchFamily="2" charset="-122"/>
              </a:rPr>
              <a:t>&gt;</a:t>
            </a:r>
            <a:r>
              <a:rPr sz="1050" spc="-250" dirty="0">
                <a:latin typeface="宋体" panose="02010600030101010101" pitchFamily="2" charset="-122"/>
                <a:cs typeface="宋体" panose="02010600030101010101" pitchFamily="2" charset="-122"/>
              </a:rPr>
              <a:t> </a:t>
            </a:r>
            <a:r>
              <a:rPr sz="1050" spc="-285" dirty="0">
                <a:latin typeface="宋体" panose="02010600030101010101" pitchFamily="2" charset="-122"/>
                <a:cs typeface="宋体" panose="02010600030101010101" pitchFamily="2" charset="-122"/>
              </a:rPr>
              <a:t>|</a:t>
            </a:r>
            <a:r>
              <a:rPr sz="1050" spc="-229" dirty="0">
                <a:latin typeface="宋体" panose="02010600030101010101" pitchFamily="2" charset="-122"/>
                <a:cs typeface="宋体" panose="02010600030101010101" pitchFamily="2" charset="-122"/>
              </a:rPr>
              <a:t> </a:t>
            </a:r>
            <a:r>
              <a:rPr sz="1050" spc="-20" dirty="0">
                <a:latin typeface="宋体" panose="02010600030101010101" pitchFamily="2" charset="-122"/>
                <a:cs typeface="宋体" panose="02010600030101010101" pitchFamily="2" charset="-122"/>
              </a:rPr>
              <a:t>defa</a:t>
            </a:r>
            <a:r>
              <a:rPr sz="1050" spc="-15" dirty="0">
                <a:latin typeface="宋体" panose="02010600030101010101" pitchFamily="2" charset="-122"/>
                <a:cs typeface="宋体" panose="02010600030101010101" pitchFamily="2" charset="-122"/>
              </a:rPr>
              <a:t>u</a:t>
            </a:r>
            <a:r>
              <a:rPr sz="1050" spc="-300" dirty="0">
                <a:latin typeface="宋体" panose="02010600030101010101" pitchFamily="2" charset="-122"/>
                <a:cs typeface="宋体" panose="02010600030101010101" pitchFamily="2" charset="-122"/>
              </a:rPr>
              <a:t>l</a:t>
            </a:r>
            <a:r>
              <a:rPr sz="1050" spc="-195" dirty="0">
                <a:latin typeface="宋体" panose="02010600030101010101" pitchFamily="2" charset="-122"/>
                <a:cs typeface="宋体" panose="02010600030101010101" pitchFamily="2" charset="-122"/>
              </a:rPr>
              <a:t>t</a:t>
            </a:r>
            <a:r>
              <a:rPr sz="1050" spc="-245" dirty="0">
                <a:latin typeface="宋体" panose="02010600030101010101" pitchFamily="2" charset="-122"/>
                <a:cs typeface="宋体" panose="02010600030101010101" pitchFamily="2" charset="-122"/>
              </a:rPr>
              <a:t> </a:t>
            </a:r>
            <a:r>
              <a:rPr sz="1050" spc="175" dirty="0">
                <a:latin typeface="宋体" panose="02010600030101010101" pitchFamily="2" charset="-122"/>
                <a:cs typeface="宋体" panose="02010600030101010101" pitchFamily="2" charset="-122"/>
              </a:rPr>
              <a:t>=</a:t>
            </a:r>
            <a:r>
              <a:rPr sz="1050" spc="-235" dirty="0">
                <a:latin typeface="宋体" panose="02010600030101010101" pitchFamily="2" charset="-122"/>
                <a:cs typeface="宋体" panose="02010600030101010101" pitchFamily="2" charset="-122"/>
              </a:rPr>
              <a:t> </a:t>
            </a:r>
            <a:r>
              <a:rPr sz="1050" spc="-125" dirty="0">
                <a:latin typeface="宋体" panose="02010600030101010101" pitchFamily="2" charset="-122"/>
                <a:cs typeface="宋体" panose="02010600030101010101" pitchFamily="2" charset="-122"/>
              </a:rPr>
              <a:t>"ht</a:t>
            </a:r>
            <a:r>
              <a:rPr sz="1050" spc="-130" dirty="0">
                <a:latin typeface="宋体" panose="02010600030101010101" pitchFamily="2" charset="-122"/>
                <a:cs typeface="宋体" panose="02010600030101010101" pitchFamily="2" charset="-122"/>
              </a:rPr>
              <a:t>t</a:t>
            </a:r>
            <a:r>
              <a:rPr sz="1050" spc="-35" dirty="0">
                <a:latin typeface="宋体" panose="02010600030101010101" pitchFamily="2" charset="-122"/>
                <a:cs typeface="宋体" panose="02010600030101010101" pitchFamily="2" charset="-122"/>
              </a:rPr>
              <a:t>p"</a:t>
            </a:r>
            <a:r>
              <a:rPr sz="1050" spc="-225" dirty="0">
                <a:latin typeface="宋体" panose="02010600030101010101" pitchFamily="2" charset="-122"/>
                <a:cs typeface="宋体" panose="02010600030101010101" pitchFamily="2" charset="-122"/>
              </a:rPr>
              <a:t> </a:t>
            </a:r>
            <a:r>
              <a:rPr sz="1050" spc="-220" dirty="0">
                <a:latin typeface="宋体" panose="02010600030101010101" pitchFamily="2" charset="-122"/>
                <a:cs typeface="宋体" panose="02010600030101010101" pitchFamily="2" charset="-122"/>
              </a:rPr>
              <a:t>]  [</a:t>
            </a:r>
            <a:r>
              <a:rPr sz="1050" spc="-240" dirty="0">
                <a:latin typeface="宋体" panose="02010600030101010101" pitchFamily="2" charset="-122"/>
                <a:cs typeface="宋体" panose="02010600030101010101" pitchFamily="2" charset="-122"/>
              </a:rPr>
              <a:t> </a:t>
            </a:r>
            <a:r>
              <a:rPr sz="1050" spc="50" dirty="0">
                <a:latin typeface="宋体" panose="02010600030101010101" pitchFamily="2" charset="-122"/>
                <a:cs typeface="宋体" panose="02010600030101010101" pitchFamily="2" charset="-122"/>
              </a:rPr>
              <a:t>u</a:t>
            </a:r>
            <a:r>
              <a:rPr sz="1050" spc="-100" dirty="0">
                <a:latin typeface="宋体" panose="02010600030101010101" pitchFamily="2" charset="-122"/>
                <a:cs typeface="宋体" panose="02010600030101010101" pitchFamily="2" charset="-122"/>
              </a:rPr>
              <a:t>s</a:t>
            </a:r>
            <a:r>
              <a:rPr sz="1050" spc="-80" dirty="0">
                <a:latin typeface="宋体" panose="02010600030101010101" pitchFamily="2" charset="-122"/>
                <a:cs typeface="宋体" panose="02010600030101010101" pitchFamily="2" charset="-122"/>
              </a:rPr>
              <a:t>er</a:t>
            </a:r>
            <a:r>
              <a:rPr sz="1050" spc="20" dirty="0">
                <a:latin typeface="宋体" panose="02010600030101010101" pitchFamily="2" charset="-122"/>
                <a:cs typeface="宋体" panose="02010600030101010101" pitchFamily="2" charset="-122"/>
              </a:rPr>
              <a:t>n</a:t>
            </a:r>
            <a:r>
              <a:rPr sz="1050" spc="25" dirty="0">
                <a:latin typeface="宋体" panose="02010600030101010101" pitchFamily="2" charset="-122"/>
                <a:cs typeface="宋体" panose="02010600030101010101" pitchFamily="2" charset="-122"/>
              </a:rPr>
              <a:t>a</a:t>
            </a:r>
            <a:r>
              <a:rPr sz="1050" spc="20" dirty="0">
                <a:latin typeface="宋体" panose="02010600030101010101" pitchFamily="2" charset="-122"/>
                <a:cs typeface="宋体" panose="02010600030101010101" pitchFamily="2" charset="-122"/>
              </a:rPr>
              <a:t>me</a:t>
            </a:r>
            <a:r>
              <a:rPr sz="1050" spc="25" dirty="0">
                <a:latin typeface="宋体" panose="02010600030101010101" pitchFamily="2" charset="-122"/>
                <a:cs typeface="宋体" panose="02010600030101010101" pitchFamily="2" charset="-122"/>
              </a:rPr>
              <a:t>:</a:t>
            </a:r>
            <a:r>
              <a:rPr sz="1050" spc="-270" dirty="0">
                <a:latin typeface="宋体" panose="02010600030101010101" pitchFamily="2" charset="-122"/>
                <a:cs typeface="宋体" panose="02010600030101010101" pitchFamily="2" charset="-122"/>
              </a:rPr>
              <a:t> </a:t>
            </a:r>
            <a:r>
              <a:rPr sz="1050" spc="35" dirty="0">
                <a:latin typeface="宋体" panose="02010600030101010101" pitchFamily="2" charset="-122"/>
                <a:cs typeface="宋体" panose="02010600030101010101" pitchFamily="2" charset="-122"/>
              </a:rPr>
              <a:t>&lt;s</a:t>
            </a:r>
            <a:r>
              <a:rPr sz="1050" spc="-200" dirty="0">
                <a:latin typeface="宋体" panose="02010600030101010101" pitchFamily="2" charset="-122"/>
                <a:cs typeface="宋体" panose="02010600030101010101" pitchFamily="2" charset="-122"/>
              </a:rPr>
              <a:t>t</a:t>
            </a:r>
            <a:r>
              <a:rPr sz="1050" spc="-170" dirty="0">
                <a:latin typeface="宋体" panose="02010600030101010101" pitchFamily="2" charset="-122"/>
                <a:cs typeface="宋体" panose="02010600030101010101" pitchFamily="2" charset="-122"/>
              </a:rPr>
              <a:t>r</a:t>
            </a:r>
            <a:r>
              <a:rPr sz="1050" spc="-300" dirty="0">
                <a:latin typeface="宋体" panose="02010600030101010101" pitchFamily="2" charset="-122"/>
                <a:cs typeface="宋体" panose="02010600030101010101" pitchFamily="2" charset="-122"/>
              </a:rPr>
              <a:t>i</a:t>
            </a:r>
            <a:r>
              <a:rPr sz="1050" spc="95" dirty="0">
                <a:latin typeface="宋体" panose="02010600030101010101" pitchFamily="2" charset="-122"/>
                <a:cs typeface="宋体" panose="02010600030101010101" pitchFamily="2" charset="-122"/>
              </a:rPr>
              <a:t>ng</a:t>
            </a:r>
            <a:r>
              <a:rPr sz="1050" spc="100" dirty="0">
                <a:latin typeface="宋体" panose="02010600030101010101" pitchFamily="2" charset="-122"/>
                <a:cs typeface="宋体" panose="02010600030101010101" pitchFamily="2" charset="-122"/>
              </a:rPr>
              <a:t>&gt;</a:t>
            </a:r>
            <a:r>
              <a:rPr sz="1050" spc="-250" dirty="0">
                <a:latin typeface="宋体" panose="02010600030101010101" pitchFamily="2" charset="-122"/>
                <a:cs typeface="宋体" panose="02010600030101010101" pitchFamily="2" charset="-122"/>
              </a:rPr>
              <a:t> </a:t>
            </a:r>
            <a:r>
              <a:rPr sz="1050" spc="-220" dirty="0">
                <a:latin typeface="宋体" panose="02010600030101010101" pitchFamily="2" charset="-122"/>
                <a:cs typeface="宋体" panose="02010600030101010101" pitchFamily="2" charset="-122"/>
              </a:rPr>
              <a:t>]</a:t>
            </a:r>
            <a:endParaRPr sz="1050">
              <a:latin typeface="宋体" panose="02010600030101010101" pitchFamily="2" charset="-122"/>
              <a:cs typeface="宋体" panose="02010600030101010101" pitchFamily="2" charset="-122"/>
            </a:endParaRPr>
          </a:p>
          <a:p>
            <a:pPr marL="12700">
              <a:lnSpc>
                <a:spcPct val="100000"/>
              </a:lnSpc>
            </a:pPr>
            <a:r>
              <a:rPr sz="1050" spc="-220" dirty="0">
                <a:latin typeface="宋体" panose="02010600030101010101" pitchFamily="2" charset="-122"/>
                <a:cs typeface="宋体" panose="02010600030101010101" pitchFamily="2" charset="-122"/>
              </a:rPr>
              <a:t>[</a:t>
            </a:r>
            <a:r>
              <a:rPr sz="1050" spc="-240" dirty="0">
                <a:latin typeface="宋体" panose="02010600030101010101" pitchFamily="2" charset="-122"/>
                <a:cs typeface="宋体" panose="02010600030101010101" pitchFamily="2" charset="-122"/>
              </a:rPr>
              <a:t> </a:t>
            </a:r>
            <a:r>
              <a:rPr sz="1050" spc="35" dirty="0">
                <a:latin typeface="宋体" panose="02010600030101010101" pitchFamily="2" charset="-122"/>
                <a:cs typeface="宋体" panose="02010600030101010101" pitchFamily="2" charset="-122"/>
              </a:rPr>
              <a:t>pa</a:t>
            </a:r>
            <a:r>
              <a:rPr sz="1050" spc="-100" dirty="0">
                <a:latin typeface="宋体" panose="02010600030101010101" pitchFamily="2" charset="-122"/>
                <a:cs typeface="宋体" panose="02010600030101010101" pitchFamily="2" charset="-122"/>
              </a:rPr>
              <a:t>ss</a:t>
            </a:r>
            <a:r>
              <a:rPr sz="1050" spc="200" dirty="0">
                <a:latin typeface="宋体" panose="02010600030101010101" pitchFamily="2" charset="-122"/>
                <a:cs typeface="宋体" panose="02010600030101010101" pitchFamily="2" charset="-122"/>
              </a:rPr>
              <a:t>w</a:t>
            </a:r>
            <a:r>
              <a:rPr sz="1050" spc="-85" dirty="0">
                <a:latin typeface="宋体" panose="02010600030101010101" pitchFamily="2" charset="-122"/>
                <a:cs typeface="宋体" panose="02010600030101010101" pitchFamily="2" charset="-122"/>
              </a:rPr>
              <a:t>ord</a:t>
            </a:r>
            <a:r>
              <a:rPr sz="1050" spc="-80" dirty="0">
                <a:latin typeface="宋体" panose="02010600030101010101" pitchFamily="2" charset="-122"/>
                <a:cs typeface="宋体" panose="02010600030101010101" pitchFamily="2" charset="-122"/>
              </a:rPr>
              <a:t>:</a:t>
            </a:r>
            <a:r>
              <a:rPr sz="1050" spc="-260" dirty="0">
                <a:latin typeface="宋体" panose="02010600030101010101" pitchFamily="2" charset="-122"/>
                <a:cs typeface="宋体" panose="02010600030101010101" pitchFamily="2" charset="-122"/>
              </a:rPr>
              <a:t> </a:t>
            </a:r>
            <a:r>
              <a:rPr sz="1050" spc="35" dirty="0">
                <a:latin typeface="宋体" panose="02010600030101010101" pitchFamily="2" charset="-122"/>
                <a:cs typeface="宋体" panose="02010600030101010101" pitchFamily="2" charset="-122"/>
              </a:rPr>
              <a:t>&lt;s</a:t>
            </a:r>
            <a:r>
              <a:rPr sz="1050" spc="-20" dirty="0">
                <a:latin typeface="宋体" panose="02010600030101010101" pitchFamily="2" charset="-122"/>
                <a:cs typeface="宋体" panose="02010600030101010101" pitchFamily="2" charset="-122"/>
              </a:rPr>
              <a:t>ec</a:t>
            </a:r>
            <a:r>
              <a:rPr sz="1050" spc="-170" dirty="0">
                <a:latin typeface="宋体" panose="02010600030101010101" pitchFamily="2" charset="-122"/>
                <a:cs typeface="宋体" panose="02010600030101010101" pitchFamily="2" charset="-122"/>
              </a:rPr>
              <a:t>r</a:t>
            </a:r>
            <a:r>
              <a:rPr sz="1050" spc="-90" dirty="0">
                <a:latin typeface="宋体" panose="02010600030101010101" pitchFamily="2" charset="-122"/>
                <a:cs typeface="宋体" panose="02010600030101010101" pitchFamily="2" charset="-122"/>
              </a:rPr>
              <a:t>e</a:t>
            </a:r>
            <a:r>
              <a:rPr sz="1050" spc="-95" dirty="0">
                <a:latin typeface="宋体" panose="02010600030101010101" pitchFamily="2" charset="-122"/>
                <a:cs typeface="宋体" panose="02010600030101010101" pitchFamily="2" charset="-122"/>
              </a:rPr>
              <a:t>t</a:t>
            </a:r>
            <a:r>
              <a:rPr sz="1050" spc="175" dirty="0">
                <a:latin typeface="宋体" panose="02010600030101010101" pitchFamily="2" charset="-122"/>
                <a:cs typeface="宋体" panose="02010600030101010101" pitchFamily="2" charset="-122"/>
              </a:rPr>
              <a:t>&gt;</a:t>
            </a:r>
            <a:r>
              <a:rPr sz="1050" spc="-260" dirty="0">
                <a:latin typeface="宋体" panose="02010600030101010101" pitchFamily="2" charset="-122"/>
                <a:cs typeface="宋体" panose="02010600030101010101" pitchFamily="2" charset="-122"/>
              </a:rPr>
              <a:t> </a:t>
            </a:r>
            <a:r>
              <a:rPr sz="1050" spc="-220" dirty="0">
                <a:latin typeface="宋体" panose="02010600030101010101" pitchFamily="2" charset="-122"/>
                <a:cs typeface="宋体" panose="02010600030101010101" pitchFamily="2" charset="-122"/>
              </a:rPr>
              <a:t>]</a:t>
            </a:r>
            <a:endParaRPr sz="1050">
              <a:latin typeface="宋体" panose="02010600030101010101" pitchFamily="2" charset="-122"/>
              <a:cs typeface="宋体" panose="02010600030101010101" pitchFamily="2" charset="-122"/>
            </a:endParaRPr>
          </a:p>
          <a:p>
            <a:pPr>
              <a:lnSpc>
                <a:spcPct val="100000"/>
              </a:lnSpc>
              <a:spcBef>
                <a:spcPts val="45"/>
              </a:spcBef>
            </a:pPr>
            <a:endParaRPr sz="950">
              <a:latin typeface="宋体" panose="02010600030101010101" pitchFamily="2" charset="-122"/>
              <a:cs typeface="宋体" panose="02010600030101010101" pitchFamily="2" charset="-122"/>
            </a:endParaRPr>
          </a:p>
          <a:p>
            <a:pPr marL="12700">
              <a:lnSpc>
                <a:spcPct val="100000"/>
              </a:lnSpc>
            </a:pPr>
            <a:r>
              <a:rPr sz="1050" spc="-125" dirty="0">
                <a:latin typeface="宋体" panose="02010600030101010101" pitchFamily="2" charset="-122"/>
                <a:cs typeface="宋体" panose="02010600030101010101" pitchFamily="2" charset="-122"/>
              </a:rPr>
              <a:t>tls_config:</a:t>
            </a:r>
            <a:endParaRPr sz="1050">
              <a:latin typeface="宋体" panose="02010600030101010101" pitchFamily="2" charset="-122"/>
              <a:cs typeface="宋体" panose="02010600030101010101" pitchFamily="2" charset="-122"/>
            </a:endParaRPr>
          </a:p>
          <a:p>
            <a:pPr marL="86360">
              <a:lnSpc>
                <a:spcPct val="100000"/>
              </a:lnSpc>
            </a:pPr>
            <a:r>
              <a:rPr sz="1050" spc="-220" dirty="0">
                <a:latin typeface="宋体" panose="02010600030101010101" pitchFamily="2" charset="-122"/>
                <a:cs typeface="宋体" panose="02010600030101010101" pitchFamily="2" charset="-122"/>
              </a:rPr>
              <a:t>[</a:t>
            </a:r>
            <a:r>
              <a:rPr sz="1050" spc="-240" dirty="0">
                <a:latin typeface="宋体" panose="02010600030101010101" pitchFamily="2" charset="-122"/>
                <a:cs typeface="宋体" panose="02010600030101010101" pitchFamily="2" charset="-122"/>
              </a:rPr>
              <a:t> </a:t>
            </a:r>
            <a:r>
              <a:rPr sz="1050" spc="175" dirty="0">
                <a:latin typeface="宋体" panose="02010600030101010101" pitchFamily="2" charset="-122"/>
                <a:cs typeface="宋体" panose="02010600030101010101" pitchFamily="2" charset="-122"/>
              </a:rPr>
              <a:t>&lt;</a:t>
            </a:r>
            <a:r>
              <a:rPr sz="1050" spc="-200" dirty="0">
                <a:latin typeface="宋体" panose="02010600030101010101" pitchFamily="2" charset="-122"/>
                <a:cs typeface="宋体" panose="02010600030101010101" pitchFamily="2" charset="-122"/>
              </a:rPr>
              <a:t>t</a:t>
            </a:r>
            <a:r>
              <a:rPr sz="1050" spc="-300" dirty="0">
                <a:latin typeface="宋体" panose="02010600030101010101" pitchFamily="2" charset="-122"/>
                <a:cs typeface="宋体" panose="02010600030101010101" pitchFamily="2" charset="-122"/>
              </a:rPr>
              <a:t>l</a:t>
            </a:r>
            <a:r>
              <a:rPr sz="1050" spc="-100" dirty="0">
                <a:latin typeface="宋体" panose="02010600030101010101" pitchFamily="2" charset="-122"/>
                <a:cs typeface="宋体" panose="02010600030101010101" pitchFamily="2" charset="-122"/>
              </a:rPr>
              <a:t>s</a:t>
            </a:r>
            <a:r>
              <a:rPr sz="1050" spc="-90" dirty="0">
                <a:latin typeface="宋体" panose="02010600030101010101" pitchFamily="2" charset="-122"/>
                <a:cs typeface="宋体" panose="02010600030101010101" pitchFamily="2" charset="-122"/>
              </a:rPr>
              <a:t>_</a:t>
            </a:r>
            <a:r>
              <a:rPr sz="1050" spc="-50" dirty="0">
                <a:latin typeface="宋体" panose="02010600030101010101" pitchFamily="2" charset="-122"/>
                <a:cs typeface="宋体" panose="02010600030101010101" pitchFamily="2" charset="-122"/>
              </a:rPr>
              <a:t>c</a:t>
            </a:r>
            <a:r>
              <a:rPr sz="1050" spc="-65" dirty="0">
                <a:latin typeface="宋体" panose="02010600030101010101" pitchFamily="2" charset="-122"/>
                <a:cs typeface="宋体" panose="02010600030101010101" pitchFamily="2" charset="-122"/>
              </a:rPr>
              <a:t>onfig</a:t>
            </a:r>
            <a:r>
              <a:rPr sz="1050" spc="175" dirty="0">
                <a:latin typeface="宋体" panose="02010600030101010101" pitchFamily="2" charset="-122"/>
                <a:cs typeface="宋体" panose="02010600030101010101" pitchFamily="2" charset="-122"/>
              </a:rPr>
              <a:t>&gt;</a:t>
            </a:r>
            <a:r>
              <a:rPr sz="1050" spc="-240" dirty="0">
                <a:latin typeface="宋体" panose="02010600030101010101" pitchFamily="2" charset="-122"/>
                <a:cs typeface="宋体" panose="02010600030101010101" pitchFamily="2" charset="-122"/>
              </a:rPr>
              <a:t> </a:t>
            </a:r>
            <a:r>
              <a:rPr sz="1050" spc="-220" dirty="0">
                <a:latin typeface="宋体" panose="02010600030101010101" pitchFamily="2" charset="-122"/>
                <a:cs typeface="宋体" panose="02010600030101010101" pitchFamily="2" charset="-122"/>
              </a:rPr>
              <a:t>]</a:t>
            </a:r>
            <a:endParaRPr sz="1050">
              <a:latin typeface="宋体" panose="02010600030101010101" pitchFamily="2" charset="-122"/>
              <a:cs typeface="宋体" panose="02010600030101010101" pitchFamily="2" charset="-122"/>
            </a:endParaRPr>
          </a:p>
          <a:p>
            <a:pPr>
              <a:lnSpc>
                <a:spcPct val="100000"/>
              </a:lnSpc>
              <a:spcBef>
                <a:spcPts val="40"/>
              </a:spcBef>
            </a:pPr>
            <a:endParaRPr sz="950">
              <a:latin typeface="宋体" panose="02010600030101010101" pitchFamily="2" charset="-122"/>
              <a:cs typeface="宋体" panose="02010600030101010101" pitchFamily="2" charset="-122"/>
            </a:endParaRPr>
          </a:p>
          <a:p>
            <a:pPr marL="12700" marR="4498340">
              <a:lnSpc>
                <a:spcPct val="100000"/>
              </a:lnSpc>
            </a:pPr>
            <a:r>
              <a:rPr sz="1050" spc="100" dirty="0">
                <a:latin typeface="宋体" panose="02010600030101010101" pitchFamily="2" charset="-122"/>
                <a:cs typeface="宋体" panose="02010600030101010101" pitchFamily="2" charset="-122"/>
              </a:rPr>
              <a:t>#</a:t>
            </a:r>
            <a:r>
              <a:rPr sz="1050" spc="-245" dirty="0">
                <a:latin typeface="宋体" panose="02010600030101010101" pitchFamily="2" charset="-122"/>
                <a:cs typeface="宋体" panose="02010600030101010101" pitchFamily="2" charset="-122"/>
              </a:rPr>
              <a:t> </a:t>
            </a:r>
            <a:r>
              <a:rPr sz="1050" spc="140" dirty="0">
                <a:latin typeface="宋体" panose="02010600030101010101" pitchFamily="2" charset="-122"/>
                <a:cs typeface="宋体" panose="02010600030101010101" pitchFamily="2" charset="-122"/>
              </a:rPr>
              <a:t>A</a:t>
            </a:r>
            <a:r>
              <a:rPr sz="1050" spc="-245" dirty="0">
                <a:latin typeface="宋体" panose="02010600030101010101" pitchFamily="2" charset="-122"/>
                <a:cs typeface="宋体" panose="02010600030101010101" pitchFamily="2" charset="-122"/>
              </a:rPr>
              <a:t> </a:t>
            </a:r>
            <a:r>
              <a:rPr sz="1050" spc="-220" dirty="0">
                <a:latin typeface="宋体" panose="02010600030101010101" pitchFamily="2" charset="-122"/>
                <a:cs typeface="宋体" panose="02010600030101010101" pitchFamily="2" charset="-122"/>
              </a:rPr>
              <a:t>list </a:t>
            </a:r>
            <a:r>
              <a:rPr sz="1050" spc="-75" dirty="0">
                <a:latin typeface="宋体" panose="02010600030101010101" pitchFamily="2" charset="-122"/>
                <a:cs typeface="宋体" panose="02010600030101010101" pitchFamily="2" charset="-122"/>
              </a:rPr>
              <a:t>of</a:t>
            </a:r>
            <a:r>
              <a:rPr sz="1050" spc="-240" dirty="0">
                <a:latin typeface="宋体" panose="02010600030101010101" pitchFamily="2" charset="-122"/>
                <a:cs typeface="宋体" panose="02010600030101010101" pitchFamily="2" charset="-122"/>
              </a:rPr>
              <a:t> </a:t>
            </a:r>
            <a:r>
              <a:rPr sz="1050" spc="-90" dirty="0">
                <a:latin typeface="宋体" panose="02010600030101010101" pitchFamily="2" charset="-122"/>
                <a:cs typeface="宋体" panose="02010600030101010101" pitchFamily="2" charset="-122"/>
              </a:rPr>
              <a:t>services</a:t>
            </a:r>
            <a:r>
              <a:rPr sz="1050" spc="-265" dirty="0">
                <a:latin typeface="宋体" panose="02010600030101010101" pitchFamily="2" charset="-122"/>
                <a:cs typeface="宋体" panose="02010600030101010101" pitchFamily="2" charset="-122"/>
              </a:rPr>
              <a:t> </a:t>
            </a:r>
            <a:r>
              <a:rPr sz="1050" spc="-110" dirty="0">
                <a:latin typeface="宋体" panose="02010600030101010101" pitchFamily="2" charset="-122"/>
                <a:cs typeface="宋体" panose="02010600030101010101" pitchFamily="2" charset="-122"/>
              </a:rPr>
              <a:t>for</a:t>
            </a:r>
            <a:r>
              <a:rPr sz="1050" spc="-240" dirty="0">
                <a:latin typeface="宋体" panose="02010600030101010101" pitchFamily="2" charset="-122"/>
                <a:cs typeface="宋体" panose="02010600030101010101" pitchFamily="2" charset="-122"/>
              </a:rPr>
              <a:t> </a:t>
            </a:r>
            <a:r>
              <a:rPr sz="1050" spc="-10" dirty="0">
                <a:latin typeface="宋体" panose="02010600030101010101" pitchFamily="2" charset="-122"/>
                <a:cs typeface="宋体" panose="02010600030101010101" pitchFamily="2" charset="-122"/>
              </a:rPr>
              <a:t>which</a:t>
            </a:r>
            <a:r>
              <a:rPr sz="1050" spc="-235" dirty="0">
                <a:latin typeface="宋体" panose="02010600030101010101" pitchFamily="2" charset="-122"/>
                <a:cs typeface="宋体" panose="02010600030101010101" pitchFamily="2" charset="-122"/>
              </a:rPr>
              <a:t> </a:t>
            </a:r>
            <a:r>
              <a:rPr sz="1050" spc="-85" dirty="0">
                <a:latin typeface="宋体" panose="02010600030101010101" pitchFamily="2" charset="-122"/>
                <a:cs typeface="宋体" panose="02010600030101010101" pitchFamily="2" charset="-122"/>
              </a:rPr>
              <a:t>targets</a:t>
            </a:r>
            <a:r>
              <a:rPr sz="1050" spc="-240" dirty="0">
                <a:latin typeface="宋体" panose="02010600030101010101" pitchFamily="2" charset="-122"/>
                <a:cs typeface="宋体" panose="02010600030101010101" pitchFamily="2" charset="-122"/>
              </a:rPr>
              <a:t> </a:t>
            </a:r>
            <a:r>
              <a:rPr sz="1050" spc="-55" dirty="0">
                <a:latin typeface="宋体" panose="02010600030101010101" pitchFamily="2" charset="-122"/>
                <a:cs typeface="宋体" panose="02010600030101010101" pitchFamily="2" charset="-122"/>
              </a:rPr>
              <a:t>are</a:t>
            </a:r>
            <a:r>
              <a:rPr sz="1050" spc="-254" dirty="0">
                <a:latin typeface="宋体" panose="02010600030101010101" pitchFamily="2" charset="-122"/>
                <a:cs typeface="宋体" panose="02010600030101010101" pitchFamily="2" charset="-122"/>
              </a:rPr>
              <a:t> </a:t>
            </a:r>
            <a:r>
              <a:rPr sz="1050" spc="-105" dirty="0">
                <a:latin typeface="宋体" panose="02010600030101010101" pitchFamily="2" charset="-122"/>
                <a:cs typeface="宋体" panose="02010600030101010101" pitchFamily="2" charset="-122"/>
              </a:rPr>
              <a:t>retrieved.</a:t>
            </a:r>
            <a:r>
              <a:rPr sz="1050" spc="-260" dirty="0">
                <a:latin typeface="宋体" panose="02010600030101010101" pitchFamily="2" charset="-122"/>
                <a:cs typeface="宋体" panose="02010600030101010101" pitchFamily="2" charset="-122"/>
              </a:rPr>
              <a:t> </a:t>
            </a:r>
            <a:r>
              <a:rPr sz="1050" spc="-245" dirty="0">
                <a:latin typeface="宋体" panose="02010600030101010101" pitchFamily="2" charset="-122"/>
                <a:cs typeface="宋体" panose="02010600030101010101" pitchFamily="2" charset="-122"/>
              </a:rPr>
              <a:t>If</a:t>
            </a:r>
            <a:r>
              <a:rPr sz="1050" spc="-229" dirty="0">
                <a:latin typeface="宋体" panose="02010600030101010101" pitchFamily="2" charset="-122"/>
                <a:cs typeface="宋体" panose="02010600030101010101" pitchFamily="2" charset="-122"/>
              </a:rPr>
              <a:t> </a:t>
            </a:r>
            <a:r>
              <a:rPr sz="1050" spc="-60" dirty="0">
                <a:latin typeface="宋体" panose="02010600030101010101" pitchFamily="2" charset="-122"/>
                <a:cs typeface="宋体" panose="02010600030101010101" pitchFamily="2" charset="-122"/>
              </a:rPr>
              <a:t>omitted,</a:t>
            </a:r>
            <a:r>
              <a:rPr sz="1050" spc="-220" dirty="0">
                <a:latin typeface="宋体" panose="02010600030101010101" pitchFamily="2" charset="-122"/>
                <a:cs typeface="宋体" panose="02010600030101010101" pitchFamily="2" charset="-122"/>
              </a:rPr>
              <a:t> </a:t>
            </a:r>
            <a:r>
              <a:rPr sz="1050" spc="-195" dirty="0">
                <a:latin typeface="宋体" panose="02010600030101010101" pitchFamily="2" charset="-122"/>
                <a:cs typeface="宋体" panose="02010600030101010101" pitchFamily="2" charset="-122"/>
              </a:rPr>
              <a:t>all</a:t>
            </a:r>
            <a:r>
              <a:rPr sz="1050" spc="-235" dirty="0">
                <a:latin typeface="宋体" panose="02010600030101010101" pitchFamily="2" charset="-122"/>
                <a:cs typeface="宋体" panose="02010600030101010101" pitchFamily="2" charset="-122"/>
              </a:rPr>
              <a:t> </a:t>
            </a:r>
            <a:r>
              <a:rPr sz="1050" spc="-90" dirty="0">
                <a:latin typeface="宋体" panose="02010600030101010101" pitchFamily="2" charset="-122"/>
                <a:cs typeface="宋体" panose="02010600030101010101" pitchFamily="2" charset="-122"/>
              </a:rPr>
              <a:t>services</a:t>
            </a:r>
            <a:r>
              <a:rPr sz="1050" spc="30" dirty="0">
                <a:latin typeface="宋体" panose="02010600030101010101" pitchFamily="2" charset="-122"/>
                <a:cs typeface="宋体" panose="02010600030101010101" pitchFamily="2" charset="-122"/>
              </a:rPr>
              <a:t> </a:t>
            </a:r>
            <a:r>
              <a:rPr sz="1050" spc="-50" dirty="0">
                <a:latin typeface="宋体" panose="02010600030101010101" pitchFamily="2" charset="-122"/>
                <a:cs typeface="宋体" panose="02010600030101010101" pitchFamily="2" charset="-122"/>
              </a:rPr>
              <a:t>are</a:t>
            </a:r>
            <a:r>
              <a:rPr sz="1050" spc="-254" dirty="0">
                <a:latin typeface="宋体" panose="02010600030101010101" pitchFamily="2" charset="-122"/>
                <a:cs typeface="宋体" panose="02010600030101010101" pitchFamily="2" charset="-122"/>
              </a:rPr>
              <a:t> </a:t>
            </a:r>
            <a:r>
              <a:rPr sz="1050" spc="-60" dirty="0">
                <a:latin typeface="宋体" panose="02010600030101010101" pitchFamily="2" charset="-122"/>
                <a:cs typeface="宋体" panose="02010600030101010101" pitchFamily="2" charset="-122"/>
              </a:rPr>
              <a:t>scraped. </a:t>
            </a:r>
            <a:r>
              <a:rPr sz="1050" spc="-509" dirty="0">
                <a:latin typeface="宋体" panose="02010600030101010101" pitchFamily="2" charset="-122"/>
                <a:cs typeface="宋体" panose="02010600030101010101" pitchFamily="2" charset="-122"/>
              </a:rPr>
              <a:t> </a:t>
            </a:r>
            <a:r>
              <a:rPr sz="1050" spc="-114" dirty="0">
                <a:latin typeface="宋体" panose="02010600030101010101" pitchFamily="2" charset="-122"/>
                <a:cs typeface="宋体" panose="02010600030101010101" pitchFamily="2" charset="-122"/>
              </a:rPr>
              <a:t>services:</a:t>
            </a:r>
            <a:endParaRPr sz="1050">
              <a:latin typeface="宋体" panose="02010600030101010101" pitchFamily="2" charset="-122"/>
              <a:cs typeface="宋体" panose="02010600030101010101" pitchFamily="2" charset="-122"/>
            </a:endParaRPr>
          </a:p>
          <a:p>
            <a:pPr marL="86360">
              <a:lnSpc>
                <a:spcPct val="100000"/>
              </a:lnSpc>
            </a:pPr>
            <a:r>
              <a:rPr sz="1050" spc="-220" dirty="0">
                <a:latin typeface="宋体" panose="02010600030101010101" pitchFamily="2" charset="-122"/>
                <a:cs typeface="宋体" panose="02010600030101010101" pitchFamily="2" charset="-122"/>
              </a:rPr>
              <a:t>[</a:t>
            </a:r>
            <a:r>
              <a:rPr sz="1050" spc="-235" dirty="0">
                <a:latin typeface="宋体" panose="02010600030101010101" pitchFamily="2" charset="-122"/>
                <a:cs typeface="宋体" panose="02010600030101010101" pitchFamily="2" charset="-122"/>
              </a:rPr>
              <a:t> </a:t>
            </a:r>
            <a:r>
              <a:rPr sz="1050" dirty="0">
                <a:latin typeface="宋体" panose="02010600030101010101" pitchFamily="2" charset="-122"/>
                <a:cs typeface="宋体" panose="02010600030101010101" pitchFamily="2" charset="-122"/>
              </a:rPr>
              <a:t>-</a:t>
            </a:r>
            <a:r>
              <a:rPr sz="1050" spc="-240" dirty="0">
                <a:latin typeface="宋体" panose="02010600030101010101" pitchFamily="2" charset="-122"/>
                <a:cs typeface="宋体" panose="02010600030101010101" pitchFamily="2" charset="-122"/>
              </a:rPr>
              <a:t> </a:t>
            </a:r>
            <a:r>
              <a:rPr sz="1050" spc="35" dirty="0">
                <a:latin typeface="宋体" panose="02010600030101010101" pitchFamily="2" charset="-122"/>
                <a:cs typeface="宋体" panose="02010600030101010101" pitchFamily="2" charset="-122"/>
              </a:rPr>
              <a:t>&lt;s</a:t>
            </a:r>
            <a:r>
              <a:rPr sz="1050" spc="-200" dirty="0">
                <a:latin typeface="宋体" panose="02010600030101010101" pitchFamily="2" charset="-122"/>
                <a:cs typeface="宋体" panose="02010600030101010101" pitchFamily="2" charset="-122"/>
              </a:rPr>
              <a:t>t</a:t>
            </a:r>
            <a:r>
              <a:rPr sz="1050" spc="-170" dirty="0">
                <a:latin typeface="宋体" panose="02010600030101010101" pitchFamily="2" charset="-122"/>
                <a:cs typeface="宋体" panose="02010600030101010101" pitchFamily="2" charset="-122"/>
              </a:rPr>
              <a:t>r</a:t>
            </a:r>
            <a:r>
              <a:rPr sz="1050" spc="-300" dirty="0">
                <a:latin typeface="宋体" panose="02010600030101010101" pitchFamily="2" charset="-122"/>
                <a:cs typeface="宋体" panose="02010600030101010101" pitchFamily="2" charset="-122"/>
              </a:rPr>
              <a:t>i</a:t>
            </a:r>
            <a:r>
              <a:rPr sz="1050" spc="95" dirty="0">
                <a:latin typeface="宋体" panose="02010600030101010101" pitchFamily="2" charset="-122"/>
                <a:cs typeface="宋体" panose="02010600030101010101" pitchFamily="2" charset="-122"/>
              </a:rPr>
              <a:t>ng</a:t>
            </a:r>
            <a:r>
              <a:rPr sz="1050" spc="100" dirty="0">
                <a:latin typeface="宋体" panose="02010600030101010101" pitchFamily="2" charset="-122"/>
                <a:cs typeface="宋体" panose="02010600030101010101" pitchFamily="2" charset="-122"/>
              </a:rPr>
              <a:t>&gt;</a:t>
            </a:r>
            <a:r>
              <a:rPr sz="1050" spc="-250" dirty="0">
                <a:latin typeface="宋体" panose="02010600030101010101" pitchFamily="2" charset="-122"/>
                <a:cs typeface="宋体" panose="02010600030101010101" pitchFamily="2" charset="-122"/>
              </a:rPr>
              <a:t> </a:t>
            </a:r>
            <a:r>
              <a:rPr sz="1050" spc="-220" dirty="0">
                <a:latin typeface="宋体" panose="02010600030101010101" pitchFamily="2" charset="-122"/>
                <a:cs typeface="宋体" panose="02010600030101010101" pitchFamily="2" charset="-122"/>
              </a:rPr>
              <a:t>]</a:t>
            </a:r>
            <a:endParaRPr sz="1050">
              <a:latin typeface="宋体" panose="02010600030101010101" pitchFamily="2" charset="-122"/>
              <a:cs typeface="宋体" panose="02010600030101010101" pitchFamily="2" charset="-122"/>
            </a:endParaRPr>
          </a:p>
          <a:p>
            <a:pPr>
              <a:lnSpc>
                <a:spcPct val="100000"/>
              </a:lnSpc>
              <a:spcBef>
                <a:spcPts val="45"/>
              </a:spcBef>
            </a:pPr>
            <a:endParaRPr sz="950">
              <a:latin typeface="宋体" panose="02010600030101010101" pitchFamily="2" charset="-122"/>
              <a:cs typeface="宋体" panose="02010600030101010101" pitchFamily="2" charset="-122"/>
            </a:endParaRPr>
          </a:p>
          <a:p>
            <a:pPr marL="12700" marR="3406140">
              <a:lnSpc>
                <a:spcPct val="100000"/>
              </a:lnSpc>
            </a:pPr>
            <a:r>
              <a:rPr sz="1050" spc="100" dirty="0">
                <a:latin typeface="宋体" panose="02010600030101010101" pitchFamily="2" charset="-122"/>
                <a:cs typeface="宋体" panose="02010600030101010101" pitchFamily="2" charset="-122"/>
              </a:rPr>
              <a:t>#</a:t>
            </a:r>
            <a:r>
              <a:rPr sz="1050" spc="-245" dirty="0">
                <a:latin typeface="宋体" panose="02010600030101010101" pitchFamily="2" charset="-122"/>
                <a:cs typeface="宋体" panose="02010600030101010101" pitchFamily="2" charset="-122"/>
              </a:rPr>
              <a:t> </a:t>
            </a:r>
            <a:r>
              <a:rPr sz="1050" spc="95" dirty="0">
                <a:latin typeface="宋体" panose="02010600030101010101" pitchFamily="2" charset="-122"/>
                <a:cs typeface="宋体" panose="02010600030101010101" pitchFamily="2" charset="-122"/>
              </a:rPr>
              <a:t>An</a:t>
            </a:r>
            <a:r>
              <a:rPr sz="1050" spc="-240" dirty="0">
                <a:latin typeface="宋体" panose="02010600030101010101" pitchFamily="2" charset="-122"/>
                <a:cs typeface="宋体" panose="02010600030101010101" pitchFamily="2" charset="-122"/>
              </a:rPr>
              <a:t> </a:t>
            </a:r>
            <a:r>
              <a:rPr sz="1050" spc="-65" dirty="0">
                <a:latin typeface="宋体" panose="02010600030101010101" pitchFamily="2" charset="-122"/>
                <a:cs typeface="宋体" panose="02010600030101010101" pitchFamily="2" charset="-122"/>
              </a:rPr>
              <a:t>optional</a:t>
            </a:r>
            <a:r>
              <a:rPr sz="1050" spc="-235" dirty="0">
                <a:latin typeface="宋体" panose="02010600030101010101" pitchFamily="2" charset="-122"/>
                <a:cs typeface="宋体" panose="02010600030101010101" pitchFamily="2" charset="-122"/>
              </a:rPr>
              <a:t> </a:t>
            </a:r>
            <a:r>
              <a:rPr sz="1050" spc="-220" dirty="0">
                <a:latin typeface="宋体" panose="02010600030101010101" pitchFamily="2" charset="-122"/>
                <a:cs typeface="宋体" panose="02010600030101010101" pitchFamily="2" charset="-122"/>
              </a:rPr>
              <a:t>list</a:t>
            </a:r>
            <a:r>
              <a:rPr sz="1050" spc="-225" dirty="0">
                <a:latin typeface="宋体" panose="02010600030101010101" pitchFamily="2" charset="-122"/>
                <a:cs typeface="宋体" panose="02010600030101010101" pitchFamily="2" charset="-122"/>
              </a:rPr>
              <a:t> </a:t>
            </a:r>
            <a:r>
              <a:rPr sz="1050" spc="-75" dirty="0">
                <a:latin typeface="宋体" panose="02010600030101010101" pitchFamily="2" charset="-122"/>
                <a:cs typeface="宋体" panose="02010600030101010101" pitchFamily="2" charset="-122"/>
              </a:rPr>
              <a:t>of</a:t>
            </a:r>
            <a:r>
              <a:rPr sz="1050" spc="-240" dirty="0">
                <a:latin typeface="宋体" panose="02010600030101010101" pitchFamily="2" charset="-122"/>
                <a:cs typeface="宋体" panose="02010600030101010101" pitchFamily="2" charset="-122"/>
              </a:rPr>
              <a:t> </a:t>
            </a:r>
            <a:r>
              <a:rPr sz="1050" spc="-55" dirty="0">
                <a:latin typeface="宋体" panose="02010600030101010101" pitchFamily="2" charset="-122"/>
                <a:cs typeface="宋体" panose="02010600030101010101" pitchFamily="2" charset="-122"/>
              </a:rPr>
              <a:t>tags</a:t>
            </a:r>
            <a:r>
              <a:rPr sz="1050" spc="-229" dirty="0">
                <a:latin typeface="宋体" panose="02010600030101010101" pitchFamily="2" charset="-122"/>
                <a:cs typeface="宋体" panose="02010600030101010101" pitchFamily="2" charset="-122"/>
              </a:rPr>
              <a:t> </a:t>
            </a:r>
            <a:r>
              <a:rPr sz="1050" spc="10" dirty="0">
                <a:latin typeface="宋体" panose="02010600030101010101" pitchFamily="2" charset="-122"/>
                <a:cs typeface="宋体" panose="02010600030101010101" pitchFamily="2" charset="-122"/>
              </a:rPr>
              <a:t>used</a:t>
            </a:r>
            <a:r>
              <a:rPr sz="1050" spc="-260" dirty="0">
                <a:latin typeface="宋体" panose="02010600030101010101" pitchFamily="2" charset="-122"/>
                <a:cs typeface="宋体" panose="02010600030101010101" pitchFamily="2" charset="-122"/>
              </a:rPr>
              <a:t> </a:t>
            </a:r>
            <a:r>
              <a:rPr sz="1050" spc="-60" dirty="0">
                <a:latin typeface="宋体" panose="02010600030101010101" pitchFamily="2" charset="-122"/>
                <a:cs typeface="宋体" panose="02010600030101010101" pitchFamily="2" charset="-122"/>
              </a:rPr>
              <a:t>to</a:t>
            </a:r>
            <a:r>
              <a:rPr sz="1050" spc="-225" dirty="0">
                <a:latin typeface="宋体" panose="02010600030101010101" pitchFamily="2" charset="-122"/>
                <a:cs typeface="宋体" panose="02010600030101010101" pitchFamily="2" charset="-122"/>
              </a:rPr>
              <a:t> </a:t>
            </a:r>
            <a:r>
              <a:rPr sz="1050" spc="-195" dirty="0">
                <a:latin typeface="宋体" panose="02010600030101010101" pitchFamily="2" charset="-122"/>
                <a:cs typeface="宋体" panose="02010600030101010101" pitchFamily="2" charset="-122"/>
              </a:rPr>
              <a:t>filter</a:t>
            </a:r>
            <a:r>
              <a:rPr sz="1050" spc="-225" dirty="0">
                <a:latin typeface="宋体" panose="02010600030101010101" pitchFamily="2" charset="-122"/>
                <a:cs typeface="宋体" panose="02010600030101010101" pitchFamily="2" charset="-122"/>
              </a:rPr>
              <a:t> </a:t>
            </a:r>
            <a:r>
              <a:rPr sz="1050" spc="20" dirty="0">
                <a:latin typeface="宋体" panose="02010600030101010101" pitchFamily="2" charset="-122"/>
                <a:cs typeface="宋体" panose="02010600030101010101" pitchFamily="2" charset="-122"/>
              </a:rPr>
              <a:t>nodes</a:t>
            </a:r>
            <a:r>
              <a:rPr sz="1050" spc="-250" dirty="0">
                <a:latin typeface="宋体" panose="02010600030101010101" pitchFamily="2" charset="-122"/>
                <a:cs typeface="宋体" panose="02010600030101010101" pitchFamily="2" charset="-122"/>
              </a:rPr>
              <a:t> </a:t>
            </a:r>
            <a:r>
              <a:rPr sz="1050" spc="-110" dirty="0">
                <a:latin typeface="宋体" panose="02010600030101010101" pitchFamily="2" charset="-122"/>
                <a:cs typeface="宋体" panose="02010600030101010101" pitchFamily="2" charset="-122"/>
              </a:rPr>
              <a:t>for</a:t>
            </a:r>
            <a:r>
              <a:rPr sz="1050" spc="-245" dirty="0">
                <a:latin typeface="宋体" panose="02010600030101010101" pitchFamily="2" charset="-122"/>
                <a:cs typeface="宋体" panose="02010600030101010101" pitchFamily="2" charset="-122"/>
              </a:rPr>
              <a:t> </a:t>
            </a:r>
            <a:r>
              <a:rPr sz="1050" dirty="0">
                <a:latin typeface="宋体" panose="02010600030101010101" pitchFamily="2" charset="-122"/>
                <a:cs typeface="宋体" panose="02010600030101010101" pitchFamily="2" charset="-122"/>
              </a:rPr>
              <a:t>a</a:t>
            </a:r>
            <a:r>
              <a:rPr sz="1050" spc="-229" dirty="0">
                <a:latin typeface="宋体" panose="02010600030101010101" pitchFamily="2" charset="-122"/>
                <a:cs typeface="宋体" panose="02010600030101010101" pitchFamily="2" charset="-122"/>
              </a:rPr>
              <a:t> </a:t>
            </a:r>
            <a:r>
              <a:rPr sz="1050" spc="-40" dirty="0">
                <a:latin typeface="宋体" panose="02010600030101010101" pitchFamily="2" charset="-122"/>
                <a:cs typeface="宋体" panose="02010600030101010101" pitchFamily="2" charset="-122"/>
              </a:rPr>
              <a:t>given</a:t>
            </a:r>
            <a:r>
              <a:rPr sz="1050" spc="-245" dirty="0">
                <a:latin typeface="宋体" panose="02010600030101010101" pitchFamily="2" charset="-122"/>
                <a:cs typeface="宋体" panose="02010600030101010101" pitchFamily="2" charset="-122"/>
              </a:rPr>
              <a:t> </a:t>
            </a:r>
            <a:r>
              <a:rPr sz="1050" spc="-114" dirty="0">
                <a:latin typeface="宋体" panose="02010600030101010101" pitchFamily="2" charset="-122"/>
                <a:cs typeface="宋体" panose="02010600030101010101" pitchFamily="2" charset="-122"/>
              </a:rPr>
              <a:t>service.</a:t>
            </a:r>
            <a:r>
              <a:rPr sz="1050" spc="-260" dirty="0">
                <a:latin typeface="宋体" panose="02010600030101010101" pitchFamily="2" charset="-122"/>
                <a:cs typeface="宋体" panose="02010600030101010101" pitchFamily="2" charset="-122"/>
              </a:rPr>
              <a:t> </a:t>
            </a:r>
            <a:r>
              <a:rPr sz="1050" spc="-80" dirty="0">
                <a:latin typeface="宋体" panose="02010600030101010101" pitchFamily="2" charset="-122"/>
                <a:cs typeface="宋体" panose="02010600030101010101" pitchFamily="2" charset="-122"/>
              </a:rPr>
              <a:t>Services</a:t>
            </a:r>
            <a:r>
              <a:rPr sz="1050" spc="-254" dirty="0">
                <a:latin typeface="宋体" panose="02010600030101010101" pitchFamily="2" charset="-122"/>
                <a:cs typeface="宋体" panose="02010600030101010101" pitchFamily="2" charset="-122"/>
              </a:rPr>
              <a:t> </a:t>
            </a:r>
            <a:r>
              <a:rPr sz="1050" spc="25" dirty="0">
                <a:latin typeface="宋体" panose="02010600030101010101" pitchFamily="2" charset="-122"/>
                <a:cs typeface="宋体" panose="02010600030101010101" pitchFamily="2" charset="-122"/>
              </a:rPr>
              <a:t>must</a:t>
            </a:r>
            <a:r>
              <a:rPr sz="1050" spc="-235" dirty="0">
                <a:latin typeface="宋体" panose="02010600030101010101" pitchFamily="2" charset="-122"/>
                <a:cs typeface="宋体" panose="02010600030101010101" pitchFamily="2" charset="-122"/>
              </a:rPr>
              <a:t> </a:t>
            </a:r>
            <a:r>
              <a:rPr sz="1050" spc="-55" dirty="0">
                <a:latin typeface="宋体" panose="02010600030101010101" pitchFamily="2" charset="-122"/>
                <a:cs typeface="宋体" panose="02010600030101010101" pitchFamily="2" charset="-122"/>
              </a:rPr>
              <a:t>contain</a:t>
            </a:r>
            <a:r>
              <a:rPr sz="1050" spc="-245" dirty="0">
                <a:latin typeface="宋体" panose="02010600030101010101" pitchFamily="2" charset="-122"/>
                <a:cs typeface="宋体" panose="02010600030101010101" pitchFamily="2" charset="-122"/>
              </a:rPr>
              <a:t> </a:t>
            </a:r>
            <a:r>
              <a:rPr sz="1050" spc="-195" dirty="0">
                <a:latin typeface="宋体" panose="02010600030101010101" pitchFamily="2" charset="-122"/>
                <a:cs typeface="宋体" panose="02010600030101010101" pitchFamily="2" charset="-122"/>
              </a:rPr>
              <a:t>all</a:t>
            </a:r>
            <a:r>
              <a:rPr sz="1050" spc="-229" dirty="0">
                <a:latin typeface="宋体" panose="02010600030101010101" pitchFamily="2" charset="-122"/>
                <a:cs typeface="宋体" panose="02010600030101010101" pitchFamily="2" charset="-122"/>
              </a:rPr>
              <a:t> </a:t>
            </a:r>
            <a:r>
              <a:rPr sz="1050" spc="-60" dirty="0">
                <a:latin typeface="宋体" panose="02010600030101010101" pitchFamily="2" charset="-122"/>
                <a:cs typeface="宋体" panose="02010600030101010101" pitchFamily="2" charset="-122"/>
              </a:rPr>
              <a:t>tags</a:t>
            </a:r>
            <a:r>
              <a:rPr sz="1050" spc="-240" dirty="0">
                <a:latin typeface="宋体" panose="02010600030101010101" pitchFamily="2" charset="-122"/>
                <a:cs typeface="宋体" panose="02010600030101010101" pitchFamily="2" charset="-122"/>
              </a:rPr>
              <a:t> </a:t>
            </a:r>
            <a:r>
              <a:rPr sz="1050" spc="-125" dirty="0">
                <a:latin typeface="宋体" panose="02010600030101010101" pitchFamily="2" charset="-122"/>
                <a:cs typeface="宋体" panose="02010600030101010101" pitchFamily="2" charset="-122"/>
              </a:rPr>
              <a:t>in</a:t>
            </a:r>
            <a:r>
              <a:rPr sz="1050" spc="-229" dirty="0">
                <a:latin typeface="宋体" panose="02010600030101010101" pitchFamily="2" charset="-122"/>
                <a:cs typeface="宋体" panose="02010600030101010101" pitchFamily="2" charset="-122"/>
              </a:rPr>
              <a:t> </a:t>
            </a:r>
            <a:r>
              <a:rPr sz="1050" spc="-45" dirty="0">
                <a:latin typeface="宋体" panose="02010600030101010101" pitchFamily="2" charset="-122"/>
                <a:cs typeface="宋体" panose="02010600030101010101" pitchFamily="2" charset="-122"/>
              </a:rPr>
              <a:t>the</a:t>
            </a:r>
            <a:r>
              <a:rPr sz="1050" spc="-245" dirty="0">
                <a:latin typeface="宋体" panose="02010600030101010101" pitchFamily="2" charset="-122"/>
                <a:cs typeface="宋体" panose="02010600030101010101" pitchFamily="2" charset="-122"/>
              </a:rPr>
              <a:t> </a:t>
            </a:r>
            <a:r>
              <a:rPr sz="1050" spc="-240" dirty="0">
                <a:latin typeface="宋体" panose="02010600030101010101" pitchFamily="2" charset="-122"/>
                <a:cs typeface="宋体" panose="02010600030101010101" pitchFamily="2" charset="-122"/>
              </a:rPr>
              <a:t>list. </a:t>
            </a:r>
            <a:r>
              <a:rPr sz="1050" spc="-509" dirty="0">
                <a:latin typeface="宋体" panose="02010600030101010101" pitchFamily="2" charset="-122"/>
                <a:cs typeface="宋体" panose="02010600030101010101" pitchFamily="2" charset="-122"/>
              </a:rPr>
              <a:t> </a:t>
            </a:r>
            <a:r>
              <a:rPr sz="1050" spc="-110" dirty="0">
                <a:latin typeface="宋体" panose="02010600030101010101" pitchFamily="2" charset="-122"/>
                <a:cs typeface="宋体" panose="02010600030101010101" pitchFamily="2" charset="-122"/>
              </a:rPr>
              <a:t>tags:</a:t>
            </a:r>
            <a:endParaRPr sz="1050">
              <a:latin typeface="宋体" panose="02010600030101010101" pitchFamily="2" charset="-122"/>
              <a:cs typeface="宋体" panose="02010600030101010101" pitchFamily="2" charset="-122"/>
            </a:endParaRPr>
          </a:p>
          <a:p>
            <a:pPr marL="86360">
              <a:lnSpc>
                <a:spcPct val="100000"/>
              </a:lnSpc>
            </a:pPr>
            <a:r>
              <a:rPr sz="1050" spc="-220" dirty="0">
                <a:latin typeface="宋体" panose="02010600030101010101" pitchFamily="2" charset="-122"/>
                <a:cs typeface="宋体" panose="02010600030101010101" pitchFamily="2" charset="-122"/>
              </a:rPr>
              <a:t>[</a:t>
            </a:r>
            <a:r>
              <a:rPr sz="1050" spc="-235" dirty="0">
                <a:latin typeface="宋体" panose="02010600030101010101" pitchFamily="2" charset="-122"/>
                <a:cs typeface="宋体" panose="02010600030101010101" pitchFamily="2" charset="-122"/>
              </a:rPr>
              <a:t> </a:t>
            </a:r>
            <a:r>
              <a:rPr sz="1050" dirty="0">
                <a:latin typeface="宋体" panose="02010600030101010101" pitchFamily="2" charset="-122"/>
                <a:cs typeface="宋体" panose="02010600030101010101" pitchFamily="2" charset="-122"/>
              </a:rPr>
              <a:t>-</a:t>
            </a:r>
            <a:r>
              <a:rPr sz="1050" spc="-240" dirty="0">
                <a:latin typeface="宋体" panose="02010600030101010101" pitchFamily="2" charset="-122"/>
                <a:cs typeface="宋体" panose="02010600030101010101" pitchFamily="2" charset="-122"/>
              </a:rPr>
              <a:t> </a:t>
            </a:r>
            <a:r>
              <a:rPr sz="1050" spc="35" dirty="0">
                <a:latin typeface="宋体" panose="02010600030101010101" pitchFamily="2" charset="-122"/>
                <a:cs typeface="宋体" panose="02010600030101010101" pitchFamily="2" charset="-122"/>
              </a:rPr>
              <a:t>&lt;s</a:t>
            </a:r>
            <a:r>
              <a:rPr sz="1050" spc="-200" dirty="0">
                <a:latin typeface="宋体" panose="02010600030101010101" pitchFamily="2" charset="-122"/>
                <a:cs typeface="宋体" panose="02010600030101010101" pitchFamily="2" charset="-122"/>
              </a:rPr>
              <a:t>t</a:t>
            </a:r>
            <a:r>
              <a:rPr sz="1050" spc="-170" dirty="0">
                <a:latin typeface="宋体" panose="02010600030101010101" pitchFamily="2" charset="-122"/>
                <a:cs typeface="宋体" panose="02010600030101010101" pitchFamily="2" charset="-122"/>
              </a:rPr>
              <a:t>r</a:t>
            </a:r>
            <a:r>
              <a:rPr sz="1050" spc="-300" dirty="0">
                <a:latin typeface="宋体" panose="02010600030101010101" pitchFamily="2" charset="-122"/>
                <a:cs typeface="宋体" panose="02010600030101010101" pitchFamily="2" charset="-122"/>
              </a:rPr>
              <a:t>i</a:t>
            </a:r>
            <a:r>
              <a:rPr sz="1050" spc="95" dirty="0">
                <a:latin typeface="宋体" panose="02010600030101010101" pitchFamily="2" charset="-122"/>
                <a:cs typeface="宋体" panose="02010600030101010101" pitchFamily="2" charset="-122"/>
              </a:rPr>
              <a:t>ng</a:t>
            </a:r>
            <a:r>
              <a:rPr sz="1050" spc="100" dirty="0">
                <a:latin typeface="宋体" panose="02010600030101010101" pitchFamily="2" charset="-122"/>
                <a:cs typeface="宋体" panose="02010600030101010101" pitchFamily="2" charset="-122"/>
              </a:rPr>
              <a:t>&gt;</a:t>
            </a:r>
            <a:r>
              <a:rPr sz="1050" spc="-250" dirty="0">
                <a:latin typeface="宋体" panose="02010600030101010101" pitchFamily="2" charset="-122"/>
                <a:cs typeface="宋体" panose="02010600030101010101" pitchFamily="2" charset="-122"/>
              </a:rPr>
              <a:t> </a:t>
            </a:r>
            <a:r>
              <a:rPr sz="1050" spc="-220" dirty="0">
                <a:latin typeface="宋体" panose="02010600030101010101" pitchFamily="2" charset="-122"/>
                <a:cs typeface="宋体" panose="02010600030101010101" pitchFamily="2" charset="-122"/>
              </a:rPr>
              <a:t>]</a:t>
            </a:r>
            <a:endParaRPr sz="1050">
              <a:latin typeface="宋体" panose="02010600030101010101" pitchFamily="2" charset="-122"/>
              <a:cs typeface="宋体" panose="02010600030101010101" pitchFamily="2" charset="-122"/>
            </a:endParaRPr>
          </a:p>
          <a:p>
            <a:pPr>
              <a:lnSpc>
                <a:spcPct val="100000"/>
              </a:lnSpc>
              <a:spcBef>
                <a:spcPts val="40"/>
              </a:spcBef>
            </a:pPr>
            <a:endParaRPr sz="950">
              <a:latin typeface="宋体" panose="02010600030101010101" pitchFamily="2" charset="-122"/>
              <a:cs typeface="宋体" panose="02010600030101010101" pitchFamily="2" charset="-122"/>
            </a:endParaRPr>
          </a:p>
          <a:p>
            <a:pPr marL="12700">
              <a:lnSpc>
                <a:spcPct val="100000"/>
              </a:lnSpc>
              <a:spcBef>
                <a:spcPts val="5"/>
              </a:spcBef>
            </a:pPr>
            <a:r>
              <a:rPr sz="1050" spc="100" dirty="0">
                <a:latin typeface="宋体" panose="02010600030101010101" pitchFamily="2" charset="-122"/>
                <a:cs typeface="宋体" panose="02010600030101010101" pitchFamily="2" charset="-122"/>
              </a:rPr>
              <a:t>#</a:t>
            </a:r>
            <a:r>
              <a:rPr sz="1050" spc="-245" dirty="0">
                <a:latin typeface="宋体" panose="02010600030101010101" pitchFamily="2" charset="-122"/>
                <a:cs typeface="宋体" panose="02010600030101010101" pitchFamily="2" charset="-122"/>
              </a:rPr>
              <a:t> </a:t>
            </a:r>
            <a:r>
              <a:rPr sz="1050" spc="95" dirty="0">
                <a:latin typeface="宋体" panose="02010600030101010101" pitchFamily="2" charset="-122"/>
                <a:cs typeface="宋体" panose="02010600030101010101" pitchFamily="2" charset="-122"/>
              </a:rPr>
              <a:t>Node</a:t>
            </a:r>
            <a:r>
              <a:rPr sz="1050" spc="-240" dirty="0">
                <a:latin typeface="宋体" panose="02010600030101010101" pitchFamily="2" charset="-122"/>
                <a:cs typeface="宋体" panose="02010600030101010101" pitchFamily="2" charset="-122"/>
              </a:rPr>
              <a:t> </a:t>
            </a:r>
            <a:r>
              <a:rPr sz="1050" spc="5" dirty="0">
                <a:latin typeface="宋体" panose="02010600030101010101" pitchFamily="2" charset="-122"/>
                <a:cs typeface="宋体" panose="02010600030101010101" pitchFamily="2" charset="-122"/>
              </a:rPr>
              <a:t>metadata</a:t>
            </a:r>
            <a:r>
              <a:rPr sz="1050" spc="-229" dirty="0">
                <a:latin typeface="宋体" panose="02010600030101010101" pitchFamily="2" charset="-122"/>
                <a:cs typeface="宋体" panose="02010600030101010101" pitchFamily="2" charset="-122"/>
              </a:rPr>
              <a:t> </a:t>
            </a:r>
            <a:r>
              <a:rPr sz="1050" spc="-50" dirty="0">
                <a:latin typeface="宋体" panose="02010600030101010101" pitchFamily="2" charset="-122"/>
                <a:cs typeface="宋体" panose="02010600030101010101" pitchFamily="2" charset="-122"/>
              </a:rPr>
              <a:t>key/value</a:t>
            </a:r>
            <a:r>
              <a:rPr sz="1050" spc="-250" dirty="0">
                <a:latin typeface="宋体" panose="02010600030101010101" pitchFamily="2" charset="-122"/>
                <a:cs typeface="宋体" panose="02010600030101010101" pitchFamily="2" charset="-122"/>
              </a:rPr>
              <a:t> </a:t>
            </a:r>
            <a:r>
              <a:rPr sz="1050" spc="-100" dirty="0">
                <a:latin typeface="宋体" panose="02010600030101010101" pitchFamily="2" charset="-122"/>
                <a:cs typeface="宋体" panose="02010600030101010101" pitchFamily="2" charset="-122"/>
              </a:rPr>
              <a:t>pairs</a:t>
            </a:r>
            <a:r>
              <a:rPr sz="1050" spc="-254" dirty="0">
                <a:latin typeface="宋体" panose="02010600030101010101" pitchFamily="2" charset="-122"/>
                <a:cs typeface="宋体" panose="02010600030101010101" pitchFamily="2" charset="-122"/>
              </a:rPr>
              <a:t> </a:t>
            </a:r>
            <a:r>
              <a:rPr sz="1050" spc="-60" dirty="0">
                <a:latin typeface="宋体" panose="02010600030101010101" pitchFamily="2" charset="-122"/>
                <a:cs typeface="宋体" panose="02010600030101010101" pitchFamily="2" charset="-122"/>
              </a:rPr>
              <a:t>to</a:t>
            </a:r>
            <a:r>
              <a:rPr sz="1050" spc="-225" dirty="0">
                <a:latin typeface="宋体" panose="02010600030101010101" pitchFamily="2" charset="-122"/>
                <a:cs typeface="宋体" panose="02010600030101010101" pitchFamily="2" charset="-122"/>
              </a:rPr>
              <a:t> </a:t>
            </a:r>
            <a:r>
              <a:rPr sz="1050" spc="-195" dirty="0">
                <a:latin typeface="宋体" panose="02010600030101010101" pitchFamily="2" charset="-122"/>
                <a:cs typeface="宋体" panose="02010600030101010101" pitchFamily="2" charset="-122"/>
              </a:rPr>
              <a:t>filter</a:t>
            </a:r>
            <a:r>
              <a:rPr sz="1050" spc="-225" dirty="0">
                <a:latin typeface="宋体" panose="02010600030101010101" pitchFamily="2" charset="-122"/>
                <a:cs typeface="宋体" panose="02010600030101010101" pitchFamily="2" charset="-122"/>
              </a:rPr>
              <a:t> </a:t>
            </a:r>
            <a:r>
              <a:rPr sz="1050" spc="20" dirty="0">
                <a:latin typeface="宋体" panose="02010600030101010101" pitchFamily="2" charset="-122"/>
                <a:cs typeface="宋体" panose="02010600030101010101" pitchFamily="2" charset="-122"/>
              </a:rPr>
              <a:t>nodes</a:t>
            </a:r>
            <a:r>
              <a:rPr sz="1050" spc="-254" dirty="0">
                <a:latin typeface="宋体" panose="02010600030101010101" pitchFamily="2" charset="-122"/>
                <a:cs typeface="宋体" panose="02010600030101010101" pitchFamily="2" charset="-122"/>
              </a:rPr>
              <a:t> </a:t>
            </a:r>
            <a:r>
              <a:rPr sz="1050" spc="-105" dirty="0">
                <a:latin typeface="宋体" panose="02010600030101010101" pitchFamily="2" charset="-122"/>
                <a:cs typeface="宋体" panose="02010600030101010101" pitchFamily="2" charset="-122"/>
              </a:rPr>
              <a:t>for</a:t>
            </a:r>
            <a:r>
              <a:rPr sz="1050" spc="-240" dirty="0">
                <a:latin typeface="宋体" panose="02010600030101010101" pitchFamily="2" charset="-122"/>
                <a:cs typeface="宋体" panose="02010600030101010101" pitchFamily="2" charset="-122"/>
              </a:rPr>
              <a:t> </a:t>
            </a:r>
            <a:r>
              <a:rPr sz="1050" dirty="0">
                <a:latin typeface="宋体" panose="02010600030101010101" pitchFamily="2" charset="-122"/>
                <a:cs typeface="宋体" panose="02010600030101010101" pitchFamily="2" charset="-122"/>
              </a:rPr>
              <a:t>a</a:t>
            </a:r>
            <a:r>
              <a:rPr sz="1050" spc="-245" dirty="0">
                <a:latin typeface="宋体" panose="02010600030101010101" pitchFamily="2" charset="-122"/>
                <a:cs typeface="宋体" panose="02010600030101010101" pitchFamily="2" charset="-122"/>
              </a:rPr>
              <a:t> </a:t>
            </a:r>
            <a:r>
              <a:rPr sz="1050" spc="-40" dirty="0">
                <a:latin typeface="宋体" panose="02010600030101010101" pitchFamily="2" charset="-122"/>
                <a:cs typeface="宋体" panose="02010600030101010101" pitchFamily="2" charset="-122"/>
              </a:rPr>
              <a:t>given</a:t>
            </a:r>
            <a:r>
              <a:rPr sz="1050" spc="-240" dirty="0">
                <a:latin typeface="宋体" panose="02010600030101010101" pitchFamily="2" charset="-122"/>
                <a:cs typeface="宋体" panose="02010600030101010101" pitchFamily="2" charset="-122"/>
              </a:rPr>
              <a:t> </a:t>
            </a:r>
            <a:r>
              <a:rPr sz="1050" spc="-114" dirty="0">
                <a:latin typeface="宋体" panose="02010600030101010101" pitchFamily="2" charset="-122"/>
                <a:cs typeface="宋体" panose="02010600030101010101" pitchFamily="2" charset="-122"/>
              </a:rPr>
              <a:t>service.</a:t>
            </a:r>
            <a:endParaRPr sz="1050">
              <a:latin typeface="宋体" panose="02010600030101010101" pitchFamily="2" charset="-122"/>
              <a:cs typeface="宋体" panose="02010600030101010101" pitchFamily="2" charset="-122"/>
            </a:endParaRPr>
          </a:p>
          <a:p>
            <a:pPr marL="12700">
              <a:lnSpc>
                <a:spcPct val="100000"/>
              </a:lnSpc>
            </a:pPr>
            <a:r>
              <a:rPr sz="1050" spc="-220" dirty="0">
                <a:latin typeface="宋体" panose="02010600030101010101" pitchFamily="2" charset="-122"/>
                <a:cs typeface="宋体" panose="02010600030101010101" pitchFamily="2" charset="-122"/>
              </a:rPr>
              <a:t>[</a:t>
            </a:r>
            <a:r>
              <a:rPr sz="1050" spc="-235" dirty="0">
                <a:latin typeface="宋体" panose="02010600030101010101" pitchFamily="2" charset="-122"/>
                <a:cs typeface="宋体" panose="02010600030101010101" pitchFamily="2" charset="-122"/>
              </a:rPr>
              <a:t> </a:t>
            </a:r>
            <a:r>
              <a:rPr sz="1050" spc="30" dirty="0">
                <a:latin typeface="宋体" panose="02010600030101010101" pitchFamily="2" charset="-122"/>
                <a:cs typeface="宋体" panose="02010600030101010101" pitchFamily="2" charset="-122"/>
              </a:rPr>
              <a:t>node_met</a:t>
            </a:r>
            <a:r>
              <a:rPr sz="1050" spc="5" dirty="0">
                <a:latin typeface="宋体" panose="02010600030101010101" pitchFamily="2" charset="-122"/>
                <a:cs typeface="宋体" panose="02010600030101010101" pitchFamily="2" charset="-122"/>
              </a:rPr>
              <a:t>a</a:t>
            </a:r>
            <a:r>
              <a:rPr sz="1050" spc="-295" dirty="0">
                <a:latin typeface="宋体" panose="02010600030101010101" pitchFamily="2" charset="-122"/>
                <a:cs typeface="宋体" panose="02010600030101010101" pitchFamily="2" charset="-122"/>
              </a:rPr>
              <a:t>:</a:t>
            </a:r>
            <a:endParaRPr sz="1050">
              <a:latin typeface="宋体" panose="02010600030101010101" pitchFamily="2" charset="-122"/>
              <a:cs typeface="宋体" panose="02010600030101010101" pitchFamily="2" charset="-122"/>
            </a:endParaRPr>
          </a:p>
          <a:p>
            <a:pPr marL="86360">
              <a:lnSpc>
                <a:spcPct val="100000"/>
              </a:lnSpc>
            </a:pPr>
            <a:r>
              <a:rPr sz="1050" spc="-220" dirty="0">
                <a:latin typeface="宋体" panose="02010600030101010101" pitchFamily="2" charset="-122"/>
                <a:cs typeface="宋体" panose="02010600030101010101" pitchFamily="2" charset="-122"/>
              </a:rPr>
              <a:t>[</a:t>
            </a:r>
            <a:r>
              <a:rPr sz="1050" spc="-240" dirty="0">
                <a:latin typeface="宋体" panose="02010600030101010101" pitchFamily="2" charset="-122"/>
                <a:cs typeface="宋体" panose="02010600030101010101" pitchFamily="2" charset="-122"/>
              </a:rPr>
              <a:t> </a:t>
            </a:r>
            <a:r>
              <a:rPr sz="1050" spc="35" dirty="0">
                <a:latin typeface="宋体" panose="02010600030101010101" pitchFamily="2" charset="-122"/>
                <a:cs typeface="宋体" panose="02010600030101010101" pitchFamily="2" charset="-122"/>
              </a:rPr>
              <a:t>&lt;s</a:t>
            </a:r>
            <a:r>
              <a:rPr sz="1050" spc="-200" dirty="0">
                <a:latin typeface="宋体" panose="02010600030101010101" pitchFamily="2" charset="-122"/>
                <a:cs typeface="宋体" panose="02010600030101010101" pitchFamily="2" charset="-122"/>
              </a:rPr>
              <a:t>t</a:t>
            </a:r>
            <a:r>
              <a:rPr sz="1050" spc="-170" dirty="0">
                <a:latin typeface="宋体" panose="02010600030101010101" pitchFamily="2" charset="-122"/>
                <a:cs typeface="宋体" panose="02010600030101010101" pitchFamily="2" charset="-122"/>
              </a:rPr>
              <a:t>r</a:t>
            </a:r>
            <a:r>
              <a:rPr sz="1050" spc="-300" dirty="0">
                <a:latin typeface="宋体" panose="02010600030101010101" pitchFamily="2" charset="-122"/>
                <a:cs typeface="宋体" panose="02010600030101010101" pitchFamily="2" charset="-122"/>
              </a:rPr>
              <a:t>i</a:t>
            </a:r>
            <a:r>
              <a:rPr sz="1050" spc="-5" dirty="0">
                <a:latin typeface="宋体" panose="02010600030101010101" pitchFamily="2" charset="-122"/>
                <a:cs typeface="宋体" panose="02010600030101010101" pitchFamily="2" charset="-122"/>
              </a:rPr>
              <a:t>ng&gt;</a:t>
            </a:r>
            <a:r>
              <a:rPr sz="1050" dirty="0">
                <a:latin typeface="宋体" panose="02010600030101010101" pitchFamily="2" charset="-122"/>
                <a:cs typeface="宋体" panose="02010600030101010101" pitchFamily="2" charset="-122"/>
              </a:rPr>
              <a:t>:</a:t>
            </a:r>
            <a:r>
              <a:rPr sz="1050" spc="-260" dirty="0">
                <a:latin typeface="宋体" panose="02010600030101010101" pitchFamily="2" charset="-122"/>
                <a:cs typeface="宋体" panose="02010600030101010101" pitchFamily="2" charset="-122"/>
              </a:rPr>
              <a:t> </a:t>
            </a:r>
            <a:r>
              <a:rPr sz="1050" spc="35" dirty="0">
                <a:latin typeface="宋体" panose="02010600030101010101" pitchFamily="2" charset="-122"/>
                <a:cs typeface="宋体" panose="02010600030101010101" pitchFamily="2" charset="-122"/>
              </a:rPr>
              <a:t>&lt;s</a:t>
            </a:r>
            <a:r>
              <a:rPr sz="1050" spc="-200" dirty="0">
                <a:latin typeface="宋体" panose="02010600030101010101" pitchFamily="2" charset="-122"/>
                <a:cs typeface="宋体" panose="02010600030101010101" pitchFamily="2" charset="-122"/>
              </a:rPr>
              <a:t>t</a:t>
            </a:r>
            <a:r>
              <a:rPr sz="1050" spc="-170" dirty="0">
                <a:latin typeface="宋体" panose="02010600030101010101" pitchFamily="2" charset="-122"/>
                <a:cs typeface="宋体" panose="02010600030101010101" pitchFamily="2" charset="-122"/>
              </a:rPr>
              <a:t>r</a:t>
            </a:r>
            <a:r>
              <a:rPr sz="1050" spc="-300" dirty="0">
                <a:latin typeface="宋体" panose="02010600030101010101" pitchFamily="2" charset="-122"/>
                <a:cs typeface="宋体" panose="02010600030101010101" pitchFamily="2" charset="-122"/>
              </a:rPr>
              <a:t>i</a:t>
            </a:r>
            <a:r>
              <a:rPr sz="1050" spc="95" dirty="0">
                <a:latin typeface="宋体" panose="02010600030101010101" pitchFamily="2" charset="-122"/>
                <a:cs typeface="宋体" panose="02010600030101010101" pitchFamily="2" charset="-122"/>
              </a:rPr>
              <a:t>ng</a:t>
            </a:r>
            <a:r>
              <a:rPr sz="1050" spc="100" dirty="0">
                <a:latin typeface="宋体" panose="02010600030101010101" pitchFamily="2" charset="-122"/>
                <a:cs typeface="宋体" panose="02010600030101010101" pitchFamily="2" charset="-122"/>
              </a:rPr>
              <a:t>&gt;</a:t>
            </a:r>
            <a:r>
              <a:rPr sz="1050" spc="-240" dirty="0">
                <a:latin typeface="宋体" panose="02010600030101010101" pitchFamily="2" charset="-122"/>
                <a:cs typeface="宋体" panose="02010600030101010101" pitchFamily="2" charset="-122"/>
              </a:rPr>
              <a:t> </a:t>
            </a:r>
            <a:r>
              <a:rPr sz="1050" spc="-300" dirty="0">
                <a:latin typeface="宋体" panose="02010600030101010101" pitchFamily="2" charset="-122"/>
                <a:cs typeface="宋体" panose="02010600030101010101" pitchFamily="2" charset="-122"/>
              </a:rPr>
              <a:t>..</a:t>
            </a:r>
            <a:r>
              <a:rPr sz="1050" spc="-295" dirty="0">
                <a:latin typeface="宋体" panose="02010600030101010101" pitchFamily="2" charset="-122"/>
                <a:cs typeface="宋体" panose="02010600030101010101" pitchFamily="2" charset="-122"/>
              </a:rPr>
              <a:t>.</a:t>
            </a:r>
            <a:r>
              <a:rPr sz="1050" spc="-254" dirty="0">
                <a:latin typeface="宋体" panose="02010600030101010101" pitchFamily="2" charset="-122"/>
                <a:cs typeface="宋体" panose="02010600030101010101" pitchFamily="2" charset="-122"/>
              </a:rPr>
              <a:t> </a:t>
            </a:r>
            <a:r>
              <a:rPr sz="1050" spc="-220" dirty="0">
                <a:latin typeface="宋体" panose="02010600030101010101" pitchFamily="2" charset="-122"/>
                <a:cs typeface="宋体" panose="02010600030101010101" pitchFamily="2" charset="-122"/>
              </a:rPr>
              <a:t>]</a:t>
            </a:r>
            <a:r>
              <a:rPr sz="1050" spc="-240" dirty="0">
                <a:latin typeface="宋体" panose="02010600030101010101" pitchFamily="2" charset="-122"/>
                <a:cs typeface="宋体" panose="02010600030101010101" pitchFamily="2" charset="-122"/>
              </a:rPr>
              <a:t> </a:t>
            </a:r>
            <a:r>
              <a:rPr sz="1050" spc="-220" dirty="0">
                <a:latin typeface="宋体" panose="02010600030101010101" pitchFamily="2" charset="-122"/>
                <a:cs typeface="宋体" panose="02010600030101010101" pitchFamily="2" charset="-122"/>
              </a:rPr>
              <a:t>]</a:t>
            </a:r>
            <a:endParaRPr sz="1050">
              <a:latin typeface="宋体" panose="02010600030101010101" pitchFamily="2" charset="-122"/>
              <a:cs typeface="宋体" panose="02010600030101010101" pitchFamily="2" charset="-122"/>
            </a:endParaRPr>
          </a:p>
          <a:p>
            <a:pPr>
              <a:lnSpc>
                <a:spcPct val="100000"/>
              </a:lnSpc>
              <a:spcBef>
                <a:spcPts val="45"/>
              </a:spcBef>
            </a:pPr>
            <a:endParaRPr sz="950">
              <a:latin typeface="宋体" panose="02010600030101010101" pitchFamily="2" charset="-122"/>
              <a:cs typeface="宋体" panose="02010600030101010101" pitchFamily="2" charset="-122"/>
            </a:endParaRPr>
          </a:p>
          <a:p>
            <a:pPr marL="12700" marR="5766435">
              <a:lnSpc>
                <a:spcPct val="100000"/>
              </a:lnSpc>
            </a:pPr>
            <a:r>
              <a:rPr sz="1050" spc="100" dirty="0">
                <a:latin typeface="宋体" panose="02010600030101010101" pitchFamily="2" charset="-122"/>
                <a:cs typeface="宋体" panose="02010600030101010101" pitchFamily="2" charset="-122"/>
              </a:rPr>
              <a:t>#</a:t>
            </a:r>
            <a:r>
              <a:rPr sz="1050" spc="-245" dirty="0">
                <a:latin typeface="宋体" panose="02010600030101010101" pitchFamily="2" charset="-122"/>
                <a:cs typeface="宋体" panose="02010600030101010101" pitchFamily="2" charset="-122"/>
              </a:rPr>
              <a:t> </a:t>
            </a:r>
            <a:r>
              <a:rPr sz="1050" spc="25" dirty="0">
                <a:latin typeface="宋体" panose="02010600030101010101" pitchFamily="2" charset="-122"/>
                <a:cs typeface="宋体" panose="02010600030101010101" pitchFamily="2" charset="-122"/>
              </a:rPr>
              <a:t>The</a:t>
            </a:r>
            <a:r>
              <a:rPr sz="1050" spc="-240" dirty="0">
                <a:latin typeface="宋体" panose="02010600030101010101" pitchFamily="2" charset="-122"/>
                <a:cs typeface="宋体" panose="02010600030101010101" pitchFamily="2" charset="-122"/>
              </a:rPr>
              <a:t> </a:t>
            </a:r>
            <a:r>
              <a:rPr sz="1050" spc="-110" dirty="0">
                <a:latin typeface="宋体" panose="02010600030101010101" pitchFamily="2" charset="-122"/>
                <a:cs typeface="宋体" panose="02010600030101010101" pitchFamily="2" charset="-122"/>
              </a:rPr>
              <a:t>string</a:t>
            </a:r>
            <a:r>
              <a:rPr sz="1050" spc="-250" dirty="0">
                <a:latin typeface="宋体" panose="02010600030101010101" pitchFamily="2" charset="-122"/>
                <a:cs typeface="宋体" panose="02010600030101010101" pitchFamily="2" charset="-122"/>
              </a:rPr>
              <a:t> </a:t>
            </a:r>
            <a:r>
              <a:rPr sz="1050" spc="20" dirty="0">
                <a:latin typeface="宋体" panose="02010600030101010101" pitchFamily="2" charset="-122"/>
                <a:cs typeface="宋体" panose="02010600030101010101" pitchFamily="2" charset="-122"/>
              </a:rPr>
              <a:t>by</a:t>
            </a:r>
            <a:r>
              <a:rPr sz="1050" spc="-240" dirty="0">
                <a:latin typeface="宋体" panose="02010600030101010101" pitchFamily="2" charset="-122"/>
                <a:cs typeface="宋体" panose="02010600030101010101" pitchFamily="2" charset="-122"/>
              </a:rPr>
              <a:t> </a:t>
            </a:r>
            <a:r>
              <a:rPr sz="1050" spc="-10" dirty="0">
                <a:latin typeface="宋体" panose="02010600030101010101" pitchFamily="2" charset="-122"/>
                <a:cs typeface="宋体" panose="02010600030101010101" pitchFamily="2" charset="-122"/>
              </a:rPr>
              <a:t>which</a:t>
            </a:r>
            <a:r>
              <a:rPr sz="1050" spc="-229" dirty="0">
                <a:latin typeface="宋体" panose="02010600030101010101" pitchFamily="2" charset="-122"/>
                <a:cs typeface="宋体" panose="02010600030101010101" pitchFamily="2" charset="-122"/>
              </a:rPr>
              <a:t> </a:t>
            </a:r>
            <a:r>
              <a:rPr sz="1050" spc="-20" dirty="0">
                <a:latin typeface="宋体" panose="02010600030101010101" pitchFamily="2" charset="-122"/>
                <a:cs typeface="宋体" panose="02010600030101010101" pitchFamily="2" charset="-122"/>
              </a:rPr>
              <a:t>Consul</a:t>
            </a:r>
            <a:r>
              <a:rPr sz="1050" spc="-250" dirty="0">
                <a:latin typeface="宋体" panose="02010600030101010101" pitchFamily="2" charset="-122"/>
                <a:cs typeface="宋体" panose="02010600030101010101" pitchFamily="2" charset="-122"/>
              </a:rPr>
              <a:t> </a:t>
            </a:r>
            <a:r>
              <a:rPr sz="1050" spc="-60" dirty="0">
                <a:latin typeface="宋体" panose="02010600030101010101" pitchFamily="2" charset="-122"/>
                <a:cs typeface="宋体" panose="02010600030101010101" pitchFamily="2" charset="-122"/>
              </a:rPr>
              <a:t>tags</a:t>
            </a:r>
            <a:r>
              <a:rPr sz="1050" spc="-240" dirty="0">
                <a:latin typeface="宋体" panose="02010600030101010101" pitchFamily="2" charset="-122"/>
                <a:cs typeface="宋体" panose="02010600030101010101" pitchFamily="2" charset="-122"/>
              </a:rPr>
              <a:t> </a:t>
            </a:r>
            <a:r>
              <a:rPr sz="1050" spc="-55" dirty="0">
                <a:latin typeface="宋体" panose="02010600030101010101" pitchFamily="2" charset="-122"/>
                <a:cs typeface="宋体" panose="02010600030101010101" pitchFamily="2" charset="-122"/>
              </a:rPr>
              <a:t>are</a:t>
            </a:r>
            <a:r>
              <a:rPr sz="1050" spc="-250" dirty="0">
                <a:latin typeface="宋体" panose="02010600030101010101" pitchFamily="2" charset="-122"/>
                <a:cs typeface="宋体" panose="02010600030101010101" pitchFamily="2" charset="-122"/>
              </a:rPr>
              <a:t> </a:t>
            </a:r>
            <a:r>
              <a:rPr sz="1050" spc="-65" dirty="0">
                <a:latin typeface="宋体" panose="02010600030101010101" pitchFamily="2" charset="-122"/>
                <a:cs typeface="宋体" panose="02010600030101010101" pitchFamily="2" charset="-122"/>
              </a:rPr>
              <a:t>joined</a:t>
            </a:r>
            <a:r>
              <a:rPr sz="1050" spc="-229" dirty="0">
                <a:latin typeface="宋体" panose="02010600030101010101" pitchFamily="2" charset="-122"/>
                <a:cs typeface="宋体" panose="02010600030101010101" pitchFamily="2" charset="-122"/>
              </a:rPr>
              <a:t> </a:t>
            </a:r>
            <a:r>
              <a:rPr sz="1050" spc="-95" dirty="0">
                <a:latin typeface="宋体" panose="02010600030101010101" pitchFamily="2" charset="-122"/>
                <a:cs typeface="宋体" panose="02010600030101010101" pitchFamily="2" charset="-122"/>
              </a:rPr>
              <a:t>into</a:t>
            </a:r>
            <a:r>
              <a:rPr sz="1050" spc="-235" dirty="0">
                <a:latin typeface="宋体" panose="02010600030101010101" pitchFamily="2" charset="-122"/>
                <a:cs typeface="宋体" panose="02010600030101010101" pitchFamily="2" charset="-122"/>
              </a:rPr>
              <a:t> </a:t>
            </a:r>
            <a:r>
              <a:rPr sz="1050" spc="-45" dirty="0">
                <a:latin typeface="宋体" panose="02010600030101010101" pitchFamily="2" charset="-122"/>
                <a:cs typeface="宋体" panose="02010600030101010101" pitchFamily="2" charset="-122"/>
              </a:rPr>
              <a:t>the</a:t>
            </a:r>
            <a:r>
              <a:rPr sz="1050" spc="-229" dirty="0">
                <a:latin typeface="宋体" panose="02010600030101010101" pitchFamily="2" charset="-122"/>
                <a:cs typeface="宋体" panose="02010600030101010101" pitchFamily="2" charset="-122"/>
              </a:rPr>
              <a:t> </a:t>
            </a:r>
            <a:r>
              <a:rPr sz="1050" spc="-40" dirty="0">
                <a:latin typeface="宋体" panose="02010600030101010101" pitchFamily="2" charset="-122"/>
                <a:cs typeface="宋体" panose="02010600030101010101" pitchFamily="2" charset="-122"/>
              </a:rPr>
              <a:t>tag</a:t>
            </a:r>
            <a:r>
              <a:rPr sz="1050" spc="-240" dirty="0">
                <a:latin typeface="宋体" panose="02010600030101010101" pitchFamily="2" charset="-122"/>
                <a:cs typeface="宋体" panose="02010600030101010101" pitchFamily="2" charset="-122"/>
              </a:rPr>
              <a:t> </a:t>
            </a:r>
            <a:r>
              <a:rPr sz="1050" spc="-135" dirty="0">
                <a:latin typeface="宋体" panose="02010600030101010101" pitchFamily="2" charset="-122"/>
                <a:cs typeface="宋体" panose="02010600030101010101" pitchFamily="2" charset="-122"/>
              </a:rPr>
              <a:t>label. </a:t>
            </a:r>
            <a:r>
              <a:rPr sz="1050" spc="-509" dirty="0">
                <a:latin typeface="宋体" panose="02010600030101010101" pitchFamily="2" charset="-122"/>
                <a:cs typeface="宋体" panose="02010600030101010101" pitchFamily="2" charset="-122"/>
              </a:rPr>
              <a:t> </a:t>
            </a:r>
            <a:r>
              <a:rPr sz="1050" spc="-220" dirty="0">
                <a:latin typeface="宋体" panose="02010600030101010101" pitchFamily="2" charset="-122"/>
                <a:cs typeface="宋体" panose="02010600030101010101" pitchFamily="2" charset="-122"/>
              </a:rPr>
              <a:t>[</a:t>
            </a:r>
            <a:r>
              <a:rPr sz="1050" spc="-235" dirty="0">
                <a:latin typeface="宋体" panose="02010600030101010101" pitchFamily="2" charset="-122"/>
                <a:cs typeface="宋体" panose="02010600030101010101" pitchFamily="2" charset="-122"/>
              </a:rPr>
              <a:t> </a:t>
            </a:r>
            <a:r>
              <a:rPr sz="1050" spc="-200" dirty="0">
                <a:latin typeface="宋体" panose="02010600030101010101" pitchFamily="2" charset="-122"/>
                <a:cs typeface="宋体" panose="02010600030101010101" pitchFamily="2" charset="-122"/>
              </a:rPr>
              <a:t>t</a:t>
            </a:r>
            <a:r>
              <a:rPr sz="1050" dirty="0">
                <a:latin typeface="宋体" panose="02010600030101010101" pitchFamily="2" charset="-122"/>
                <a:cs typeface="宋体" panose="02010600030101010101" pitchFamily="2" charset="-122"/>
              </a:rPr>
              <a:t>a</a:t>
            </a:r>
            <a:r>
              <a:rPr sz="1050" spc="-45" dirty="0">
                <a:latin typeface="宋体" panose="02010600030101010101" pitchFamily="2" charset="-122"/>
                <a:cs typeface="宋体" panose="02010600030101010101" pitchFamily="2" charset="-122"/>
              </a:rPr>
              <a:t>g_</a:t>
            </a:r>
            <a:r>
              <a:rPr sz="1050" spc="-40" dirty="0">
                <a:latin typeface="宋体" panose="02010600030101010101" pitchFamily="2" charset="-122"/>
                <a:cs typeface="宋体" panose="02010600030101010101" pitchFamily="2" charset="-122"/>
              </a:rPr>
              <a:t>s</a:t>
            </a:r>
            <a:r>
              <a:rPr sz="1050" spc="-20" dirty="0">
                <a:latin typeface="宋体" panose="02010600030101010101" pitchFamily="2" charset="-122"/>
                <a:cs typeface="宋体" panose="02010600030101010101" pitchFamily="2" charset="-122"/>
              </a:rPr>
              <a:t>epar</a:t>
            </a:r>
            <a:r>
              <a:rPr sz="1050" dirty="0">
                <a:latin typeface="宋体" panose="02010600030101010101" pitchFamily="2" charset="-122"/>
                <a:cs typeface="宋体" panose="02010600030101010101" pitchFamily="2" charset="-122"/>
              </a:rPr>
              <a:t>a</a:t>
            </a:r>
            <a:r>
              <a:rPr sz="1050" spc="-200" dirty="0">
                <a:latin typeface="宋体" panose="02010600030101010101" pitchFamily="2" charset="-122"/>
                <a:cs typeface="宋体" panose="02010600030101010101" pitchFamily="2" charset="-122"/>
              </a:rPr>
              <a:t>t</a:t>
            </a:r>
            <a:r>
              <a:rPr sz="1050" spc="-55" dirty="0">
                <a:latin typeface="宋体" panose="02010600030101010101" pitchFamily="2" charset="-122"/>
                <a:cs typeface="宋体" panose="02010600030101010101" pitchFamily="2" charset="-122"/>
              </a:rPr>
              <a:t>o</a:t>
            </a:r>
            <a:r>
              <a:rPr sz="1050" spc="-45" dirty="0">
                <a:latin typeface="宋体" panose="02010600030101010101" pitchFamily="2" charset="-122"/>
                <a:cs typeface="宋体" panose="02010600030101010101" pitchFamily="2" charset="-122"/>
              </a:rPr>
              <a:t>r</a:t>
            </a:r>
            <a:r>
              <a:rPr sz="1050" spc="-295" dirty="0">
                <a:latin typeface="宋体" panose="02010600030101010101" pitchFamily="2" charset="-122"/>
                <a:cs typeface="宋体" panose="02010600030101010101" pitchFamily="2" charset="-122"/>
              </a:rPr>
              <a:t>:</a:t>
            </a:r>
            <a:r>
              <a:rPr sz="1050" spc="-280" dirty="0">
                <a:latin typeface="宋体" panose="02010600030101010101" pitchFamily="2" charset="-122"/>
                <a:cs typeface="宋体" panose="02010600030101010101" pitchFamily="2" charset="-122"/>
              </a:rPr>
              <a:t> </a:t>
            </a:r>
            <a:r>
              <a:rPr sz="1050" spc="35" dirty="0">
                <a:latin typeface="宋体" panose="02010600030101010101" pitchFamily="2" charset="-122"/>
                <a:cs typeface="宋体" panose="02010600030101010101" pitchFamily="2" charset="-122"/>
              </a:rPr>
              <a:t>&lt;s</a:t>
            </a:r>
            <a:r>
              <a:rPr sz="1050" spc="-200" dirty="0">
                <a:latin typeface="宋体" panose="02010600030101010101" pitchFamily="2" charset="-122"/>
                <a:cs typeface="宋体" panose="02010600030101010101" pitchFamily="2" charset="-122"/>
              </a:rPr>
              <a:t>t</a:t>
            </a:r>
            <a:r>
              <a:rPr sz="1050" spc="-170" dirty="0">
                <a:latin typeface="宋体" panose="02010600030101010101" pitchFamily="2" charset="-122"/>
                <a:cs typeface="宋体" panose="02010600030101010101" pitchFamily="2" charset="-122"/>
              </a:rPr>
              <a:t>r</a:t>
            </a:r>
            <a:r>
              <a:rPr sz="1050" spc="-300" dirty="0">
                <a:latin typeface="宋体" panose="02010600030101010101" pitchFamily="2" charset="-122"/>
                <a:cs typeface="宋体" panose="02010600030101010101" pitchFamily="2" charset="-122"/>
              </a:rPr>
              <a:t>i</a:t>
            </a:r>
            <a:r>
              <a:rPr sz="1050" spc="95" dirty="0">
                <a:latin typeface="宋体" panose="02010600030101010101" pitchFamily="2" charset="-122"/>
                <a:cs typeface="宋体" panose="02010600030101010101" pitchFamily="2" charset="-122"/>
              </a:rPr>
              <a:t>ng</a:t>
            </a:r>
            <a:r>
              <a:rPr sz="1050" spc="100" dirty="0">
                <a:latin typeface="宋体" panose="02010600030101010101" pitchFamily="2" charset="-122"/>
                <a:cs typeface="宋体" panose="02010600030101010101" pitchFamily="2" charset="-122"/>
              </a:rPr>
              <a:t>&gt;</a:t>
            </a:r>
            <a:r>
              <a:rPr sz="1050" spc="-240" dirty="0">
                <a:latin typeface="宋体" panose="02010600030101010101" pitchFamily="2" charset="-122"/>
                <a:cs typeface="宋体" panose="02010600030101010101" pitchFamily="2" charset="-122"/>
              </a:rPr>
              <a:t> </a:t>
            </a:r>
            <a:r>
              <a:rPr sz="1050" spc="-285" dirty="0">
                <a:latin typeface="宋体" panose="02010600030101010101" pitchFamily="2" charset="-122"/>
                <a:cs typeface="宋体" panose="02010600030101010101" pitchFamily="2" charset="-122"/>
              </a:rPr>
              <a:t>|</a:t>
            </a:r>
            <a:r>
              <a:rPr sz="1050" spc="-240" dirty="0">
                <a:latin typeface="宋体" panose="02010600030101010101" pitchFamily="2" charset="-122"/>
                <a:cs typeface="宋体" panose="02010600030101010101" pitchFamily="2" charset="-122"/>
              </a:rPr>
              <a:t> </a:t>
            </a:r>
            <a:r>
              <a:rPr sz="1050" spc="-40" dirty="0">
                <a:latin typeface="宋体" panose="02010600030101010101" pitchFamily="2" charset="-122"/>
                <a:cs typeface="宋体" panose="02010600030101010101" pitchFamily="2" charset="-122"/>
              </a:rPr>
              <a:t>def</a:t>
            </a:r>
            <a:r>
              <a:rPr sz="1050" spc="-35" dirty="0">
                <a:latin typeface="宋体" panose="02010600030101010101" pitchFamily="2" charset="-122"/>
                <a:cs typeface="宋体" panose="02010600030101010101" pitchFamily="2" charset="-122"/>
              </a:rPr>
              <a:t>a</a:t>
            </a:r>
            <a:r>
              <a:rPr sz="1050" spc="-120" dirty="0">
                <a:latin typeface="宋体" panose="02010600030101010101" pitchFamily="2" charset="-122"/>
                <a:cs typeface="宋体" panose="02010600030101010101" pitchFamily="2" charset="-122"/>
              </a:rPr>
              <a:t>u</a:t>
            </a:r>
            <a:r>
              <a:rPr sz="1050" spc="-125" dirty="0">
                <a:latin typeface="宋体" panose="02010600030101010101" pitchFamily="2" charset="-122"/>
                <a:cs typeface="宋体" panose="02010600030101010101" pitchFamily="2" charset="-122"/>
              </a:rPr>
              <a:t>l</a:t>
            </a:r>
            <a:r>
              <a:rPr sz="1050" spc="-195" dirty="0">
                <a:latin typeface="宋体" panose="02010600030101010101" pitchFamily="2" charset="-122"/>
                <a:cs typeface="宋体" panose="02010600030101010101" pitchFamily="2" charset="-122"/>
              </a:rPr>
              <a:t>t</a:t>
            </a:r>
            <a:r>
              <a:rPr sz="1050" spc="-229" dirty="0">
                <a:latin typeface="宋体" panose="02010600030101010101" pitchFamily="2" charset="-122"/>
                <a:cs typeface="宋体" panose="02010600030101010101" pitchFamily="2" charset="-122"/>
              </a:rPr>
              <a:t> </a:t>
            </a:r>
            <a:r>
              <a:rPr sz="1050" spc="175" dirty="0">
                <a:latin typeface="宋体" panose="02010600030101010101" pitchFamily="2" charset="-122"/>
                <a:cs typeface="宋体" panose="02010600030101010101" pitchFamily="2" charset="-122"/>
              </a:rPr>
              <a:t>=</a:t>
            </a:r>
            <a:r>
              <a:rPr sz="1050" spc="-250" dirty="0">
                <a:latin typeface="宋体" panose="02010600030101010101" pitchFamily="2" charset="-122"/>
                <a:cs typeface="宋体" panose="02010600030101010101" pitchFamily="2" charset="-122"/>
              </a:rPr>
              <a:t> </a:t>
            </a:r>
            <a:r>
              <a:rPr sz="1050" spc="-295" dirty="0">
                <a:latin typeface="宋体" panose="02010600030101010101" pitchFamily="2" charset="-122"/>
                <a:cs typeface="宋体" panose="02010600030101010101" pitchFamily="2" charset="-122"/>
              </a:rPr>
              <a:t>,</a:t>
            </a:r>
            <a:r>
              <a:rPr sz="1050" spc="-240" dirty="0">
                <a:latin typeface="宋体" panose="02010600030101010101" pitchFamily="2" charset="-122"/>
                <a:cs typeface="宋体" panose="02010600030101010101" pitchFamily="2" charset="-122"/>
              </a:rPr>
              <a:t> </a:t>
            </a:r>
            <a:r>
              <a:rPr sz="1050" spc="-220" dirty="0">
                <a:latin typeface="宋体" panose="02010600030101010101" pitchFamily="2" charset="-122"/>
                <a:cs typeface="宋体" panose="02010600030101010101" pitchFamily="2" charset="-122"/>
              </a:rPr>
              <a:t>]</a:t>
            </a:r>
            <a:endParaRPr sz="1050">
              <a:latin typeface="宋体" panose="02010600030101010101" pitchFamily="2" charset="-122"/>
              <a:cs typeface="宋体" panose="02010600030101010101" pitchFamily="2" charset="-122"/>
            </a:endParaRPr>
          </a:p>
          <a:p>
            <a:pPr>
              <a:lnSpc>
                <a:spcPct val="100000"/>
              </a:lnSpc>
              <a:spcBef>
                <a:spcPts val="40"/>
              </a:spcBef>
            </a:pPr>
            <a:endParaRPr sz="950">
              <a:latin typeface="宋体" panose="02010600030101010101" pitchFamily="2" charset="-122"/>
              <a:cs typeface="宋体" panose="02010600030101010101" pitchFamily="2" charset="-122"/>
            </a:endParaRPr>
          </a:p>
          <a:p>
            <a:pPr marL="12700" marR="2851150">
              <a:lnSpc>
                <a:spcPct val="100000"/>
              </a:lnSpc>
            </a:pPr>
            <a:r>
              <a:rPr sz="1050" spc="100" dirty="0">
                <a:latin typeface="宋体" panose="02010600030101010101" pitchFamily="2" charset="-122"/>
                <a:cs typeface="宋体" panose="02010600030101010101" pitchFamily="2" charset="-122"/>
              </a:rPr>
              <a:t>#</a:t>
            </a:r>
            <a:r>
              <a:rPr sz="1050" spc="-235" dirty="0">
                <a:latin typeface="宋体" panose="02010600030101010101" pitchFamily="2" charset="-122"/>
                <a:cs typeface="宋体" panose="02010600030101010101" pitchFamily="2" charset="-122"/>
              </a:rPr>
              <a:t> </a:t>
            </a:r>
            <a:r>
              <a:rPr sz="1050" spc="-40" dirty="0">
                <a:latin typeface="宋体" panose="02010600030101010101" pitchFamily="2" charset="-122"/>
                <a:cs typeface="宋体" panose="02010600030101010101" pitchFamily="2" charset="-122"/>
              </a:rPr>
              <a:t>Allow</a:t>
            </a:r>
            <a:r>
              <a:rPr sz="1050" spc="-210" dirty="0">
                <a:latin typeface="宋体" panose="02010600030101010101" pitchFamily="2" charset="-122"/>
                <a:cs typeface="宋体" panose="02010600030101010101" pitchFamily="2" charset="-122"/>
              </a:rPr>
              <a:t> </a:t>
            </a:r>
            <a:r>
              <a:rPr sz="1050" spc="-114" dirty="0">
                <a:latin typeface="宋体" panose="02010600030101010101" pitchFamily="2" charset="-122"/>
                <a:cs typeface="宋体" panose="02010600030101010101" pitchFamily="2" charset="-122"/>
              </a:rPr>
              <a:t>stale</a:t>
            </a:r>
            <a:r>
              <a:rPr sz="1050" spc="-225" dirty="0">
                <a:latin typeface="宋体" panose="02010600030101010101" pitchFamily="2" charset="-122"/>
                <a:cs typeface="宋体" panose="02010600030101010101" pitchFamily="2" charset="-122"/>
              </a:rPr>
              <a:t> </a:t>
            </a:r>
            <a:r>
              <a:rPr sz="1050" spc="-15" dirty="0">
                <a:latin typeface="宋体" panose="02010600030101010101" pitchFamily="2" charset="-122"/>
                <a:cs typeface="宋体" panose="02010600030101010101" pitchFamily="2" charset="-122"/>
              </a:rPr>
              <a:t>Consul</a:t>
            </a:r>
            <a:r>
              <a:rPr sz="1050" spc="-240" dirty="0">
                <a:latin typeface="宋体" panose="02010600030101010101" pitchFamily="2" charset="-122"/>
                <a:cs typeface="宋体" panose="02010600030101010101" pitchFamily="2" charset="-122"/>
              </a:rPr>
              <a:t> </a:t>
            </a:r>
            <a:r>
              <a:rPr sz="1050" spc="-114" dirty="0">
                <a:latin typeface="宋体" panose="02010600030101010101" pitchFamily="2" charset="-122"/>
                <a:cs typeface="宋体" panose="02010600030101010101" pitchFamily="2" charset="-122"/>
              </a:rPr>
              <a:t>results</a:t>
            </a:r>
            <a:r>
              <a:rPr sz="1050" spc="-240" dirty="0">
                <a:latin typeface="宋体" panose="02010600030101010101" pitchFamily="2" charset="-122"/>
                <a:cs typeface="宋体" panose="02010600030101010101" pitchFamily="2" charset="-122"/>
              </a:rPr>
              <a:t> </a:t>
            </a:r>
            <a:r>
              <a:rPr sz="1050" spc="-75" dirty="0">
                <a:latin typeface="宋体" panose="02010600030101010101" pitchFamily="2" charset="-122"/>
                <a:cs typeface="宋体" panose="02010600030101010101" pitchFamily="2" charset="-122"/>
              </a:rPr>
              <a:t>(see</a:t>
            </a:r>
            <a:r>
              <a:rPr sz="1050" spc="-229" dirty="0">
                <a:latin typeface="宋体" panose="02010600030101010101" pitchFamily="2" charset="-122"/>
                <a:cs typeface="宋体" panose="02010600030101010101" pitchFamily="2" charset="-122"/>
              </a:rPr>
              <a:t> </a:t>
            </a:r>
            <a:r>
              <a:rPr sz="1050" spc="-80" dirty="0">
                <a:latin typeface="宋体" panose="02010600030101010101" pitchFamily="2" charset="-122"/>
                <a:cs typeface="宋体" panose="02010600030101010101" pitchFamily="2" charset="-122"/>
              </a:rPr>
              <a:t>https:/</a:t>
            </a:r>
            <a:r>
              <a:rPr sz="1050" spc="-80" dirty="0">
                <a:latin typeface="宋体" panose="02010600030101010101" pitchFamily="2" charset="-122"/>
                <a:cs typeface="宋体" panose="02010600030101010101" pitchFamily="2" charset="-122"/>
                <a:hlinkClick r:id="rId6"/>
              </a:rPr>
              <a:t>/ww</a:t>
            </a:r>
            <a:r>
              <a:rPr sz="1050" spc="-80" dirty="0">
                <a:latin typeface="宋体" panose="02010600030101010101" pitchFamily="2" charset="-122"/>
                <a:cs typeface="宋体" panose="02010600030101010101" pitchFamily="2" charset="-122"/>
              </a:rPr>
              <a:t>w</a:t>
            </a:r>
            <a:r>
              <a:rPr sz="1050" spc="-80" dirty="0">
                <a:latin typeface="宋体" panose="02010600030101010101" pitchFamily="2" charset="-122"/>
                <a:cs typeface="宋体" panose="02010600030101010101" pitchFamily="2" charset="-122"/>
                <a:hlinkClick r:id="rId6"/>
              </a:rPr>
              <a:t>.consul.io/api/features/consistency.html).</a:t>
            </a:r>
            <a:r>
              <a:rPr sz="1050" spc="-240" dirty="0">
                <a:latin typeface="宋体" panose="02010600030101010101" pitchFamily="2" charset="-122"/>
                <a:cs typeface="宋体" panose="02010600030101010101" pitchFamily="2" charset="-122"/>
                <a:hlinkClick r:id="rId6"/>
              </a:rPr>
              <a:t> </a:t>
            </a:r>
            <a:r>
              <a:rPr sz="1050" spc="-114" dirty="0">
                <a:latin typeface="宋体" panose="02010600030101010101" pitchFamily="2" charset="-122"/>
                <a:cs typeface="宋体" panose="02010600030101010101" pitchFamily="2" charset="-122"/>
              </a:rPr>
              <a:t>Will</a:t>
            </a:r>
            <a:r>
              <a:rPr sz="1050" spc="-210" dirty="0">
                <a:latin typeface="宋体" panose="02010600030101010101" pitchFamily="2" charset="-122"/>
                <a:cs typeface="宋体" panose="02010600030101010101" pitchFamily="2" charset="-122"/>
              </a:rPr>
              <a:t> </a:t>
            </a:r>
            <a:r>
              <a:rPr sz="1050" spc="-10" dirty="0">
                <a:latin typeface="宋体" panose="02010600030101010101" pitchFamily="2" charset="-122"/>
                <a:cs typeface="宋体" panose="02010600030101010101" pitchFamily="2" charset="-122"/>
              </a:rPr>
              <a:t>reduce</a:t>
            </a:r>
            <a:r>
              <a:rPr sz="1050" spc="-250" dirty="0">
                <a:latin typeface="宋体" panose="02010600030101010101" pitchFamily="2" charset="-122"/>
                <a:cs typeface="宋体" panose="02010600030101010101" pitchFamily="2" charset="-122"/>
              </a:rPr>
              <a:t> </a:t>
            </a:r>
            <a:r>
              <a:rPr sz="1050" spc="-40" dirty="0">
                <a:latin typeface="宋体" panose="02010600030101010101" pitchFamily="2" charset="-122"/>
                <a:cs typeface="宋体" panose="02010600030101010101" pitchFamily="2" charset="-122"/>
              </a:rPr>
              <a:t>load</a:t>
            </a:r>
            <a:r>
              <a:rPr sz="1050" spc="-229" dirty="0">
                <a:latin typeface="宋体" panose="02010600030101010101" pitchFamily="2" charset="-122"/>
                <a:cs typeface="宋体" panose="02010600030101010101" pitchFamily="2" charset="-122"/>
              </a:rPr>
              <a:t> </a:t>
            </a:r>
            <a:r>
              <a:rPr sz="1050" spc="60" dirty="0">
                <a:latin typeface="宋体" panose="02010600030101010101" pitchFamily="2" charset="-122"/>
                <a:cs typeface="宋体" panose="02010600030101010101" pitchFamily="2" charset="-122"/>
              </a:rPr>
              <a:t>on</a:t>
            </a:r>
            <a:r>
              <a:rPr sz="1050" spc="-220" dirty="0">
                <a:latin typeface="宋体" panose="02010600030101010101" pitchFamily="2" charset="-122"/>
                <a:cs typeface="宋体" panose="02010600030101010101" pitchFamily="2" charset="-122"/>
              </a:rPr>
              <a:t> </a:t>
            </a:r>
            <a:r>
              <a:rPr sz="1050" spc="-60" dirty="0">
                <a:latin typeface="宋体" panose="02010600030101010101" pitchFamily="2" charset="-122"/>
                <a:cs typeface="宋体" panose="02010600030101010101" pitchFamily="2" charset="-122"/>
              </a:rPr>
              <a:t>Consul. </a:t>
            </a:r>
            <a:r>
              <a:rPr sz="1050" spc="-509" dirty="0">
                <a:latin typeface="宋体" panose="02010600030101010101" pitchFamily="2" charset="-122"/>
                <a:cs typeface="宋体" panose="02010600030101010101" pitchFamily="2" charset="-122"/>
              </a:rPr>
              <a:t> </a:t>
            </a:r>
            <a:r>
              <a:rPr sz="1050" spc="-220" dirty="0">
                <a:latin typeface="宋体" panose="02010600030101010101" pitchFamily="2" charset="-122"/>
                <a:cs typeface="宋体" panose="02010600030101010101" pitchFamily="2" charset="-122"/>
              </a:rPr>
              <a:t>[</a:t>
            </a:r>
            <a:r>
              <a:rPr sz="1050" spc="-240" dirty="0">
                <a:latin typeface="宋体" panose="02010600030101010101" pitchFamily="2" charset="-122"/>
                <a:cs typeface="宋体" panose="02010600030101010101" pitchFamily="2" charset="-122"/>
              </a:rPr>
              <a:t> </a:t>
            </a:r>
            <a:r>
              <a:rPr sz="1050" spc="-110" dirty="0">
                <a:latin typeface="宋体" panose="02010600030101010101" pitchFamily="2" charset="-122"/>
                <a:cs typeface="宋体" panose="02010600030101010101" pitchFamily="2" charset="-122"/>
              </a:rPr>
              <a:t>allow_stale:</a:t>
            </a:r>
            <a:r>
              <a:rPr sz="1050" spc="-229" dirty="0">
                <a:latin typeface="宋体" panose="02010600030101010101" pitchFamily="2" charset="-122"/>
                <a:cs typeface="宋体" panose="02010600030101010101" pitchFamily="2" charset="-122"/>
              </a:rPr>
              <a:t> </a:t>
            </a:r>
            <a:r>
              <a:rPr sz="1050" spc="35" dirty="0">
                <a:latin typeface="宋体" panose="02010600030101010101" pitchFamily="2" charset="-122"/>
                <a:cs typeface="宋体" panose="02010600030101010101" pitchFamily="2" charset="-122"/>
              </a:rPr>
              <a:t>&lt;boolean&gt;</a:t>
            </a:r>
            <a:r>
              <a:rPr sz="1050" spc="-245" dirty="0">
                <a:latin typeface="宋体" panose="02010600030101010101" pitchFamily="2" charset="-122"/>
                <a:cs typeface="宋体" panose="02010600030101010101" pitchFamily="2" charset="-122"/>
              </a:rPr>
              <a:t> </a:t>
            </a:r>
            <a:r>
              <a:rPr sz="1050" spc="-285" dirty="0">
                <a:latin typeface="宋体" panose="02010600030101010101" pitchFamily="2" charset="-122"/>
                <a:cs typeface="宋体" panose="02010600030101010101" pitchFamily="2" charset="-122"/>
              </a:rPr>
              <a:t>|</a:t>
            </a:r>
            <a:r>
              <a:rPr sz="1050" spc="-229" dirty="0">
                <a:latin typeface="宋体" panose="02010600030101010101" pitchFamily="2" charset="-122"/>
                <a:cs typeface="宋体" panose="02010600030101010101" pitchFamily="2" charset="-122"/>
              </a:rPr>
              <a:t> </a:t>
            </a:r>
            <a:r>
              <a:rPr sz="1050" spc="-85" dirty="0">
                <a:latin typeface="宋体" panose="02010600030101010101" pitchFamily="2" charset="-122"/>
                <a:cs typeface="宋体" panose="02010600030101010101" pitchFamily="2" charset="-122"/>
              </a:rPr>
              <a:t>default</a:t>
            </a:r>
            <a:r>
              <a:rPr sz="1050" spc="-245" dirty="0">
                <a:latin typeface="宋体" panose="02010600030101010101" pitchFamily="2" charset="-122"/>
                <a:cs typeface="宋体" panose="02010600030101010101" pitchFamily="2" charset="-122"/>
              </a:rPr>
              <a:t> </a:t>
            </a:r>
            <a:r>
              <a:rPr sz="1050" spc="175" dirty="0">
                <a:latin typeface="宋体" panose="02010600030101010101" pitchFamily="2" charset="-122"/>
                <a:cs typeface="宋体" panose="02010600030101010101" pitchFamily="2" charset="-122"/>
              </a:rPr>
              <a:t>=</a:t>
            </a:r>
            <a:r>
              <a:rPr sz="1050" spc="-235" dirty="0">
                <a:latin typeface="宋体" panose="02010600030101010101" pitchFamily="2" charset="-122"/>
                <a:cs typeface="宋体" panose="02010600030101010101" pitchFamily="2" charset="-122"/>
              </a:rPr>
              <a:t> </a:t>
            </a:r>
            <a:r>
              <a:rPr sz="1050" spc="-75" dirty="0">
                <a:latin typeface="宋体" panose="02010600030101010101" pitchFamily="2" charset="-122"/>
                <a:cs typeface="宋体" panose="02010600030101010101" pitchFamily="2" charset="-122"/>
              </a:rPr>
              <a:t>true</a:t>
            </a:r>
            <a:r>
              <a:rPr sz="1050" spc="-245" dirty="0">
                <a:latin typeface="宋体" panose="02010600030101010101" pitchFamily="2" charset="-122"/>
                <a:cs typeface="宋体" panose="02010600030101010101" pitchFamily="2" charset="-122"/>
              </a:rPr>
              <a:t> </a:t>
            </a:r>
            <a:r>
              <a:rPr sz="1050" spc="-220" dirty="0">
                <a:latin typeface="宋体" panose="02010600030101010101" pitchFamily="2" charset="-122"/>
                <a:cs typeface="宋体" panose="02010600030101010101" pitchFamily="2" charset="-122"/>
              </a:rPr>
              <a:t>]</a:t>
            </a:r>
            <a:endParaRPr sz="1050">
              <a:latin typeface="宋体" panose="02010600030101010101" pitchFamily="2" charset="-122"/>
              <a:cs typeface="宋体" panose="02010600030101010101" pitchFamily="2" charset="-122"/>
            </a:endParaRPr>
          </a:p>
          <a:p>
            <a:pPr>
              <a:lnSpc>
                <a:spcPct val="100000"/>
              </a:lnSpc>
              <a:spcBef>
                <a:spcPts val="45"/>
              </a:spcBef>
            </a:pPr>
            <a:endParaRPr sz="950">
              <a:latin typeface="宋体" panose="02010600030101010101" pitchFamily="2" charset="-122"/>
              <a:cs typeface="宋体" panose="02010600030101010101" pitchFamily="2" charset="-122"/>
            </a:endParaRPr>
          </a:p>
          <a:p>
            <a:pPr marL="12700" marR="5080">
              <a:lnSpc>
                <a:spcPct val="100000"/>
              </a:lnSpc>
            </a:pPr>
            <a:r>
              <a:rPr sz="1050" spc="100" dirty="0">
                <a:latin typeface="宋体" panose="02010600030101010101" pitchFamily="2" charset="-122"/>
                <a:cs typeface="宋体" panose="02010600030101010101" pitchFamily="2" charset="-122"/>
              </a:rPr>
              <a:t>#</a:t>
            </a:r>
            <a:r>
              <a:rPr sz="1050" spc="-235" dirty="0">
                <a:latin typeface="宋体" panose="02010600030101010101" pitchFamily="2" charset="-122"/>
                <a:cs typeface="宋体" panose="02010600030101010101" pitchFamily="2" charset="-122"/>
              </a:rPr>
              <a:t> </a:t>
            </a:r>
            <a:r>
              <a:rPr sz="1050" spc="25" dirty="0">
                <a:latin typeface="宋体" panose="02010600030101010101" pitchFamily="2" charset="-122"/>
                <a:cs typeface="宋体" panose="02010600030101010101" pitchFamily="2" charset="-122"/>
              </a:rPr>
              <a:t>The</a:t>
            </a:r>
            <a:r>
              <a:rPr sz="1050" spc="-229" dirty="0">
                <a:latin typeface="宋体" panose="02010600030101010101" pitchFamily="2" charset="-122"/>
                <a:cs typeface="宋体" panose="02010600030101010101" pitchFamily="2" charset="-122"/>
              </a:rPr>
              <a:t> </a:t>
            </a:r>
            <a:r>
              <a:rPr sz="1050" spc="-35" dirty="0">
                <a:latin typeface="宋体" panose="02010600030101010101" pitchFamily="2" charset="-122"/>
                <a:cs typeface="宋体" panose="02010600030101010101" pitchFamily="2" charset="-122"/>
              </a:rPr>
              <a:t>time</a:t>
            </a:r>
            <a:r>
              <a:rPr sz="1050" spc="-210" dirty="0">
                <a:latin typeface="宋体" panose="02010600030101010101" pitchFamily="2" charset="-122"/>
                <a:cs typeface="宋体" panose="02010600030101010101" pitchFamily="2" charset="-122"/>
              </a:rPr>
              <a:t> </a:t>
            </a:r>
            <a:r>
              <a:rPr sz="1050" spc="-120" dirty="0">
                <a:latin typeface="宋体" panose="02010600030101010101" pitchFamily="2" charset="-122"/>
                <a:cs typeface="宋体" panose="02010600030101010101" pitchFamily="2" charset="-122"/>
              </a:rPr>
              <a:t>after</a:t>
            </a:r>
            <a:r>
              <a:rPr sz="1050" spc="-229" dirty="0">
                <a:latin typeface="宋体" panose="02010600030101010101" pitchFamily="2" charset="-122"/>
                <a:cs typeface="宋体" panose="02010600030101010101" pitchFamily="2" charset="-122"/>
              </a:rPr>
              <a:t> </a:t>
            </a:r>
            <a:r>
              <a:rPr sz="1050" spc="-10" dirty="0">
                <a:latin typeface="宋体" panose="02010600030101010101" pitchFamily="2" charset="-122"/>
                <a:cs typeface="宋体" panose="02010600030101010101" pitchFamily="2" charset="-122"/>
              </a:rPr>
              <a:t>which</a:t>
            </a:r>
            <a:r>
              <a:rPr sz="1050" spc="-225" dirty="0">
                <a:latin typeface="宋体" panose="02010600030101010101" pitchFamily="2" charset="-122"/>
                <a:cs typeface="宋体" panose="02010600030101010101" pitchFamily="2" charset="-122"/>
              </a:rPr>
              <a:t> </a:t>
            </a:r>
            <a:r>
              <a:rPr sz="1050" spc="-45" dirty="0">
                <a:latin typeface="宋体" panose="02010600030101010101" pitchFamily="2" charset="-122"/>
                <a:cs typeface="宋体" panose="02010600030101010101" pitchFamily="2" charset="-122"/>
              </a:rPr>
              <a:t>the</a:t>
            </a:r>
            <a:r>
              <a:rPr sz="1050" spc="-229" dirty="0">
                <a:latin typeface="宋体" panose="02010600030101010101" pitchFamily="2" charset="-122"/>
                <a:cs typeface="宋体" panose="02010600030101010101" pitchFamily="2" charset="-122"/>
              </a:rPr>
              <a:t> </a:t>
            </a:r>
            <a:r>
              <a:rPr sz="1050" spc="-25" dirty="0">
                <a:latin typeface="宋体" panose="02010600030101010101" pitchFamily="2" charset="-122"/>
                <a:cs typeface="宋体" panose="02010600030101010101" pitchFamily="2" charset="-122"/>
              </a:rPr>
              <a:t>provided</a:t>
            </a:r>
            <a:r>
              <a:rPr sz="1050" spc="-240" dirty="0">
                <a:latin typeface="宋体" panose="02010600030101010101" pitchFamily="2" charset="-122"/>
                <a:cs typeface="宋体" panose="02010600030101010101" pitchFamily="2" charset="-122"/>
              </a:rPr>
              <a:t> </a:t>
            </a:r>
            <a:r>
              <a:rPr sz="1050" spc="60" dirty="0">
                <a:latin typeface="宋体" panose="02010600030101010101" pitchFamily="2" charset="-122"/>
                <a:cs typeface="宋体" panose="02010600030101010101" pitchFamily="2" charset="-122"/>
              </a:rPr>
              <a:t>names</a:t>
            </a:r>
            <a:r>
              <a:rPr sz="1050" spc="-235" dirty="0">
                <a:latin typeface="宋体" panose="02010600030101010101" pitchFamily="2" charset="-122"/>
                <a:cs typeface="宋体" panose="02010600030101010101" pitchFamily="2" charset="-122"/>
              </a:rPr>
              <a:t> </a:t>
            </a:r>
            <a:r>
              <a:rPr sz="1050" spc="-55" dirty="0">
                <a:latin typeface="宋体" panose="02010600030101010101" pitchFamily="2" charset="-122"/>
                <a:cs typeface="宋体" panose="02010600030101010101" pitchFamily="2" charset="-122"/>
              </a:rPr>
              <a:t>are</a:t>
            </a:r>
            <a:r>
              <a:rPr sz="1050" spc="-240" dirty="0">
                <a:latin typeface="宋体" panose="02010600030101010101" pitchFamily="2" charset="-122"/>
                <a:cs typeface="宋体" panose="02010600030101010101" pitchFamily="2" charset="-122"/>
              </a:rPr>
              <a:t> </a:t>
            </a:r>
            <a:r>
              <a:rPr sz="1050" spc="-80" dirty="0">
                <a:latin typeface="宋体" panose="02010600030101010101" pitchFamily="2" charset="-122"/>
                <a:cs typeface="宋体" panose="02010600030101010101" pitchFamily="2" charset="-122"/>
              </a:rPr>
              <a:t>refreshed.</a:t>
            </a:r>
            <a:r>
              <a:rPr sz="1050" spc="-265" dirty="0">
                <a:latin typeface="宋体" panose="02010600030101010101" pitchFamily="2" charset="-122"/>
                <a:cs typeface="宋体" panose="02010600030101010101" pitchFamily="2" charset="-122"/>
              </a:rPr>
              <a:t> </a:t>
            </a:r>
            <a:r>
              <a:rPr sz="1050" spc="160" dirty="0">
                <a:latin typeface="宋体" panose="02010600030101010101" pitchFamily="2" charset="-122"/>
                <a:cs typeface="宋体" panose="02010600030101010101" pitchFamily="2" charset="-122"/>
              </a:rPr>
              <a:t>On</a:t>
            </a:r>
            <a:r>
              <a:rPr sz="1050" spc="-235" dirty="0">
                <a:latin typeface="宋体" panose="02010600030101010101" pitchFamily="2" charset="-122"/>
                <a:cs typeface="宋体" panose="02010600030101010101" pitchFamily="2" charset="-122"/>
              </a:rPr>
              <a:t> </a:t>
            </a:r>
            <a:r>
              <a:rPr sz="1050" spc="-80" dirty="0">
                <a:latin typeface="宋体" panose="02010600030101010101" pitchFamily="2" charset="-122"/>
                <a:cs typeface="宋体" panose="02010600030101010101" pitchFamily="2" charset="-122"/>
              </a:rPr>
              <a:t>large</a:t>
            </a:r>
            <a:r>
              <a:rPr sz="1050" spc="-235" dirty="0">
                <a:latin typeface="宋体" panose="02010600030101010101" pitchFamily="2" charset="-122"/>
                <a:cs typeface="宋体" panose="02010600030101010101" pitchFamily="2" charset="-122"/>
              </a:rPr>
              <a:t> </a:t>
            </a:r>
            <a:r>
              <a:rPr sz="1050" spc="-30" dirty="0">
                <a:latin typeface="宋体" panose="02010600030101010101" pitchFamily="2" charset="-122"/>
                <a:cs typeface="宋体" panose="02010600030101010101" pitchFamily="2" charset="-122"/>
              </a:rPr>
              <a:t>setup</a:t>
            </a:r>
            <a:r>
              <a:rPr sz="1050" spc="-235" dirty="0">
                <a:latin typeface="宋体" panose="02010600030101010101" pitchFamily="2" charset="-122"/>
                <a:cs typeface="宋体" panose="02010600030101010101" pitchFamily="2" charset="-122"/>
              </a:rPr>
              <a:t> </a:t>
            </a:r>
            <a:r>
              <a:rPr sz="1050" spc="-245" dirty="0">
                <a:latin typeface="宋体" panose="02010600030101010101" pitchFamily="2" charset="-122"/>
                <a:cs typeface="宋体" panose="02010600030101010101" pitchFamily="2" charset="-122"/>
              </a:rPr>
              <a:t>it</a:t>
            </a:r>
            <a:r>
              <a:rPr sz="1050" spc="-220" dirty="0">
                <a:latin typeface="宋体" panose="02010600030101010101" pitchFamily="2" charset="-122"/>
                <a:cs typeface="宋体" panose="02010600030101010101" pitchFamily="2" charset="-122"/>
              </a:rPr>
              <a:t> </a:t>
            </a:r>
            <a:r>
              <a:rPr sz="1050" spc="-5" dirty="0">
                <a:latin typeface="宋体" panose="02010600030101010101" pitchFamily="2" charset="-122"/>
                <a:cs typeface="宋体" panose="02010600030101010101" pitchFamily="2" charset="-122"/>
              </a:rPr>
              <a:t>might</a:t>
            </a:r>
            <a:r>
              <a:rPr sz="1050" spc="-210" dirty="0">
                <a:latin typeface="宋体" panose="02010600030101010101" pitchFamily="2" charset="-122"/>
                <a:cs typeface="宋体" panose="02010600030101010101" pitchFamily="2" charset="-122"/>
              </a:rPr>
              <a:t> </a:t>
            </a:r>
            <a:r>
              <a:rPr sz="1050" spc="45" dirty="0">
                <a:latin typeface="宋体" panose="02010600030101010101" pitchFamily="2" charset="-122"/>
                <a:cs typeface="宋体" panose="02010600030101010101" pitchFamily="2" charset="-122"/>
              </a:rPr>
              <a:t>be</a:t>
            </a:r>
            <a:r>
              <a:rPr sz="1050" spc="-240" dirty="0">
                <a:latin typeface="宋体" panose="02010600030101010101" pitchFamily="2" charset="-122"/>
                <a:cs typeface="宋体" panose="02010600030101010101" pitchFamily="2" charset="-122"/>
              </a:rPr>
              <a:t> </a:t>
            </a:r>
            <a:r>
              <a:rPr sz="1050" dirty="0">
                <a:latin typeface="宋体" panose="02010600030101010101" pitchFamily="2" charset="-122"/>
                <a:cs typeface="宋体" panose="02010600030101010101" pitchFamily="2" charset="-122"/>
              </a:rPr>
              <a:t>a</a:t>
            </a:r>
            <a:r>
              <a:rPr sz="1050" spc="-220" dirty="0">
                <a:latin typeface="宋体" panose="02010600030101010101" pitchFamily="2" charset="-122"/>
                <a:cs typeface="宋体" panose="02010600030101010101" pitchFamily="2" charset="-122"/>
              </a:rPr>
              <a:t> </a:t>
            </a:r>
            <a:r>
              <a:rPr sz="1050" spc="70" dirty="0">
                <a:latin typeface="宋体" panose="02010600030101010101" pitchFamily="2" charset="-122"/>
                <a:cs typeface="宋体" panose="02010600030101010101" pitchFamily="2" charset="-122"/>
              </a:rPr>
              <a:t>good</a:t>
            </a:r>
            <a:r>
              <a:rPr sz="1050" spc="-240" dirty="0">
                <a:latin typeface="宋体" panose="02010600030101010101" pitchFamily="2" charset="-122"/>
                <a:cs typeface="宋体" panose="02010600030101010101" pitchFamily="2" charset="-122"/>
              </a:rPr>
              <a:t> </a:t>
            </a:r>
            <a:r>
              <a:rPr sz="1050" spc="-55" dirty="0">
                <a:latin typeface="宋体" panose="02010600030101010101" pitchFamily="2" charset="-122"/>
                <a:cs typeface="宋体" panose="02010600030101010101" pitchFamily="2" charset="-122"/>
              </a:rPr>
              <a:t>idea</a:t>
            </a:r>
            <a:r>
              <a:rPr sz="1050" spc="-220" dirty="0">
                <a:latin typeface="宋体" panose="02010600030101010101" pitchFamily="2" charset="-122"/>
                <a:cs typeface="宋体" panose="02010600030101010101" pitchFamily="2" charset="-122"/>
              </a:rPr>
              <a:t> </a:t>
            </a:r>
            <a:r>
              <a:rPr sz="1050" spc="-60" dirty="0">
                <a:latin typeface="宋体" panose="02010600030101010101" pitchFamily="2" charset="-122"/>
                <a:cs typeface="宋体" panose="02010600030101010101" pitchFamily="2" charset="-122"/>
              </a:rPr>
              <a:t>to</a:t>
            </a:r>
            <a:r>
              <a:rPr sz="1050" spc="-215" dirty="0">
                <a:latin typeface="宋体" panose="02010600030101010101" pitchFamily="2" charset="-122"/>
                <a:cs typeface="宋体" panose="02010600030101010101" pitchFamily="2" charset="-122"/>
              </a:rPr>
              <a:t> </a:t>
            </a:r>
            <a:r>
              <a:rPr sz="1050" spc="-70" dirty="0">
                <a:latin typeface="宋体" panose="02010600030101010101" pitchFamily="2" charset="-122"/>
                <a:cs typeface="宋体" panose="02010600030101010101" pitchFamily="2" charset="-122"/>
              </a:rPr>
              <a:t>increase</a:t>
            </a:r>
            <a:r>
              <a:rPr sz="1050" spc="-254" dirty="0">
                <a:latin typeface="宋体" panose="02010600030101010101" pitchFamily="2" charset="-122"/>
                <a:cs typeface="宋体" panose="02010600030101010101" pitchFamily="2" charset="-122"/>
              </a:rPr>
              <a:t> </a:t>
            </a:r>
            <a:r>
              <a:rPr sz="1050" spc="-140" dirty="0">
                <a:latin typeface="宋体" panose="02010600030101010101" pitchFamily="2" charset="-122"/>
                <a:cs typeface="宋体" panose="02010600030101010101" pitchFamily="2" charset="-122"/>
              </a:rPr>
              <a:t>this</a:t>
            </a:r>
            <a:r>
              <a:rPr sz="1050" spc="-225" dirty="0">
                <a:latin typeface="宋体" panose="02010600030101010101" pitchFamily="2" charset="-122"/>
                <a:cs typeface="宋体" panose="02010600030101010101" pitchFamily="2" charset="-122"/>
              </a:rPr>
              <a:t> </a:t>
            </a:r>
            <a:r>
              <a:rPr sz="1050" spc="-55" dirty="0">
                <a:latin typeface="宋体" panose="02010600030101010101" pitchFamily="2" charset="-122"/>
                <a:cs typeface="宋体" panose="02010600030101010101" pitchFamily="2" charset="-122"/>
              </a:rPr>
              <a:t>value</a:t>
            </a:r>
            <a:r>
              <a:rPr sz="1050" spc="-235" dirty="0">
                <a:latin typeface="宋体" panose="02010600030101010101" pitchFamily="2" charset="-122"/>
                <a:cs typeface="宋体" panose="02010600030101010101" pitchFamily="2" charset="-122"/>
              </a:rPr>
              <a:t> </a:t>
            </a:r>
            <a:r>
              <a:rPr sz="1050" spc="5" dirty="0">
                <a:latin typeface="宋体" panose="02010600030101010101" pitchFamily="2" charset="-122"/>
                <a:cs typeface="宋体" panose="02010600030101010101" pitchFamily="2" charset="-122"/>
              </a:rPr>
              <a:t>because</a:t>
            </a:r>
            <a:r>
              <a:rPr sz="1050" spc="-250" dirty="0">
                <a:latin typeface="宋体" panose="02010600030101010101" pitchFamily="2" charset="-122"/>
                <a:cs typeface="宋体" panose="02010600030101010101" pitchFamily="2" charset="-122"/>
              </a:rPr>
              <a:t> </a:t>
            </a:r>
            <a:r>
              <a:rPr sz="1050" spc="-50" dirty="0">
                <a:latin typeface="宋体" panose="02010600030101010101" pitchFamily="2" charset="-122"/>
                <a:cs typeface="宋体" panose="02010600030101010101" pitchFamily="2" charset="-122"/>
              </a:rPr>
              <a:t>the</a:t>
            </a:r>
            <a:r>
              <a:rPr sz="1050" spc="-225" dirty="0">
                <a:latin typeface="宋体" panose="02010600030101010101" pitchFamily="2" charset="-122"/>
                <a:cs typeface="宋体" panose="02010600030101010101" pitchFamily="2" charset="-122"/>
              </a:rPr>
              <a:t> </a:t>
            </a:r>
            <a:r>
              <a:rPr sz="1050" spc="-60" dirty="0">
                <a:latin typeface="宋体" panose="02010600030101010101" pitchFamily="2" charset="-122"/>
                <a:cs typeface="宋体" panose="02010600030101010101" pitchFamily="2" charset="-122"/>
              </a:rPr>
              <a:t>catalog</a:t>
            </a:r>
            <a:r>
              <a:rPr sz="1050" spc="-229" dirty="0">
                <a:latin typeface="宋体" panose="02010600030101010101" pitchFamily="2" charset="-122"/>
                <a:cs typeface="宋体" panose="02010600030101010101" pitchFamily="2" charset="-122"/>
              </a:rPr>
              <a:t> </a:t>
            </a:r>
            <a:r>
              <a:rPr sz="1050" spc="-170" dirty="0">
                <a:latin typeface="宋体" panose="02010600030101010101" pitchFamily="2" charset="-122"/>
                <a:cs typeface="宋体" panose="02010600030101010101" pitchFamily="2" charset="-122"/>
              </a:rPr>
              <a:t>will</a:t>
            </a:r>
            <a:r>
              <a:rPr sz="1050" spc="-210" dirty="0">
                <a:latin typeface="宋体" panose="02010600030101010101" pitchFamily="2" charset="-122"/>
                <a:cs typeface="宋体" panose="02010600030101010101" pitchFamily="2" charset="-122"/>
              </a:rPr>
              <a:t> </a:t>
            </a:r>
            <a:r>
              <a:rPr sz="1050" spc="20" dirty="0">
                <a:latin typeface="宋体" panose="02010600030101010101" pitchFamily="2" charset="-122"/>
                <a:cs typeface="宋体" panose="02010600030101010101" pitchFamily="2" charset="-122"/>
              </a:rPr>
              <a:t>change</a:t>
            </a:r>
            <a:r>
              <a:rPr sz="1050" spc="-250" dirty="0">
                <a:latin typeface="宋体" panose="02010600030101010101" pitchFamily="2" charset="-122"/>
                <a:cs typeface="宋体" panose="02010600030101010101" pitchFamily="2" charset="-122"/>
              </a:rPr>
              <a:t> </a:t>
            </a:r>
            <a:r>
              <a:rPr sz="1050" spc="-195" dirty="0">
                <a:latin typeface="宋体" panose="02010600030101010101" pitchFamily="2" charset="-122"/>
                <a:cs typeface="宋体" panose="02010600030101010101" pitchFamily="2" charset="-122"/>
              </a:rPr>
              <a:t>all</a:t>
            </a:r>
            <a:r>
              <a:rPr sz="1050" spc="-220" dirty="0">
                <a:latin typeface="宋体" panose="02010600030101010101" pitchFamily="2" charset="-122"/>
                <a:cs typeface="宋体" panose="02010600030101010101" pitchFamily="2" charset="-122"/>
              </a:rPr>
              <a:t> </a:t>
            </a:r>
            <a:r>
              <a:rPr sz="1050" spc="-45" dirty="0">
                <a:latin typeface="宋体" panose="02010600030101010101" pitchFamily="2" charset="-122"/>
                <a:cs typeface="宋体" panose="02010600030101010101" pitchFamily="2" charset="-122"/>
              </a:rPr>
              <a:t>the</a:t>
            </a:r>
            <a:r>
              <a:rPr sz="1050" spc="-235" dirty="0">
                <a:latin typeface="宋体" panose="02010600030101010101" pitchFamily="2" charset="-122"/>
                <a:cs typeface="宋体" panose="02010600030101010101" pitchFamily="2" charset="-122"/>
              </a:rPr>
              <a:t> </a:t>
            </a:r>
            <a:r>
              <a:rPr sz="1050" spc="-90" dirty="0">
                <a:latin typeface="宋体" panose="02010600030101010101" pitchFamily="2" charset="-122"/>
                <a:cs typeface="宋体" panose="02010600030101010101" pitchFamily="2" charset="-122"/>
              </a:rPr>
              <a:t>time. </a:t>
            </a:r>
            <a:r>
              <a:rPr sz="1050" spc="-509" dirty="0">
                <a:latin typeface="宋体" panose="02010600030101010101" pitchFamily="2" charset="-122"/>
                <a:cs typeface="宋体" panose="02010600030101010101" pitchFamily="2" charset="-122"/>
              </a:rPr>
              <a:t> </a:t>
            </a:r>
            <a:r>
              <a:rPr sz="1050" spc="-220" dirty="0">
                <a:latin typeface="宋体" panose="02010600030101010101" pitchFamily="2" charset="-122"/>
                <a:cs typeface="宋体" panose="02010600030101010101" pitchFamily="2" charset="-122"/>
              </a:rPr>
              <a:t>[</a:t>
            </a:r>
            <a:r>
              <a:rPr sz="1050" spc="-240" dirty="0">
                <a:latin typeface="宋体" panose="02010600030101010101" pitchFamily="2" charset="-122"/>
                <a:cs typeface="宋体" panose="02010600030101010101" pitchFamily="2" charset="-122"/>
              </a:rPr>
              <a:t> </a:t>
            </a:r>
            <a:r>
              <a:rPr sz="1050" spc="-114" dirty="0">
                <a:latin typeface="宋体" panose="02010600030101010101" pitchFamily="2" charset="-122"/>
                <a:cs typeface="宋体" panose="02010600030101010101" pitchFamily="2" charset="-122"/>
              </a:rPr>
              <a:t>refresh_interval:</a:t>
            </a:r>
            <a:r>
              <a:rPr sz="1050" spc="-270" dirty="0">
                <a:latin typeface="宋体" panose="02010600030101010101" pitchFamily="2" charset="-122"/>
                <a:cs typeface="宋体" panose="02010600030101010101" pitchFamily="2" charset="-122"/>
              </a:rPr>
              <a:t> </a:t>
            </a:r>
            <a:r>
              <a:rPr sz="1050" spc="-10" dirty="0">
                <a:latin typeface="宋体" panose="02010600030101010101" pitchFamily="2" charset="-122"/>
                <a:cs typeface="宋体" panose="02010600030101010101" pitchFamily="2" charset="-122"/>
              </a:rPr>
              <a:t>&lt;duration&gt;</a:t>
            </a:r>
            <a:r>
              <a:rPr sz="1050" spc="-254" dirty="0">
                <a:latin typeface="宋体" panose="02010600030101010101" pitchFamily="2" charset="-122"/>
                <a:cs typeface="宋体" panose="02010600030101010101" pitchFamily="2" charset="-122"/>
              </a:rPr>
              <a:t> </a:t>
            </a:r>
            <a:r>
              <a:rPr sz="1050" spc="-285" dirty="0">
                <a:latin typeface="宋体" panose="02010600030101010101" pitchFamily="2" charset="-122"/>
                <a:cs typeface="宋体" panose="02010600030101010101" pitchFamily="2" charset="-122"/>
              </a:rPr>
              <a:t>|</a:t>
            </a:r>
            <a:r>
              <a:rPr sz="1050" spc="-229" dirty="0">
                <a:latin typeface="宋体" panose="02010600030101010101" pitchFamily="2" charset="-122"/>
                <a:cs typeface="宋体" panose="02010600030101010101" pitchFamily="2" charset="-122"/>
              </a:rPr>
              <a:t> </a:t>
            </a:r>
            <a:r>
              <a:rPr sz="1050" spc="-85" dirty="0">
                <a:latin typeface="宋体" panose="02010600030101010101" pitchFamily="2" charset="-122"/>
                <a:cs typeface="宋体" panose="02010600030101010101" pitchFamily="2" charset="-122"/>
              </a:rPr>
              <a:t>default</a:t>
            </a:r>
            <a:r>
              <a:rPr sz="1050" spc="-245" dirty="0">
                <a:latin typeface="宋体" panose="02010600030101010101" pitchFamily="2" charset="-122"/>
                <a:cs typeface="宋体" panose="02010600030101010101" pitchFamily="2" charset="-122"/>
              </a:rPr>
              <a:t> </a:t>
            </a:r>
            <a:r>
              <a:rPr sz="1050" spc="175" dirty="0">
                <a:latin typeface="宋体" panose="02010600030101010101" pitchFamily="2" charset="-122"/>
                <a:cs typeface="宋体" panose="02010600030101010101" pitchFamily="2" charset="-122"/>
              </a:rPr>
              <a:t>=</a:t>
            </a:r>
            <a:r>
              <a:rPr sz="1050" spc="-235" dirty="0">
                <a:latin typeface="宋体" panose="02010600030101010101" pitchFamily="2" charset="-122"/>
                <a:cs typeface="宋体" panose="02010600030101010101" pitchFamily="2" charset="-122"/>
              </a:rPr>
              <a:t> </a:t>
            </a:r>
            <a:r>
              <a:rPr sz="1050" spc="-20" dirty="0">
                <a:latin typeface="宋体" panose="02010600030101010101" pitchFamily="2" charset="-122"/>
                <a:cs typeface="宋体" panose="02010600030101010101" pitchFamily="2" charset="-122"/>
              </a:rPr>
              <a:t>30s</a:t>
            </a:r>
            <a:r>
              <a:rPr sz="1050" spc="-245" dirty="0">
                <a:latin typeface="宋体" panose="02010600030101010101" pitchFamily="2" charset="-122"/>
                <a:cs typeface="宋体" panose="02010600030101010101" pitchFamily="2" charset="-122"/>
              </a:rPr>
              <a:t> </a:t>
            </a:r>
            <a:r>
              <a:rPr sz="1050" spc="-220" dirty="0">
                <a:latin typeface="宋体" panose="02010600030101010101" pitchFamily="2" charset="-122"/>
                <a:cs typeface="宋体" panose="02010600030101010101" pitchFamily="2" charset="-122"/>
              </a:rPr>
              <a:t>]</a:t>
            </a:r>
            <a:endParaRPr sz="1050">
              <a:latin typeface="宋体" panose="02010600030101010101" pitchFamily="2" charset="-122"/>
              <a:cs typeface="宋体" panose="02010600030101010101" pitchFamily="2" charset="-122"/>
            </a:endParaRPr>
          </a:p>
        </p:txBody>
      </p:sp>
      <p:pic>
        <p:nvPicPr>
          <p:cNvPr id="10" name="object 4"/>
          <p:cNvPicPr/>
          <p:nvPr>
            <p:custDataLst>
              <p:tags r:id="rId1"/>
            </p:custDataLst>
          </p:nvPr>
        </p:nvPicPr>
        <p:blipFill>
          <a:blip r:embed="rId7" cstate="print"/>
          <a:stretch>
            <a:fillRect/>
          </a:stretch>
        </p:blipFill>
        <p:spPr>
          <a:xfrm>
            <a:off x="0" y="6436359"/>
            <a:ext cx="12190729" cy="421640"/>
          </a:xfrm>
          <a:prstGeom prst="rect">
            <a:avLst/>
          </a:prstGeom>
        </p:spPr>
      </p:pic>
      <p:sp>
        <p:nvSpPr>
          <p:cNvPr id="11"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2" name="图片 11"/>
          <p:cNvPicPr>
            <a:picLocks noChangeAspect="1"/>
          </p:cNvPicPr>
          <p:nvPr>
            <p:custDataLst>
              <p:tags r:id="rId3"/>
            </p:custDataLst>
          </p:nvPr>
        </p:nvPicPr>
        <p:blipFill>
          <a:blip r:embed="rId8"/>
          <a:stretch>
            <a:fillRect/>
          </a:stretch>
        </p:blipFill>
        <p:spPr>
          <a:xfrm>
            <a:off x="8537699" y="209863"/>
            <a:ext cx="2565911" cy="61824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5206365"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基于</a:t>
            </a:r>
            <a:r>
              <a:rPr sz="3200" b="0" spc="-240" dirty="0">
                <a:solidFill>
                  <a:srgbClr val="000000"/>
                </a:solidFill>
                <a:latin typeface="宋体" panose="02010600030101010101" pitchFamily="2" charset="-122"/>
                <a:cs typeface="宋体" panose="02010600030101010101" pitchFamily="2" charset="-122"/>
              </a:rPr>
              <a:t>Kubern</a:t>
            </a:r>
            <a:r>
              <a:rPr sz="3200" b="0" spc="-235" dirty="0">
                <a:solidFill>
                  <a:srgbClr val="000000"/>
                </a:solidFill>
                <a:latin typeface="宋体" panose="02010600030101010101" pitchFamily="2" charset="-122"/>
                <a:cs typeface="宋体" panose="02010600030101010101" pitchFamily="2" charset="-122"/>
              </a:rPr>
              <a:t>e</a:t>
            </a:r>
            <a:r>
              <a:rPr sz="3200" b="0" spc="-555" dirty="0">
                <a:solidFill>
                  <a:srgbClr val="000000"/>
                </a:solidFill>
                <a:latin typeface="宋体" panose="02010600030101010101" pitchFamily="2" charset="-122"/>
                <a:cs typeface="宋体" panose="02010600030101010101" pitchFamily="2" charset="-122"/>
              </a:rPr>
              <a:t>tes</a:t>
            </a:r>
            <a:r>
              <a:rPr sz="3200" b="0" spc="-800" dirty="0">
                <a:solidFill>
                  <a:srgbClr val="000000"/>
                </a:solidFill>
                <a:latin typeface="宋体" panose="02010600030101010101" pitchFamily="2" charset="-122"/>
                <a:cs typeface="宋体" panose="02010600030101010101" pitchFamily="2" charset="-122"/>
              </a:rPr>
              <a:t> </a:t>
            </a:r>
            <a:r>
              <a:rPr sz="3200" b="0" spc="40" dirty="0">
                <a:solidFill>
                  <a:srgbClr val="000000"/>
                </a:solidFill>
                <a:latin typeface="宋体" panose="02010600030101010101" pitchFamily="2" charset="-122"/>
                <a:cs typeface="宋体" panose="02010600030101010101" pitchFamily="2" charset="-122"/>
              </a:rPr>
              <a:t>AP</a:t>
            </a:r>
            <a:r>
              <a:rPr sz="3200" b="0" spc="20" dirty="0">
                <a:solidFill>
                  <a:srgbClr val="000000"/>
                </a:solidFill>
                <a:latin typeface="宋体" panose="02010600030101010101" pitchFamily="2" charset="-122"/>
                <a:cs typeface="宋体" panose="02010600030101010101" pitchFamily="2" charset="-122"/>
              </a:rPr>
              <a:t>I</a:t>
            </a:r>
            <a:r>
              <a:rPr sz="3200" b="0" dirty="0">
                <a:solidFill>
                  <a:srgbClr val="000000"/>
                </a:solidFill>
                <a:latin typeface="宋体" panose="02010600030101010101" pitchFamily="2" charset="-122"/>
                <a:cs typeface="宋体" panose="02010600030101010101" pitchFamily="2" charset="-122"/>
              </a:rPr>
              <a:t>的服务发现</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414125" cy="1538605"/>
          </a:xfrm>
          <a:prstGeom prst="rect">
            <a:avLst/>
          </a:prstGeom>
        </p:spPr>
        <p:txBody>
          <a:bodyPr vert="horz" wrap="square" lIns="0" tIns="46990" rIns="0" bIns="0" rtlCol="0">
            <a:spAutoFit/>
          </a:bodyPr>
          <a:lstStyle/>
          <a:p>
            <a:pPr marL="241300" marR="5080" indent="-228600">
              <a:lnSpc>
                <a:spcPts val="2160"/>
              </a:lnSpc>
              <a:spcBef>
                <a:spcPts val="37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基于</a:t>
            </a:r>
            <a:r>
              <a:rPr sz="2000" spc="-105" dirty="0">
                <a:latin typeface="宋体" panose="02010600030101010101" pitchFamily="2" charset="-122"/>
                <a:cs typeface="宋体" panose="02010600030101010101" pitchFamily="2" charset="-122"/>
              </a:rPr>
              <a:t>Kubernetes</a:t>
            </a:r>
            <a:r>
              <a:rPr sz="2000" spc="-475" dirty="0">
                <a:latin typeface="宋体" panose="02010600030101010101" pitchFamily="2" charset="-122"/>
                <a:cs typeface="宋体" panose="02010600030101010101" pitchFamily="2" charset="-122"/>
              </a:rPr>
              <a:t> </a:t>
            </a:r>
            <a:r>
              <a:rPr sz="2000" spc="60" dirty="0">
                <a:latin typeface="宋体" panose="02010600030101010101" pitchFamily="2" charset="-122"/>
                <a:cs typeface="宋体" panose="02010600030101010101" pitchFamily="2" charset="-122"/>
              </a:rPr>
              <a:t>API</a:t>
            </a:r>
            <a:r>
              <a:rPr sz="2000" dirty="0">
                <a:latin typeface="宋体" panose="02010600030101010101" pitchFamily="2" charset="-122"/>
                <a:cs typeface="宋体" panose="02010600030101010101" pitchFamily="2" charset="-122"/>
              </a:rPr>
              <a:t>的服务发现机制，支持将</a:t>
            </a:r>
            <a:r>
              <a:rPr sz="2000" spc="60" dirty="0">
                <a:latin typeface="宋体" panose="02010600030101010101" pitchFamily="2" charset="-122"/>
                <a:cs typeface="宋体" panose="02010600030101010101" pitchFamily="2" charset="-122"/>
              </a:rPr>
              <a:t>API</a:t>
            </a:r>
            <a:r>
              <a:rPr sz="2000" spc="-495" dirty="0">
                <a:latin typeface="宋体" panose="02010600030101010101" pitchFamily="2" charset="-122"/>
                <a:cs typeface="宋体" panose="02010600030101010101" pitchFamily="2" charset="-122"/>
              </a:rPr>
              <a:t> </a:t>
            </a:r>
            <a:r>
              <a:rPr sz="2000" spc="-185" dirty="0">
                <a:latin typeface="宋体" panose="02010600030101010101" pitchFamily="2" charset="-122"/>
                <a:cs typeface="宋体" panose="02010600030101010101" pitchFamily="2" charset="-122"/>
              </a:rPr>
              <a:t>Server</a:t>
            </a:r>
            <a:r>
              <a:rPr sz="2000" dirty="0">
                <a:latin typeface="宋体" panose="02010600030101010101" pitchFamily="2" charset="-122"/>
                <a:cs typeface="宋体" panose="02010600030101010101" pitchFamily="2" charset="-122"/>
              </a:rPr>
              <a:t>中</a:t>
            </a:r>
            <a:r>
              <a:rPr sz="2000" spc="95" dirty="0">
                <a:latin typeface="宋体" panose="02010600030101010101" pitchFamily="2" charset="-122"/>
                <a:cs typeface="宋体" panose="02010600030101010101" pitchFamily="2" charset="-122"/>
              </a:rPr>
              <a:t>Node</a:t>
            </a:r>
            <a:r>
              <a:rPr sz="2000" dirty="0">
                <a:latin typeface="宋体" panose="02010600030101010101" pitchFamily="2" charset="-122"/>
                <a:cs typeface="宋体" panose="02010600030101010101" pitchFamily="2" charset="-122"/>
              </a:rPr>
              <a:t>、</a:t>
            </a:r>
            <a:r>
              <a:rPr sz="2000" spc="-215" dirty="0">
                <a:latin typeface="宋体" panose="02010600030101010101" pitchFamily="2" charset="-122"/>
                <a:cs typeface="宋体" panose="02010600030101010101" pitchFamily="2" charset="-122"/>
              </a:rPr>
              <a:t>Service</a:t>
            </a:r>
            <a:r>
              <a:rPr sz="2000" dirty="0">
                <a:latin typeface="宋体" panose="02010600030101010101" pitchFamily="2" charset="-122"/>
                <a:cs typeface="宋体" panose="02010600030101010101" pitchFamily="2" charset="-122"/>
              </a:rPr>
              <a:t>、</a:t>
            </a:r>
            <a:r>
              <a:rPr sz="2000" spc="-75" dirty="0">
                <a:latin typeface="宋体" panose="02010600030101010101" pitchFamily="2" charset="-122"/>
                <a:cs typeface="宋体" panose="02010600030101010101" pitchFamily="2" charset="-122"/>
              </a:rPr>
              <a:t>Endpoint</a:t>
            </a:r>
            <a:r>
              <a:rPr sz="2000" dirty="0">
                <a:latin typeface="宋体" panose="02010600030101010101" pitchFamily="2" charset="-122"/>
                <a:cs typeface="宋体" panose="02010600030101010101" pitchFamily="2" charset="-122"/>
              </a:rPr>
              <a:t>、</a:t>
            </a:r>
            <a:r>
              <a:rPr sz="2000" spc="45" dirty="0">
                <a:latin typeface="宋体" panose="02010600030101010101" pitchFamily="2" charset="-122"/>
                <a:cs typeface="宋体" panose="02010600030101010101" pitchFamily="2" charset="-122"/>
              </a:rPr>
              <a:t>Pod</a:t>
            </a:r>
            <a:r>
              <a:rPr sz="2000" spc="10" dirty="0">
                <a:latin typeface="宋体" panose="02010600030101010101" pitchFamily="2" charset="-122"/>
                <a:cs typeface="宋体" panose="02010600030101010101" pitchFamily="2" charset="-122"/>
              </a:rPr>
              <a:t>和</a:t>
            </a:r>
            <a:r>
              <a:rPr sz="2000" spc="-204" dirty="0">
                <a:latin typeface="宋体" panose="02010600030101010101" pitchFamily="2" charset="-122"/>
                <a:cs typeface="宋体" panose="02010600030101010101" pitchFamily="2" charset="-122"/>
              </a:rPr>
              <a:t>Ingress</a:t>
            </a:r>
            <a:r>
              <a:rPr sz="2000" dirty="0">
                <a:latin typeface="宋体" panose="02010600030101010101" pitchFamily="2" charset="-122"/>
                <a:cs typeface="宋体" panose="02010600030101010101" pitchFamily="2" charset="-122"/>
              </a:rPr>
              <a:t>等资 源类型下相应的各资源对象视作</a:t>
            </a:r>
            <a:r>
              <a:rPr sz="2000" spc="-235" dirty="0">
                <a:latin typeface="宋体" panose="02010600030101010101" pitchFamily="2" charset="-122"/>
                <a:cs typeface="宋体" panose="02010600030101010101" pitchFamily="2" charset="-122"/>
              </a:rPr>
              <a:t>target，</a:t>
            </a:r>
            <a:r>
              <a:rPr sz="2000" dirty="0">
                <a:latin typeface="宋体" panose="02010600030101010101" pitchFamily="2" charset="-122"/>
                <a:cs typeface="宋体" panose="02010600030101010101" pitchFamily="2" charset="-122"/>
              </a:rPr>
              <a:t>并持续监视相关资源的变动；</a:t>
            </a:r>
            <a:endParaRPr sz="2000">
              <a:latin typeface="宋体" panose="02010600030101010101" pitchFamily="2" charset="-122"/>
              <a:cs typeface="宋体" panose="02010600030101010101" pitchFamily="2" charset="-122"/>
            </a:endParaRPr>
          </a:p>
          <a:p>
            <a:pPr marL="812800" lvl="1" indent="-342900">
              <a:lnSpc>
                <a:spcPct val="100000"/>
              </a:lnSpc>
              <a:spcBef>
                <a:spcPts val="270"/>
              </a:spcBef>
              <a:buClr>
                <a:srgbClr val="45B19B"/>
              </a:buClr>
              <a:buFont typeface="Wingdings" panose="05000000000000000000"/>
              <a:buChar char=""/>
              <a:tabLst>
                <a:tab pos="812165" algn="l"/>
                <a:tab pos="812800" algn="l"/>
              </a:tabLst>
            </a:pPr>
            <a:r>
              <a:rPr sz="1800" spc="85" dirty="0">
                <a:latin typeface="宋体" panose="02010600030101010101" pitchFamily="2" charset="-122"/>
                <a:cs typeface="宋体" panose="02010600030101010101" pitchFamily="2" charset="-122"/>
              </a:rPr>
              <a:t>Node</a:t>
            </a:r>
            <a:r>
              <a:rPr sz="1800" spc="-5" dirty="0">
                <a:latin typeface="宋体" panose="02010600030101010101" pitchFamily="2" charset="-122"/>
                <a:cs typeface="宋体" panose="02010600030101010101" pitchFamily="2" charset="-122"/>
              </a:rPr>
              <a:t>、</a:t>
            </a:r>
            <a:r>
              <a:rPr sz="1800" spc="-195" dirty="0">
                <a:latin typeface="宋体" panose="02010600030101010101" pitchFamily="2" charset="-122"/>
                <a:cs typeface="宋体" panose="02010600030101010101" pitchFamily="2" charset="-122"/>
              </a:rPr>
              <a:t>Service</a:t>
            </a:r>
            <a:r>
              <a:rPr sz="1800" spc="-5" dirty="0">
                <a:latin typeface="宋体" panose="02010600030101010101" pitchFamily="2" charset="-122"/>
                <a:cs typeface="宋体" panose="02010600030101010101" pitchFamily="2" charset="-122"/>
              </a:rPr>
              <a:t>、</a:t>
            </a:r>
            <a:r>
              <a:rPr sz="1800" spc="-65" dirty="0">
                <a:latin typeface="宋体" panose="02010600030101010101" pitchFamily="2" charset="-122"/>
                <a:cs typeface="宋体" panose="02010600030101010101" pitchFamily="2" charset="-122"/>
              </a:rPr>
              <a:t>Endpoint</a:t>
            </a:r>
            <a:r>
              <a:rPr sz="1800" spc="-5" dirty="0">
                <a:latin typeface="宋体" panose="02010600030101010101" pitchFamily="2" charset="-122"/>
                <a:cs typeface="宋体" panose="02010600030101010101" pitchFamily="2" charset="-122"/>
              </a:rPr>
              <a:t>、</a:t>
            </a:r>
            <a:r>
              <a:rPr sz="1800" spc="35" dirty="0">
                <a:latin typeface="宋体" panose="02010600030101010101" pitchFamily="2" charset="-122"/>
                <a:cs typeface="宋体" panose="02010600030101010101" pitchFamily="2" charset="-122"/>
              </a:rPr>
              <a:t>Pod</a:t>
            </a:r>
            <a:r>
              <a:rPr sz="1800" spc="-5" dirty="0">
                <a:latin typeface="宋体" panose="02010600030101010101" pitchFamily="2" charset="-122"/>
                <a:cs typeface="宋体" panose="02010600030101010101" pitchFamily="2" charset="-122"/>
              </a:rPr>
              <a:t>和</a:t>
            </a:r>
            <a:r>
              <a:rPr sz="1800" spc="-185" dirty="0">
                <a:latin typeface="宋体" panose="02010600030101010101" pitchFamily="2" charset="-122"/>
                <a:cs typeface="宋体" panose="02010600030101010101" pitchFamily="2" charset="-122"/>
              </a:rPr>
              <a:t>Ingress</a:t>
            </a:r>
            <a:r>
              <a:rPr sz="1800" dirty="0">
                <a:latin typeface="宋体" panose="02010600030101010101" pitchFamily="2" charset="-122"/>
                <a:cs typeface="宋体" panose="02010600030101010101" pitchFamily="2" charset="-122"/>
              </a:rPr>
              <a:t>资源分别由各自的发现机制进行定义</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负责发现每种类型资源对象的组件，在</a:t>
            </a:r>
            <a:r>
              <a:rPr sz="1800" spc="75" dirty="0">
                <a:latin typeface="宋体" panose="02010600030101010101" pitchFamily="2" charset="-122"/>
                <a:cs typeface="宋体" panose="02010600030101010101" pitchFamily="2" charset="-122"/>
              </a:rPr>
              <a:t>Pro</a:t>
            </a:r>
            <a:r>
              <a:rPr sz="1800" spc="80" dirty="0">
                <a:latin typeface="宋体" panose="02010600030101010101" pitchFamily="2" charset="-122"/>
                <a:cs typeface="宋体" panose="02010600030101010101" pitchFamily="2" charset="-122"/>
              </a:rPr>
              <a:t>m</a:t>
            </a:r>
            <a:r>
              <a:rPr sz="1800" spc="-265" dirty="0">
                <a:latin typeface="宋体" panose="02010600030101010101" pitchFamily="2" charset="-122"/>
                <a:cs typeface="宋体" panose="02010600030101010101" pitchFamily="2" charset="-122"/>
              </a:rPr>
              <a:t>et</a:t>
            </a:r>
            <a:r>
              <a:rPr sz="1800" spc="-70" dirty="0">
                <a:latin typeface="宋体" panose="02010600030101010101" pitchFamily="2" charset="-122"/>
                <a:cs typeface="宋体" panose="02010600030101010101" pitchFamily="2" charset="-122"/>
              </a:rPr>
              <a:t>h</a:t>
            </a:r>
            <a:r>
              <a:rPr sz="1800" spc="-65" dirty="0">
                <a:latin typeface="宋体" panose="02010600030101010101" pitchFamily="2" charset="-122"/>
                <a:cs typeface="宋体" panose="02010600030101010101" pitchFamily="2" charset="-122"/>
              </a:rPr>
              <a:t>e</a:t>
            </a:r>
            <a:r>
              <a:rPr sz="1800" spc="-135" dirty="0">
                <a:latin typeface="宋体" panose="02010600030101010101" pitchFamily="2" charset="-122"/>
                <a:cs typeface="宋体" panose="02010600030101010101" pitchFamily="2" charset="-122"/>
              </a:rPr>
              <a:t>u</a:t>
            </a:r>
            <a:r>
              <a:rPr sz="1800" spc="-145" dirty="0">
                <a:latin typeface="宋体" panose="02010600030101010101" pitchFamily="2" charset="-122"/>
                <a:cs typeface="宋体" panose="02010600030101010101" pitchFamily="2" charset="-122"/>
              </a:rPr>
              <a:t>s</a:t>
            </a:r>
            <a:r>
              <a:rPr sz="1800" dirty="0">
                <a:latin typeface="宋体" panose="02010600030101010101" pitchFamily="2" charset="-122"/>
                <a:cs typeface="宋体" panose="02010600030101010101" pitchFamily="2" charset="-122"/>
              </a:rPr>
              <a:t>中称为一个“</a:t>
            </a:r>
            <a:r>
              <a:rPr sz="1800" spc="-229" dirty="0">
                <a:latin typeface="宋体" panose="02010600030101010101" pitchFamily="2" charset="-122"/>
                <a:cs typeface="宋体" panose="02010600030101010101" pitchFamily="2" charset="-122"/>
              </a:rPr>
              <a:t>rol</a:t>
            </a:r>
            <a:r>
              <a:rPr sz="1800" spc="-235" dirty="0">
                <a:latin typeface="宋体" panose="02010600030101010101" pitchFamily="2" charset="-122"/>
                <a:cs typeface="宋体" panose="02010600030101010101" pitchFamily="2" charset="-122"/>
              </a:rPr>
              <a:t>e</a:t>
            </a:r>
            <a:r>
              <a:rPr sz="1800" dirty="0">
                <a:latin typeface="宋体" panose="02010600030101010101" pitchFamily="2" charset="-122"/>
                <a:cs typeface="宋体" panose="02010600030101010101" pitchFamily="2" charset="-122"/>
              </a:rPr>
              <a:t>”</a:t>
            </a:r>
            <a:endParaRPr sz="1800">
              <a:latin typeface="宋体" panose="02010600030101010101" pitchFamily="2" charset="-122"/>
              <a:cs typeface="宋体" panose="02010600030101010101" pitchFamily="2" charset="-122"/>
            </a:endParaRPr>
          </a:p>
          <a:p>
            <a:pPr marL="755650" lvl="1" indent="-285750">
              <a:lnSpc>
                <a:spcPct val="100000"/>
              </a:lnSpc>
              <a:spcBef>
                <a:spcPts val="29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同时支持在集群上基于</a:t>
            </a:r>
            <a:r>
              <a:rPr sz="1800" spc="114" dirty="0">
                <a:latin typeface="宋体" panose="02010600030101010101" pitchFamily="2" charset="-122"/>
                <a:cs typeface="宋体" panose="02010600030101010101" pitchFamily="2" charset="-122"/>
              </a:rPr>
              <a:t>Daemo</a:t>
            </a:r>
            <a:r>
              <a:rPr sz="1800" spc="120" dirty="0">
                <a:latin typeface="宋体" panose="02010600030101010101" pitchFamily="2" charset="-122"/>
                <a:cs typeface="宋体" panose="02010600030101010101" pitchFamily="2" charset="-122"/>
              </a:rPr>
              <a:t>n</a:t>
            </a:r>
            <a:r>
              <a:rPr sz="1800" spc="-190" dirty="0">
                <a:latin typeface="宋体" panose="02010600030101010101" pitchFamily="2" charset="-122"/>
                <a:cs typeface="宋体" panose="02010600030101010101" pitchFamily="2" charset="-122"/>
              </a:rPr>
              <a:t>Set</a:t>
            </a:r>
            <a:r>
              <a:rPr sz="1800" dirty="0">
                <a:latin typeface="宋体" panose="02010600030101010101" pitchFamily="2" charset="-122"/>
                <a:cs typeface="宋体" panose="02010600030101010101" pitchFamily="2" charset="-122"/>
              </a:rPr>
              <a:t>控制器部署</a:t>
            </a:r>
            <a:r>
              <a:rPr sz="1800" spc="15" dirty="0">
                <a:latin typeface="宋体" panose="02010600030101010101" pitchFamily="2" charset="-122"/>
                <a:cs typeface="宋体" panose="02010600030101010101" pitchFamily="2" charset="-122"/>
              </a:rPr>
              <a:t>n</a:t>
            </a:r>
            <a:r>
              <a:rPr sz="1800" spc="5" dirty="0">
                <a:latin typeface="宋体" panose="02010600030101010101" pitchFamily="2" charset="-122"/>
                <a:cs typeface="宋体" panose="02010600030101010101" pitchFamily="2" charset="-122"/>
              </a:rPr>
              <a:t>o</a:t>
            </a:r>
            <a:r>
              <a:rPr sz="1800" spc="-75" dirty="0">
                <a:latin typeface="宋体" panose="02010600030101010101" pitchFamily="2" charset="-122"/>
                <a:cs typeface="宋体" panose="02010600030101010101" pitchFamily="2" charset="-122"/>
              </a:rPr>
              <a:t>d</a:t>
            </a:r>
            <a:r>
              <a:rPr sz="1800" spc="-80" dirty="0">
                <a:latin typeface="宋体" panose="02010600030101010101" pitchFamily="2" charset="-122"/>
                <a:cs typeface="宋体" panose="02010600030101010101" pitchFamily="2" charset="-122"/>
              </a:rPr>
              <a:t>e</a:t>
            </a:r>
            <a:r>
              <a:rPr sz="1800" spc="-345" dirty="0">
                <a:latin typeface="宋体" panose="02010600030101010101" pitchFamily="2" charset="-122"/>
                <a:cs typeface="宋体" panose="02010600030101010101" pitchFamily="2" charset="-122"/>
              </a:rPr>
              <a:t>-</a:t>
            </a:r>
            <a:r>
              <a:rPr sz="1800" spc="-150" dirty="0">
                <a:latin typeface="宋体" panose="02010600030101010101" pitchFamily="2" charset="-122"/>
                <a:cs typeface="宋体" panose="02010600030101010101" pitchFamily="2" charset="-122"/>
              </a:rPr>
              <a:t>e</a:t>
            </a:r>
            <a:r>
              <a:rPr sz="1800" cap="small" spc="95" dirty="0">
                <a:latin typeface="宋体" panose="02010600030101010101" pitchFamily="2" charset="-122"/>
                <a:cs typeface="宋体" panose="02010600030101010101" pitchFamily="2" charset="-122"/>
              </a:rPr>
              <a:t>x</a:t>
            </a:r>
            <a:r>
              <a:rPr sz="1800" spc="15" dirty="0">
                <a:latin typeface="宋体" panose="02010600030101010101" pitchFamily="2" charset="-122"/>
                <a:cs typeface="宋体" panose="02010600030101010101" pitchFamily="2" charset="-122"/>
              </a:rPr>
              <a:t>p</a:t>
            </a:r>
            <a:r>
              <a:rPr sz="1800" dirty="0">
                <a:latin typeface="宋体" panose="02010600030101010101" pitchFamily="2" charset="-122"/>
                <a:cs typeface="宋体" panose="02010600030101010101" pitchFamily="2" charset="-122"/>
              </a:rPr>
              <a:t>o</a:t>
            </a:r>
            <a:r>
              <a:rPr sz="1800" spc="-285" dirty="0">
                <a:latin typeface="宋体" panose="02010600030101010101" pitchFamily="2" charset="-122"/>
                <a:cs typeface="宋体" panose="02010600030101010101" pitchFamily="2" charset="-122"/>
              </a:rPr>
              <a:t>rter</a:t>
            </a:r>
            <a:r>
              <a:rPr sz="1800" dirty="0">
                <a:latin typeface="宋体" panose="02010600030101010101" pitchFamily="2" charset="-122"/>
                <a:cs typeface="宋体" panose="02010600030101010101" pitchFamily="2" charset="-122"/>
              </a:rPr>
              <a:t>后发现各节点</a:t>
            </a:r>
            <a:endParaRPr sz="1800">
              <a:latin typeface="宋体" panose="02010600030101010101" pitchFamily="2" charset="-122"/>
              <a:cs typeface="宋体" panose="02010600030101010101" pitchFamily="2" charset="-122"/>
            </a:endParaRPr>
          </a:p>
        </p:txBody>
      </p:sp>
      <p:pic>
        <p:nvPicPr>
          <p:cNvPr id="4" name="object 4"/>
          <p:cNvPicPr/>
          <p:nvPr/>
        </p:nvPicPr>
        <p:blipFill>
          <a:blip r:embed="rId5" cstate="print"/>
          <a:stretch>
            <a:fillRect/>
          </a:stretch>
        </p:blipFill>
        <p:spPr>
          <a:xfrm>
            <a:off x="2711450" y="2668270"/>
            <a:ext cx="6770370" cy="3351529"/>
          </a:xfrm>
          <a:prstGeom prst="rect">
            <a:avLst/>
          </a:prstGeom>
        </p:spPr>
      </p:pic>
      <p:pic>
        <p:nvPicPr>
          <p:cNvPr id="8"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9"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0" name="图片 9"/>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1618615" cy="513080"/>
          </a:xfrm>
          <a:prstGeom prst="rect">
            <a:avLst/>
          </a:prstGeom>
        </p:spPr>
        <p:txBody>
          <a:bodyPr vert="horz" wrap="square" lIns="0" tIns="12700" rIns="0" bIns="0" rtlCol="0">
            <a:spAutoFit/>
          </a:bodyPr>
          <a:lstStyle/>
          <a:p>
            <a:pPr marL="12700">
              <a:lnSpc>
                <a:spcPct val="100000"/>
              </a:lnSpc>
              <a:spcBef>
                <a:spcPts val="100"/>
              </a:spcBef>
            </a:pPr>
            <a:r>
              <a:rPr sz="3200" b="0" spc="445" dirty="0">
                <a:solidFill>
                  <a:srgbClr val="000000"/>
                </a:solidFill>
                <a:latin typeface="宋体" panose="02010600030101010101" pitchFamily="2" charset="-122"/>
                <a:cs typeface="宋体" panose="02010600030101010101" pitchFamily="2" charset="-122"/>
              </a:rPr>
              <a:t>RE</a:t>
            </a:r>
            <a:r>
              <a:rPr sz="3200" b="0" spc="440" dirty="0">
                <a:solidFill>
                  <a:srgbClr val="000000"/>
                </a:solidFill>
                <a:latin typeface="宋体" panose="02010600030101010101" pitchFamily="2" charset="-122"/>
                <a:cs typeface="宋体" panose="02010600030101010101" pitchFamily="2" charset="-122"/>
              </a:rPr>
              <a:t>D</a:t>
            </a:r>
            <a:r>
              <a:rPr sz="3200" b="0" dirty="0">
                <a:solidFill>
                  <a:srgbClr val="000000"/>
                </a:solidFill>
                <a:latin typeface="宋体" panose="02010600030101010101" pitchFamily="2" charset="-122"/>
                <a:cs typeface="宋体" panose="02010600030101010101" pitchFamily="2" charset="-122"/>
              </a:rPr>
              <a:t>方法</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50202" y="890904"/>
            <a:ext cx="11697970" cy="2615565"/>
          </a:xfrm>
          <a:prstGeom prst="rect">
            <a:avLst/>
          </a:prstGeom>
        </p:spPr>
        <p:txBody>
          <a:bodyPr vert="horz" wrap="square" lIns="0" tIns="12700" rIns="0" bIns="0" rtlCol="0">
            <a:spAutoFit/>
          </a:bodyPr>
          <a:lstStyle/>
          <a:p>
            <a:pPr marL="304800" indent="-292100">
              <a:lnSpc>
                <a:spcPts val="2280"/>
              </a:lnSpc>
              <a:spcBef>
                <a:spcPts val="100"/>
              </a:spcBef>
              <a:buClr>
                <a:srgbClr val="4770C4"/>
              </a:buClr>
              <a:buFont typeface="Wingdings" panose="05000000000000000000"/>
              <a:buChar char=""/>
              <a:tabLst>
                <a:tab pos="304800" algn="l"/>
              </a:tabLst>
            </a:pPr>
            <a:r>
              <a:rPr sz="2000" spc="365" dirty="0">
                <a:latin typeface="宋体" panose="02010600030101010101" pitchFamily="2" charset="-122"/>
                <a:cs typeface="宋体" panose="02010600030101010101" pitchFamily="2" charset="-122"/>
              </a:rPr>
              <a:t>RED</a:t>
            </a:r>
            <a:r>
              <a:rPr sz="2000" dirty="0">
                <a:latin typeface="宋体" panose="02010600030101010101" pitchFamily="2" charset="-122"/>
                <a:cs typeface="宋体" panose="02010600030101010101" pitchFamily="2" charset="-122"/>
              </a:rPr>
              <a:t>方法</a:t>
            </a:r>
            <a:r>
              <a:rPr sz="2000" spc="-5" dirty="0">
                <a:latin typeface="宋体" panose="02010600030101010101" pitchFamily="2" charset="-122"/>
                <a:cs typeface="宋体" panose="02010600030101010101" pitchFamily="2" charset="-122"/>
              </a:rPr>
              <a:t>是</a:t>
            </a:r>
            <a:r>
              <a:rPr sz="2000" spc="35" dirty="0">
                <a:latin typeface="宋体" panose="02010600030101010101" pitchFamily="2" charset="-122"/>
                <a:cs typeface="宋体" panose="02010600030101010101" pitchFamily="2" charset="-122"/>
              </a:rPr>
              <a:t>Weave</a:t>
            </a:r>
            <a:r>
              <a:rPr sz="2000" spc="-490" dirty="0">
                <a:latin typeface="宋体" panose="02010600030101010101" pitchFamily="2" charset="-122"/>
                <a:cs typeface="宋体" panose="02010600030101010101" pitchFamily="2" charset="-122"/>
              </a:rPr>
              <a:t> </a:t>
            </a:r>
            <a:r>
              <a:rPr sz="2000" spc="-55" dirty="0">
                <a:latin typeface="宋体" panose="02010600030101010101" pitchFamily="2" charset="-122"/>
                <a:cs typeface="宋体" panose="02010600030101010101" pitchFamily="2" charset="-122"/>
              </a:rPr>
              <a:t>Cloud</a:t>
            </a:r>
            <a:r>
              <a:rPr sz="2000" dirty="0">
                <a:latin typeface="宋体" panose="02010600030101010101" pitchFamily="2" charset="-122"/>
                <a:cs typeface="宋体" panose="02010600030101010101" pitchFamily="2" charset="-122"/>
              </a:rPr>
              <a:t>在基于</a:t>
            </a:r>
            <a:r>
              <a:rPr sz="2000" spc="-40" dirty="0">
                <a:latin typeface="宋体" panose="02010600030101010101" pitchFamily="2" charset="-122"/>
                <a:cs typeface="宋体" panose="02010600030101010101" pitchFamily="2" charset="-122"/>
              </a:rPr>
              <a:t>Google</a:t>
            </a:r>
            <a:r>
              <a:rPr sz="2000" dirty="0">
                <a:latin typeface="宋体" panose="02010600030101010101" pitchFamily="2" charset="-122"/>
                <a:cs typeface="宋体" panose="02010600030101010101" pitchFamily="2" charset="-122"/>
              </a:rPr>
              <a:t>的</a:t>
            </a:r>
            <a:r>
              <a:rPr sz="2000" spc="-55" dirty="0">
                <a:latin typeface="宋体" panose="02010600030101010101" pitchFamily="2" charset="-122"/>
                <a:cs typeface="宋体" panose="02010600030101010101" pitchFamily="2" charset="-122"/>
              </a:rPr>
              <a:t>4</a:t>
            </a:r>
            <a:r>
              <a:rPr sz="2000" dirty="0">
                <a:latin typeface="宋体" panose="02010600030101010101" pitchFamily="2" charset="-122"/>
                <a:cs typeface="宋体" panose="02010600030101010101" pitchFamily="2" charset="-122"/>
              </a:rPr>
              <a:t>个黄金指标的原则下结合</a:t>
            </a:r>
            <a:r>
              <a:rPr sz="2000" spc="-70" dirty="0">
                <a:latin typeface="宋体" panose="02010600030101010101" pitchFamily="2" charset="-122"/>
                <a:cs typeface="宋体" panose="02010600030101010101" pitchFamily="2" charset="-122"/>
              </a:rPr>
              <a:t>Prometheus</a:t>
            </a:r>
            <a:r>
              <a:rPr sz="2000" dirty="0">
                <a:latin typeface="宋体" panose="02010600030101010101" pitchFamily="2" charset="-122"/>
                <a:cs typeface="宋体" panose="02010600030101010101" pitchFamily="2" charset="-122"/>
              </a:rPr>
              <a:t>以及</a:t>
            </a:r>
            <a:r>
              <a:rPr sz="2000" spc="-105" dirty="0">
                <a:latin typeface="宋体" panose="02010600030101010101" pitchFamily="2" charset="-122"/>
                <a:cs typeface="宋体" panose="02010600030101010101" pitchFamily="2" charset="-122"/>
              </a:rPr>
              <a:t>Kubernetes</a:t>
            </a:r>
            <a:r>
              <a:rPr sz="2000" dirty="0">
                <a:latin typeface="宋体" panose="02010600030101010101" pitchFamily="2" charset="-122"/>
                <a:cs typeface="宋体" panose="02010600030101010101" pitchFamily="2" charset="-122"/>
              </a:rPr>
              <a:t>容</a:t>
            </a:r>
            <a:r>
              <a:rPr sz="2000" spc="5" dirty="0">
                <a:latin typeface="宋体" panose="02010600030101010101" pitchFamily="2" charset="-122"/>
                <a:cs typeface="宋体" panose="02010600030101010101" pitchFamily="2" charset="-122"/>
              </a:rPr>
              <a:t>器</a:t>
            </a:r>
            <a:r>
              <a:rPr sz="2000" dirty="0">
                <a:latin typeface="宋体" panose="02010600030101010101" pitchFamily="2" charset="-122"/>
                <a:cs typeface="宋体" panose="02010600030101010101" pitchFamily="2" charset="-122"/>
              </a:rPr>
              <a:t>实践，</a:t>
            </a:r>
            <a:endParaRPr sz="2000">
              <a:latin typeface="宋体" panose="02010600030101010101" pitchFamily="2" charset="-122"/>
              <a:cs typeface="宋体" panose="02010600030101010101" pitchFamily="2" charset="-122"/>
            </a:endParaRPr>
          </a:p>
          <a:p>
            <a:pPr marL="241300">
              <a:lnSpc>
                <a:spcPts val="2280"/>
              </a:lnSpc>
            </a:pPr>
            <a:r>
              <a:rPr sz="2000" spc="-5" dirty="0">
                <a:latin typeface="宋体" panose="02010600030101010101" pitchFamily="2" charset="-122"/>
                <a:cs typeface="宋体" panose="02010600030101010101" pitchFamily="2" charset="-122"/>
              </a:rPr>
              <a:t>细化和总结的方法论，特别适合于云原生应用以及微服务架构应用的监控和度量</a:t>
            </a:r>
            <a:endParaRPr sz="2000">
              <a:latin typeface="宋体" panose="02010600030101010101" pitchFamily="2" charset="-122"/>
              <a:cs typeface="宋体" panose="02010600030101010101" pitchFamily="2" charset="-122"/>
            </a:endParaRPr>
          </a:p>
          <a:p>
            <a:pPr marL="241300" marR="195580" indent="-228600">
              <a:lnSpc>
                <a:spcPts val="2160"/>
              </a:lnSpc>
              <a:spcBef>
                <a:spcPts val="103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在四大黄金指标的原则下，</a:t>
            </a:r>
            <a:r>
              <a:rPr sz="2000" spc="365" dirty="0">
                <a:latin typeface="宋体" panose="02010600030101010101" pitchFamily="2" charset="-122"/>
                <a:cs typeface="宋体" panose="02010600030101010101" pitchFamily="2" charset="-122"/>
              </a:rPr>
              <a:t>RE</a:t>
            </a:r>
            <a:r>
              <a:rPr sz="2000" spc="360" dirty="0">
                <a:latin typeface="宋体" panose="02010600030101010101" pitchFamily="2" charset="-122"/>
                <a:cs typeface="宋体" panose="02010600030101010101" pitchFamily="2" charset="-122"/>
              </a:rPr>
              <a:t>D</a:t>
            </a:r>
            <a:r>
              <a:rPr sz="2000" dirty="0">
                <a:latin typeface="宋体" panose="02010600030101010101" pitchFamily="2" charset="-122"/>
                <a:cs typeface="宋体" panose="02010600030101010101" pitchFamily="2" charset="-122"/>
              </a:rPr>
              <a:t>方法可以有效地帮助用户衡量云原生以及微服务应用下的用户体验问 题；</a:t>
            </a:r>
            <a:endParaRPr sz="2000">
              <a:latin typeface="宋体" panose="02010600030101010101" pitchFamily="2" charset="-122"/>
              <a:cs typeface="宋体" panose="02010600030101010101" pitchFamily="2" charset="-122"/>
            </a:endParaRPr>
          </a:p>
          <a:p>
            <a:pPr marL="304800" indent="-292100">
              <a:lnSpc>
                <a:spcPct val="100000"/>
              </a:lnSpc>
              <a:spcBef>
                <a:spcPts val="730"/>
              </a:spcBef>
              <a:buClr>
                <a:srgbClr val="4770C4"/>
              </a:buClr>
              <a:buFont typeface="Wingdings" panose="05000000000000000000"/>
              <a:buChar char=""/>
              <a:tabLst>
                <a:tab pos="304800" algn="l"/>
              </a:tabLst>
            </a:pPr>
            <a:r>
              <a:rPr sz="2000" spc="365" dirty="0">
                <a:latin typeface="宋体" panose="02010600030101010101" pitchFamily="2" charset="-122"/>
                <a:cs typeface="宋体" panose="02010600030101010101" pitchFamily="2" charset="-122"/>
              </a:rPr>
              <a:t>RED</a:t>
            </a:r>
            <a:r>
              <a:rPr sz="2000" dirty="0">
                <a:latin typeface="宋体" panose="02010600030101010101" pitchFamily="2" charset="-122"/>
                <a:cs typeface="宋体" panose="02010600030101010101" pitchFamily="2" charset="-122"/>
              </a:rPr>
              <a:t>方法主要关注以</a:t>
            </a:r>
            <a:r>
              <a:rPr sz="2000" spc="-15" dirty="0">
                <a:latin typeface="宋体" panose="02010600030101010101" pitchFamily="2" charset="-122"/>
                <a:cs typeface="宋体" panose="02010600030101010101" pitchFamily="2" charset="-122"/>
              </a:rPr>
              <a:t>下</a:t>
            </a:r>
            <a:r>
              <a:rPr sz="2000" spc="-65" dirty="0">
                <a:latin typeface="宋体" panose="02010600030101010101" pitchFamily="2" charset="-122"/>
                <a:cs typeface="宋体" panose="02010600030101010101" pitchFamily="2" charset="-122"/>
              </a:rPr>
              <a:t>3</a:t>
            </a:r>
            <a:r>
              <a:rPr sz="2000" dirty="0">
                <a:latin typeface="宋体" panose="02010600030101010101" pitchFamily="2" charset="-122"/>
                <a:cs typeface="宋体" panose="02010600030101010101" pitchFamily="2" charset="-122"/>
              </a:rPr>
              <a:t>种关键指标</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spc="-140" dirty="0">
                <a:latin typeface="宋体" panose="02010600030101010101" pitchFamily="2" charset="-122"/>
                <a:cs typeface="宋体" panose="02010600030101010101" pitchFamily="2" charset="-122"/>
              </a:rPr>
              <a:t>(Request)Rate：</a:t>
            </a:r>
            <a:r>
              <a:rPr sz="1800" dirty="0">
                <a:latin typeface="宋体" panose="02010600030101010101" pitchFamily="2" charset="-122"/>
                <a:cs typeface="宋体" panose="02010600030101010101" pitchFamily="2" charset="-122"/>
              </a:rPr>
              <a:t>每秒钟接收的请求数；</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145" dirty="0">
                <a:latin typeface="宋体" panose="02010600030101010101" pitchFamily="2" charset="-122"/>
                <a:cs typeface="宋体" panose="02010600030101010101" pitchFamily="2" charset="-122"/>
              </a:rPr>
              <a:t>(Request)Errors：</a:t>
            </a:r>
            <a:r>
              <a:rPr sz="1800" spc="-5" dirty="0">
                <a:latin typeface="宋体" panose="02010600030101010101" pitchFamily="2" charset="-122"/>
                <a:cs typeface="宋体" panose="02010600030101010101" pitchFamily="2" charset="-122"/>
              </a:rPr>
              <a:t>每秒失败的请求数；</a:t>
            </a:r>
            <a:endParaRPr sz="1800">
              <a:latin typeface="宋体" panose="02010600030101010101" pitchFamily="2" charset="-122"/>
              <a:cs typeface="宋体" panose="02010600030101010101" pitchFamily="2" charset="-122"/>
            </a:endParaRPr>
          </a:p>
          <a:p>
            <a:pPr marL="755650" lvl="1" indent="-285750">
              <a:lnSpc>
                <a:spcPct val="100000"/>
              </a:lnSpc>
              <a:spcBef>
                <a:spcPts val="295"/>
              </a:spcBef>
              <a:buClr>
                <a:srgbClr val="45B19B"/>
              </a:buClr>
              <a:buFont typeface="Wingdings" panose="05000000000000000000"/>
              <a:buChar char=""/>
              <a:tabLst>
                <a:tab pos="755650" algn="l"/>
              </a:tabLst>
            </a:pPr>
            <a:r>
              <a:rPr sz="1800" spc="-130" dirty="0">
                <a:latin typeface="宋体" panose="02010600030101010101" pitchFamily="2" charset="-122"/>
                <a:cs typeface="宋体" panose="02010600030101010101" pitchFamily="2" charset="-122"/>
              </a:rPr>
              <a:t>(Request)Duration：</a:t>
            </a:r>
            <a:r>
              <a:rPr sz="1800" dirty="0">
                <a:latin typeface="宋体" panose="02010600030101010101" pitchFamily="2" charset="-122"/>
                <a:cs typeface="宋体" panose="02010600030101010101" pitchFamily="2" charset="-122"/>
              </a:rPr>
              <a:t>每个请求所花费的时长；</a:t>
            </a:r>
            <a:endParaRPr sz="1800">
              <a:latin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3"/>
          <a:stretch>
            <a:fillRect/>
          </a:stretch>
        </p:blipFill>
        <p:spPr>
          <a:xfrm>
            <a:off x="8537699" y="209863"/>
            <a:ext cx="2565911" cy="618240"/>
          </a:xfrm>
          <a:prstGeom prst="rect">
            <a:avLst/>
          </a:prstGeom>
        </p:spPr>
      </p:pic>
      <p:pic>
        <p:nvPicPr>
          <p:cNvPr id="5" name="图片 4"/>
          <p:cNvPicPr>
            <a:picLocks noChangeAspect="1"/>
          </p:cNvPicPr>
          <p:nvPr/>
        </p:nvPicPr>
        <p:blipFill>
          <a:blip r:embed="rId4"/>
          <a:stretch>
            <a:fillRect/>
          </a:stretch>
        </p:blipFill>
        <p:spPr>
          <a:xfrm>
            <a:off x="124500" y="848289"/>
            <a:ext cx="11552381" cy="38095"/>
          </a:xfrm>
          <a:prstGeom prst="rect">
            <a:avLst/>
          </a:prstGeom>
        </p:spPr>
      </p:pic>
      <p:pic>
        <p:nvPicPr>
          <p:cNvPr id="6" name="object 4"/>
          <p:cNvPicPr/>
          <p:nvPr>
            <p:custDataLst>
              <p:tags r:id="rId1"/>
            </p:custDataLst>
          </p:nvPr>
        </p:nvPicPr>
        <p:blipFill>
          <a:blip r:embed="rId5" cstate="print"/>
          <a:stretch>
            <a:fillRect/>
          </a:stretch>
        </p:blipFill>
        <p:spPr>
          <a:xfrm>
            <a:off x="0" y="6436359"/>
            <a:ext cx="12190729" cy="42164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416810" cy="513080"/>
          </a:xfrm>
          <a:prstGeom prst="rect">
            <a:avLst/>
          </a:prstGeom>
        </p:spPr>
        <p:txBody>
          <a:bodyPr vert="horz" wrap="square" lIns="0" tIns="12700" rIns="0" bIns="0" rtlCol="0">
            <a:spAutoFit/>
          </a:bodyPr>
          <a:lstStyle/>
          <a:p>
            <a:pPr marL="12700">
              <a:lnSpc>
                <a:spcPct val="100000"/>
              </a:lnSpc>
              <a:spcBef>
                <a:spcPts val="100"/>
              </a:spcBef>
            </a:pPr>
            <a:r>
              <a:rPr sz="3200" b="0" spc="-100" dirty="0">
                <a:solidFill>
                  <a:srgbClr val="000000"/>
                </a:solidFill>
                <a:latin typeface="宋体" panose="02010600030101010101" pitchFamily="2" charset="-122"/>
                <a:cs typeface="宋体" panose="02010600030101010101" pitchFamily="2" charset="-122"/>
              </a:rPr>
              <a:t>Node资源发现</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457305" cy="3483610"/>
          </a:xfrm>
          <a:prstGeom prst="rect">
            <a:avLst/>
          </a:prstGeom>
        </p:spPr>
        <p:txBody>
          <a:bodyPr vert="horz" wrap="square" lIns="0" tIns="46990" rIns="0" bIns="0" rtlCol="0">
            <a:spAutoFit/>
          </a:bodyPr>
          <a:lstStyle/>
          <a:p>
            <a:pPr marL="241300" marR="5080" indent="-228600">
              <a:lnSpc>
                <a:spcPts val="2160"/>
              </a:lnSpc>
              <a:spcBef>
                <a:spcPts val="370"/>
              </a:spcBef>
              <a:buClr>
                <a:srgbClr val="4770C4"/>
              </a:buClr>
              <a:buFont typeface="Wingdings" panose="05000000000000000000"/>
              <a:buChar char=""/>
              <a:tabLst>
                <a:tab pos="304800" algn="l"/>
              </a:tabLst>
            </a:pP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dirty="0">
                <a:latin typeface="宋体" panose="02010600030101010101" pitchFamily="2" charset="-122"/>
                <a:cs typeface="宋体" panose="02010600030101010101" pitchFamily="2" charset="-122"/>
              </a:rPr>
              <a:t>的</a:t>
            </a:r>
            <a:r>
              <a:rPr sz="2000" spc="-35" dirty="0">
                <a:latin typeface="宋体" panose="02010600030101010101" pitchFamily="2" charset="-122"/>
                <a:cs typeface="宋体" panose="02010600030101010101" pitchFamily="2" charset="-122"/>
              </a:rPr>
              <a:t>node</a:t>
            </a:r>
            <a:r>
              <a:rPr sz="2000" spc="-480" dirty="0">
                <a:latin typeface="宋体" panose="02010600030101010101" pitchFamily="2" charset="-122"/>
                <a:cs typeface="宋体" panose="02010600030101010101" pitchFamily="2" charset="-122"/>
              </a:rPr>
              <a:t> </a:t>
            </a:r>
            <a:r>
              <a:rPr sz="2000" spc="-290" dirty="0">
                <a:latin typeface="宋体" panose="02010600030101010101" pitchFamily="2" charset="-122"/>
                <a:cs typeface="宋体" panose="02010600030101010101" pitchFamily="2" charset="-122"/>
              </a:rPr>
              <a:t>rol</a:t>
            </a:r>
            <a:r>
              <a:rPr sz="2000" spc="-170" dirty="0">
                <a:latin typeface="宋体" panose="02010600030101010101" pitchFamily="2" charset="-122"/>
                <a:cs typeface="宋体" panose="02010600030101010101" pitchFamily="2" charset="-122"/>
              </a:rPr>
              <a:t>e</a:t>
            </a:r>
            <a:r>
              <a:rPr sz="2000" dirty="0">
                <a:latin typeface="宋体" panose="02010600030101010101" pitchFamily="2" charset="-122"/>
                <a:cs typeface="宋体" panose="02010600030101010101" pitchFamily="2" charset="-122"/>
              </a:rPr>
              <a:t>将</a:t>
            </a:r>
            <a:r>
              <a:rPr sz="2000" spc="-75" dirty="0">
                <a:latin typeface="宋体" panose="02010600030101010101" pitchFamily="2" charset="-122"/>
                <a:cs typeface="宋体" panose="02010600030101010101" pitchFamily="2" charset="-122"/>
              </a:rPr>
              <a:t>Kuberne</a:t>
            </a:r>
            <a:r>
              <a:rPr sz="2000" spc="-85" dirty="0">
                <a:latin typeface="宋体" panose="02010600030101010101" pitchFamily="2" charset="-122"/>
                <a:cs typeface="宋体" panose="02010600030101010101" pitchFamily="2" charset="-122"/>
              </a:rPr>
              <a:t>t</a:t>
            </a:r>
            <a:r>
              <a:rPr sz="2000" spc="-220" dirty="0">
                <a:latin typeface="宋体" panose="02010600030101010101" pitchFamily="2" charset="-122"/>
                <a:cs typeface="宋体" panose="02010600030101010101" pitchFamily="2" charset="-122"/>
              </a:rPr>
              <a:t>e</a:t>
            </a:r>
            <a:r>
              <a:rPr sz="2000" spc="-225" dirty="0">
                <a:latin typeface="宋体" panose="02010600030101010101" pitchFamily="2" charset="-122"/>
                <a:cs typeface="宋体" panose="02010600030101010101" pitchFamily="2" charset="-122"/>
              </a:rPr>
              <a:t>s</a:t>
            </a:r>
            <a:r>
              <a:rPr sz="2000" dirty="0">
                <a:latin typeface="宋体" panose="02010600030101010101" pitchFamily="2" charset="-122"/>
                <a:cs typeface="宋体" panose="02010600030101010101" pitchFamily="2" charset="-122"/>
              </a:rPr>
              <a:t>集群中的每个节点视作一个</a:t>
            </a:r>
            <a:r>
              <a:rPr sz="2000" spc="-275" dirty="0">
                <a:latin typeface="宋体" panose="02010600030101010101" pitchFamily="2" charset="-122"/>
                <a:cs typeface="宋体" panose="02010600030101010101" pitchFamily="2" charset="-122"/>
              </a:rPr>
              <a:t>targe</a:t>
            </a:r>
            <a:r>
              <a:rPr sz="2000" spc="-280" dirty="0">
                <a:latin typeface="宋体" panose="02010600030101010101" pitchFamily="2" charset="-122"/>
                <a:cs typeface="宋体" panose="02010600030101010101" pitchFamily="2" charset="-122"/>
              </a:rPr>
              <a:t>t</a:t>
            </a:r>
            <a:r>
              <a:rPr sz="2000" dirty="0">
                <a:latin typeface="宋体" panose="02010600030101010101" pitchFamily="2" charset="-122"/>
                <a:cs typeface="宋体" panose="02010600030101010101" pitchFamily="2" charset="-122"/>
              </a:rPr>
              <a:t>，这些节点都监听着</a:t>
            </a:r>
            <a:r>
              <a:rPr sz="2000" spc="-160" dirty="0">
                <a:latin typeface="宋体" panose="02010600030101010101" pitchFamily="2" charset="-122"/>
                <a:cs typeface="宋体" panose="02010600030101010101" pitchFamily="2" charset="-122"/>
              </a:rPr>
              <a:t>kubele</a:t>
            </a:r>
            <a:r>
              <a:rPr sz="2000" spc="-420" dirty="0">
                <a:latin typeface="宋体" panose="02010600030101010101" pitchFamily="2" charset="-122"/>
                <a:cs typeface="宋体" panose="02010600030101010101" pitchFamily="2" charset="-122"/>
              </a:rPr>
              <a:t>t</a:t>
            </a:r>
            <a:r>
              <a:rPr sz="2000" dirty="0">
                <a:latin typeface="宋体" panose="02010600030101010101" pitchFamily="2" charset="-122"/>
                <a:cs typeface="宋体" panose="02010600030101010101" pitchFamily="2" charset="-122"/>
              </a:rPr>
              <a:t>使用的 端口；</a:t>
            </a:r>
          </a:p>
          <a:p>
            <a:pPr marL="755650" lvl="1" indent="-285750">
              <a:lnSpc>
                <a:spcPts val="2050"/>
              </a:lnSpc>
              <a:spcBef>
                <a:spcPts val="270"/>
              </a:spcBef>
              <a:buClr>
                <a:srgbClr val="45B19B"/>
              </a:buClr>
              <a:buFont typeface="Wingdings" panose="05000000000000000000"/>
              <a:buChar char=""/>
              <a:tabLst>
                <a:tab pos="755650" algn="l"/>
              </a:tabLst>
            </a:pPr>
            <a:r>
              <a:rPr sz="1800" spc="-30" dirty="0">
                <a:latin typeface="宋体" panose="02010600030101010101" pitchFamily="2" charset="-122"/>
                <a:cs typeface="宋体" panose="02010600030101010101" pitchFamily="2" charset="-122"/>
              </a:rPr>
              <a:t>node</a:t>
            </a:r>
            <a:r>
              <a:rPr sz="1800" spc="-425" dirty="0">
                <a:latin typeface="宋体" panose="02010600030101010101" pitchFamily="2" charset="-122"/>
                <a:cs typeface="宋体" panose="02010600030101010101" pitchFamily="2" charset="-122"/>
              </a:rPr>
              <a:t> </a:t>
            </a:r>
            <a:r>
              <a:rPr sz="1800" spc="-235" dirty="0">
                <a:latin typeface="宋体" panose="02010600030101010101" pitchFamily="2" charset="-122"/>
                <a:cs typeface="宋体" panose="02010600030101010101" pitchFamily="2" charset="-122"/>
              </a:rPr>
              <a:t>role</a:t>
            </a:r>
            <a:r>
              <a:rPr sz="1800" spc="-5" dirty="0">
                <a:latin typeface="宋体" panose="02010600030101010101" pitchFamily="2" charset="-122"/>
                <a:cs typeface="宋体" panose="02010600030101010101" pitchFamily="2" charset="-122"/>
              </a:rPr>
              <a:t>依次检索节点规范上的</a:t>
            </a:r>
            <a:r>
              <a:rPr sz="1800" spc="-110" dirty="0">
                <a:latin typeface="宋体" panose="02010600030101010101" pitchFamily="2" charset="-122"/>
                <a:cs typeface="宋体" panose="02010600030101010101" pitchFamily="2" charset="-122"/>
              </a:rPr>
              <a:t>NodeInternalIP</a:t>
            </a:r>
            <a:r>
              <a:rPr sz="1800" spc="-5" dirty="0">
                <a:latin typeface="宋体" panose="02010600030101010101" pitchFamily="2" charset="-122"/>
                <a:cs typeface="宋体" panose="02010600030101010101" pitchFamily="2" charset="-122"/>
              </a:rPr>
              <a:t>、</a:t>
            </a:r>
            <a:r>
              <a:rPr sz="1800" spc="-110" dirty="0">
                <a:latin typeface="宋体" panose="02010600030101010101" pitchFamily="2" charset="-122"/>
                <a:cs typeface="宋体" panose="02010600030101010101" pitchFamily="2" charset="-122"/>
              </a:rPr>
              <a:t>NodeInternalIP</a:t>
            </a:r>
            <a:r>
              <a:rPr sz="1800" spc="-5" dirty="0">
                <a:latin typeface="宋体" panose="02010600030101010101" pitchFamily="2" charset="-122"/>
                <a:cs typeface="宋体" panose="02010600030101010101" pitchFamily="2" charset="-122"/>
              </a:rPr>
              <a:t>、</a:t>
            </a:r>
            <a:r>
              <a:rPr sz="1800" spc="-70" dirty="0">
                <a:latin typeface="宋体" panose="02010600030101010101" pitchFamily="2" charset="-122"/>
                <a:cs typeface="宋体" panose="02010600030101010101" pitchFamily="2" charset="-122"/>
              </a:rPr>
              <a:t>NodeE</a:t>
            </a:r>
            <a:r>
              <a:rPr sz="1800" cap="small" spc="-70" dirty="0">
                <a:latin typeface="宋体" panose="02010600030101010101" pitchFamily="2" charset="-122"/>
                <a:cs typeface="宋体" panose="02010600030101010101" pitchFamily="2" charset="-122"/>
              </a:rPr>
              <a:t>x</a:t>
            </a:r>
            <a:r>
              <a:rPr sz="1800" spc="-70" dirty="0">
                <a:latin typeface="宋体" panose="02010600030101010101" pitchFamily="2" charset="-122"/>
                <a:cs typeface="宋体" panose="02010600030101010101" pitchFamily="2" charset="-122"/>
              </a:rPr>
              <a:t>ternalIP</a:t>
            </a:r>
            <a:r>
              <a:rPr sz="1800" spc="-5" dirty="0">
                <a:latin typeface="宋体" panose="02010600030101010101" pitchFamily="2" charset="-122"/>
                <a:cs typeface="宋体" panose="02010600030101010101" pitchFamily="2" charset="-122"/>
              </a:rPr>
              <a:t>、</a:t>
            </a:r>
            <a:r>
              <a:rPr sz="1800" spc="-35" dirty="0">
                <a:latin typeface="宋体" panose="02010600030101010101" pitchFamily="2" charset="-122"/>
                <a:cs typeface="宋体" panose="02010600030101010101" pitchFamily="2" charset="-122"/>
              </a:rPr>
              <a:t>NodeLegacyHostIP</a:t>
            </a:r>
            <a:r>
              <a:rPr sz="1800" dirty="0">
                <a:latin typeface="宋体" panose="02010600030101010101" pitchFamily="2" charset="-122"/>
                <a:cs typeface="宋体" panose="02010600030101010101" pitchFamily="2" charset="-122"/>
              </a:rPr>
              <a:t>和</a:t>
            </a:r>
          </a:p>
          <a:p>
            <a:pPr marL="698500">
              <a:lnSpc>
                <a:spcPts val="2050"/>
              </a:lnSpc>
              <a:tabLst>
                <a:tab pos="6983730" algn="l"/>
                <a:tab pos="7873365" algn="l"/>
              </a:tabLst>
            </a:pPr>
            <a:r>
              <a:rPr sz="1800" spc="70" dirty="0">
                <a:latin typeface="宋体" panose="02010600030101010101" pitchFamily="2" charset="-122"/>
                <a:cs typeface="宋体" panose="02010600030101010101" pitchFamily="2" charset="-122"/>
              </a:rPr>
              <a:t>NodeHostName</a:t>
            </a:r>
            <a:r>
              <a:rPr sz="1800" dirty="0">
                <a:latin typeface="宋体" panose="02010600030101010101" pitchFamily="2" charset="-122"/>
                <a:cs typeface="宋体" panose="02010600030101010101" pitchFamily="2" charset="-122"/>
              </a:rPr>
              <a:t>字段，并将发现的第一个地址作为目标地址（</a:t>
            </a:r>
            <a:r>
              <a:rPr sz="1800" u="sng" dirty="0">
                <a:uFill>
                  <a:solidFill>
                    <a:srgbClr val="000000"/>
                  </a:solidFill>
                </a:uFill>
                <a:latin typeface="宋体" panose="02010600030101010101" pitchFamily="2" charset="-122"/>
                <a:cs typeface="宋体" panose="02010600030101010101" pitchFamily="2" charset="-122"/>
              </a:rPr>
              <a:t>	</a:t>
            </a:r>
            <a:r>
              <a:rPr sz="1800" spc="-160" dirty="0">
                <a:latin typeface="宋体" panose="02010600030101010101" pitchFamily="2" charset="-122"/>
                <a:cs typeface="宋体" panose="02010600030101010101" pitchFamily="2" charset="-122"/>
              </a:rPr>
              <a:t>address</a:t>
            </a:r>
            <a:r>
              <a:rPr sz="1800" u="sng" spc="-160" dirty="0">
                <a:uFill>
                  <a:solidFill>
                    <a:srgbClr val="000000"/>
                  </a:solidFill>
                </a:uFill>
                <a:latin typeface="宋体" panose="02010600030101010101" pitchFamily="2" charset="-122"/>
                <a:cs typeface="宋体" panose="02010600030101010101" pitchFamily="2" charset="-122"/>
              </a:rPr>
              <a:t>	</a:t>
            </a:r>
            <a:r>
              <a:rPr sz="1800" dirty="0">
                <a:latin typeface="宋体" panose="02010600030101010101" pitchFamily="2" charset="-122"/>
                <a:cs typeface="宋体" panose="02010600030101010101" pitchFamily="2" charset="-122"/>
              </a:rPr>
              <a:t>）；</a:t>
            </a:r>
          </a:p>
          <a:p>
            <a:pPr marL="755650" lvl="1" indent="-285750">
              <a:lnSpc>
                <a:spcPct val="100000"/>
              </a:lnSpc>
              <a:spcBef>
                <a:spcPts val="29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可用</a:t>
            </a:r>
            <a:r>
              <a:rPr sz="1800" spc="-5" dirty="0">
                <a:latin typeface="宋体" panose="02010600030101010101" pitchFamily="2" charset="-122"/>
                <a:cs typeface="宋体" panose="02010600030101010101" pitchFamily="2" charset="-122"/>
              </a:rPr>
              <a:t>的</a:t>
            </a:r>
            <a:r>
              <a:rPr sz="1800" spc="-15" dirty="0">
                <a:latin typeface="宋体" panose="02010600030101010101" pitchFamily="2" charset="-122"/>
                <a:cs typeface="宋体" panose="02010600030101010101" pitchFamily="2" charset="-122"/>
              </a:rPr>
              <a:t>met</a:t>
            </a:r>
            <a:r>
              <a:rPr sz="1800" spc="-170" dirty="0">
                <a:latin typeface="宋体" panose="02010600030101010101" pitchFamily="2" charset="-122"/>
                <a:cs typeface="宋体" panose="02010600030101010101" pitchFamily="2" charset="-122"/>
              </a:rPr>
              <a:t>a</a:t>
            </a:r>
            <a:r>
              <a:rPr sz="1800" dirty="0">
                <a:latin typeface="宋体" panose="02010600030101010101" pitchFamily="2" charset="-122"/>
                <a:cs typeface="宋体" panose="02010600030101010101" pitchFamily="2" charset="-122"/>
              </a:rPr>
              <a:t>标签有如下几个：</a:t>
            </a:r>
          </a:p>
          <a:p>
            <a:pPr marL="1205865" lvl="2" indent="-280035">
              <a:lnSpc>
                <a:spcPct val="100000"/>
              </a:lnSpc>
              <a:spcBef>
                <a:spcPts val="320"/>
              </a:spcBef>
              <a:buFont typeface="Wingdings" panose="05000000000000000000"/>
              <a:buChar char=""/>
              <a:tabLst>
                <a:tab pos="1206500" algn="l"/>
                <a:tab pos="1409065"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75" dirty="0">
                <a:latin typeface="宋体" panose="02010600030101010101" pitchFamily="2" charset="-122"/>
                <a:cs typeface="宋体" panose="02010600030101010101" pitchFamily="2" charset="-122"/>
              </a:rPr>
              <a:t>meta_kubernetes_node_name:</a:t>
            </a:r>
            <a:r>
              <a:rPr sz="1600" spc="-430" dirty="0">
                <a:latin typeface="宋体" panose="02010600030101010101" pitchFamily="2" charset="-122"/>
                <a:cs typeface="宋体" panose="02010600030101010101" pitchFamily="2" charset="-122"/>
              </a:rPr>
              <a:t> </a:t>
            </a:r>
            <a:r>
              <a:rPr sz="1600" spc="20" dirty="0">
                <a:latin typeface="宋体" panose="02010600030101010101" pitchFamily="2" charset="-122"/>
                <a:cs typeface="宋体" panose="02010600030101010101" pitchFamily="2" charset="-122"/>
              </a:rPr>
              <a:t>The</a:t>
            </a:r>
            <a:r>
              <a:rPr sz="1600" spc="-405" dirty="0">
                <a:latin typeface="宋体" panose="02010600030101010101" pitchFamily="2" charset="-122"/>
                <a:cs typeface="宋体" panose="02010600030101010101" pitchFamily="2" charset="-122"/>
              </a:rPr>
              <a:t> </a:t>
            </a:r>
            <a:r>
              <a:rPr sz="1600" spc="40" dirty="0">
                <a:latin typeface="宋体" panose="02010600030101010101" pitchFamily="2" charset="-122"/>
                <a:cs typeface="宋体" panose="02010600030101010101" pitchFamily="2" charset="-122"/>
              </a:rPr>
              <a:t>name</a:t>
            </a:r>
            <a:r>
              <a:rPr sz="1600" spc="-395"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409"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15" dirty="0">
                <a:latin typeface="宋体" panose="02010600030101010101" pitchFamily="2" charset="-122"/>
                <a:cs typeface="宋体" panose="02010600030101010101" pitchFamily="2" charset="-122"/>
              </a:rPr>
              <a:t> </a:t>
            </a:r>
            <a:r>
              <a:rPr sz="1600" spc="-25" dirty="0">
                <a:latin typeface="宋体" panose="02010600030101010101" pitchFamily="2" charset="-122"/>
                <a:cs typeface="宋体" panose="02010600030101010101" pitchFamily="2" charset="-122"/>
              </a:rPr>
              <a:t>node</a:t>
            </a:r>
            <a:r>
              <a:rPr sz="1600" spc="-415" dirty="0">
                <a:latin typeface="宋体" panose="02010600030101010101" pitchFamily="2" charset="-122"/>
                <a:cs typeface="宋体" panose="02010600030101010101" pitchFamily="2" charset="-122"/>
              </a:rPr>
              <a:t> </a:t>
            </a:r>
            <a:r>
              <a:rPr sz="1600" spc="-210" dirty="0">
                <a:latin typeface="宋体" panose="02010600030101010101" pitchFamily="2" charset="-122"/>
                <a:cs typeface="宋体" panose="02010600030101010101" pitchFamily="2" charset="-122"/>
              </a:rPr>
              <a:t>object.</a:t>
            </a:r>
            <a:endParaRPr sz="1600" dirty="0">
              <a:latin typeface="宋体" panose="02010600030101010101" pitchFamily="2" charset="-122"/>
              <a:cs typeface="宋体" panose="02010600030101010101" pitchFamily="2" charset="-122"/>
            </a:endParaRPr>
          </a:p>
          <a:p>
            <a:pPr marL="1155065" lvl="2" indent="-229235">
              <a:lnSpc>
                <a:spcPct val="100000"/>
              </a:lnSpc>
              <a:spcBef>
                <a:spcPts val="310"/>
              </a:spcBef>
              <a:buClr>
                <a:srgbClr val="F3C108"/>
              </a:buClr>
              <a:buFont typeface="Wingdings" panose="05000000000000000000"/>
              <a:buChar char=""/>
              <a:tabLst>
                <a:tab pos="1155700" algn="l"/>
                <a:tab pos="1358265" algn="l"/>
              </a:tabLst>
            </a:pPr>
            <a:r>
              <a:rPr sz="1600" u="sng" spc="-400" dirty="0">
                <a:uFill>
                  <a:solidFill>
                    <a:srgbClr val="000000"/>
                  </a:solidFill>
                </a:uFill>
                <a:latin typeface="宋体" panose="02010600030101010101" pitchFamily="2" charset="-122"/>
                <a:cs typeface="宋体" panose="02010600030101010101" pitchFamily="2" charset="-122"/>
              </a:rPr>
              <a:t> </a:t>
            </a:r>
            <a:r>
              <a:rPr sz="1600" u="sng" dirty="0">
                <a:uFill>
                  <a:solidFill>
                    <a:srgbClr val="000000"/>
                  </a:solidFill>
                </a:uFill>
                <a:latin typeface="宋体" panose="02010600030101010101" pitchFamily="2" charset="-122"/>
                <a:cs typeface="宋体" panose="02010600030101010101" pitchFamily="2" charset="-122"/>
              </a:rPr>
              <a:t>	</a:t>
            </a:r>
            <a:r>
              <a:rPr sz="1600" spc="-95" dirty="0">
                <a:latin typeface="宋体" panose="02010600030101010101" pitchFamily="2" charset="-122"/>
                <a:cs typeface="宋体" panose="02010600030101010101" pitchFamily="2" charset="-122"/>
              </a:rPr>
              <a:t>meta_kubernetes_node_label_&lt;labelname&gt;:</a:t>
            </a:r>
            <a:r>
              <a:rPr sz="1600" spc="-425" dirty="0">
                <a:latin typeface="宋体" panose="02010600030101010101" pitchFamily="2" charset="-122"/>
                <a:cs typeface="宋体" panose="02010600030101010101" pitchFamily="2" charset="-122"/>
              </a:rPr>
              <a:t> </a:t>
            </a:r>
            <a:r>
              <a:rPr sz="1600" spc="-5" dirty="0">
                <a:latin typeface="宋体" panose="02010600030101010101" pitchFamily="2" charset="-122"/>
                <a:cs typeface="宋体" panose="02010600030101010101" pitchFamily="2" charset="-122"/>
              </a:rPr>
              <a:t>Each</a:t>
            </a:r>
            <a:r>
              <a:rPr sz="1600" spc="-409" dirty="0">
                <a:latin typeface="宋体" panose="02010600030101010101" pitchFamily="2" charset="-122"/>
                <a:cs typeface="宋体" panose="02010600030101010101" pitchFamily="2" charset="-122"/>
              </a:rPr>
              <a:t> </a:t>
            </a:r>
            <a:r>
              <a:rPr sz="1600" spc="-229" dirty="0">
                <a:latin typeface="宋体" panose="02010600030101010101" pitchFamily="2" charset="-122"/>
                <a:cs typeface="宋体" panose="02010600030101010101" pitchFamily="2" charset="-122"/>
              </a:rPr>
              <a:t>label</a:t>
            </a:r>
            <a:r>
              <a:rPr sz="1600" spc="-425" dirty="0">
                <a:latin typeface="宋体" panose="02010600030101010101" pitchFamily="2" charset="-122"/>
                <a:cs typeface="宋体" panose="02010600030101010101" pitchFamily="2" charset="-122"/>
              </a:rPr>
              <a:t> </a:t>
            </a:r>
            <a:r>
              <a:rPr sz="1600" spc="-30" dirty="0">
                <a:latin typeface="宋体" panose="02010600030101010101" pitchFamily="2" charset="-122"/>
                <a:cs typeface="宋体" panose="02010600030101010101" pitchFamily="2" charset="-122"/>
              </a:rPr>
              <a:t>from</a:t>
            </a:r>
            <a:r>
              <a:rPr sz="1600" spc="-395"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15" dirty="0">
                <a:latin typeface="宋体" panose="02010600030101010101" pitchFamily="2" charset="-122"/>
                <a:cs typeface="宋体" panose="02010600030101010101" pitchFamily="2" charset="-122"/>
              </a:rPr>
              <a:t> </a:t>
            </a:r>
            <a:r>
              <a:rPr sz="1600" spc="-25" dirty="0">
                <a:latin typeface="宋体" panose="02010600030101010101" pitchFamily="2" charset="-122"/>
                <a:cs typeface="宋体" panose="02010600030101010101" pitchFamily="2" charset="-122"/>
              </a:rPr>
              <a:t>node</a:t>
            </a:r>
            <a:r>
              <a:rPr sz="1600" spc="-415" dirty="0">
                <a:latin typeface="宋体" panose="02010600030101010101" pitchFamily="2" charset="-122"/>
                <a:cs typeface="宋体" panose="02010600030101010101" pitchFamily="2" charset="-122"/>
              </a:rPr>
              <a:t> </a:t>
            </a:r>
            <a:r>
              <a:rPr sz="1600" spc="-210" dirty="0">
                <a:latin typeface="宋体" panose="02010600030101010101" pitchFamily="2" charset="-122"/>
                <a:cs typeface="宋体" panose="02010600030101010101" pitchFamily="2" charset="-122"/>
              </a:rPr>
              <a:t>object.</a:t>
            </a:r>
            <a:endParaRPr sz="1600" dirty="0">
              <a:latin typeface="宋体" panose="02010600030101010101" pitchFamily="2" charset="-122"/>
              <a:cs typeface="宋体" panose="02010600030101010101" pitchFamily="2" charset="-122"/>
            </a:endParaRPr>
          </a:p>
          <a:p>
            <a:pPr marL="1155065" lvl="2" indent="-229235">
              <a:lnSpc>
                <a:spcPct val="100000"/>
              </a:lnSpc>
              <a:spcBef>
                <a:spcPts val="300"/>
              </a:spcBef>
              <a:buClr>
                <a:srgbClr val="F3C108"/>
              </a:buClr>
              <a:buFont typeface="Wingdings" panose="05000000000000000000"/>
              <a:buChar char=""/>
              <a:tabLst>
                <a:tab pos="1155700" algn="l"/>
                <a:tab pos="1358265" algn="l"/>
              </a:tabLst>
            </a:pPr>
            <a:r>
              <a:rPr sz="1600" u="sng" spc="-400" dirty="0">
                <a:uFill>
                  <a:solidFill>
                    <a:srgbClr val="000000"/>
                  </a:solidFill>
                </a:uFill>
                <a:latin typeface="宋体" panose="02010600030101010101" pitchFamily="2" charset="-122"/>
                <a:cs typeface="宋体" panose="02010600030101010101" pitchFamily="2" charset="-122"/>
              </a:rPr>
              <a:t> </a:t>
            </a:r>
            <a:r>
              <a:rPr sz="1600" u="sng" dirty="0">
                <a:uFill>
                  <a:solidFill>
                    <a:srgbClr val="000000"/>
                  </a:solidFill>
                </a:uFill>
                <a:latin typeface="宋体" panose="02010600030101010101" pitchFamily="2" charset="-122"/>
                <a:cs typeface="宋体" panose="02010600030101010101" pitchFamily="2" charset="-122"/>
              </a:rPr>
              <a:t>	</a:t>
            </a:r>
            <a:r>
              <a:rPr sz="1600" spc="-105" dirty="0">
                <a:latin typeface="宋体" panose="02010600030101010101" pitchFamily="2" charset="-122"/>
                <a:cs typeface="宋体" panose="02010600030101010101" pitchFamily="2" charset="-122"/>
              </a:rPr>
              <a:t>meta_kubernetes_node_labelpresent_&lt;labelname&gt;:</a:t>
            </a:r>
            <a:r>
              <a:rPr sz="1600" spc="-425" dirty="0">
                <a:latin typeface="宋体" panose="02010600030101010101" pitchFamily="2" charset="-122"/>
                <a:cs typeface="宋体" panose="02010600030101010101" pitchFamily="2" charset="-122"/>
              </a:rPr>
              <a:t> </a:t>
            </a:r>
            <a:r>
              <a:rPr sz="1600" spc="-190" dirty="0">
                <a:latin typeface="宋体" panose="02010600030101010101" pitchFamily="2" charset="-122"/>
                <a:cs typeface="宋体" panose="02010600030101010101" pitchFamily="2" charset="-122"/>
              </a:rPr>
              <a:t>true</a:t>
            </a:r>
            <a:r>
              <a:rPr sz="1600" spc="-390" dirty="0">
                <a:latin typeface="宋体" panose="02010600030101010101" pitchFamily="2" charset="-122"/>
                <a:cs typeface="宋体" panose="02010600030101010101" pitchFamily="2" charset="-122"/>
              </a:rPr>
              <a:t> </a:t>
            </a:r>
            <a:r>
              <a:rPr sz="1600" spc="-180" dirty="0">
                <a:latin typeface="宋体" panose="02010600030101010101" pitchFamily="2" charset="-122"/>
                <a:cs typeface="宋体" panose="02010600030101010101" pitchFamily="2" charset="-122"/>
              </a:rPr>
              <a:t>for</a:t>
            </a:r>
            <a:r>
              <a:rPr sz="1600" spc="-385" dirty="0">
                <a:latin typeface="宋体" panose="02010600030101010101" pitchFamily="2" charset="-122"/>
                <a:cs typeface="宋体" panose="02010600030101010101" pitchFamily="2" charset="-122"/>
              </a:rPr>
              <a:t> </a:t>
            </a:r>
            <a:r>
              <a:rPr sz="1600" spc="-100" dirty="0">
                <a:latin typeface="宋体" panose="02010600030101010101" pitchFamily="2" charset="-122"/>
                <a:cs typeface="宋体" panose="02010600030101010101" pitchFamily="2" charset="-122"/>
              </a:rPr>
              <a:t>each</a:t>
            </a:r>
            <a:r>
              <a:rPr sz="1600" spc="-415" dirty="0">
                <a:latin typeface="宋体" panose="02010600030101010101" pitchFamily="2" charset="-122"/>
                <a:cs typeface="宋体" panose="02010600030101010101" pitchFamily="2" charset="-122"/>
              </a:rPr>
              <a:t> </a:t>
            </a:r>
            <a:r>
              <a:rPr sz="1600" spc="-229" dirty="0">
                <a:latin typeface="宋体" panose="02010600030101010101" pitchFamily="2" charset="-122"/>
                <a:cs typeface="宋体" panose="02010600030101010101" pitchFamily="2" charset="-122"/>
              </a:rPr>
              <a:t>label</a:t>
            </a:r>
            <a:r>
              <a:rPr sz="1600" spc="-420" dirty="0">
                <a:latin typeface="宋体" panose="02010600030101010101" pitchFamily="2" charset="-122"/>
                <a:cs typeface="宋体" panose="02010600030101010101" pitchFamily="2" charset="-122"/>
              </a:rPr>
              <a:t> </a:t>
            </a:r>
            <a:r>
              <a:rPr sz="1600" spc="-30" dirty="0">
                <a:latin typeface="宋体" panose="02010600030101010101" pitchFamily="2" charset="-122"/>
                <a:cs typeface="宋体" panose="02010600030101010101" pitchFamily="2" charset="-122"/>
              </a:rPr>
              <a:t>from</a:t>
            </a:r>
            <a:r>
              <a:rPr sz="1600" spc="-390"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05" dirty="0">
                <a:latin typeface="宋体" panose="02010600030101010101" pitchFamily="2" charset="-122"/>
                <a:cs typeface="宋体" panose="02010600030101010101" pitchFamily="2" charset="-122"/>
              </a:rPr>
              <a:t> </a:t>
            </a:r>
            <a:r>
              <a:rPr sz="1600" spc="-25" dirty="0">
                <a:latin typeface="宋体" panose="02010600030101010101" pitchFamily="2" charset="-122"/>
                <a:cs typeface="宋体" panose="02010600030101010101" pitchFamily="2" charset="-122"/>
              </a:rPr>
              <a:t>node</a:t>
            </a:r>
            <a:r>
              <a:rPr sz="1600" spc="-409" dirty="0">
                <a:latin typeface="宋体" panose="02010600030101010101" pitchFamily="2" charset="-122"/>
                <a:cs typeface="宋体" panose="02010600030101010101" pitchFamily="2" charset="-122"/>
              </a:rPr>
              <a:t> </a:t>
            </a:r>
            <a:r>
              <a:rPr sz="1600" spc="-210" dirty="0">
                <a:latin typeface="宋体" panose="02010600030101010101" pitchFamily="2" charset="-122"/>
                <a:cs typeface="宋体" panose="02010600030101010101" pitchFamily="2" charset="-122"/>
              </a:rPr>
              <a:t>object.</a:t>
            </a:r>
            <a:endParaRPr sz="1600" dirty="0">
              <a:latin typeface="宋体" panose="02010600030101010101" pitchFamily="2" charset="-122"/>
              <a:cs typeface="宋体" panose="02010600030101010101" pitchFamily="2" charset="-122"/>
            </a:endParaRPr>
          </a:p>
          <a:p>
            <a:pPr marL="1155065" lvl="2" indent="-229235">
              <a:lnSpc>
                <a:spcPct val="100000"/>
              </a:lnSpc>
              <a:spcBef>
                <a:spcPts val="310"/>
              </a:spcBef>
              <a:buClr>
                <a:srgbClr val="F3C108"/>
              </a:buClr>
              <a:buFont typeface="Wingdings" panose="05000000000000000000"/>
              <a:buChar char=""/>
              <a:tabLst>
                <a:tab pos="1155700" algn="l"/>
                <a:tab pos="1358265" algn="l"/>
              </a:tabLst>
            </a:pPr>
            <a:r>
              <a:rPr sz="1600" u="sng" spc="-400" dirty="0">
                <a:uFill>
                  <a:solidFill>
                    <a:srgbClr val="000000"/>
                  </a:solidFill>
                </a:uFill>
                <a:latin typeface="宋体" panose="02010600030101010101" pitchFamily="2" charset="-122"/>
                <a:cs typeface="宋体" panose="02010600030101010101" pitchFamily="2" charset="-122"/>
              </a:rPr>
              <a:t> </a:t>
            </a:r>
            <a:r>
              <a:rPr sz="1600" u="sng" dirty="0">
                <a:uFill>
                  <a:solidFill>
                    <a:srgbClr val="000000"/>
                  </a:solidFill>
                </a:uFill>
                <a:latin typeface="宋体" panose="02010600030101010101" pitchFamily="2" charset="-122"/>
                <a:cs typeface="宋体" panose="02010600030101010101" pitchFamily="2" charset="-122"/>
              </a:rPr>
              <a:t>	</a:t>
            </a:r>
            <a:r>
              <a:rPr sz="1600" spc="-85" dirty="0">
                <a:latin typeface="宋体" panose="02010600030101010101" pitchFamily="2" charset="-122"/>
                <a:cs typeface="宋体" panose="02010600030101010101" pitchFamily="2" charset="-122"/>
              </a:rPr>
              <a:t>meta_kubernetes_node_annotation_&lt;annotationname&gt;:</a:t>
            </a:r>
            <a:r>
              <a:rPr sz="1600" spc="-420" dirty="0">
                <a:latin typeface="宋体" panose="02010600030101010101" pitchFamily="2" charset="-122"/>
                <a:cs typeface="宋体" panose="02010600030101010101" pitchFamily="2" charset="-122"/>
              </a:rPr>
              <a:t> </a:t>
            </a:r>
            <a:r>
              <a:rPr sz="1600" spc="-5" dirty="0">
                <a:latin typeface="宋体" panose="02010600030101010101" pitchFamily="2" charset="-122"/>
                <a:cs typeface="宋体" panose="02010600030101010101" pitchFamily="2" charset="-122"/>
              </a:rPr>
              <a:t>Each</a:t>
            </a:r>
            <a:r>
              <a:rPr sz="1600" spc="-400"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annotation</a:t>
            </a:r>
            <a:r>
              <a:rPr sz="1600" spc="-430" dirty="0">
                <a:latin typeface="宋体" panose="02010600030101010101" pitchFamily="2" charset="-122"/>
                <a:cs typeface="宋体" panose="02010600030101010101" pitchFamily="2" charset="-122"/>
              </a:rPr>
              <a:t> </a:t>
            </a:r>
            <a:r>
              <a:rPr sz="1600" spc="-30" dirty="0">
                <a:latin typeface="宋体" panose="02010600030101010101" pitchFamily="2" charset="-122"/>
                <a:cs typeface="宋体" panose="02010600030101010101" pitchFamily="2" charset="-122"/>
              </a:rPr>
              <a:t>from</a:t>
            </a:r>
            <a:r>
              <a:rPr sz="1600" spc="-385"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05" dirty="0">
                <a:latin typeface="宋体" panose="02010600030101010101" pitchFamily="2" charset="-122"/>
                <a:cs typeface="宋体" panose="02010600030101010101" pitchFamily="2" charset="-122"/>
              </a:rPr>
              <a:t> </a:t>
            </a:r>
            <a:r>
              <a:rPr sz="1600" spc="-25" dirty="0">
                <a:latin typeface="宋体" panose="02010600030101010101" pitchFamily="2" charset="-122"/>
                <a:cs typeface="宋体" panose="02010600030101010101" pitchFamily="2" charset="-122"/>
              </a:rPr>
              <a:t>node</a:t>
            </a:r>
            <a:r>
              <a:rPr sz="1600" spc="-409" dirty="0">
                <a:latin typeface="宋体" panose="02010600030101010101" pitchFamily="2" charset="-122"/>
                <a:cs typeface="宋体" panose="02010600030101010101" pitchFamily="2" charset="-122"/>
              </a:rPr>
              <a:t> </a:t>
            </a:r>
            <a:r>
              <a:rPr sz="1600" spc="-210" dirty="0">
                <a:latin typeface="宋体" panose="02010600030101010101" pitchFamily="2" charset="-122"/>
                <a:cs typeface="宋体" panose="02010600030101010101" pitchFamily="2" charset="-122"/>
              </a:rPr>
              <a:t>object.</a:t>
            </a:r>
            <a:endParaRPr sz="1600" dirty="0">
              <a:latin typeface="宋体" panose="02010600030101010101" pitchFamily="2" charset="-122"/>
              <a:cs typeface="宋体" panose="02010600030101010101" pitchFamily="2" charset="-122"/>
            </a:endParaRPr>
          </a:p>
          <a:p>
            <a:pPr marL="1155065" lvl="2" indent="-229235">
              <a:lnSpc>
                <a:spcPct val="100000"/>
              </a:lnSpc>
              <a:spcBef>
                <a:spcPts val="315"/>
              </a:spcBef>
              <a:buClr>
                <a:srgbClr val="F3C108"/>
              </a:buClr>
              <a:buFont typeface="Wingdings" panose="05000000000000000000"/>
              <a:buChar char=""/>
              <a:tabLst>
                <a:tab pos="1155700" algn="l"/>
                <a:tab pos="1358265" algn="l"/>
              </a:tabLst>
            </a:pPr>
            <a:r>
              <a:rPr sz="1600" u="sng" spc="-400" dirty="0">
                <a:uFill>
                  <a:solidFill>
                    <a:srgbClr val="000000"/>
                  </a:solidFill>
                </a:uFill>
                <a:latin typeface="宋体" panose="02010600030101010101" pitchFamily="2" charset="-122"/>
                <a:cs typeface="宋体" panose="02010600030101010101" pitchFamily="2" charset="-122"/>
              </a:rPr>
              <a:t> </a:t>
            </a:r>
            <a:r>
              <a:rPr sz="1600" u="sng" dirty="0">
                <a:uFill>
                  <a:solidFill>
                    <a:srgbClr val="000000"/>
                  </a:solidFill>
                </a:uFill>
                <a:latin typeface="宋体" panose="02010600030101010101" pitchFamily="2" charset="-122"/>
                <a:cs typeface="宋体" panose="02010600030101010101" pitchFamily="2" charset="-122"/>
              </a:rPr>
              <a:t>	</a:t>
            </a:r>
            <a:r>
              <a:rPr sz="1600" spc="-95" dirty="0">
                <a:latin typeface="宋体" panose="02010600030101010101" pitchFamily="2" charset="-122"/>
                <a:cs typeface="宋体" panose="02010600030101010101" pitchFamily="2" charset="-122"/>
              </a:rPr>
              <a:t>meta_kubernetes_node_annotationpresent_&lt;annotationname&gt;:</a:t>
            </a:r>
            <a:r>
              <a:rPr sz="1600" spc="-415" dirty="0">
                <a:latin typeface="宋体" panose="02010600030101010101" pitchFamily="2" charset="-122"/>
                <a:cs typeface="宋体" panose="02010600030101010101" pitchFamily="2" charset="-122"/>
              </a:rPr>
              <a:t> </a:t>
            </a:r>
            <a:r>
              <a:rPr sz="1600" spc="-190" dirty="0">
                <a:latin typeface="宋体" panose="02010600030101010101" pitchFamily="2" charset="-122"/>
                <a:cs typeface="宋体" panose="02010600030101010101" pitchFamily="2" charset="-122"/>
              </a:rPr>
              <a:t>true</a:t>
            </a:r>
            <a:r>
              <a:rPr sz="1600" spc="-380" dirty="0">
                <a:latin typeface="宋体" panose="02010600030101010101" pitchFamily="2" charset="-122"/>
                <a:cs typeface="宋体" panose="02010600030101010101" pitchFamily="2" charset="-122"/>
              </a:rPr>
              <a:t> </a:t>
            </a:r>
            <a:r>
              <a:rPr sz="1600" spc="-180" dirty="0">
                <a:latin typeface="宋体" panose="02010600030101010101" pitchFamily="2" charset="-122"/>
                <a:cs typeface="宋体" panose="02010600030101010101" pitchFamily="2" charset="-122"/>
              </a:rPr>
              <a:t>for</a:t>
            </a:r>
            <a:r>
              <a:rPr sz="1600" spc="-380" dirty="0">
                <a:latin typeface="宋体" panose="02010600030101010101" pitchFamily="2" charset="-122"/>
                <a:cs typeface="宋体" panose="02010600030101010101" pitchFamily="2" charset="-122"/>
              </a:rPr>
              <a:t> </a:t>
            </a:r>
            <a:r>
              <a:rPr sz="1600" spc="-100" dirty="0">
                <a:latin typeface="宋体" panose="02010600030101010101" pitchFamily="2" charset="-122"/>
                <a:cs typeface="宋体" panose="02010600030101010101" pitchFamily="2" charset="-122"/>
              </a:rPr>
              <a:t>each</a:t>
            </a:r>
            <a:r>
              <a:rPr sz="1600" spc="-405"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annotation</a:t>
            </a:r>
            <a:r>
              <a:rPr sz="1600" spc="-420" dirty="0">
                <a:latin typeface="宋体" panose="02010600030101010101" pitchFamily="2" charset="-122"/>
                <a:cs typeface="宋体" panose="02010600030101010101" pitchFamily="2" charset="-122"/>
              </a:rPr>
              <a:t> </a:t>
            </a:r>
            <a:r>
              <a:rPr sz="1600" spc="-30" dirty="0">
                <a:latin typeface="宋体" panose="02010600030101010101" pitchFamily="2" charset="-122"/>
                <a:cs typeface="宋体" panose="02010600030101010101" pitchFamily="2" charset="-122"/>
              </a:rPr>
              <a:t>from</a:t>
            </a:r>
            <a:r>
              <a:rPr sz="1600" spc="-375"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00" dirty="0">
                <a:latin typeface="宋体" panose="02010600030101010101" pitchFamily="2" charset="-122"/>
                <a:cs typeface="宋体" panose="02010600030101010101" pitchFamily="2" charset="-122"/>
              </a:rPr>
              <a:t> </a:t>
            </a:r>
            <a:r>
              <a:rPr sz="1600" spc="-25" dirty="0">
                <a:latin typeface="宋体" panose="02010600030101010101" pitchFamily="2" charset="-122"/>
                <a:cs typeface="宋体" panose="02010600030101010101" pitchFamily="2" charset="-122"/>
              </a:rPr>
              <a:t>node</a:t>
            </a:r>
            <a:r>
              <a:rPr sz="1600" spc="-400" dirty="0">
                <a:latin typeface="宋体" panose="02010600030101010101" pitchFamily="2" charset="-122"/>
                <a:cs typeface="宋体" panose="02010600030101010101" pitchFamily="2" charset="-122"/>
              </a:rPr>
              <a:t> </a:t>
            </a:r>
            <a:r>
              <a:rPr sz="1600" spc="-210" dirty="0">
                <a:latin typeface="宋体" panose="02010600030101010101" pitchFamily="2" charset="-122"/>
                <a:cs typeface="宋体" panose="02010600030101010101" pitchFamily="2" charset="-122"/>
              </a:rPr>
              <a:t>object.</a:t>
            </a:r>
            <a:endParaRPr sz="1600" dirty="0">
              <a:latin typeface="宋体" panose="02010600030101010101" pitchFamily="2" charset="-122"/>
              <a:cs typeface="宋体" panose="02010600030101010101" pitchFamily="2" charset="-122"/>
            </a:endParaRPr>
          </a:p>
          <a:p>
            <a:pPr marL="1155065" lvl="2" indent="-229235">
              <a:lnSpc>
                <a:spcPct val="100000"/>
              </a:lnSpc>
              <a:spcBef>
                <a:spcPts val="305"/>
              </a:spcBef>
              <a:buClr>
                <a:srgbClr val="F3C108"/>
              </a:buClr>
              <a:buFont typeface="Wingdings" panose="05000000000000000000"/>
              <a:buChar char=""/>
              <a:tabLst>
                <a:tab pos="1155700" algn="l"/>
                <a:tab pos="1358265" algn="l"/>
              </a:tabLst>
            </a:pPr>
            <a:r>
              <a:rPr sz="1600" u="sng" spc="-400" dirty="0">
                <a:uFill>
                  <a:solidFill>
                    <a:srgbClr val="000000"/>
                  </a:solidFill>
                </a:uFill>
                <a:latin typeface="宋体" panose="02010600030101010101" pitchFamily="2" charset="-122"/>
                <a:cs typeface="宋体" panose="02010600030101010101" pitchFamily="2" charset="-122"/>
              </a:rPr>
              <a:t> </a:t>
            </a:r>
            <a:r>
              <a:rPr sz="1600" u="sng" dirty="0">
                <a:uFill>
                  <a:solidFill>
                    <a:srgbClr val="000000"/>
                  </a:solidFill>
                </a:uFill>
                <a:latin typeface="宋体" panose="02010600030101010101" pitchFamily="2" charset="-122"/>
                <a:cs typeface="宋体" panose="02010600030101010101" pitchFamily="2" charset="-122"/>
              </a:rPr>
              <a:t>	</a:t>
            </a:r>
            <a:r>
              <a:rPr sz="1600" spc="-95" dirty="0">
                <a:latin typeface="宋体" panose="02010600030101010101" pitchFamily="2" charset="-122"/>
                <a:cs typeface="宋体" panose="02010600030101010101" pitchFamily="2" charset="-122"/>
              </a:rPr>
              <a:t>meta_kubernetes_node_address_&lt;address_type&gt;:</a:t>
            </a:r>
            <a:r>
              <a:rPr sz="1600" spc="-425" dirty="0">
                <a:latin typeface="宋体" panose="02010600030101010101" pitchFamily="2" charset="-122"/>
                <a:cs typeface="宋体" panose="02010600030101010101" pitchFamily="2" charset="-122"/>
              </a:rPr>
              <a:t> </a:t>
            </a:r>
            <a:r>
              <a:rPr sz="1600" spc="20" dirty="0">
                <a:latin typeface="宋体" panose="02010600030101010101" pitchFamily="2" charset="-122"/>
                <a:cs typeface="宋体" panose="02010600030101010101" pitchFamily="2" charset="-122"/>
              </a:rPr>
              <a:t>The</a:t>
            </a:r>
            <a:r>
              <a:rPr sz="1600" spc="-380" dirty="0">
                <a:latin typeface="宋体" panose="02010600030101010101" pitchFamily="2" charset="-122"/>
                <a:cs typeface="宋体" panose="02010600030101010101" pitchFamily="2" charset="-122"/>
              </a:rPr>
              <a:t> </a:t>
            </a:r>
            <a:r>
              <a:rPr sz="1600" spc="-310" dirty="0">
                <a:latin typeface="宋体" panose="02010600030101010101" pitchFamily="2" charset="-122"/>
                <a:cs typeface="宋体" panose="02010600030101010101" pitchFamily="2" charset="-122"/>
              </a:rPr>
              <a:t>first</a:t>
            </a:r>
            <a:r>
              <a:rPr sz="1600" spc="-400" dirty="0">
                <a:latin typeface="宋体" panose="02010600030101010101" pitchFamily="2" charset="-122"/>
                <a:cs typeface="宋体" panose="02010600030101010101" pitchFamily="2" charset="-122"/>
              </a:rPr>
              <a:t> </a:t>
            </a:r>
            <a:r>
              <a:rPr sz="1600" spc="-145" dirty="0">
                <a:latin typeface="宋体" panose="02010600030101010101" pitchFamily="2" charset="-122"/>
                <a:cs typeface="宋体" panose="02010600030101010101" pitchFamily="2" charset="-122"/>
              </a:rPr>
              <a:t>address</a:t>
            </a:r>
            <a:r>
              <a:rPr sz="1600" spc="-385" dirty="0">
                <a:latin typeface="宋体" panose="02010600030101010101" pitchFamily="2" charset="-122"/>
                <a:cs typeface="宋体" panose="02010600030101010101" pitchFamily="2" charset="-122"/>
              </a:rPr>
              <a:t> </a:t>
            </a:r>
            <a:r>
              <a:rPr sz="1600" spc="-180" dirty="0">
                <a:latin typeface="宋体" panose="02010600030101010101" pitchFamily="2" charset="-122"/>
                <a:cs typeface="宋体" panose="02010600030101010101" pitchFamily="2" charset="-122"/>
              </a:rPr>
              <a:t>for</a:t>
            </a:r>
            <a:r>
              <a:rPr sz="1600" spc="-385" dirty="0">
                <a:latin typeface="宋体" panose="02010600030101010101" pitchFamily="2" charset="-122"/>
                <a:cs typeface="宋体" panose="02010600030101010101" pitchFamily="2" charset="-122"/>
              </a:rPr>
              <a:t> </a:t>
            </a:r>
            <a:r>
              <a:rPr sz="1600" spc="-100" dirty="0">
                <a:latin typeface="宋体" panose="02010600030101010101" pitchFamily="2" charset="-122"/>
                <a:cs typeface="宋体" panose="02010600030101010101" pitchFamily="2" charset="-122"/>
              </a:rPr>
              <a:t>each</a:t>
            </a:r>
            <a:r>
              <a:rPr sz="1600" spc="-409" dirty="0">
                <a:latin typeface="宋体" panose="02010600030101010101" pitchFamily="2" charset="-122"/>
                <a:cs typeface="宋体" panose="02010600030101010101" pitchFamily="2" charset="-122"/>
              </a:rPr>
              <a:t> </a:t>
            </a:r>
            <a:r>
              <a:rPr sz="1600" spc="-25" dirty="0">
                <a:latin typeface="宋体" panose="02010600030101010101" pitchFamily="2" charset="-122"/>
                <a:cs typeface="宋体" panose="02010600030101010101" pitchFamily="2" charset="-122"/>
              </a:rPr>
              <a:t>node</a:t>
            </a:r>
            <a:r>
              <a:rPr sz="1600" spc="-405" dirty="0">
                <a:latin typeface="宋体" panose="02010600030101010101" pitchFamily="2" charset="-122"/>
                <a:cs typeface="宋体" panose="02010600030101010101" pitchFamily="2" charset="-122"/>
              </a:rPr>
              <a:t> </a:t>
            </a:r>
            <a:r>
              <a:rPr sz="1600" spc="-145" dirty="0">
                <a:latin typeface="宋体" panose="02010600030101010101" pitchFamily="2" charset="-122"/>
                <a:cs typeface="宋体" panose="02010600030101010101" pitchFamily="2" charset="-122"/>
              </a:rPr>
              <a:t>address</a:t>
            </a:r>
            <a:r>
              <a:rPr sz="1600" spc="-380" dirty="0">
                <a:latin typeface="宋体" panose="02010600030101010101" pitchFamily="2" charset="-122"/>
                <a:cs typeface="宋体" panose="02010600030101010101" pitchFamily="2" charset="-122"/>
              </a:rPr>
              <a:t> </a:t>
            </a:r>
            <a:r>
              <a:rPr sz="1600" spc="-210" dirty="0">
                <a:latin typeface="宋体" panose="02010600030101010101" pitchFamily="2" charset="-122"/>
                <a:cs typeface="宋体" panose="02010600030101010101" pitchFamily="2" charset="-122"/>
              </a:rPr>
              <a:t>type,</a:t>
            </a:r>
            <a:r>
              <a:rPr sz="1600" spc="-420" dirty="0">
                <a:latin typeface="宋体" panose="02010600030101010101" pitchFamily="2" charset="-122"/>
                <a:cs typeface="宋体" panose="02010600030101010101" pitchFamily="2" charset="-122"/>
              </a:rPr>
              <a:t> </a:t>
            </a:r>
            <a:r>
              <a:rPr sz="1600" spc="-360" dirty="0">
                <a:latin typeface="宋体" panose="02010600030101010101" pitchFamily="2" charset="-122"/>
                <a:cs typeface="宋体" panose="02010600030101010101" pitchFamily="2" charset="-122"/>
              </a:rPr>
              <a:t>if</a:t>
            </a:r>
            <a:r>
              <a:rPr sz="1600" spc="-405" dirty="0">
                <a:latin typeface="宋体" panose="02010600030101010101" pitchFamily="2" charset="-122"/>
                <a:cs typeface="宋体" panose="02010600030101010101" pitchFamily="2" charset="-122"/>
              </a:rPr>
              <a:t> </a:t>
            </a:r>
            <a:r>
              <a:rPr sz="1600" spc="-385" dirty="0">
                <a:latin typeface="宋体" panose="02010600030101010101" pitchFamily="2" charset="-122"/>
                <a:cs typeface="宋体" panose="02010600030101010101" pitchFamily="2" charset="-122"/>
              </a:rPr>
              <a:t>it</a:t>
            </a:r>
            <a:r>
              <a:rPr sz="1600" spc="-390" dirty="0">
                <a:latin typeface="宋体" panose="02010600030101010101" pitchFamily="2" charset="-122"/>
                <a:cs typeface="宋体" panose="02010600030101010101" pitchFamily="2" charset="-122"/>
              </a:rPr>
              <a:t> </a:t>
            </a:r>
            <a:r>
              <a:rPr sz="1600" spc="-245" dirty="0">
                <a:latin typeface="宋体" panose="02010600030101010101" pitchFamily="2" charset="-122"/>
                <a:cs typeface="宋体" panose="02010600030101010101" pitchFamily="2" charset="-122"/>
              </a:rPr>
              <a:t>e</a:t>
            </a:r>
            <a:r>
              <a:rPr sz="1600" cap="small" spc="-245" dirty="0">
                <a:latin typeface="宋体" panose="02010600030101010101" pitchFamily="2" charset="-122"/>
                <a:cs typeface="宋体" panose="02010600030101010101" pitchFamily="2" charset="-122"/>
              </a:rPr>
              <a:t>x</a:t>
            </a:r>
            <a:r>
              <a:rPr sz="1600" spc="-245" dirty="0">
                <a:latin typeface="宋体" panose="02010600030101010101" pitchFamily="2" charset="-122"/>
                <a:cs typeface="宋体" panose="02010600030101010101" pitchFamily="2" charset="-122"/>
              </a:rPr>
              <a:t>ists.</a:t>
            </a:r>
            <a:endParaRPr sz="1600" dirty="0">
              <a:latin typeface="宋体" panose="02010600030101010101" pitchFamily="2" charset="-122"/>
              <a:cs typeface="宋体" panose="02010600030101010101" pitchFamily="2" charset="-122"/>
            </a:endParaRPr>
          </a:p>
          <a:p>
            <a:pPr marL="755650" lvl="1" indent="-285750">
              <a:lnSpc>
                <a:spcPct val="100000"/>
              </a:lnSpc>
              <a:spcBef>
                <a:spcPts val="275"/>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节点</a:t>
            </a:r>
            <a:r>
              <a:rPr sz="1800" spc="-5" dirty="0">
                <a:latin typeface="宋体" panose="02010600030101010101" pitchFamily="2" charset="-122"/>
                <a:cs typeface="宋体" panose="02010600030101010101" pitchFamily="2" charset="-122"/>
              </a:rPr>
              <a:t>上</a:t>
            </a:r>
            <a:r>
              <a:rPr sz="1800" spc="-275" dirty="0">
                <a:latin typeface="宋体" panose="02010600030101010101" pitchFamily="2" charset="-122"/>
                <a:cs typeface="宋体" panose="02010600030101010101" pitchFamily="2" charset="-122"/>
              </a:rPr>
              <a:t>ins</a:t>
            </a:r>
            <a:r>
              <a:rPr sz="1800" spc="-270" dirty="0">
                <a:latin typeface="宋体" panose="02010600030101010101" pitchFamily="2" charset="-122"/>
                <a:cs typeface="宋体" panose="02010600030101010101" pitchFamily="2" charset="-122"/>
              </a:rPr>
              <a:t>t</a:t>
            </a:r>
            <a:r>
              <a:rPr sz="1800" spc="-114" dirty="0">
                <a:latin typeface="宋体" panose="02010600030101010101" pitchFamily="2" charset="-122"/>
                <a:cs typeface="宋体" panose="02010600030101010101" pitchFamily="2" charset="-122"/>
              </a:rPr>
              <a:t>ance</a:t>
            </a:r>
            <a:r>
              <a:rPr sz="1800" dirty="0">
                <a:latin typeface="宋体" panose="02010600030101010101" pitchFamily="2" charset="-122"/>
                <a:cs typeface="宋体" panose="02010600030101010101" pitchFamily="2" charset="-122"/>
              </a:rPr>
              <a:t>标签的值取自从</a:t>
            </a:r>
            <a:r>
              <a:rPr sz="1800" spc="55" dirty="0">
                <a:latin typeface="宋体" panose="02010600030101010101" pitchFamily="2" charset="-122"/>
                <a:cs typeface="宋体" panose="02010600030101010101" pitchFamily="2" charset="-122"/>
              </a:rPr>
              <a:t>API</a:t>
            </a:r>
            <a:r>
              <a:rPr sz="1800" spc="-480" dirty="0">
                <a:latin typeface="宋体" panose="02010600030101010101" pitchFamily="2" charset="-122"/>
                <a:cs typeface="宋体" panose="02010600030101010101" pitchFamily="2" charset="-122"/>
              </a:rPr>
              <a:t> </a:t>
            </a:r>
            <a:r>
              <a:rPr sz="1800" spc="-140" dirty="0">
                <a:latin typeface="宋体" panose="02010600030101010101" pitchFamily="2" charset="-122"/>
                <a:cs typeface="宋体" panose="02010600030101010101" pitchFamily="2" charset="-122"/>
              </a:rPr>
              <a:t>Ser</a:t>
            </a:r>
            <a:r>
              <a:rPr sz="1800" spc="-150" dirty="0">
                <a:latin typeface="宋体" panose="02010600030101010101" pitchFamily="2" charset="-122"/>
                <a:cs typeface="宋体" panose="02010600030101010101" pitchFamily="2" charset="-122"/>
              </a:rPr>
              <a:t>v</a:t>
            </a:r>
            <a:r>
              <a:rPr sz="1800" spc="-225" dirty="0">
                <a:latin typeface="宋体" panose="02010600030101010101" pitchFamily="2" charset="-122"/>
                <a:cs typeface="宋体" panose="02010600030101010101" pitchFamily="2" charset="-122"/>
              </a:rPr>
              <a:t>er</a:t>
            </a:r>
            <a:r>
              <a:rPr sz="1800" dirty="0">
                <a:latin typeface="宋体" panose="02010600030101010101" pitchFamily="2" charset="-122"/>
                <a:cs typeface="宋体" panose="02010600030101010101" pitchFamily="2" charset="-122"/>
              </a:rPr>
              <a:t>中发现的节点的名称；</a:t>
            </a:r>
          </a:p>
        </p:txBody>
      </p:sp>
      <p:pic>
        <p:nvPicPr>
          <p:cNvPr id="7"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8"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9" name="图片 8"/>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212340" cy="513080"/>
          </a:xfrm>
          <a:prstGeom prst="rect">
            <a:avLst/>
          </a:prstGeom>
        </p:spPr>
        <p:txBody>
          <a:bodyPr vert="horz" wrap="square" lIns="0" tIns="12700" rIns="0" bIns="0" rtlCol="0">
            <a:spAutoFit/>
          </a:bodyPr>
          <a:lstStyle/>
          <a:p>
            <a:pPr marL="12700">
              <a:lnSpc>
                <a:spcPct val="100000"/>
              </a:lnSpc>
              <a:spcBef>
                <a:spcPts val="100"/>
              </a:spcBef>
            </a:pPr>
            <a:r>
              <a:rPr sz="3200" b="0" spc="-130" dirty="0">
                <a:solidFill>
                  <a:srgbClr val="000000"/>
                </a:solidFill>
                <a:latin typeface="宋体" panose="02010600030101010101" pitchFamily="2" charset="-122"/>
                <a:cs typeface="宋体" panose="02010600030101010101" pitchFamily="2" charset="-122"/>
              </a:rPr>
              <a:t>Pod资源发现</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10081260" cy="4420870"/>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dirty="0">
                <a:latin typeface="宋体" panose="02010600030101010101" pitchFamily="2" charset="-122"/>
                <a:cs typeface="宋体" panose="02010600030101010101" pitchFamily="2" charset="-122"/>
              </a:rPr>
              <a:t>的</a:t>
            </a:r>
            <a:r>
              <a:rPr sz="2000" spc="10" dirty="0">
                <a:latin typeface="宋体" panose="02010600030101010101" pitchFamily="2" charset="-122"/>
                <a:cs typeface="宋体" panose="02010600030101010101" pitchFamily="2" charset="-122"/>
              </a:rPr>
              <a:t>pod</a:t>
            </a:r>
            <a:r>
              <a:rPr sz="2000" spc="-484" dirty="0">
                <a:latin typeface="宋体" panose="02010600030101010101" pitchFamily="2" charset="-122"/>
                <a:cs typeface="宋体" panose="02010600030101010101" pitchFamily="2" charset="-122"/>
              </a:rPr>
              <a:t> </a:t>
            </a:r>
            <a:r>
              <a:rPr sz="2000" spc="-290" dirty="0">
                <a:latin typeface="宋体" panose="02010600030101010101" pitchFamily="2" charset="-122"/>
                <a:cs typeface="宋体" panose="02010600030101010101" pitchFamily="2" charset="-122"/>
              </a:rPr>
              <a:t>rol</a:t>
            </a:r>
            <a:r>
              <a:rPr sz="2000" spc="-170" dirty="0">
                <a:latin typeface="宋体" panose="02010600030101010101" pitchFamily="2" charset="-122"/>
                <a:cs typeface="宋体" panose="02010600030101010101" pitchFamily="2" charset="-122"/>
              </a:rPr>
              <a:t>e</a:t>
            </a:r>
            <a:r>
              <a:rPr sz="2000" dirty="0">
                <a:latin typeface="宋体" panose="02010600030101010101" pitchFamily="2" charset="-122"/>
                <a:cs typeface="宋体" panose="02010600030101010101" pitchFamily="2" charset="-122"/>
              </a:rPr>
              <a:t>负责发现</a:t>
            </a:r>
            <a:r>
              <a:rPr sz="2000" spc="-75" dirty="0">
                <a:latin typeface="宋体" panose="02010600030101010101" pitchFamily="2" charset="-122"/>
                <a:cs typeface="宋体" panose="02010600030101010101" pitchFamily="2" charset="-122"/>
              </a:rPr>
              <a:t>Kuberne</a:t>
            </a:r>
            <a:r>
              <a:rPr sz="2000" spc="-85" dirty="0">
                <a:latin typeface="宋体" panose="02010600030101010101" pitchFamily="2" charset="-122"/>
                <a:cs typeface="宋体" panose="02010600030101010101" pitchFamily="2" charset="-122"/>
              </a:rPr>
              <a:t>t</a:t>
            </a:r>
            <a:r>
              <a:rPr sz="2000" spc="-220" dirty="0">
                <a:latin typeface="宋体" panose="02010600030101010101" pitchFamily="2" charset="-122"/>
                <a:cs typeface="宋体" panose="02010600030101010101" pitchFamily="2" charset="-122"/>
              </a:rPr>
              <a:t>e</a:t>
            </a:r>
            <a:r>
              <a:rPr sz="2000" spc="-225" dirty="0">
                <a:latin typeface="宋体" panose="02010600030101010101" pitchFamily="2" charset="-122"/>
                <a:cs typeface="宋体" panose="02010600030101010101" pitchFamily="2" charset="-122"/>
              </a:rPr>
              <a:t>s</a:t>
            </a:r>
            <a:r>
              <a:rPr sz="2000" dirty="0">
                <a:latin typeface="宋体" panose="02010600030101010101" pitchFamily="2" charset="-122"/>
                <a:cs typeface="宋体" panose="02010600030101010101" pitchFamily="2" charset="-122"/>
              </a:rPr>
              <a:t>集群上的每</a:t>
            </a:r>
            <a:r>
              <a:rPr sz="2000" spc="-15" dirty="0">
                <a:latin typeface="宋体" panose="02010600030101010101" pitchFamily="2" charset="-122"/>
                <a:cs typeface="宋体" panose="02010600030101010101" pitchFamily="2" charset="-122"/>
              </a:rPr>
              <a:t>个</a:t>
            </a:r>
            <a:r>
              <a:rPr sz="2000" spc="45" dirty="0">
                <a:latin typeface="宋体" panose="02010600030101010101" pitchFamily="2" charset="-122"/>
                <a:cs typeface="宋体" panose="02010600030101010101" pitchFamily="2" charset="-122"/>
              </a:rPr>
              <a:t>Pod</a:t>
            </a:r>
            <a:r>
              <a:rPr sz="2000" dirty="0">
                <a:latin typeface="宋体" panose="02010600030101010101" pitchFamily="2" charset="-122"/>
                <a:cs typeface="宋体" panose="02010600030101010101" pitchFamily="2" charset="-122"/>
              </a:rPr>
              <a:t>资源并暴露其容器为</a:t>
            </a:r>
            <a:r>
              <a:rPr sz="2000" spc="-275" dirty="0">
                <a:latin typeface="宋体" panose="02010600030101010101" pitchFamily="2" charset="-122"/>
                <a:cs typeface="宋体" panose="02010600030101010101" pitchFamily="2" charset="-122"/>
              </a:rPr>
              <a:t>targe</a:t>
            </a:r>
            <a:r>
              <a:rPr sz="2000" spc="-285" dirty="0">
                <a:latin typeface="宋体" panose="02010600030101010101" pitchFamily="2" charset="-122"/>
                <a:cs typeface="宋体" panose="02010600030101010101" pitchFamily="2" charset="-122"/>
              </a:rPr>
              <a:t>t</a:t>
            </a:r>
            <a:r>
              <a:rPr sz="2000" dirty="0">
                <a:latin typeface="宋体" panose="02010600030101010101" pitchFamily="2" charset="-122"/>
                <a:cs typeface="宋体" panose="02010600030101010101" pitchFamily="2" charset="-122"/>
              </a:rPr>
              <a:t>；</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把</a:t>
            </a:r>
            <a:r>
              <a:rPr sz="1800" spc="40" dirty="0">
                <a:latin typeface="宋体" panose="02010600030101010101" pitchFamily="2" charset="-122"/>
                <a:cs typeface="宋体" panose="02010600030101010101" pitchFamily="2" charset="-122"/>
              </a:rPr>
              <a:t>Pod</a:t>
            </a:r>
            <a:r>
              <a:rPr sz="1800" dirty="0">
                <a:latin typeface="宋体" panose="02010600030101010101" pitchFamily="2" charset="-122"/>
                <a:cs typeface="宋体" panose="02010600030101010101" pitchFamily="2" charset="-122"/>
              </a:rPr>
              <a:t>上声明的每个端口视作一个</a:t>
            </a:r>
            <a:r>
              <a:rPr sz="1800" spc="-210" dirty="0">
                <a:latin typeface="宋体" panose="02010600030101010101" pitchFamily="2" charset="-122"/>
                <a:cs typeface="宋体" panose="02010600030101010101" pitchFamily="2" charset="-122"/>
              </a:rPr>
              <a:t>target；</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会为未指定端口的容器创建“无端口”类型</a:t>
            </a:r>
            <a:r>
              <a:rPr sz="1800" dirty="0">
                <a:latin typeface="宋体" panose="02010600030101010101" pitchFamily="2" charset="-122"/>
                <a:cs typeface="宋体" panose="02010600030101010101" pitchFamily="2" charset="-122"/>
              </a:rPr>
              <a:t>的</a:t>
            </a:r>
            <a:r>
              <a:rPr sz="1800" spc="-210" dirty="0">
                <a:latin typeface="宋体" panose="02010600030101010101" pitchFamily="2" charset="-122"/>
                <a:cs typeface="宋体" panose="02010600030101010101" pitchFamily="2" charset="-122"/>
              </a:rPr>
              <a:t>target，</a:t>
            </a:r>
            <a:r>
              <a:rPr sz="1800" spc="-5" dirty="0">
                <a:latin typeface="宋体" panose="02010600030101010101" pitchFamily="2" charset="-122"/>
                <a:cs typeface="宋体" panose="02010600030101010101" pitchFamily="2" charset="-122"/>
              </a:rPr>
              <a:t>以便于用户通过</a:t>
            </a:r>
            <a:r>
              <a:rPr sz="1800" spc="-250" dirty="0">
                <a:latin typeface="宋体" panose="02010600030101010101" pitchFamily="2" charset="-122"/>
                <a:cs typeface="宋体" panose="02010600030101010101" pitchFamily="2" charset="-122"/>
              </a:rPr>
              <a:t>relabel</a:t>
            </a:r>
            <a:r>
              <a:rPr sz="1800" spc="-5" dirty="0">
                <a:latin typeface="宋体" panose="02010600030101010101" pitchFamily="2" charset="-122"/>
                <a:cs typeface="宋体" panose="02010600030101010101" pitchFamily="2" charset="-122"/>
              </a:rPr>
              <a:t>机制手动添加端口</a:t>
            </a:r>
            <a:endParaRPr sz="1800">
              <a:latin typeface="宋体" panose="02010600030101010101" pitchFamily="2" charset="-122"/>
              <a:cs typeface="宋体" panose="02010600030101010101" pitchFamily="2" charset="-122"/>
            </a:endParaRPr>
          </a:p>
          <a:p>
            <a:pPr marL="755650" lvl="1" indent="-285750">
              <a:lnSpc>
                <a:spcPct val="100000"/>
              </a:lnSpc>
              <a:spcBef>
                <a:spcPts val="295"/>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可用的部</a:t>
            </a:r>
            <a:r>
              <a:rPr sz="1800" spc="-5" dirty="0">
                <a:latin typeface="宋体" panose="02010600030101010101" pitchFamily="2" charset="-122"/>
                <a:cs typeface="宋体" panose="02010600030101010101" pitchFamily="2" charset="-122"/>
              </a:rPr>
              <a:t>分</a:t>
            </a:r>
            <a:r>
              <a:rPr sz="1800" spc="165" dirty="0">
                <a:latin typeface="宋体" panose="02010600030101010101" pitchFamily="2" charset="-122"/>
                <a:cs typeface="宋体" panose="02010600030101010101" pitchFamily="2" charset="-122"/>
              </a:rPr>
              <a:t>m</a:t>
            </a:r>
            <a:r>
              <a:rPr sz="1800" spc="170" dirty="0">
                <a:latin typeface="宋体" panose="02010600030101010101" pitchFamily="2" charset="-122"/>
                <a:cs typeface="宋体" panose="02010600030101010101" pitchFamily="2" charset="-122"/>
              </a:rPr>
              <a:t>e</a:t>
            </a:r>
            <a:r>
              <a:rPr sz="1800" spc="-275" dirty="0">
                <a:latin typeface="宋体" panose="02010600030101010101" pitchFamily="2" charset="-122"/>
                <a:cs typeface="宋体" panose="02010600030101010101" pitchFamily="2" charset="-122"/>
              </a:rPr>
              <a:t>ta</a:t>
            </a:r>
            <a:r>
              <a:rPr sz="1800" spc="-185" dirty="0">
                <a:latin typeface="宋体" panose="02010600030101010101" pitchFamily="2" charset="-122"/>
                <a:cs typeface="宋体" panose="02010600030101010101" pitchFamily="2" charset="-122"/>
              </a:rPr>
              <a:t>da</a:t>
            </a:r>
            <a:r>
              <a:rPr sz="1800" spc="-180" dirty="0">
                <a:latin typeface="宋体" panose="02010600030101010101" pitchFamily="2" charset="-122"/>
                <a:cs typeface="宋体" panose="02010600030101010101" pitchFamily="2" charset="-122"/>
              </a:rPr>
              <a:t>ta</a:t>
            </a:r>
            <a:r>
              <a:rPr sz="1800" dirty="0">
                <a:latin typeface="宋体" panose="02010600030101010101" pitchFamily="2" charset="-122"/>
                <a:cs typeface="宋体" panose="02010600030101010101" pitchFamily="2" charset="-122"/>
              </a:rPr>
              <a:t>标签如下</a:t>
            </a:r>
            <a:endParaRPr sz="1800">
              <a:latin typeface="宋体" panose="02010600030101010101" pitchFamily="2" charset="-122"/>
              <a:cs typeface="宋体" panose="02010600030101010101" pitchFamily="2" charset="-122"/>
            </a:endParaRPr>
          </a:p>
          <a:p>
            <a:pPr marL="1205865" lvl="2" indent="-280035">
              <a:lnSpc>
                <a:spcPct val="100000"/>
              </a:lnSpc>
              <a:spcBef>
                <a:spcPts val="320"/>
              </a:spcBef>
              <a:buFont typeface="Wingdings" panose="05000000000000000000"/>
              <a:buChar char=""/>
              <a:tabLst>
                <a:tab pos="1206500" algn="l"/>
                <a:tab pos="1409065"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50" dirty="0">
                <a:latin typeface="宋体" panose="02010600030101010101" pitchFamily="2" charset="-122"/>
                <a:cs typeface="宋体" panose="02010600030101010101" pitchFamily="2" charset="-122"/>
              </a:rPr>
              <a:t>meta</a:t>
            </a:r>
            <a:r>
              <a:rPr sz="1600" dirty="0">
                <a:latin typeface="宋体" panose="02010600030101010101" pitchFamily="2" charset="-122"/>
                <a:cs typeface="宋体" panose="02010600030101010101" pitchFamily="2" charset="-122"/>
              </a:rPr>
              <a:t>_</a:t>
            </a:r>
            <a:r>
              <a:rPr sz="1600" spc="-75" dirty="0">
                <a:latin typeface="宋体" panose="02010600030101010101" pitchFamily="2" charset="-122"/>
                <a:cs typeface="宋体" panose="02010600030101010101" pitchFamily="2" charset="-122"/>
              </a:rPr>
              <a:t>kubern</a:t>
            </a:r>
            <a:r>
              <a:rPr sz="1600" spc="-235" dirty="0">
                <a:latin typeface="宋体" panose="02010600030101010101" pitchFamily="2" charset="-122"/>
                <a:cs typeface="宋体" panose="02010600030101010101" pitchFamily="2" charset="-122"/>
              </a:rPr>
              <a:t>et</a:t>
            </a:r>
            <a:r>
              <a:rPr sz="1600" spc="-145" dirty="0">
                <a:latin typeface="宋体" panose="02010600030101010101" pitchFamily="2" charset="-122"/>
                <a:cs typeface="宋体" panose="02010600030101010101" pitchFamily="2" charset="-122"/>
              </a:rPr>
              <a:t>e</a:t>
            </a:r>
            <a:r>
              <a:rPr sz="1600" spc="-220" dirty="0">
                <a:latin typeface="宋体" panose="02010600030101010101" pitchFamily="2" charset="-122"/>
                <a:cs typeface="宋体" panose="02010600030101010101" pitchFamily="2" charset="-122"/>
              </a:rPr>
              <a:t>s</a:t>
            </a:r>
            <a:r>
              <a:rPr sz="1600" dirty="0">
                <a:latin typeface="宋体" panose="02010600030101010101" pitchFamily="2" charset="-122"/>
                <a:cs typeface="宋体" panose="02010600030101010101" pitchFamily="2" charset="-122"/>
              </a:rPr>
              <a:t>_</a:t>
            </a:r>
            <a:r>
              <a:rPr sz="1600" spc="-90" dirty="0">
                <a:latin typeface="宋体" panose="02010600030101010101" pitchFamily="2" charset="-122"/>
                <a:cs typeface="宋体" panose="02010600030101010101" pitchFamily="2" charset="-122"/>
              </a:rPr>
              <a:t>namespace:</a:t>
            </a:r>
            <a:r>
              <a:rPr sz="1600" spc="-440" dirty="0">
                <a:latin typeface="宋体" panose="02010600030101010101" pitchFamily="2" charset="-122"/>
                <a:cs typeface="宋体" panose="02010600030101010101" pitchFamily="2" charset="-122"/>
              </a:rPr>
              <a:t> </a:t>
            </a:r>
            <a:r>
              <a:rPr sz="1600" spc="20" dirty="0">
                <a:latin typeface="宋体" panose="02010600030101010101" pitchFamily="2" charset="-122"/>
                <a:cs typeface="宋体" panose="02010600030101010101" pitchFamily="2" charset="-122"/>
              </a:rPr>
              <a:t>The</a:t>
            </a:r>
            <a:r>
              <a:rPr sz="1600" spc="-409" dirty="0">
                <a:latin typeface="宋体" panose="02010600030101010101" pitchFamily="2" charset="-122"/>
                <a:cs typeface="宋体" panose="02010600030101010101" pitchFamily="2" charset="-122"/>
              </a:rPr>
              <a:t> </a:t>
            </a:r>
            <a:r>
              <a:rPr sz="1600" spc="-40" dirty="0">
                <a:latin typeface="宋体" panose="02010600030101010101" pitchFamily="2" charset="-122"/>
                <a:cs typeface="宋体" panose="02010600030101010101" pitchFamily="2" charset="-122"/>
              </a:rPr>
              <a:t>namespac</a:t>
            </a:r>
            <a:r>
              <a:rPr sz="1600" spc="-135" dirty="0">
                <a:latin typeface="宋体" panose="02010600030101010101" pitchFamily="2" charset="-122"/>
                <a:cs typeface="宋体" panose="02010600030101010101" pitchFamily="2" charset="-122"/>
              </a:rPr>
              <a:t>e</a:t>
            </a:r>
            <a:r>
              <a:rPr sz="1600" spc="-420"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420"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th</a:t>
            </a:r>
            <a:r>
              <a:rPr sz="1600" spc="-135" dirty="0">
                <a:latin typeface="宋体" panose="02010600030101010101" pitchFamily="2" charset="-122"/>
                <a:cs typeface="宋体" panose="02010600030101010101" pitchFamily="2" charset="-122"/>
              </a:rPr>
              <a:t>e</a:t>
            </a:r>
            <a:r>
              <a:rPr sz="1600" spc="-420" dirty="0">
                <a:latin typeface="宋体" panose="02010600030101010101" pitchFamily="2" charset="-122"/>
                <a:cs typeface="宋体" panose="02010600030101010101" pitchFamily="2" charset="-122"/>
              </a:rPr>
              <a:t> </a:t>
            </a:r>
            <a:r>
              <a:rPr sz="1600" spc="15" dirty="0">
                <a:latin typeface="宋体" panose="02010600030101010101" pitchFamily="2" charset="-122"/>
                <a:cs typeface="宋体" panose="02010600030101010101" pitchFamily="2" charset="-122"/>
              </a:rPr>
              <a:t>p</a:t>
            </a:r>
            <a:r>
              <a:rPr sz="1600" spc="20" dirty="0">
                <a:latin typeface="宋体" panose="02010600030101010101" pitchFamily="2" charset="-122"/>
                <a:cs typeface="宋体" panose="02010600030101010101" pitchFamily="2" charset="-122"/>
              </a:rPr>
              <a:t>o</a:t>
            </a:r>
            <a:r>
              <a:rPr sz="1600" dirty="0">
                <a:latin typeface="宋体" panose="02010600030101010101" pitchFamily="2" charset="-122"/>
                <a:cs typeface="宋体" panose="02010600030101010101" pitchFamily="2" charset="-122"/>
              </a:rPr>
              <a:t>d</a:t>
            </a:r>
            <a:r>
              <a:rPr sz="1600" spc="-409" dirty="0">
                <a:latin typeface="宋体" panose="02010600030101010101" pitchFamily="2" charset="-122"/>
                <a:cs typeface="宋体" panose="02010600030101010101" pitchFamily="2" charset="-122"/>
              </a:rPr>
              <a:t> </a:t>
            </a:r>
            <a:r>
              <a:rPr sz="1600" spc="15" dirty="0">
                <a:latin typeface="宋体" panose="02010600030101010101" pitchFamily="2" charset="-122"/>
                <a:cs typeface="宋体" panose="02010600030101010101" pitchFamily="2" charset="-122"/>
              </a:rPr>
              <a:t>o</a:t>
            </a:r>
            <a:r>
              <a:rPr sz="1600" spc="20" dirty="0">
                <a:latin typeface="宋体" panose="02010600030101010101" pitchFamily="2" charset="-122"/>
                <a:cs typeface="宋体" panose="02010600030101010101" pitchFamily="2" charset="-122"/>
              </a:rPr>
              <a:t>b</a:t>
            </a:r>
            <a:r>
              <a:rPr sz="1600" spc="-285" dirty="0">
                <a:latin typeface="宋体" panose="02010600030101010101" pitchFamily="2" charset="-122"/>
                <a:cs typeface="宋体" panose="02010600030101010101" pitchFamily="2" charset="-122"/>
              </a:rPr>
              <a:t>je</a:t>
            </a:r>
            <a:r>
              <a:rPr sz="1600" spc="-145" dirty="0">
                <a:latin typeface="宋体" panose="02010600030101010101" pitchFamily="2" charset="-122"/>
                <a:cs typeface="宋体" panose="02010600030101010101" pitchFamily="2" charset="-122"/>
              </a:rPr>
              <a:t>c</a:t>
            </a:r>
            <a:r>
              <a:rPr sz="1600" spc="-345" dirty="0">
                <a:latin typeface="宋体" panose="02010600030101010101" pitchFamily="2" charset="-122"/>
                <a:cs typeface="宋体" panose="02010600030101010101" pitchFamily="2" charset="-122"/>
              </a:rPr>
              <a:t>t</a:t>
            </a:r>
            <a:r>
              <a:rPr sz="1600" spc="-450" dirty="0">
                <a:latin typeface="宋体" panose="02010600030101010101" pitchFamily="2" charset="-122"/>
                <a:cs typeface="宋体" panose="02010600030101010101" pitchFamily="2" charset="-122"/>
              </a:rPr>
              <a:t>.</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Font typeface="Wingdings" panose="05000000000000000000"/>
              <a:buChar char=""/>
              <a:tabLst>
                <a:tab pos="1206500" algn="l"/>
                <a:tab pos="1409065"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50" dirty="0">
                <a:latin typeface="宋体" panose="02010600030101010101" pitchFamily="2" charset="-122"/>
                <a:cs typeface="宋体" panose="02010600030101010101" pitchFamily="2" charset="-122"/>
              </a:rPr>
              <a:t>meta</a:t>
            </a:r>
            <a:r>
              <a:rPr sz="1600" dirty="0">
                <a:latin typeface="宋体" panose="02010600030101010101" pitchFamily="2" charset="-122"/>
                <a:cs typeface="宋体" panose="02010600030101010101" pitchFamily="2" charset="-122"/>
              </a:rPr>
              <a:t>_</a:t>
            </a:r>
            <a:r>
              <a:rPr sz="1600" spc="-75" dirty="0">
                <a:latin typeface="宋体" panose="02010600030101010101" pitchFamily="2" charset="-122"/>
                <a:cs typeface="宋体" panose="02010600030101010101" pitchFamily="2" charset="-122"/>
              </a:rPr>
              <a:t>kubern</a:t>
            </a:r>
            <a:r>
              <a:rPr sz="1600" spc="-235" dirty="0">
                <a:latin typeface="宋体" panose="02010600030101010101" pitchFamily="2" charset="-122"/>
                <a:cs typeface="宋体" panose="02010600030101010101" pitchFamily="2" charset="-122"/>
              </a:rPr>
              <a:t>et</a:t>
            </a:r>
            <a:r>
              <a:rPr sz="1600" spc="-145" dirty="0">
                <a:latin typeface="宋体" panose="02010600030101010101" pitchFamily="2" charset="-122"/>
                <a:cs typeface="宋体" panose="02010600030101010101" pitchFamily="2" charset="-122"/>
              </a:rPr>
              <a:t>e</a:t>
            </a:r>
            <a:r>
              <a:rPr sz="1600" spc="-220" dirty="0">
                <a:latin typeface="宋体" panose="02010600030101010101" pitchFamily="2" charset="-122"/>
                <a:cs typeface="宋体" panose="02010600030101010101" pitchFamily="2" charset="-122"/>
              </a:rPr>
              <a:t>s</a:t>
            </a:r>
            <a:r>
              <a:rPr sz="1600" dirty="0">
                <a:latin typeface="宋体" panose="02010600030101010101" pitchFamily="2" charset="-122"/>
                <a:cs typeface="宋体" panose="02010600030101010101" pitchFamily="2" charset="-122"/>
              </a:rPr>
              <a:t>_</a:t>
            </a:r>
            <a:r>
              <a:rPr sz="1600" spc="10" dirty="0">
                <a:latin typeface="宋体" panose="02010600030101010101" pitchFamily="2" charset="-122"/>
                <a:cs typeface="宋体" panose="02010600030101010101" pitchFamily="2" charset="-122"/>
              </a:rPr>
              <a:t>pod</a:t>
            </a:r>
            <a:r>
              <a:rPr sz="1600" dirty="0">
                <a:latin typeface="宋体" panose="02010600030101010101" pitchFamily="2" charset="-122"/>
                <a:cs typeface="宋体" panose="02010600030101010101" pitchFamily="2" charset="-122"/>
              </a:rPr>
              <a:t>_</a:t>
            </a:r>
            <a:r>
              <a:rPr sz="1600" spc="95" dirty="0">
                <a:latin typeface="宋体" panose="02010600030101010101" pitchFamily="2" charset="-122"/>
                <a:cs typeface="宋体" panose="02010600030101010101" pitchFamily="2" charset="-122"/>
              </a:rPr>
              <a:t>na</a:t>
            </a:r>
            <a:r>
              <a:rPr sz="1600" spc="90" dirty="0">
                <a:latin typeface="宋体" panose="02010600030101010101" pitchFamily="2" charset="-122"/>
                <a:cs typeface="宋体" panose="02010600030101010101" pitchFamily="2" charset="-122"/>
              </a:rPr>
              <a:t>m</a:t>
            </a:r>
            <a:r>
              <a:rPr sz="1600" spc="-295" dirty="0">
                <a:latin typeface="宋体" panose="02010600030101010101" pitchFamily="2" charset="-122"/>
                <a:cs typeface="宋体" panose="02010600030101010101" pitchFamily="2" charset="-122"/>
              </a:rPr>
              <a:t>e:</a:t>
            </a:r>
            <a:r>
              <a:rPr sz="1600" spc="-430" dirty="0">
                <a:latin typeface="宋体" panose="02010600030101010101" pitchFamily="2" charset="-122"/>
                <a:cs typeface="宋体" panose="02010600030101010101" pitchFamily="2" charset="-122"/>
              </a:rPr>
              <a:t> </a:t>
            </a:r>
            <a:r>
              <a:rPr sz="1600" spc="20" dirty="0">
                <a:latin typeface="宋体" panose="02010600030101010101" pitchFamily="2" charset="-122"/>
                <a:cs typeface="宋体" panose="02010600030101010101" pitchFamily="2" charset="-122"/>
              </a:rPr>
              <a:t>The</a:t>
            </a:r>
            <a:r>
              <a:rPr sz="1600" spc="-409" dirty="0">
                <a:latin typeface="宋体" panose="02010600030101010101" pitchFamily="2" charset="-122"/>
                <a:cs typeface="宋体" panose="02010600030101010101" pitchFamily="2" charset="-122"/>
              </a:rPr>
              <a:t> </a:t>
            </a:r>
            <a:r>
              <a:rPr sz="1600" spc="40" dirty="0">
                <a:latin typeface="宋体" panose="02010600030101010101" pitchFamily="2" charset="-122"/>
                <a:cs typeface="宋体" panose="02010600030101010101" pitchFamily="2" charset="-122"/>
              </a:rPr>
              <a:t>name</a:t>
            </a:r>
            <a:r>
              <a:rPr sz="1600" spc="-409"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405"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th</a:t>
            </a:r>
            <a:r>
              <a:rPr sz="1600" spc="-135" dirty="0">
                <a:latin typeface="宋体" panose="02010600030101010101" pitchFamily="2" charset="-122"/>
                <a:cs typeface="宋体" panose="02010600030101010101" pitchFamily="2" charset="-122"/>
              </a:rPr>
              <a:t>e</a:t>
            </a:r>
            <a:r>
              <a:rPr sz="1600" spc="-420" dirty="0">
                <a:latin typeface="宋体" panose="02010600030101010101" pitchFamily="2" charset="-122"/>
                <a:cs typeface="宋体" panose="02010600030101010101" pitchFamily="2" charset="-122"/>
              </a:rPr>
              <a:t> </a:t>
            </a:r>
            <a:r>
              <a:rPr sz="1600" spc="15" dirty="0">
                <a:latin typeface="宋体" panose="02010600030101010101" pitchFamily="2" charset="-122"/>
                <a:cs typeface="宋体" panose="02010600030101010101" pitchFamily="2" charset="-122"/>
              </a:rPr>
              <a:t>p</a:t>
            </a:r>
            <a:r>
              <a:rPr sz="1600" spc="20" dirty="0">
                <a:latin typeface="宋体" panose="02010600030101010101" pitchFamily="2" charset="-122"/>
                <a:cs typeface="宋体" panose="02010600030101010101" pitchFamily="2" charset="-122"/>
              </a:rPr>
              <a:t>o</a:t>
            </a:r>
            <a:r>
              <a:rPr sz="1600" dirty="0">
                <a:latin typeface="宋体" panose="02010600030101010101" pitchFamily="2" charset="-122"/>
                <a:cs typeface="宋体" panose="02010600030101010101" pitchFamily="2" charset="-122"/>
              </a:rPr>
              <a:t>d</a:t>
            </a:r>
            <a:r>
              <a:rPr sz="1600" spc="-420" dirty="0">
                <a:latin typeface="宋体" panose="02010600030101010101" pitchFamily="2" charset="-122"/>
                <a:cs typeface="宋体" panose="02010600030101010101" pitchFamily="2" charset="-122"/>
              </a:rPr>
              <a:t> </a:t>
            </a:r>
            <a:r>
              <a:rPr sz="1600" spc="15" dirty="0">
                <a:latin typeface="宋体" panose="02010600030101010101" pitchFamily="2" charset="-122"/>
                <a:cs typeface="宋体" panose="02010600030101010101" pitchFamily="2" charset="-122"/>
              </a:rPr>
              <a:t>o</a:t>
            </a:r>
            <a:r>
              <a:rPr sz="1600" spc="20" dirty="0">
                <a:latin typeface="宋体" panose="02010600030101010101" pitchFamily="2" charset="-122"/>
                <a:cs typeface="宋体" panose="02010600030101010101" pitchFamily="2" charset="-122"/>
              </a:rPr>
              <a:t>b</a:t>
            </a:r>
            <a:r>
              <a:rPr sz="1600" spc="-285" dirty="0">
                <a:latin typeface="宋体" panose="02010600030101010101" pitchFamily="2" charset="-122"/>
                <a:cs typeface="宋体" panose="02010600030101010101" pitchFamily="2" charset="-122"/>
              </a:rPr>
              <a:t>je</a:t>
            </a:r>
            <a:r>
              <a:rPr sz="1600" spc="-145" dirty="0">
                <a:latin typeface="宋体" panose="02010600030101010101" pitchFamily="2" charset="-122"/>
                <a:cs typeface="宋体" panose="02010600030101010101" pitchFamily="2" charset="-122"/>
              </a:rPr>
              <a:t>c</a:t>
            </a:r>
            <a:r>
              <a:rPr sz="1600" spc="-395" dirty="0">
                <a:latin typeface="宋体" panose="02010600030101010101" pitchFamily="2" charset="-122"/>
                <a:cs typeface="宋体" panose="02010600030101010101" pitchFamily="2" charset="-122"/>
              </a:rPr>
              <a:t>t.</a:t>
            </a:r>
            <a:endParaRPr sz="1600">
              <a:latin typeface="宋体" panose="02010600030101010101" pitchFamily="2" charset="-122"/>
              <a:cs typeface="宋体" panose="02010600030101010101" pitchFamily="2" charset="-122"/>
            </a:endParaRPr>
          </a:p>
          <a:p>
            <a:pPr marL="1205865" lvl="2" indent="-280035">
              <a:lnSpc>
                <a:spcPct val="100000"/>
              </a:lnSpc>
              <a:spcBef>
                <a:spcPts val="300"/>
              </a:spcBef>
              <a:buFont typeface="Wingdings" panose="05000000000000000000"/>
              <a:buChar char=""/>
              <a:tabLst>
                <a:tab pos="1206500" algn="l"/>
                <a:tab pos="1409065"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50" dirty="0">
                <a:latin typeface="宋体" panose="02010600030101010101" pitchFamily="2" charset="-122"/>
                <a:cs typeface="宋体" panose="02010600030101010101" pitchFamily="2" charset="-122"/>
              </a:rPr>
              <a:t>meta</a:t>
            </a:r>
            <a:r>
              <a:rPr sz="1600" dirty="0">
                <a:latin typeface="宋体" panose="02010600030101010101" pitchFamily="2" charset="-122"/>
                <a:cs typeface="宋体" panose="02010600030101010101" pitchFamily="2" charset="-122"/>
              </a:rPr>
              <a:t>_</a:t>
            </a:r>
            <a:r>
              <a:rPr sz="1600" spc="-75" dirty="0">
                <a:latin typeface="宋体" panose="02010600030101010101" pitchFamily="2" charset="-122"/>
                <a:cs typeface="宋体" panose="02010600030101010101" pitchFamily="2" charset="-122"/>
              </a:rPr>
              <a:t>kubern</a:t>
            </a:r>
            <a:r>
              <a:rPr sz="1600" spc="-235" dirty="0">
                <a:latin typeface="宋体" panose="02010600030101010101" pitchFamily="2" charset="-122"/>
                <a:cs typeface="宋体" panose="02010600030101010101" pitchFamily="2" charset="-122"/>
              </a:rPr>
              <a:t>et</a:t>
            </a:r>
            <a:r>
              <a:rPr sz="1600" spc="-145" dirty="0">
                <a:latin typeface="宋体" panose="02010600030101010101" pitchFamily="2" charset="-122"/>
                <a:cs typeface="宋体" panose="02010600030101010101" pitchFamily="2" charset="-122"/>
              </a:rPr>
              <a:t>e</a:t>
            </a:r>
            <a:r>
              <a:rPr sz="1600" spc="-220" dirty="0">
                <a:latin typeface="宋体" panose="02010600030101010101" pitchFamily="2" charset="-122"/>
                <a:cs typeface="宋体" panose="02010600030101010101" pitchFamily="2" charset="-122"/>
              </a:rPr>
              <a:t>s</a:t>
            </a:r>
            <a:r>
              <a:rPr sz="1600" dirty="0">
                <a:latin typeface="宋体" panose="02010600030101010101" pitchFamily="2" charset="-122"/>
                <a:cs typeface="宋体" panose="02010600030101010101" pitchFamily="2" charset="-122"/>
              </a:rPr>
              <a:t>_</a:t>
            </a:r>
            <a:r>
              <a:rPr sz="1600" spc="10" dirty="0">
                <a:latin typeface="宋体" panose="02010600030101010101" pitchFamily="2" charset="-122"/>
                <a:cs typeface="宋体" panose="02010600030101010101" pitchFamily="2" charset="-122"/>
              </a:rPr>
              <a:t>pod</a:t>
            </a:r>
            <a:r>
              <a:rPr sz="1600" dirty="0">
                <a:latin typeface="宋体" panose="02010600030101010101" pitchFamily="2" charset="-122"/>
                <a:cs typeface="宋体" panose="02010600030101010101" pitchFamily="2" charset="-122"/>
              </a:rPr>
              <a:t>_</a:t>
            </a:r>
            <a:r>
              <a:rPr sz="1600" spc="-210" dirty="0">
                <a:latin typeface="宋体" panose="02010600030101010101" pitchFamily="2" charset="-122"/>
                <a:cs typeface="宋体" panose="02010600030101010101" pitchFamily="2" charset="-122"/>
              </a:rPr>
              <a:t>i</a:t>
            </a:r>
            <a:r>
              <a:rPr sz="1600" spc="-220" dirty="0">
                <a:latin typeface="宋体" panose="02010600030101010101" pitchFamily="2" charset="-122"/>
                <a:cs typeface="宋体" panose="02010600030101010101" pitchFamily="2" charset="-122"/>
              </a:rPr>
              <a:t>p</a:t>
            </a:r>
            <a:r>
              <a:rPr sz="1600" spc="-450" dirty="0">
                <a:latin typeface="宋体" panose="02010600030101010101" pitchFamily="2" charset="-122"/>
                <a:cs typeface="宋体" panose="02010600030101010101" pitchFamily="2" charset="-122"/>
              </a:rPr>
              <a:t>:</a:t>
            </a:r>
            <a:r>
              <a:rPr sz="1600" spc="-434" dirty="0">
                <a:latin typeface="宋体" panose="02010600030101010101" pitchFamily="2" charset="-122"/>
                <a:cs typeface="宋体" panose="02010600030101010101" pitchFamily="2" charset="-122"/>
              </a:rPr>
              <a:t> </a:t>
            </a:r>
            <a:r>
              <a:rPr sz="1600" spc="20" dirty="0">
                <a:latin typeface="宋体" panose="02010600030101010101" pitchFamily="2" charset="-122"/>
                <a:cs typeface="宋体" panose="02010600030101010101" pitchFamily="2" charset="-122"/>
              </a:rPr>
              <a:t>The</a:t>
            </a:r>
            <a:r>
              <a:rPr sz="1600" spc="-409" dirty="0">
                <a:latin typeface="宋体" panose="02010600030101010101" pitchFamily="2" charset="-122"/>
                <a:cs typeface="宋体" panose="02010600030101010101" pitchFamily="2" charset="-122"/>
              </a:rPr>
              <a:t> </a:t>
            </a:r>
            <a:r>
              <a:rPr sz="1600" spc="15" dirty="0">
                <a:latin typeface="宋体" panose="02010600030101010101" pitchFamily="2" charset="-122"/>
                <a:cs typeface="宋体" panose="02010600030101010101" pitchFamily="2" charset="-122"/>
              </a:rPr>
              <a:t>p</a:t>
            </a:r>
            <a:r>
              <a:rPr sz="1600" spc="20" dirty="0">
                <a:latin typeface="宋体" panose="02010600030101010101" pitchFamily="2" charset="-122"/>
                <a:cs typeface="宋体" panose="02010600030101010101" pitchFamily="2" charset="-122"/>
              </a:rPr>
              <a:t>o</a:t>
            </a:r>
            <a:r>
              <a:rPr sz="1600" dirty="0">
                <a:latin typeface="宋体" panose="02010600030101010101" pitchFamily="2" charset="-122"/>
                <a:cs typeface="宋体" panose="02010600030101010101" pitchFamily="2" charset="-122"/>
              </a:rPr>
              <a:t>d</a:t>
            </a:r>
            <a:r>
              <a:rPr sz="1600" spc="-409" dirty="0">
                <a:latin typeface="宋体" panose="02010600030101010101" pitchFamily="2" charset="-122"/>
                <a:cs typeface="宋体" panose="02010600030101010101" pitchFamily="2" charset="-122"/>
              </a:rPr>
              <a:t> </a:t>
            </a:r>
            <a:r>
              <a:rPr sz="1600" spc="-70" dirty="0">
                <a:latin typeface="宋体" panose="02010600030101010101" pitchFamily="2" charset="-122"/>
                <a:cs typeface="宋体" panose="02010600030101010101" pitchFamily="2" charset="-122"/>
              </a:rPr>
              <a:t>IP</a:t>
            </a:r>
            <a:r>
              <a:rPr sz="1600" spc="-409"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405"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th</a:t>
            </a:r>
            <a:r>
              <a:rPr sz="1600" spc="-135" dirty="0">
                <a:latin typeface="宋体" panose="02010600030101010101" pitchFamily="2" charset="-122"/>
                <a:cs typeface="宋体" panose="02010600030101010101" pitchFamily="2" charset="-122"/>
              </a:rPr>
              <a:t>e</a:t>
            </a:r>
            <a:r>
              <a:rPr sz="1600" spc="-430" dirty="0">
                <a:latin typeface="宋体" panose="02010600030101010101" pitchFamily="2" charset="-122"/>
                <a:cs typeface="宋体" panose="02010600030101010101" pitchFamily="2" charset="-122"/>
              </a:rPr>
              <a:t> </a:t>
            </a:r>
            <a:r>
              <a:rPr sz="1600" spc="15" dirty="0">
                <a:latin typeface="宋体" panose="02010600030101010101" pitchFamily="2" charset="-122"/>
                <a:cs typeface="宋体" panose="02010600030101010101" pitchFamily="2" charset="-122"/>
              </a:rPr>
              <a:t>p</a:t>
            </a:r>
            <a:r>
              <a:rPr sz="1600" spc="20" dirty="0">
                <a:latin typeface="宋体" panose="02010600030101010101" pitchFamily="2" charset="-122"/>
                <a:cs typeface="宋体" panose="02010600030101010101" pitchFamily="2" charset="-122"/>
              </a:rPr>
              <a:t>o</a:t>
            </a:r>
            <a:r>
              <a:rPr sz="1600" dirty="0">
                <a:latin typeface="宋体" panose="02010600030101010101" pitchFamily="2" charset="-122"/>
                <a:cs typeface="宋体" panose="02010600030101010101" pitchFamily="2" charset="-122"/>
              </a:rPr>
              <a:t>d</a:t>
            </a:r>
            <a:r>
              <a:rPr sz="1600" spc="-409" dirty="0">
                <a:latin typeface="宋体" panose="02010600030101010101" pitchFamily="2" charset="-122"/>
                <a:cs typeface="宋体" panose="02010600030101010101" pitchFamily="2" charset="-122"/>
              </a:rPr>
              <a:t> </a:t>
            </a:r>
            <a:r>
              <a:rPr sz="1600" spc="15" dirty="0">
                <a:latin typeface="宋体" panose="02010600030101010101" pitchFamily="2" charset="-122"/>
                <a:cs typeface="宋体" panose="02010600030101010101" pitchFamily="2" charset="-122"/>
              </a:rPr>
              <a:t>o</a:t>
            </a:r>
            <a:r>
              <a:rPr sz="1600" spc="20" dirty="0">
                <a:latin typeface="宋体" panose="02010600030101010101" pitchFamily="2" charset="-122"/>
                <a:cs typeface="宋体" panose="02010600030101010101" pitchFamily="2" charset="-122"/>
              </a:rPr>
              <a:t>b</a:t>
            </a:r>
            <a:r>
              <a:rPr sz="1600" spc="-285" dirty="0">
                <a:latin typeface="宋体" panose="02010600030101010101" pitchFamily="2" charset="-122"/>
                <a:cs typeface="宋体" panose="02010600030101010101" pitchFamily="2" charset="-122"/>
              </a:rPr>
              <a:t>je</a:t>
            </a:r>
            <a:r>
              <a:rPr sz="1600" spc="-145" dirty="0">
                <a:latin typeface="宋体" panose="02010600030101010101" pitchFamily="2" charset="-122"/>
                <a:cs typeface="宋体" panose="02010600030101010101" pitchFamily="2" charset="-122"/>
              </a:rPr>
              <a:t>c</a:t>
            </a:r>
            <a:r>
              <a:rPr sz="1600" spc="-345" dirty="0">
                <a:latin typeface="宋体" panose="02010600030101010101" pitchFamily="2" charset="-122"/>
                <a:cs typeface="宋体" panose="02010600030101010101" pitchFamily="2" charset="-122"/>
              </a:rPr>
              <a:t>t</a:t>
            </a:r>
            <a:r>
              <a:rPr sz="1600" spc="-450" dirty="0">
                <a:latin typeface="宋体" panose="02010600030101010101" pitchFamily="2" charset="-122"/>
                <a:cs typeface="宋体" panose="02010600030101010101" pitchFamily="2" charset="-122"/>
              </a:rPr>
              <a:t>.</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Font typeface="Wingdings" panose="05000000000000000000"/>
              <a:buChar char=""/>
              <a:tabLst>
                <a:tab pos="1206500" algn="l"/>
                <a:tab pos="1409065"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95" dirty="0">
                <a:latin typeface="宋体" panose="02010600030101010101" pitchFamily="2" charset="-122"/>
                <a:cs typeface="宋体" panose="02010600030101010101" pitchFamily="2" charset="-122"/>
              </a:rPr>
              <a:t>meta_kubernetes_pod_label_&lt;labelname&gt;:</a:t>
            </a:r>
            <a:r>
              <a:rPr sz="1600" spc="-425" dirty="0">
                <a:latin typeface="宋体" panose="02010600030101010101" pitchFamily="2" charset="-122"/>
                <a:cs typeface="宋体" panose="02010600030101010101" pitchFamily="2" charset="-122"/>
              </a:rPr>
              <a:t> </a:t>
            </a:r>
            <a:r>
              <a:rPr sz="1600" spc="-5" dirty="0">
                <a:latin typeface="宋体" panose="02010600030101010101" pitchFamily="2" charset="-122"/>
                <a:cs typeface="宋体" panose="02010600030101010101" pitchFamily="2" charset="-122"/>
              </a:rPr>
              <a:t>Each</a:t>
            </a:r>
            <a:r>
              <a:rPr sz="1600" spc="-390" dirty="0">
                <a:latin typeface="宋体" panose="02010600030101010101" pitchFamily="2" charset="-122"/>
                <a:cs typeface="宋体" panose="02010600030101010101" pitchFamily="2" charset="-122"/>
              </a:rPr>
              <a:t> </a:t>
            </a:r>
            <a:r>
              <a:rPr sz="1600" spc="-229" dirty="0">
                <a:latin typeface="宋体" panose="02010600030101010101" pitchFamily="2" charset="-122"/>
                <a:cs typeface="宋体" panose="02010600030101010101" pitchFamily="2" charset="-122"/>
              </a:rPr>
              <a:t>label</a:t>
            </a:r>
            <a:r>
              <a:rPr sz="1600" spc="-420" dirty="0">
                <a:latin typeface="宋体" panose="02010600030101010101" pitchFamily="2" charset="-122"/>
                <a:cs typeface="宋体" panose="02010600030101010101" pitchFamily="2" charset="-122"/>
              </a:rPr>
              <a:t> </a:t>
            </a:r>
            <a:r>
              <a:rPr sz="1600" spc="-30" dirty="0">
                <a:latin typeface="宋体" panose="02010600030101010101" pitchFamily="2" charset="-122"/>
                <a:cs typeface="宋体" panose="02010600030101010101" pitchFamily="2" charset="-122"/>
              </a:rPr>
              <a:t>from</a:t>
            </a:r>
            <a:r>
              <a:rPr sz="1600" spc="-385"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09" dirty="0">
                <a:latin typeface="宋体" panose="02010600030101010101" pitchFamily="2" charset="-122"/>
                <a:cs typeface="宋体" panose="02010600030101010101" pitchFamily="2" charset="-122"/>
              </a:rPr>
              <a:t> </a:t>
            </a:r>
            <a:r>
              <a:rPr sz="1600" spc="10" dirty="0">
                <a:latin typeface="宋体" panose="02010600030101010101" pitchFamily="2" charset="-122"/>
                <a:cs typeface="宋体" panose="02010600030101010101" pitchFamily="2" charset="-122"/>
              </a:rPr>
              <a:t>pod</a:t>
            </a:r>
            <a:r>
              <a:rPr sz="1600" spc="-405" dirty="0">
                <a:latin typeface="宋体" panose="02010600030101010101" pitchFamily="2" charset="-122"/>
                <a:cs typeface="宋体" panose="02010600030101010101" pitchFamily="2" charset="-122"/>
              </a:rPr>
              <a:t> </a:t>
            </a:r>
            <a:r>
              <a:rPr sz="1600" spc="-210" dirty="0">
                <a:latin typeface="宋体" panose="02010600030101010101" pitchFamily="2" charset="-122"/>
                <a:cs typeface="宋体" panose="02010600030101010101" pitchFamily="2" charset="-122"/>
              </a:rPr>
              <a:t>object.</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Font typeface="Wingdings" panose="05000000000000000000"/>
              <a:buChar char=""/>
              <a:tabLst>
                <a:tab pos="1206500" algn="l"/>
                <a:tab pos="1409700"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85" dirty="0">
                <a:latin typeface="宋体" panose="02010600030101010101" pitchFamily="2" charset="-122"/>
                <a:cs typeface="宋体" panose="02010600030101010101" pitchFamily="2" charset="-122"/>
              </a:rPr>
              <a:t>meta_kubernetes_pod_annotation_&lt;annotationname&gt;:</a:t>
            </a:r>
            <a:r>
              <a:rPr sz="1600" spc="-420" dirty="0">
                <a:latin typeface="宋体" panose="02010600030101010101" pitchFamily="2" charset="-122"/>
                <a:cs typeface="宋体" panose="02010600030101010101" pitchFamily="2" charset="-122"/>
              </a:rPr>
              <a:t> </a:t>
            </a:r>
            <a:r>
              <a:rPr sz="1600" spc="-5" dirty="0">
                <a:latin typeface="宋体" panose="02010600030101010101" pitchFamily="2" charset="-122"/>
                <a:cs typeface="宋体" panose="02010600030101010101" pitchFamily="2" charset="-122"/>
              </a:rPr>
              <a:t>Each</a:t>
            </a:r>
            <a:r>
              <a:rPr sz="1600" spc="-390"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annotation</a:t>
            </a:r>
            <a:r>
              <a:rPr sz="1600" spc="-415" dirty="0">
                <a:latin typeface="宋体" panose="02010600030101010101" pitchFamily="2" charset="-122"/>
                <a:cs typeface="宋体" panose="02010600030101010101" pitchFamily="2" charset="-122"/>
              </a:rPr>
              <a:t> </a:t>
            </a:r>
            <a:r>
              <a:rPr sz="1600" spc="-25" dirty="0">
                <a:latin typeface="宋体" panose="02010600030101010101" pitchFamily="2" charset="-122"/>
                <a:cs typeface="宋体" panose="02010600030101010101" pitchFamily="2" charset="-122"/>
              </a:rPr>
              <a:t>from</a:t>
            </a:r>
            <a:r>
              <a:rPr sz="1600" spc="-380"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05" dirty="0">
                <a:latin typeface="宋体" panose="02010600030101010101" pitchFamily="2" charset="-122"/>
                <a:cs typeface="宋体" panose="02010600030101010101" pitchFamily="2" charset="-122"/>
              </a:rPr>
              <a:t> </a:t>
            </a:r>
            <a:r>
              <a:rPr sz="1600" spc="10" dirty="0">
                <a:latin typeface="宋体" panose="02010600030101010101" pitchFamily="2" charset="-122"/>
                <a:cs typeface="宋体" panose="02010600030101010101" pitchFamily="2" charset="-122"/>
              </a:rPr>
              <a:t>pod</a:t>
            </a:r>
            <a:r>
              <a:rPr sz="1600" spc="-405" dirty="0">
                <a:latin typeface="宋体" panose="02010600030101010101" pitchFamily="2" charset="-122"/>
                <a:cs typeface="宋体" panose="02010600030101010101" pitchFamily="2" charset="-122"/>
              </a:rPr>
              <a:t> </a:t>
            </a:r>
            <a:r>
              <a:rPr sz="1600" spc="-210" dirty="0">
                <a:latin typeface="宋体" panose="02010600030101010101" pitchFamily="2" charset="-122"/>
                <a:cs typeface="宋体" panose="02010600030101010101" pitchFamily="2" charset="-122"/>
              </a:rPr>
              <a:t>object.</a:t>
            </a:r>
            <a:endParaRPr sz="1600">
              <a:latin typeface="宋体" panose="02010600030101010101" pitchFamily="2" charset="-122"/>
              <a:cs typeface="宋体" panose="02010600030101010101" pitchFamily="2" charset="-122"/>
            </a:endParaRPr>
          </a:p>
          <a:p>
            <a:pPr marL="1205865" lvl="2" indent="-280035">
              <a:lnSpc>
                <a:spcPct val="100000"/>
              </a:lnSpc>
              <a:spcBef>
                <a:spcPts val="315"/>
              </a:spcBef>
              <a:buFont typeface="Wingdings" panose="05000000000000000000"/>
              <a:buChar char=""/>
              <a:tabLst>
                <a:tab pos="1206500" algn="l"/>
                <a:tab pos="1409065"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100" dirty="0">
                <a:latin typeface="宋体" panose="02010600030101010101" pitchFamily="2" charset="-122"/>
                <a:cs typeface="宋体" panose="02010600030101010101" pitchFamily="2" charset="-122"/>
              </a:rPr>
              <a:t>meta_kubernetes_pod_ready:</a:t>
            </a:r>
            <a:r>
              <a:rPr sz="1600" spc="-434" dirty="0">
                <a:latin typeface="宋体" panose="02010600030101010101" pitchFamily="2" charset="-122"/>
                <a:cs typeface="宋体" panose="02010600030101010101" pitchFamily="2" charset="-122"/>
              </a:rPr>
              <a:t> </a:t>
            </a:r>
            <a:r>
              <a:rPr sz="1600" spc="-170" dirty="0">
                <a:latin typeface="宋体" panose="02010600030101010101" pitchFamily="2" charset="-122"/>
                <a:cs typeface="宋体" panose="02010600030101010101" pitchFamily="2" charset="-122"/>
              </a:rPr>
              <a:t>Set</a:t>
            </a:r>
            <a:r>
              <a:rPr sz="1600" spc="-415"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to</a:t>
            </a:r>
            <a:r>
              <a:rPr sz="1600" spc="-415" dirty="0">
                <a:latin typeface="宋体" panose="02010600030101010101" pitchFamily="2" charset="-122"/>
                <a:cs typeface="宋体" panose="02010600030101010101" pitchFamily="2" charset="-122"/>
              </a:rPr>
              <a:t> </a:t>
            </a:r>
            <a:r>
              <a:rPr sz="1600" spc="-190" dirty="0">
                <a:latin typeface="宋体" panose="02010600030101010101" pitchFamily="2" charset="-122"/>
                <a:cs typeface="宋体" panose="02010600030101010101" pitchFamily="2" charset="-122"/>
              </a:rPr>
              <a:t>true</a:t>
            </a:r>
            <a:r>
              <a:rPr sz="1600" spc="-400" dirty="0">
                <a:latin typeface="宋体" panose="02010600030101010101" pitchFamily="2" charset="-122"/>
                <a:cs typeface="宋体" panose="02010600030101010101" pitchFamily="2" charset="-122"/>
              </a:rPr>
              <a:t> </a:t>
            </a:r>
            <a:r>
              <a:rPr sz="1600" spc="-130" dirty="0">
                <a:latin typeface="宋体" panose="02010600030101010101" pitchFamily="2" charset="-122"/>
                <a:cs typeface="宋体" panose="02010600030101010101" pitchFamily="2" charset="-122"/>
              </a:rPr>
              <a:t>or</a:t>
            </a:r>
            <a:r>
              <a:rPr sz="1600" spc="-395" dirty="0">
                <a:latin typeface="宋体" panose="02010600030101010101" pitchFamily="2" charset="-122"/>
                <a:cs typeface="宋体" panose="02010600030101010101" pitchFamily="2" charset="-122"/>
              </a:rPr>
              <a:t> </a:t>
            </a:r>
            <a:r>
              <a:rPr sz="1600" spc="-245" dirty="0">
                <a:latin typeface="宋体" panose="02010600030101010101" pitchFamily="2" charset="-122"/>
                <a:cs typeface="宋体" panose="02010600030101010101" pitchFamily="2" charset="-122"/>
              </a:rPr>
              <a:t>false</a:t>
            </a:r>
            <a:r>
              <a:rPr sz="1600" spc="-409" dirty="0">
                <a:latin typeface="宋体" panose="02010600030101010101" pitchFamily="2" charset="-122"/>
                <a:cs typeface="宋体" panose="02010600030101010101" pitchFamily="2" charset="-122"/>
              </a:rPr>
              <a:t> </a:t>
            </a:r>
            <a:r>
              <a:rPr sz="1600" spc="-180" dirty="0">
                <a:latin typeface="宋体" panose="02010600030101010101" pitchFamily="2" charset="-122"/>
                <a:cs typeface="宋体" panose="02010600030101010101" pitchFamily="2" charset="-122"/>
              </a:rPr>
              <a:t>for</a:t>
            </a:r>
            <a:r>
              <a:rPr sz="1600" spc="-415"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15" dirty="0">
                <a:latin typeface="宋体" panose="02010600030101010101" pitchFamily="2" charset="-122"/>
                <a:cs typeface="宋体" panose="02010600030101010101" pitchFamily="2" charset="-122"/>
              </a:rPr>
              <a:t> </a:t>
            </a:r>
            <a:r>
              <a:rPr sz="1600" spc="-140" dirty="0">
                <a:latin typeface="宋体" panose="02010600030101010101" pitchFamily="2" charset="-122"/>
                <a:cs typeface="宋体" panose="02010600030101010101" pitchFamily="2" charset="-122"/>
              </a:rPr>
              <a:t>pod's</a:t>
            </a:r>
            <a:r>
              <a:rPr sz="1600" spc="-405" dirty="0">
                <a:latin typeface="宋体" panose="02010600030101010101" pitchFamily="2" charset="-122"/>
                <a:cs typeface="宋体" panose="02010600030101010101" pitchFamily="2" charset="-122"/>
              </a:rPr>
              <a:t> </a:t>
            </a:r>
            <a:r>
              <a:rPr sz="1600" spc="-140" dirty="0">
                <a:latin typeface="宋体" panose="02010600030101010101" pitchFamily="2" charset="-122"/>
                <a:cs typeface="宋体" panose="02010600030101010101" pitchFamily="2" charset="-122"/>
              </a:rPr>
              <a:t>ready</a:t>
            </a:r>
            <a:r>
              <a:rPr sz="1600" spc="-409" dirty="0">
                <a:latin typeface="宋体" panose="02010600030101010101" pitchFamily="2" charset="-122"/>
                <a:cs typeface="宋体" panose="02010600030101010101" pitchFamily="2" charset="-122"/>
              </a:rPr>
              <a:t> </a:t>
            </a:r>
            <a:r>
              <a:rPr sz="1600" spc="-270" dirty="0">
                <a:latin typeface="宋体" panose="02010600030101010101" pitchFamily="2" charset="-122"/>
                <a:cs typeface="宋体" panose="02010600030101010101" pitchFamily="2" charset="-122"/>
              </a:rPr>
              <a:t>state.</a:t>
            </a:r>
            <a:endParaRPr sz="1600">
              <a:latin typeface="宋体" panose="02010600030101010101" pitchFamily="2" charset="-122"/>
              <a:cs typeface="宋体" panose="02010600030101010101" pitchFamily="2" charset="-122"/>
            </a:endParaRPr>
          </a:p>
          <a:p>
            <a:pPr marL="1155065" lvl="2" indent="-229235">
              <a:lnSpc>
                <a:spcPct val="100000"/>
              </a:lnSpc>
              <a:spcBef>
                <a:spcPts val="310"/>
              </a:spcBef>
              <a:buClr>
                <a:srgbClr val="F3C108"/>
              </a:buClr>
              <a:buFont typeface="Wingdings" panose="05000000000000000000"/>
              <a:buChar char=""/>
              <a:tabLst>
                <a:tab pos="1155700" algn="l"/>
                <a:tab pos="1358265" algn="l"/>
              </a:tabLst>
            </a:pPr>
            <a:r>
              <a:rPr sz="1600" u="sng" spc="-400" dirty="0">
                <a:uFill>
                  <a:solidFill>
                    <a:srgbClr val="000000"/>
                  </a:solidFill>
                </a:uFill>
                <a:latin typeface="宋体" panose="02010600030101010101" pitchFamily="2" charset="-122"/>
                <a:cs typeface="宋体" panose="02010600030101010101" pitchFamily="2" charset="-122"/>
              </a:rPr>
              <a:t> </a:t>
            </a:r>
            <a:r>
              <a:rPr sz="1600" u="sng" dirty="0">
                <a:uFill>
                  <a:solidFill>
                    <a:srgbClr val="000000"/>
                  </a:solidFill>
                </a:uFill>
                <a:latin typeface="宋体" panose="02010600030101010101" pitchFamily="2" charset="-122"/>
                <a:cs typeface="宋体" panose="02010600030101010101" pitchFamily="2" charset="-122"/>
              </a:rPr>
              <a:t>	</a:t>
            </a:r>
            <a:r>
              <a:rPr sz="1600" spc="-90" dirty="0">
                <a:latin typeface="宋体" panose="02010600030101010101" pitchFamily="2" charset="-122"/>
                <a:cs typeface="宋体" panose="02010600030101010101" pitchFamily="2" charset="-122"/>
              </a:rPr>
              <a:t>meta_kubernetes_pod_phase:</a:t>
            </a:r>
            <a:r>
              <a:rPr sz="1600" spc="-430" dirty="0">
                <a:latin typeface="宋体" panose="02010600030101010101" pitchFamily="2" charset="-122"/>
                <a:cs typeface="宋体" panose="02010600030101010101" pitchFamily="2" charset="-122"/>
              </a:rPr>
              <a:t> </a:t>
            </a:r>
            <a:r>
              <a:rPr sz="1600" spc="-170" dirty="0">
                <a:latin typeface="宋体" panose="02010600030101010101" pitchFamily="2" charset="-122"/>
                <a:cs typeface="宋体" panose="02010600030101010101" pitchFamily="2" charset="-122"/>
              </a:rPr>
              <a:t>Set</a:t>
            </a:r>
            <a:r>
              <a:rPr sz="1600" spc="-415"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to</a:t>
            </a:r>
            <a:r>
              <a:rPr sz="1600" spc="-415" dirty="0">
                <a:latin typeface="宋体" panose="02010600030101010101" pitchFamily="2" charset="-122"/>
                <a:cs typeface="宋体" panose="02010600030101010101" pitchFamily="2" charset="-122"/>
              </a:rPr>
              <a:t> </a:t>
            </a:r>
            <a:r>
              <a:rPr sz="1600" spc="-125" dirty="0">
                <a:latin typeface="宋体" panose="02010600030101010101" pitchFamily="2" charset="-122"/>
                <a:cs typeface="宋体" panose="02010600030101010101" pitchFamily="2" charset="-122"/>
              </a:rPr>
              <a:t>Pending,</a:t>
            </a:r>
            <a:r>
              <a:rPr sz="1600" spc="-425" dirty="0">
                <a:latin typeface="宋体" panose="02010600030101010101" pitchFamily="2" charset="-122"/>
                <a:cs typeface="宋体" panose="02010600030101010101" pitchFamily="2" charset="-122"/>
              </a:rPr>
              <a:t> </a:t>
            </a:r>
            <a:r>
              <a:rPr sz="1600" spc="-95" dirty="0">
                <a:latin typeface="宋体" panose="02010600030101010101" pitchFamily="2" charset="-122"/>
                <a:cs typeface="宋体" panose="02010600030101010101" pitchFamily="2" charset="-122"/>
              </a:rPr>
              <a:t>Running,</a:t>
            </a:r>
            <a:r>
              <a:rPr sz="1600" spc="-430" dirty="0">
                <a:latin typeface="宋体" panose="02010600030101010101" pitchFamily="2" charset="-122"/>
                <a:cs typeface="宋体" panose="02010600030101010101" pitchFamily="2" charset="-122"/>
              </a:rPr>
              <a:t> </a:t>
            </a:r>
            <a:r>
              <a:rPr sz="1600" spc="-120" dirty="0">
                <a:latin typeface="宋体" panose="02010600030101010101" pitchFamily="2" charset="-122"/>
                <a:cs typeface="宋体" panose="02010600030101010101" pitchFamily="2" charset="-122"/>
              </a:rPr>
              <a:t>Succeeded,</a:t>
            </a:r>
            <a:r>
              <a:rPr sz="1600" spc="-430" dirty="0">
                <a:latin typeface="宋体" panose="02010600030101010101" pitchFamily="2" charset="-122"/>
                <a:cs typeface="宋体" panose="02010600030101010101" pitchFamily="2" charset="-122"/>
              </a:rPr>
              <a:t> </a:t>
            </a:r>
            <a:r>
              <a:rPr sz="1600" spc="-175" dirty="0">
                <a:latin typeface="宋体" panose="02010600030101010101" pitchFamily="2" charset="-122"/>
                <a:cs typeface="宋体" panose="02010600030101010101" pitchFamily="2" charset="-122"/>
              </a:rPr>
              <a:t>Failed</a:t>
            </a:r>
            <a:r>
              <a:rPr sz="1600" spc="-415" dirty="0">
                <a:latin typeface="宋体" panose="02010600030101010101" pitchFamily="2" charset="-122"/>
                <a:cs typeface="宋体" panose="02010600030101010101" pitchFamily="2" charset="-122"/>
              </a:rPr>
              <a:t> </a:t>
            </a:r>
            <a:r>
              <a:rPr sz="1600" spc="-130" dirty="0">
                <a:latin typeface="宋体" panose="02010600030101010101" pitchFamily="2" charset="-122"/>
                <a:cs typeface="宋体" panose="02010600030101010101" pitchFamily="2" charset="-122"/>
              </a:rPr>
              <a:t>or</a:t>
            </a:r>
            <a:r>
              <a:rPr sz="1600" spc="-395" dirty="0">
                <a:latin typeface="宋体" panose="02010600030101010101" pitchFamily="2" charset="-122"/>
                <a:cs typeface="宋体" panose="02010600030101010101" pitchFamily="2" charset="-122"/>
              </a:rPr>
              <a:t> </a:t>
            </a:r>
            <a:r>
              <a:rPr sz="1600" spc="85" dirty="0">
                <a:latin typeface="宋体" panose="02010600030101010101" pitchFamily="2" charset="-122"/>
                <a:cs typeface="宋体" panose="02010600030101010101" pitchFamily="2" charset="-122"/>
              </a:rPr>
              <a:t>Unknown</a:t>
            </a:r>
            <a:r>
              <a:rPr sz="1600" spc="-425" dirty="0">
                <a:latin typeface="宋体" panose="02010600030101010101" pitchFamily="2" charset="-122"/>
                <a:cs typeface="宋体" panose="02010600030101010101" pitchFamily="2" charset="-122"/>
              </a:rPr>
              <a:t> </a:t>
            </a:r>
            <a:r>
              <a:rPr sz="1600" spc="-210" dirty="0">
                <a:latin typeface="宋体" panose="02010600030101010101" pitchFamily="2" charset="-122"/>
                <a:cs typeface="宋体" panose="02010600030101010101" pitchFamily="2" charset="-122"/>
              </a:rPr>
              <a:t>in</a:t>
            </a:r>
            <a:r>
              <a:rPr sz="1600" spc="-405"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15" dirty="0">
                <a:latin typeface="宋体" panose="02010600030101010101" pitchFamily="2" charset="-122"/>
                <a:cs typeface="宋体" panose="02010600030101010101" pitchFamily="2" charset="-122"/>
              </a:rPr>
              <a:t> </a:t>
            </a:r>
            <a:r>
              <a:rPr sz="1600" spc="-275" dirty="0">
                <a:latin typeface="宋体" panose="02010600030101010101" pitchFamily="2" charset="-122"/>
                <a:cs typeface="宋体" panose="02010600030101010101" pitchFamily="2" charset="-122"/>
              </a:rPr>
              <a:t>lifecycle.</a:t>
            </a:r>
            <a:endParaRPr sz="1600">
              <a:latin typeface="宋体" panose="02010600030101010101" pitchFamily="2" charset="-122"/>
              <a:cs typeface="宋体" panose="02010600030101010101" pitchFamily="2" charset="-122"/>
            </a:endParaRPr>
          </a:p>
          <a:p>
            <a:pPr marL="1155065" lvl="2" indent="-229235">
              <a:lnSpc>
                <a:spcPct val="100000"/>
              </a:lnSpc>
              <a:spcBef>
                <a:spcPts val="295"/>
              </a:spcBef>
              <a:buClr>
                <a:srgbClr val="F3C108"/>
              </a:buClr>
              <a:buFont typeface="Wingdings" panose="05000000000000000000"/>
              <a:buChar char=""/>
              <a:tabLst>
                <a:tab pos="1155700" algn="l"/>
                <a:tab pos="1358265" algn="l"/>
              </a:tabLst>
            </a:pPr>
            <a:r>
              <a:rPr sz="1600" u="sng" spc="-400" dirty="0">
                <a:uFill>
                  <a:solidFill>
                    <a:srgbClr val="000000"/>
                  </a:solidFill>
                </a:uFill>
                <a:latin typeface="宋体" panose="02010600030101010101" pitchFamily="2" charset="-122"/>
                <a:cs typeface="宋体" panose="02010600030101010101" pitchFamily="2" charset="-122"/>
              </a:rPr>
              <a:t> </a:t>
            </a:r>
            <a:r>
              <a:rPr sz="1600" u="sng" dirty="0">
                <a:uFill>
                  <a:solidFill>
                    <a:srgbClr val="000000"/>
                  </a:solidFill>
                </a:uFill>
                <a:latin typeface="宋体" panose="02010600030101010101" pitchFamily="2" charset="-122"/>
                <a:cs typeface="宋体" panose="02010600030101010101" pitchFamily="2" charset="-122"/>
              </a:rPr>
              <a:t>	</a:t>
            </a:r>
            <a:r>
              <a:rPr sz="1600" spc="-65" dirty="0">
                <a:latin typeface="宋体" panose="02010600030101010101" pitchFamily="2" charset="-122"/>
                <a:cs typeface="宋体" panose="02010600030101010101" pitchFamily="2" charset="-122"/>
              </a:rPr>
              <a:t>meta_kubernetes_pod_node_name:</a:t>
            </a:r>
            <a:r>
              <a:rPr sz="1600" spc="-420" dirty="0">
                <a:latin typeface="宋体" panose="02010600030101010101" pitchFamily="2" charset="-122"/>
                <a:cs typeface="宋体" panose="02010600030101010101" pitchFamily="2" charset="-122"/>
              </a:rPr>
              <a:t> </a:t>
            </a:r>
            <a:r>
              <a:rPr sz="1600" spc="20" dirty="0">
                <a:latin typeface="宋体" panose="02010600030101010101" pitchFamily="2" charset="-122"/>
                <a:cs typeface="宋体" panose="02010600030101010101" pitchFamily="2" charset="-122"/>
              </a:rPr>
              <a:t>The</a:t>
            </a:r>
            <a:r>
              <a:rPr sz="1600" spc="-400" dirty="0">
                <a:latin typeface="宋体" panose="02010600030101010101" pitchFamily="2" charset="-122"/>
                <a:cs typeface="宋体" panose="02010600030101010101" pitchFamily="2" charset="-122"/>
              </a:rPr>
              <a:t> </a:t>
            </a:r>
            <a:r>
              <a:rPr sz="1600" spc="40" dirty="0">
                <a:latin typeface="宋体" panose="02010600030101010101" pitchFamily="2" charset="-122"/>
                <a:cs typeface="宋体" panose="02010600030101010101" pitchFamily="2" charset="-122"/>
              </a:rPr>
              <a:t>name</a:t>
            </a:r>
            <a:r>
              <a:rPr sz="1600" spc="-400"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395"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20" dirty="0">
                <a:latin typeface="宋体" panose="02010600030101010101" pitchFamily="2" charset="-122"/>
                <a:cs typeface="宋体" panose="02010600030101010101" pitchFamily="2" charset="-122"/>
              </a:rPr>
              <a:t> </a:t>
            </a:r>
            <a:r>
              <a:rPr sz="1600" spc="-25" dirty="0">
                <a:latin typeface="宋体" panose="02010600030101010101" pitchFamily="2" charset="-122"/>
                <a:cs typeface="宋体" panose="02010600030101010101" pitchFamily="2" charset="-122"/>
              </a:rPr>
              <a:t>node</a:t>
            </a:r>
            <a:r>
              <a:rPr sz="1600" spc="-409"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09" dirty="0">
                <a:latin typeface="宋体" panose="02010600030101010101" pitchFamily="2" charset="-122"/>
                <a:cs typeface="宋体" panose="02010600030101010101" pitchFamily="2" charset="-122"/>
              </a:rPr>
              <a:t> </a:t>
            </a:r>
            <a:r>
              <a:rPr sz="1600" spc="10" dirty="0">
                <a:latin typeface="宋体" panose="02010600030101010101" pitchFamily="2" charset="-122"/>
                <a:cs typeface="宋体" panose="02010600030101010101" pitchFamily="2" charset="-122"/>
              </a:rPr>
              <a:t>pod</a:t>
            </a:r>
            <a:r>
              <a:rPr sz="1600" spc="-409" dirty="0">
                <a:latin typeface="宋体" panose="02010600030101010101" pitchFamily="2" charset="-122"/>
                <a:cs typeface="宋体" panose="02010600030101010101" pitchFamily="2" charset="-122"/>
              </a:rPr>
              <a:t> </a:t>
            </a:r>
            <a:r>
              <a:rPr sz="1600" spc="-325" dirty="0">
                <a:latin typeface="宋体" panose="02010600030101010101" pitchFamily="2" charset="-122"/>
                <a:cs typeface="宋体" panose="02010600030101010101" pitchFamily="2" charset="-122"/>
              </a:rPr>
              <a:t>is</a:t>
            </a:r>
            <a:r>
              <a:rPr sz="1600" spc="-390" dirty="0">
                <a:latin typeface="宋体" panose="02010600030101010101" pitchFamily="2" charset="-122"/>
                <a:cs typeface="宋体" panose="02010600030101010101" pitchFamily="2" charset="-122"/>
              </a:rPr>
              <a:t> </a:t>
            </a:r>
            <a:r>
              <a:rPr sz="1600" spc="-120" dirty="0">
                <a:latin typeface="宋体" panose="02010600030101010101" pitchFamily="2" charset="-122"/>
                <a:cs typeface="宋体" panose="02010600030101010101" pitchFamily="2" charset="-122"/>
              </a:rPr>
              <a:t>scheduled</a:t>
            </a:r>
            <a:r>
              <a:rPr sz="1600" spc="-409"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onto.</a:t>
            </a:r>
            <a:endParaRPr sz="1600">
              <a:latin typeface="宋体" panose="02010600030101010101" pitchFamily="2" charset="-122"/>
              <a:cs typeface="宋体" panose="02010600030101010101" pitchFamily="2" charset="-122"/>
            </a:endParaRPr>
          </a:p>
          <a:p>
            <a:pPr marL="1155065" lvl="2" indent="-229235">
              <a:lnSpc>
                <a:spcPct val="100000"/>
              </a:lnSpc>
              <a:spcBef>
                <a:spcPts val="315"/>
              </a:spcBef>
              <a:buClr>
                <a:srgbClr val="F3C108"/>
              </a:buClr>
              <a:buFont typeface="Wingdings" panose="05000000000000000000"/>
              <a:buChar char=""/>
              <a:tabLst>
                <a:tab pos="1155700" algn="l"/>
                <a:tab pos="1358265" algn="l"/>
              </a:tabLst>
            </a:pPr>
            <a:r>
              <a:rPr sz="1600" u="sng" spc="-400" dirty="0">
                <a:uFill>
                  <a:solidFill>
                    <a:srgbClr val="000000"/>
                  </a:solidFill>
                </a:uFill>
                <a:latin typeface="宋体" panose="02010600030101010101" pitchFamily="2" charset="-122"/>
                <a:cs typeface="宋体" panose="02010600030101010101" pitchFamily="2" charset="-122"/>
              </a:rPr>
              <a:t> </a:t>
            </a:r>
            <a:r>
              <a:rPr sz="1600" u="sng" dirty="0">
                <a:uFill>
                  <a:solidFill>
                    <a:srgbClr val="000000"/>
                  </a:solidFill>
                </a:uFill>
                <a:latin typeface="宋体" panose="02010600030101010101" pitchFamily="2" charset="-122"/>
                <a:cs typeface="宋体" panose="02010600030101010101" pitchFamily="2" charset="-122"/>
              </a:rPr>
              <a:t>	</a:t>
            </a:r>
            <a:r>
              <a:rPr sz="1600" spc="-105" dirty="0">
                <a:latin typeface="宋体" panose="02010600030101010101" pitchFamily="2" charset="-122"/>
                <a:cs typeface="宋体" panose="02010600030101010101" pitchFamily="2" charset="-122"/>
              </a:rPr>
              <a:t>meta_kubernetes_pod_host_ip:</a:t>
            </a:r>
            <a:r>
              <a:rPr sz="1600" spc="-425" dirty="0">
                <a:latin typeface="宋体" panose="02010600030101010101" pitchFamily="2" charset="-122"/>
                <a:cs typeface="宋体" panose="02010600030101010101" pitchFamily="2" charset="-122"/>
              </a:rPr>
              <a:t> </a:t>
            </a:r>
            <a:r>
              <a:rPr sz="1600" spc="20" dirty="0">
                <a:latin typeface="宋体" panose="02010600030101010101" pitchFamily="2" charset="-122"/>
                <a:cs typeface="宋体" panose="02010600030101010101" pitchFamily="2" charset="-122"/>
              </a:rPr>
              <a:t>The</a:t>
            </a:r>
            <a:r>
              <a:rPr sz="1600" spc="-400" dirty="0">
                <a:latin typeface="宋体" panose="02010600030101010101" pitchFamily="2" charset="-122"/>
                <a:cs typeface="宋体" panose="02010600030101010101" pitchFamily="2" charset="-122"/>
              </a:rPr>
              <a:t> </a:t>
            </a:r>
            <a:r>
              <a:rPr sz="1600" spc="-165" dirty="0">
                <a:latin typeface="宋体" panose="02010600030101010101" pitchFamily="2" charset="-122"/>
                <a:cs typeface="宋体" panose="02010600030101010101" pitchFamily="2" charset="-122"/>
              </a:rPr>
              <a:t>current</a:t>
            </a:r>
            <a:r>
              <a:rPr sz="1600" spc="-405" dirty="0">
                <a:latin typeface="宋体" panose="02010600030101010101" pitchFamily="2" charset="-122"/>
                <a:cs typeface="宋体" panose="02010600030101010101" pitchFamily="2" charset="-122"/>
              </a:rPr>
              <a:t> </a:t>
            </a:r>
            <a:r>
              <a:rPr sz="1600" spc="-130" dirty="0">
                <a:latin typeface="宋体" panose="02010600030101010101" pitchFamily="2" charset="-122"/>
                <a:cs typeface="宋体" panose="02010600030101010101" pitchFamily="2" charset="-122"/>
              </a:rPr>
              <a:t>host</a:t>
            </a:r>
            <a:r>
              <a:rPr sz="1600" spc="-405" dirty="0">
                <a:latin typeface="宋体" panose="02010600030101010101" pitchFamily="2" charset="-122"/>
                <a:cs typeface="宋体" panose="02010600030101010101" pitchFamily="2" charset="-122"/>
              </a:rPr>
              <a:t> </a:t>
            </a:r>
            <a:r>
              <a:rPr sz="1600" spc="-70" dirty="0">
                <a:latin typeface="宋体" panose="02010600030101010101" pitchFamily="2" charset="-122"/>
                <a:cs typeface="宋体" panose="02010600030101010101" pitchFamily="2" charset="-122"/>
              </a:rPr>
              <a:t>IP</a:t>
            </a:r>
            <a:r>
              <a:rPr sz="1600" spc="-400"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415"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09" dirty="0">
                <a:latin typeface="宋体" panose="02010600030101010101" pitchFamily="2" charset="-122"/>
                <a:cs typeface="宋体" panose="02010600030101010101" pitchFamily="2" charset="-122"/>
              </a:rPr>
              <a:t> </a:t>
            </a:r>
            <a:r>
              <a:rPr sz="1600" spc="10" dirty="0">
                <a:latin typeface="宋体" panose="02010600030101010101" pitchFamily="2" charset="-122"/>
                <a:cs typeface="宋体" panose="02010600030101010101" pitchFamily="2" charset="-122"/>
              </a:rPr>
              <a:t>pod</a:t>
            </a:r>
            <a:r>
              <a:rPr sz="1600" spc="-400" dirty="0">
                <a:latin typeface="宋体" panose="02010600030101010101" pitchFamily="2" charset="-122"/>
                <a:cs typeface="宋体" panose="02010600030101010101" pitchFamily="2" charset="-122"/>
              </a:rPr>
              <a:t> </a:t>
            </a:r>
            <a:r>
              <a:rPr sz="1600" spc="-210" dirty="0">
                <a:latin typeface="宋体" panose="02010600030101010101" pitchFamily="2" charset="-122"/>
                <a:cs typeface="宋体" panose="02010600030101010101" pitchFamily="2" charset="-122"/>
              </a:rPr>
              <a:t>object.</a:t>
            </a:r>
            <a:endParaRPr sz="1600">
              <a:latin typeface="宋体" panose="02010600030101010101" pitchFamily="2" charset="-122"/>
              <a:cs typeface="宋体" panose="02010600030101010101" pitchFamily="2" charset="-122"/>
            </a:endParaRPr>
          </a:p>
          <a:p>
            <a:pPr marL="1155065" lvl="2" indent="-229235">
              <a:lnSpc>
                <a:spcPct val="100000"/>
              </a:lnSpc>
              <a:spcBef>
                <a:spcPts val="305"/>
              </a:spcBef>
              <a:buClr>
                <a:srgbClr val="F3C108"/>
              </a:buClr>
              <a:buFont typeface="Wingdings" panose="05000000000000000000"/>
              <a:buChar char=""/>
              <a:tabLst>
                <a:tab pos="1155700" algn="l"/>
                <a:tab pos="1358265" algn="l"/>
              </a:tabLst>
            </a:pPr>
            <a:r>
              <a:rPr sz="1600" u="sng" spc="-400" dirty="0">
                <a:uFill>
                  <a:solidFill>
                    <a:srgbClr val="000000"/>
                  </a:solidFill>
                </a:uFill>
                <a:latin typeface="宋体" panose="02010600030101010101" pitchFamily="2" charset="-122"/>
                <a:cs typeface="宋体" panose="02010600030101010101" pitchFamily="2" charset="-122"/>
              </a:rPr>
              <a:t> </a:t>
            </a:r>
            <a:r>
              <a:rPr sz="1600" u="sng" dirty="0">
                <a:uFill>
                  <a:solidFill>
                    <a:srgbClr val="000000"/>
                  </a:solidFill>
                </a:uFill>
                <a:latin typeface="宋体" panose="02010600030101010101" pitchFamily="2" charset="-122"/>
                <a:cs typeface="宋体" panose="02010600030101010101" pitchFamily="2" charset="-122"/>
              </a:rPr>
              <a:t>	</a:t>
            </a:r>
            <a:r>
              <a:rPr sz="1600" spc="-100" dirty="0">
                <a:latin typeface="宋体" panose="02010600030101010101" pitchFamily="2" charset="-122"/>
                <a:cs typeface="宋体" panose="02010600030101010101" pitchFamily="2" charset="-122"/>
              </a:rPr>
              <a:t>meta_kubernetes_pod_uid:</a:t>
            </a:r>
            <a:r>
              <a:rPr sz="1600" spc="-425" dirty="0">
                <a:latin typeface="宋体" panose="02010600030101010101" pitchFamily="2" charset="-122"/>
                <a:cs typeface="宋体" panose="02010600030101010101" pitchFamily="2" charset="-122"/>
              </a:rPr>
              <a:t> </a:t>
            </a:r>
            <a:r>
              <a:rPr sz="1600" spc="20" dirty="0">
                <a:latin typeface="宋体" panose="02010600030101010101" pitchFamily="2" charset="-122"/>
                <a:cs typeface="宋体" panose="02010600030101010101" pitchFamily="2" charset="-122"/>
              </a:rPr>
              <a:t>The</a:t>
            </a:r>
            <a:r>
              <a:rPr sz="1600" spc="-405" dirty="0">
                <a:latin typeface="宋体" panose="02010600030101010101" pitchFamily="2" charset="-122"/>
                <a:cs typeface="宋体" panose="02010600030101010101" pitchFamily="2" charset="-122"/>
              </a:rPr>
              <a:t> </a:t>
            </a:r>
            <a:r>
              <a:rPr sz="1600" spc="175" dirty="0">
                <a:latin typeface="宋体" panose="02010600030101010101" pitchFamily="2" charset="-122"/>
                <a:cs typeface="宋体" panose="02010600030101010101" pitchFamily="2" charset="-122"/>
              </a:rPr>
              <a:t>UID</a:t>
            </a:r>
            <a:r>
              <a:rPr sz="1600" spc="-395"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415"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15" dirty="0">
                <a:latin typeface="宋体" panose="02010600030101010101" pitchFamily="2" charset="-122"/>
                <a:cs typeface="宋体" panose="02010600030101010101" pitchFamily="2" charset="-122"/>
              </a:rPr>
              <a:t> </a:t>
            </a:r>
            <a:r>
              <a:rPr sz="1600" spc="10" dirty="0">
                <a:latin typeface="宋体" panose="02010600030101010101" pitchFamily="2" charset="-122"/>
                <a:cs typeface="宋体" panose="02010600030101010101" pitchFamily="2" charset="-122"/>
              </a:rPr>
              <a:t>pod</a:t>
            </a:r>
            <a:r>
              <a:rPr sz="1600" spc="-415" dirty="0">
                <a:latin typeface="宋体" panose="02010600030101010101" pitchFamily="2" charset="-122"/>
                <a:cs typeface="宋体" panose="02010600030101010101" pitchFamily="2" charset="-122"/>
              </a:rPr>
              <a:t> </a:t>
            </a:r>
            <a:r>
              <a:rPr sz="1600" spc="-210" dirty="0">
                <a:latin typeface="宋体" panose="02010600030101010101" pitchFamily="2" charset="-122"/>
                <a:cs typeface="宋体" panose="02010600030101010101" pitchFamily="2" charset="-122"/>
              </a:rPr>
              <a:t>object.</a:t>
            </a:r>
            <a:endParaRPr sz="1600">
              <a:latin typeface="宋体" panose="02010600030101010101" pitchFamily="2" charset="-122"/>
              <a:cs typeface="宋体" panose="02010600030101010101" pitchFamily="2" charset="-122"/>
            </a:endParaRPr>
          </a:p>
          <a:p>
            <a:pPr marL="1205865" lvl="2" indent="-280035">
              <a:lnSpc>
                <a:spcPct val="100000"/>
              </a:lnSpc>
              <a:spcBef>
                <a:spcPts val="315"/>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a:t>
            </a:r>
            <a:endParaRPr sz="1600">
              <a:latin typeface="宋体" panose="02010600030101010101" pitchFamily="2" charset="-122"/>
              <a:cs typeface="宋体" panose="02010600030101010101" pitchFamily="2" charset="-122"/>
            </a:endParaRPr>
          </a:p>
        </p:txBody>
      </p:sp>
      <p:pic>
        <p:nvPicPr>
          <p:cNvPr id="7"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8"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9" name="图片 8"/>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652395" cy="513080"/>
          </a:xfrm>
          <a:prstGeom prst="rect">
            <a:avLst/>
          </a:prstGeom>
        </p:spPr>
        <p:txBody>
          <a:bodyPr vert="horz" wrap="square" lIns="0" tIns="12700" rIns="0" bIns="0" rtlCol="0">
            <a:spAutoFit/>
          </a:bodyPr>
          <a:lstStyle/>
          <a:p>
            <a:pPr marL="12700">
              <a:lnSpc>
                <a:spcPct val="100000"/>
              </a:lnSpc>
              <a:spcBef>
                <a:spcPts val="100"/>
              </a:spcBef>
            </a:pPr>
            <a:r>
              <a:rPr sz="3200" b="0" spc="-480" dirty="0">
                <a:solidFill>
                  <a:srgbClr val="000000"/>
                </a:solidFill>
                <a:latin typeface="宋体" panose="02010600030101010101" pitchFamily="2" charset="-122"/>
                <a:cs typeface="宋体" panose="02010600030101010101" pitchFamily="2" charset="-122"/>
              </a:rPr>
              <a:t>Servic</a:t>
            </a:r>
            <a:r>
              <a:rPr sz="3200" b="0" spc="-470" dirty="0">
                <a:solidFill>
                  <a:srgbClr val="000000"/>
                </a:solidFill>
                <a:latin typeface="宋体" panose="02010600030101010101" pitchFamily="2" charset="-122"/>
                <a:cs typeface="宋体" panose="02010600030101010101" pitchFamily="2" charset="-122"/>
              </a:rPr>
              <a:t>e</a:t>
            </a:r>
            <a:r>
              <a:rPr sz="3200" b="0" dirty="0">
                <a:solidFill>
                  <a:srgbClr val="000000"/>
                </a:solidFill>
                <a:latin typeface="宋体" panose="02010600030101010101" pitchFamily="2" charset="-122"/>
                <a:cs typeface="宋体" panose="02010600030101010101" pitchFamily="2" charset="-122"/>
              </a:rPr>
              <a:t>资源发现</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11319510" cy="4165600"/>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dirty="0">
                <a:latin typeface="宋体" panose="02010600030101010101" pitchFamily="2" charset="-122"/>
                <a:cs typeface="宋体" panose="02010600030101010101" pitchFamily="2" charset="-122"/>
              </a:rPr>
              <a:t>的</a:t>
            </a:r>
            <a:r>
              <a:rPr sz="2000" spc="-245" dirty="0">
                <a:latin typeface="宋体" panose="02010600030101010101" pitchFamily="2" charset="-122"/>
                <a:cs typeface="宋体" panose="02010600030101010101" pitchFamily="2" charset="-122"/>
              </a:rPr>
              <a:t>service</a:t>
            </a:r>
            <a:r>
              <a:rPr sz="2000" spc="-490" dirty="0">
                <a:latin typeface="宋体" panose="02010600030101010101" pitchFamily="2" charset="-122"/>
                <a:cs typeface="宋体" panose="02010600030101010101" pitchFamily="2" charset="-122"/>
              </a:rPr>
              <a:t> </a:t>
            </a:r>
            <a:r>
              <a:rPr sz="2000" spc="-290" dirty="0">
                <a:latin typeface="宋体" panose="02010600030101010101" pitchFamily="2" charset="-122"/>
                <a:cs typeface="宋体" panose="02010600030101010101" pitchFamily="2" charset="-122"/>
              </a:rPr>
              <a:t>rol</a:t>
            </a:r>
            <a:r>
              <a:rPr sz="2000" spc="-170" dirty="0">
                <a:latin typeface="宋体" panose="02010600030101010101" pitchFamily="2" charset="-122"/>
                <a:cs typeface="宋体" panose="02010600030101010101" pitchFamily="2" charset="-122"/>
              </a:rPr>
              <a:t>e</a:t>
            </a:r>
            <a:r>
              <a:rPr sz="2000" dirty="0">
                <a:latin typeface="宋体" panose="02010600030101010101" pitchFamily="2" charset="-122"/>
                <a:cs typeface="宋体" panose="02010600030101010101" pitchFamily="2" charset="-122"/>
              </a:rPr>
              <a:t>负责发现</a:t>
            </a:r>
            <a:r>
              <a:rPr sz="2000" spc="-75" dirty="0">
                <a:latin typeface="宋体" panose="02010600030101010101" pitchFamily="2" charset="-122"/>
                <a:cs typeface="宋体" panose="02010600030101010101" pitchFamily="2" charset="-122"/>
              </a:rPr>
              <a:t>Kuberne</a:t>
            </a:r>
            <a:r>
              <a:rPr sz="2000" spc="-85" dirty="0">
                <a:latin typeface="宋体" panose="02010600030101010101" pitchFamily="2" charset="-122"/>
                <a:cs typeface="宋体" panose="02010600030101010101" pitchFamily="2" charset="-122"/>
              </a:rPr>
              <a:t>t</a:t>
            </a:r>
            <a:r>
              <a:rPr sz="2000" spc="-220" dirty="0">
                <a:latin typeface="宋体" panose="02010600030101010101" pitchFamily="2" charset="-122"/>
                <a:cs typeface="宋体" panose="02010600030101010101" pitchFamily="2" charset="-122"/>
              </a:rPr>
              <a:t>e</a:t>
            </a:r>
            <a:r>
              <a:rPr sz="2000" spc="-225" dirty="0">
                <a:latin typeface="宋体" panose="02010600030101010101" pitchFamily="2" charset="-122"/>
                <a:cs typeface="宋体" panose="02010600030101010101" pitchFamily="2" charset="-122"/>
              </a:rPr>
              <a:t>s</a:t>
            </a:r>
            <a:r>
              <a:rPr sz="2000" dirty="0">
                <a:latin typeface="宋体" panose="02010600030101010101" pitchFamily="2" charset="-122"/>
                <a:cs typeface="宋体" panose="02010600030101010101" pitchFamily="2" charset="-122"/>
              </a:rPr>
              <a:t>集群上的每</a:t>
            </a:r>
            <a:r>
              <a:rPr sz="2000" spc="-5" dirty="0">
                <a:latin typeface="宋体" panose="02010600030101010101" pitchFamily="2" charset="-122"/>
                <a:cs typeface="宋体" panose="02010600030101010101" pitchFamily="2" charset="-122"/>
              </a:rPr>
              <a:t>个</a:t>
            </a:r>
            <a:r>
              <a:rPr sz="2000" spc="-229" dirty="0">
                <a:latin typeface="宋体" panose="02010600030101010101" pitchFamily="2" charset="-122"/>
                <a:cs typeface="宋体" panose="02010600030101010101" pitchFamily="2" charset="-122"/>
              </a:rPr>
              <a:t>Servi</a:t>
            </a:r>
            <a:r>
              <a:rPr sz="2000" spc="-170" dirty="0">
                <a:latin typeface="宋体" panose="02010600030101010101" pitchFamily="2" charset="-122"/>
                <a:cs typeface="宋体" panose="02010600030101010101" pitchFamily="2" charset="-122"/>
              </a:rPr>
              <a:t>c</a:t>
            </a:r>
            <a:r>
              <a:rPr sz="2000" spc="-180" dirty="0">
                <a:latin typeface="宋体" panose="02010600030101010101" pitchFamily="2" charset="-122"/>
                <a:cs typeface="宋体" panose="02010600030101010101" pitchFamily="2" charset="-122"/>
              </a:rPr>
              <a:t>e</a:t>
            </a:r>
            <a:r>
              <a:rPr sz="2000" dirty="0">
                <a:latin typeface="宋体" panose="02010600030101010101" pitchFamily="2" charset="-122"/>
                <a:cs typeface="宋体" panose="02010600030101010101" pitchFamily="2" charset="-122"/>
              </a:rPr>
              <a:t>资源；</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把</a:t>
            </a:r>
            <a:r>
              <a:rPr sz="1800" spc="-195" dirty="0">
                <a:latin typeface="宋体" panose="02010600030101010101" pitchFamily="2" charset="-122"/>
                <a:cs typeface="宋体" panose="02010600030101010101" pitchFamily="2" charset="-122"/>
              </a:rPr>
              <a:t>Service</a:t>
            </a:r>
            <a:r>
              <a:rPr sz="1800" dirty="0">
                <a:latin typeface="宋体" panose="02010600030101010101" pitchFamily="2" charset="-122"/>
                <a:cs typeface="宋体" panose="02010600030101010101" pitchFamily="2" charset="-122"/>
              </a:rPr>
              <a:t>上声明的每个端口视作一个</a:t>
            </a:r>
            <a:r>
              <a:rPr sz="1800" spc="-210" dirty="0">
                <a:latin typeface="宋体" panose="02010600030101010101" pitchFamily="2" charset="-122"/>
                <a:cs typeface="宋体" panose="02010600030101010101" pitchFamily="2" charset="-122"/>
              </a:rPr>
              <a:t>target；</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特别适用于</a:t>
            </a:r>
            <a:r>
              <a:rPr sz="1800" dirty="0">
                <a:latin typeface="宋体" panose="02010600030101010101" pitchFamily="2" charset="-122"/>
                <a:cs typeface="宋体" panose="02010600030101010101" pitchFamily="2" charset="-122"/>
              </a:rPr>
              <a:t>对</a:t>
            </a:r>
            <a:r>
              <a:rPr sz="1800" spc="-135" dirty="0">
                <a:latin typeface="宋体" panose="02010600030101010101" pitchFamily="2" charset="-122"/>
                <a:cs typeface="宋体" panose="02010600030101010101" pitchFamily="2" charset="-122"/>
              </a:rPr>
              <a:t>Ser</a:t>
            </a:r>
            <a:r>
              <a:rPr sz="1800" spc="-150" dirty="0">
                <a:latin typeface="宋体" panose="02010600030101010101" pitchFamily="2" charset="-122"/>
                <a:cs typeface="宋体" panose="02010600030101010101" pitchFamily="2" charset="-122"/>
              </a:rPr>
              <a:t>v</a:t>
            </a:r>
            <a:r>
              <a:rPr sz="1800" spc="-265" dirty="0">
                <a:latin typeface="宋体" panose="02010600030101010101" pitchFamily="2" charset="-122"/>
                <a:cs typeface="宋体" panose="02010600030101010101" pitchFamily="2" charset="-122"/>
              </a:rPr>
              <a:t>ic</a:t>
            </a:r>
            <a:r>
              <a:rPr sz="1800" spc="-275" dirty="0">
                <a:latin typeface="宋体" panose="02010600030101010101" pitchFamily="2" charset="-122"/>
                <a:cs typeface="宋体" panose="02010600030101010101" pitchFamily="2" charset="-122"/>
              </a:rPr>
              <a:t>e</a:t>
            </a:r>
            <a:r>
              <a:rPr sz="1800" spc="-5" dirty="0">
                <a:latin typeface="宋体" panose="02010600030101010101" pitchFamily="2" charset="-122"/>
                <a:cs typeface="宋体" panose="02010600030101010101" pitchFamily="2" charset="-122"/>
              </a:rPr>
              <a:t>进行黑盒监控的场景；</a:t>
            </a:r>
            <a:endParaRPr sz="1800">
              <a:latin typeface="宋体" panose="02010600030101010101" pitchFamily="2" charset="-122"/>
              <a:cs typeface="宋体" panose="02010600030101010101" pitchFamily="2" charset="-122"/>
            </a:endParaRPr>
          </a:p>
          <a:p>
            <a:pPr marL="755650" lvl="1" indent="-285750">
              <a:lnSpc>
                <a:spcPct val="100000"/>
              </a:lnSpc>
              <a:spcBef>
                <a:spcPts val="295"/>
              </a:spcBef>
              <a:buClr>
                <a:srgbClr val="45B19B"/>
              </a:buClr>
              <a:buFont typeface="Wingdings" panose="05000000000000000000"/>
              <a:buChar char=""/>
              <a:tabLst>
                <a:tab pos="755650" algn="l"/>
              </a:tabLst>
            </a:pPr>
            <a:r>
              <a:rPr sz="1800" spc="-245" dirty="0">
                <a:latin typeface="宋体" panose="02010600030101010101" pitchFamily="2" charset="-122"/>
                <a:cs typeface="宋体" panose="02010600030101010101" pitchFamily="2" charset="-122"/>
              </a:rPr>
              <a:t>target</a:t>
            </a:r>
            <a:r>
              <a:rPr sz="1800" dirty="0">
                <a:latin typeface="宋体" panose="02010600030101010101" pitchFamily="2" charset="-122"/>
                <a:cs typeface="宋体" panose="02010600030101010101" pitchFamily="2" charset="-122"/>
              </a:rPr>
              <a:t>地址为</a:t>
            </a:r>
            <a:r>
              <a:rPr sz="1800" spc="-195" dirty="0">
                <a:latin typeface="宋体" panose="02010600030101010101" pitchFamily="2" charset="-122"/>
                <a:cs typeface="宋体" panose="02010600030101010101" pitchFamily="2" charset="-122"/>
              </a:rPr>
              <a:t>Service</a:t>
            </a:r>
            <a:r>
              <a:rPr sz="1800" dirty="0">
                <a:latin typeface="宋体" panose="02010600030101010101" pitchFamily="2" charset="-122"/>
                <a:cs typeface="宋体" panose="02010600030101010101" pitchFamily="2" charset="-122"/>
              </a:rPr>
              <a:t>的</a:t>
            </a:r>
            <a:r>
              <a:rPr sz="1800" spc="310" dirty="0">
                <a:latin typeface="宋体" panose="02010600030101010101" pitchFamily="2" charset="-122"/>
                <a:cs typeface="宋体" panose="02010600030101010101" pitchFamily="2" charset="-122"/>
              </a:rPr>
              <a:t>DNS</a:t>
            </a:r>
            <a:r>
              <a:rPr sz="1800" dirty="0">
                <a:latin typeface="宋体" panose="02010600030101010101" pitchFamily="2" charset="-122"/>
                <a:cs typeface="宋体" panose="02010600030101010101" pitchFamily="2" charset="-122"/>
              </a:rPr>
              <a:t>名称及相应的端口；</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可用的部</a:t>
            </a:r>
            <a:r>
              <a:rPr sz="1800" spc="-5" dirty="0">
                <a:latin typeface="宋体" panose="02010600030101010101" pitchFamily="2" charset="-122"/>
                <a:cs typeface="宋体" panose="02010600030101010101" pitchFamily="2" charset="-122"/>
              </a:rPr>
              <a:t>分</a:t>
            </a:r>
            <a:r>
              <a:rPr sz="1800" spc="165" dirty="0">
                <a:latin typeface="宋体" panose="02010600030101010101" pitchFamily="2" charset="-122"/>
                <a:cs typeface="宋体" panose="02010600030101010101" pitchFamily="2" charset="-122"/>
              </a:rPr>
              <a:t>m</a:t>
            </a:r>
            <a:r>
              <a:rPr sz="1800" spc="170" dirty="0">
                <a:latin typeface="宋体" panose="02010600030101010101" pitchFamily="2" charset="-122"/>
                <a:cs typeface="宋体" panose="02010600030101010101" pitchFamily="2" charset="-122"/>
              </a:rPr>
              <a:t>e</a:t>
            </a:r>
            <a:r>
              <a:rPr sz="1800" spc="-275" dirty="0">
                <a:latin typeface="宋体" panose="02010600030101010101" pitchFamily="2" charset="-122"/>
                <a:cs typeface="宋体" panose="02010600030101010101" pitchFamily="2" charset="-122"/>
              </a:rPr>
              <a:t>ta</a:t>
            </a:r>
            <a:r>
              <a:rPr sz="1800" dirty="0">
                <a:latin typeface="宋体" panose="02010600030101010101" pitchFamily="2" charset="-122"/>
                <a:cs typeface="宋体" panose="02010600030101010101" pitchFamily="2" charset="-122"/>
              </a:rPr>
              <a:t>标签如下</a:t>
            </a:r>
            <a:endParaRPr sz="1800">
              <a:latin typeface="宋体" panose="02010600030101010101" pitchFamily="2" charset="-122"/>
              <a:cs typeface="宋体" panose="02010600030101010101" pitchFamily="2" charset="-122"/>
            </a:endParaRPr>
          </a:p>
          <a:p>
            <a:pPr marL="1205865" lvl="2" indent="-280035">
              <a:lnSpc>
                <a:spcPct val="100000"/>
              </a:lnSpc>
              <a:spcBef>
                <a:spcPts val="320"/>
              </a:spcBef>
              <a:buFont typeface="Wingdings" panose="05000000000000000000"/>
              <a:buChar char=""/>
              <a:tabLst>
                <a:tab pos="1206500" algn="l"/>
                <a:tab pos="1409065"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50" dirty="0">
                <a:latin typeface="宋体" panose="02010600030101010101" pitchFamily="2" charset="-122"/>
                <a:cs typeface="宋体" panose="02010600030101010101" pitchFamily="2" charset="-122"/>
              </a:rPr>
              <a:t>meta</a:t>
            </a:r>
            <a:r>
              <a:rPr sz="1600" dirty="0">
                <a:latin typeface="宋体" panose="02010600030101010101" pitchFamily="2" charset="-122"/>
                <a:cs typeface="宋体" panose="02010600030101010101" pitchFamily="2" charset="-122"/>
              </a:rPr>
              <a:t>_</a:t>
            </a:r>
            <a:r>
              <a:rPr sz="1600" spc="-75" dirty="0">
                <a:latin typeface="宋体" panose="02010600030101010101" pitchFamily="2" charset="-122"/>
                <a:cs typeface="宋体" panose="02010600030101010101" pitchFamily="2" charset="-122"/>
              </a:rPr>
              <a:t>kubern</a:t>
            </a:r>
            <a:r>
              <a:rPr sz="1600" spc="-235" dirty="0">
                <a:latin typeface="宋体" panose="02010600030101010101" pitchFamily="2" charset="-122"/>
                <a:cs typeface="宋体" panose="02010600030101010101" pitchFamily="2" charset="-122"/>
              </a:rPr>
              <a:t>et</a:t>
            </a:r>
            <a:r>
              <a:rPr sz="1600" spc="-145" dirty="0">
                <a:latin typeface="宋体" panose="02010600030101010101" pitchFamily="2" charset="-122"/>
                <a:cs typeface="宋体" panose="02010600030101010101" pitchFamily="2" charset="-122"/>
              </a:rPr>
              <a:t>e</a:t>
            </a:r>
            <a:r>
              <a:rPr sz="1600" spc="-220" dirty="0">
                <a:latin typeface="宋体" panose="02010600030101010101" pitchFamily="2" charset="-122"/>
                <a:cs typeface="宋体" panose="02010600030101010101" pitchFamily="2" charset="-122"/>
              </a:rPr>
              <a:t>s</a:t>
            </a:r>
            <a:r>
              <a:rPr sz="1600" dirty="0">
                <a:latin typeface="宋体" panose="02010600030101010101" pitchFamily="2" charset="-122"/>
                <a:cs typeface="宋体" panose="02010600030101010101" pitchFamily="2" charset="-122"/>
              </a:rPr>
              <a:t>_</a:t>
            </a:r>
            <a:r>
              <a:rPr sz="1600" spc="-90" dirty="0">
                <a:latin typeface="宋体" panose="02010600030101010101" pitchFamily="2" charset="-122"/>
                <a:cs typeface="宋体" panose="02010600030101010101" pitchFamily="2" charset="-122"/>
              </a:rPr>
              <a:t>namespace:</a:t>
            </a:r>
            <a:r>
              <a:rPr sz="1600" spc="-440" dirty="0">
                <a:latin typeface="宋体" panose="02010600030101010101" pitchFamily="2" charset="-122"/>
                <a:cs typeface="宋体" panose="02010600030101010101" pitchFamily="2" charset="-122"/>
              </a:rPr>
              <a:t> </a:t>
            </a:r>
            <a:r>
              <a:rPr sz="1600" spc="20" dirty="0">
                <a:latin typeface="宋体" panose="02010600030101010101" pitchFamily="2" charset="-122"/>
                <a:cs typeface="宋体" panose="02010600030101010101" pitchFamily="2" charset="-122"/>
              </a:rPr>
              <a:t>The</a:t>
            </a:r>
            <a:r>
              <a:rPr sz="1600" spc="-409" dirty="0">
                <a:latin typeface="宋体" panose="02010600030101010101" pitchFamily="2" charset="-122"/>
                <a:cs typeface="宋体" panose="02010600030101010101" pitchFamily="2" charset="-122"/>
              </a:rPr>
              <a:t> </a:t>
            </a:r>
            <a:r>
              <a:rPr sz="1600" spc="-40" dirty="0">
                <a:latin typeface="宋体" panose="02010600030101010101" pitchFamily="2" charset="-122"/>
                <a:cs typeface="宋体" panose="02010600030101010101" pitchFamily="2" charset="-122"/>
              </a:rPr>
              <a:t>namespac</a:t>
            </a:r>
            <a:r>
              <a:rPr sz="1600" spc="-135" dirty="0">
                <a:latin typeface="宋体" panose="02010600030101010101" pitchFamily="2" charset="-122"/>
                <a:cs typeface="宋体" panose="02010600030101010101" pitchFamily="2" charset="-122"/>
              </a:rPr>
              <a:t>e</a:t>
            </a:r>
            <a:r>
              <a:rPr sz="1600" spc="-420"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420"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th</a:t>
            </a:r>
            <a:r>
              <a:rPr sz="1600" spc="-135" dirty="0">
                <a:latin typeface="宋体" panose="02010600030101010101" pitchFamily="2" charset="-122"/>
                <a:cs typeface="宋体" panose="02010600030101010101" pitchFamily="2" charset="-122"/>
              </a:rPr>
              <a:t>e</a:t>
            </a:r>
            <a:r>
              <a:rPr sz="1600" spc="-420" dirty="0">
                <a:latin typeface="宋体" panose="02010600030101010101" pitchFamily="2" charset="-122"/>
                <a:cs typeface="宋体" panose="02010600030101010101" pitchFamily="2" charset="-122"/>
              </a:rPr>
              <a:t> </a:t>
            </a:r>
            <a:r>
              <a:rPr sz="1600" spc="-195" dirty="0">
                <a:latin typeface="宋体" panose="02010600030101010101" pitchFamily="2" charset="-122"/>
                <a:cs typeface="宋体" panose="02010600030101010101" pitchFamily="2" charset="-122"/>
              </a:rPr>
              <a:t>service</a:t>
            </a:r>
            <a:r>
              <a:rPr sz="1600" spc="-409" dirty="0">
                <a:latin typeface="宋体" panose="02010600030101010101" pitchFamily="2" charset="-122"/>
                <a:cs typeface="宋体" panose="02010600030101010101" pitchFamily="2" charset="-122"/>
              </a:rPr>
              <a:t> </a:t>
            </a:r>
            <a:r>
              <a:rPr sz="1600" spc="15" dirty="0">
                <a:latin typeface="宋体" panose="02010600030101010101" pitchFamily="2" charset="-122"/>
                <a:cs typeface="宋体" panose="02010600030101010101" pitchFamily="2" charset="-122"/>
              </a:rPr>
              <a:t>o</a:t>
            </a:r>
            <a:r>
              <a:rPr sz="1600" spc="20" dirty="0">
                <a:latin typeface="宋体" panose="02010600030101010101" pitchFamily="2" charset="-122"/>
                <a:cs typeface="宋体" panose="02010600030101010101" pitchFamily="2" charset="-122"/>
              </a:rPr>
              <a:t>b</a:t>
            </a:r>
            <a:r>
              <a:rPr sz="1600" spc="-285" dirty="0">
                <a:latin typeface="宋体" panose="02010600030101010101" pitchFamily="2" charset="-122"/>
                <a:cs typeface="宋体" panose="02010600030101010101" pitchFamily="2" charset="-122"/>
              </a:rPr>
              <a:t>je</a:t>
            </a:r>
            <a:r>
              <a:rPr sz="1600" spc="-145" dirty="0">
                <a:latin typeface="宋体" panose="02010600030101010101" pitchFamily="2" charset="-122"/>
                <a:cs typeface="宋体" panose="02010600030101010101" pitchFamily="2" charset="-122"/>
              </a:rPr>
              <a:t>c</a:t>
            </a:r>
            <a:r>
              <a:rPr sz="1600" spc="-345" dirty="0">
                <a:latin typeface="宋体" panose="02010600030101010101" pitchFamily="2" charset="-122"/>
                <a:cs typeface="宋体" panose="02010600030101010101" pitchFamily="2" charset="-122"/>
              </a:rPr>
              <a:t>t</a:t>
            </a:r>
            <a:r>
              <a:rPr sz="1600" spc="-450" dirty="0">
                <a:latin typeface="宋体" panose="02010600030101010101" pitchFamily="2" charset="-122"/>
                <a:cs typeface="宋体" panose="02010600030101010101" pitchFamily="2" charset="-122"/>
              </a:rPr>
              <a:t>.</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Font typeface="Wingdings" panose="05000000000000000000"/>
              <a:buChar char=""/>
              <a:tabLst>
                <a:tab pos="1206500" algn="l"/>
                <a:tab pos="1409065"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150" dirty="0">
                <a:latin typeface="宋体" panose="02010600030101010101" pitchFamily="2" charset="-122"/>
                <a:cs typeface="宋体" panose="02010600030101010101" pitchFamily="2" charset="-122"/>
              </a:rPr>
              <a:t>meta_kubernetes_service_cluster_ip:</a:t>
            </a:r>
            <a:r>
              <a:rPr sz="1600" spc="-430" dirty="0">
                <a:latin typeface="宋体" panose="02010600030101010101" pitchFamily="2" charset="-122"/>
                <a:cs typeface="宋体" panose="02010600030101010101" pitchFamily="2" charset="-122"/>
              </a:rPr>
              <a:t> </a:t>
            </a:r>
            <a:r>
              <a:rPr sz="1600" spc="20" dirty="0">
                <a:latin typeface="宋体" panose="02010600030101010101" pitchFamily="2" charset="-122"/>
                <a:cs typeface="宋体" panose="02010600030101010101" pitchFamily="2" charset="-122"/>
              </a:rPr>
              <a:t>The</a:t>
            </a:r>
            <a:r>
              <a:rPr sz="1600" spc="-390" dirty="0">
                <a:latin typeface="宋体" panose="02010600030101010101" pitchFamily="2" charset="-122"/>
                <a:cs typeface="宋体" panose="02010600030101010101" pitchFamily="2" charset="-122"/>
              </a:rPr>
              <a:t> </a:t>
            </a:r>
            <a:r>
              <a:rPr sz="1600" spc="-220" dirty="0">
                <a:latin typeface="宋体" panose="02010600030101010101" pitchFamily="2" charset="-122"/>
                <a:cs typeface="宋体" panose="02010600030101010101" pitchFamily="2" charset="-122"/>
              </a:rPr>
              <a:t>cluster</a:t>
            </a:r>
            <a:r>
              <a:rPr sz="1600" spc="-409" dirty="0">
                <a:latin typeface="宋体" panose="02010600030101010101" pitchFamily="2" charset="-122"/>
                <a:cs typeface="宋体" panose="02010600030101010101" pitchFamily="2" charset="-122"/>
              </a:rPr>
              <a:t> </a:t>
            </a:r>
            <a:r>
              <a:rPr sz="1600" spc="-70" dirty="0">
                <a:latin typeface="宋体" panose="02010600030101010101" pitchFamily="2" charset="-122"/>
                <a:cs typeface="宋体" panose="02010600030101010101" pitchFamily="2" charset="-122"/>
              </a:rPr>
              <a:t>IP</a:t>
            </a:r>
            <a:r>
              <a:rPr sz="1600" spc="-400" dirty="0">
                <a:latin typeface="宋体" panose="02010600030101010101" pitchFamily="2" charset="-122"/>
                <a:cs typeface="宋体" panose="02010600030101010101" pitchFamily="2" charset="-122"/>
              </a:rPr>
              <a:t> </a:t>
            </a:r>
            <a:r>
              <a:rPr sz="1600" spc="-145" dirty="0">
                <a:latin typeface="宋体" panose="02010600030101010101" pitchFamily="2" charset="-122"/>
                <a:cs typeface="宋体" panose="02010600030101010101" pitchFamily="2" charset="-122"/>
              </a:rPr>
              <a:t>address</a:t>
            </a:r>
            <a:r>
              <a:rPr sz="1600" spc="-385"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409"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15" dirty="0">
                <a:latin typeface="宋体" panose="02010600030101010101" pitchFamily="2" charset="-122"/>
                <a:cs typeface="宋体" panose="02010600030101010101" pitchFamily="2" charset="-122"/>
              </a:rPr>
              <a:t> </a:t>
            </a:r>
            <a:r>
              <a:rPr sz="1600" spc="-229" dirty="0">
                <a:latin typeface="宋体" panose="02010600030101010101" pitchFamily="2" charset="-122"/>
                <a:cs typeface="宋体" panose="02010600030101010101" pitchFamily="2" charset="-122"/>
              </a:rPr>
              <a:t>service.</a:t>
            </a:r>
            <a:r>
              <a:rPr sz="1600" spc="-415" dirty="0">
                <a:latin typeface="宋体" panose="02010600030101010101" pitchFamily="2" charset="-122"/>
                <a:cs typeface="宋体" panose="02010600030101010101" pitchFamily="2" charset="-122"/>
              </a:rPr>
              <a:t> </a:t>
            </a:r>
            <a:r>
              <a:rPr sz="1600" spc="-50" dirty="0">
                <a:latin typeface="宋体" panose="02010600030101010101" pitchFamily="2" charset="-122"/>
                <a:cs typeface="宋体" panose="02010600030101010101" pitchFamily="2" charset="-122"/>
              </a:rPr>
              <a:t>(Does</a:t>
            </a:r>
            <a:r>
              <a:rPr sz="1600" spc="-390" dirty="0">
                <a:latin typeface="宋体" panose="02010600030101010101" pitchFamily="2" charset="-122"/>
                <a:cs typeface="宋体" panose="02010600030101010101" pitchFamily="2" charset="-122"/>
              </a:rPr>
              <a:t> </a:t>
            </a:r>
            <a:r>
              <a:rPr sz="1600" spc="-105" dirty="0">
                <a:latin typeface="宋体" panose="02010600030101010101" pitchFamily="2" charset="-122"/>
                <a:cs typeface="宋体" panose="02010600030101010101" pitchFamily="2" charset="-122"/>
              </a:rPr>
              <a:t>not</a:t>
            </a:r>
            <a:r>
              <a:rPr sz="1600" spc="-425" dirty="0">
                <a:latin typeface="宋体" panose="02010600030101010101" pitchFamily="2" charset="-122"/>
                <a:cs typeface="宋体" panose="02010600030101010101" pitchFamily="2" charset="-122"/>
              </a:rPr>
              <a:t> </a:t>
            </a:r>
            <a:r>
              <a:rPr sz="1600" spc="-140" dirty="0">
                <a:latin typeface="宋体" panose="02010600030101010101" pitchFamily="2" charset="-122"/>
                <a:cs typeface="宋体" panose="02010600030101010101" pitchFamily="2" charset="-122"/>
              </a:rPr>
              <a:t>apply</a:t>
            </a:r>
            <a:r>
              <a:rPr sz="1600" spc="-420"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to</a:t>
            </a:r>
            <a:r>
              <a:rPr sz="1600" spc="-400" dirty="0">
                <a:latin typeface="宋体" panose="02010600030101010101" pitchFamily="2" charset="-122"/>
                <a:cs typeface="宋体" panose="02010600030101010101" pitchFamily="2" charset="-122"/>
              </a:rPr>
              <a:t> </a:t>
            </a:r>
            <a:r>
              <a:rPr sz="1600" spc="-200" dirty="0">
                <a:latin typeface="宋体" panose="02010600030101010101" pitchFamily="2" charset="-122"/>
                <a:cs typeface="宋体" panose="02010600030101010101" pitchFamily="2" charset="-122"/>
              </a:rPr>
              <a:t>services</a:t>
            </a:r>
            <a:r>
              <a:rPr sz="1600" spc="-405"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395"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type</a:t>
            </a:r>
            <a:r>
              <a:rPr sz="1600" spc="-425" dirty="0">
                <a:latin typeface="宋体" panose="02010600030101010101" pitchFamily="2" charset="-122"/>
                <a:cs typeface="宋体" panose="02010600030101010101" pitchFamily="2" charset="-122"/>
              </a:rPr>
              <a:t> </a:t>
            </a:r>
            <a:r>
              <a:rPr sz="1600" spc="-55" dirty="0">
                <a:latin typeface="宋体" panose="02010600030101010101" pitchFamily="2" charset="-122"/>
                <a:cs typeface="宋体" panose="02010600030101010101" pitchFamily="2" charset="-122"/>
              </a:rPr>
              <a:t>E</a:t>
            </a:r>
            <a:r>
              <a:rPr sz="1600" cap="small" spc="-55" dirty="0">
                <a:latin typeface="宋体" panose="02010600030101010101" pitchFamily="2" charset="-122"/>
                <a:cs typeface="宋体" panose="02010600030101010101" pitchFamily="2" charset="-122"/>
              </a:rPr>
              <a:t>x</a:t>
            </a:r>
            <a:r>
              <a:rPr sz="1600" spc="-55" dirty="0">
                <a:latin typeface="宋体" panose="02010600030101010101" pitchFamily="2" charset="-122"/>
                <a:cs typeface="宋体" panose="02010600030101010101" pitchFamily="2" charset="-122"/>
              </a:rPr>
              <a:t>ternalName)</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Font typeface="Wingdings" panose="05000000000000000000"/>
              <a:buChar char=""/>
              <a:tabLst>
                <a:tab pos="1206500" algn="l"/>
                <a:tab pos="1409065"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120" dirty="0">
                <a:latin typeface="宋体" panose="02010600030101010101" pitchFamily="2" charset="-122"/>
                <a:cs typeface="宋体" panose="02010600030101010101" pitchFamily="2" charset="-122"/>
              </a:rPr>
              <a:t>meta_kubernetes_service_e</a:t>
            </a:r>
            <a:r>
              <a:rPr sz="1600" cap="small" spc="-120" dirty="0">
                <a:latin typeface="宋体" panose="02010600030101010101" pitchFamily="2" charset="-122"/>
                <a:cs typeface="宋体" panose="02010600030101010101" pitchFamily="2" charset="-122"/>
              </a:rPr>
              <a:t>x</a:t>
            </a:r>
            <a:r>
              <a:rPr sz="1600" spc="-120" dirty="0">
                <a:latin typeface="宋体" panose="02010600030101010101" pitchFamily="2" charset="-122"/>
                <a:cs typeface="宋体" panose="02010600030101010101" pitchFamily="2" charset="-122"/>
              </a:rPr>
              <a:t>ternal_name:</a:t>
            </a:r>
            <a:r>
              <a:rPr sz="1600" spc="-420" dirty="0">
                <a:latin typeface="宋体" panose="02010600030101010101" pitchFamily="2" charset="-122"/>
                <a:cs typeface="宋体" panose="02010600030101010101" pitchFamily="2" charset="-122"/>
              </a:rPr>
              <a:t> </a:t>
            </a:r>
            <a:r>
              <a:rPr sz="1600" spc="20" dirty="0">
                <a:latin typeface="宋体" panose="02010600030101010101" pitchFamily="2" charset="-122"/>
                <a:cs typeface="宋体" panose="02010600030101010101" pitchFamily="2" charset="-122"/>
              </a:rPr>
              <a:t>The</a:t>
            </a:r>
            <a:r>
              <a:rPr sz="1600" spc="-400" dirty="0">
                <a:latin typeface="宋体" panose="02010600030101010101" pitchFamily="2" charset="-122"/>
                <a:cs typeface="宋体" panose="02010600030101010101" pitchFamily="2" charset="-122"/>
              </a:rPr>
              <a:t> </a:t>
            </a:r>
            <a:r>
              <a:rPr sz="1600" spc="270" dirty="0">
                <a:latin typeface="宋体" panose="02010600030101010101" pitchFamily="2" charset="-122"/>
                <a:cs typeface="宋体" panose="02010600030101010101" pitchFamily="2" charset="-122"/>
              </a:rPr>
              <a:t>DNS</a:t>
            </a:r>
            <a:r>
              <a:rPr sz="1600" spc="-375" dirty="0">
                <a:latin typeface="宋体" panose="02010600030101010101" pitchFamily="2" charset="-122"/>
                <a:cs typeface="宋体" panose="02010600030101010101" pitchFamily="2" charset="-122"/>
              </a:rPr>
              <a:t> </a:t>
            </a:r>
            <a:r>
              <a:rPr sz="1600" spc="40" dirty="0">
                <a:latin typeface="宋体" panose="02010600030101010101" pitchFamily="2" charset="-122"/>
                <a:cs typeface="宋体" panose="02010600030101010101" pitchFamily="2" charset="-122"/>
              </a:rPr>
              <a:t>name</a:t>
            </a:r>
            <a:r>
              <a:rPr sz="1600" spc="-400"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409"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05" dirty="0">
                <a:latin typeface="宋体" panose="02010600030101010101" pitchFamily="2" charset="-122"/>
                <a:cs typeface="宋体" panose="02010600030101010101" pitchFamily="2" charset="-122"/>
              </a:rPr>
              <a:t> </a:t>
            </a:r>
            <a:r>
              <a:rPr sz="1600" spc="-229" dirty="0">
                <a:latin typeface="宋体" panose="02010600030101010101" pitchFamily="2" charset="-122"/>
                <a:cs typeface="宋体" panose="02010600030101010101" pitchFamily="2" charset="-122"/>
              </a:rPr>
              <a:t>service.</a:t>
            </a:r>
            <a:r>
              <a:rPr sz="1600" spc="-400" dirty="0">
                <a:latin typeface="宋体" panose="02010600030101010101" pitchFamily="2" charset="-122"/>
                <a:cs typeface="宋体" panose="02010600030101010101" pitchFamily="2" charset="-122"/>
              </a:rPr>
              <a:t> </a:t>
            </a:r>
            <a:r>
              <a:rPr sz="1600" spc="-155" dirty="0">
                <a:latin typeface="宋体" panose="02010600030101010101" pitchFamily="2" charset="-122"/>
                <a:cs typeface="宋体" panose="02010600030101010101" pitchFamily="2" charset="-122"/>
              </a:rPr>
              <a:t>(Applies</a:t>
            </a:r>
            <a:r>
              <a:rPr sz="1600" spc="-409"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to</a:t>
            </a:r>
            <a:r>
              <a:rPr sz="1600" spc="-409" dirty="0">
                <a:latin typeface="宋体" panose="02010600030101010101" pitchFamily="2" charset="-122"/>
                <a:cs typeface="宋体" panose="02010600030101010101" pitchFamily="2" charset="-122"/>
              </a:rPr>
              <a:t> </a:t>
            </a:r>
            <a:r>
              <a:rPr sz="1600" spc="-200" dirty="0">
                <a:latin typeface="宋体" panose="02010600030101010101" pitchFamily="2" charset="-122"/>
                <a:cs typeface="宋体" panose="02010600030101010101" pitchFamily="2" charset="-122"/>
              </a:rPr>
              <a:t>services</a:t>
            </a:r>
            <a:r>
              <a:rPr sz="1600" spc="-405"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390"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type</a:t>
            </a:r>
            <a:r>
              <a:rPr sz="1600" spc="-420" dirty="0">
                <a:latin typeface="宋体" panose="02010600030101010101" pitchFamily="2" charset="-122"/>
                <a:cs typeface="宋体" panose="02010600030101010101" pitchFamily="2" charset="-122"/>
              </a:rPr>
              <a:t> </a:t>
            </a:r>
            <a:r>
              <a:rPr sz="1600" spc="-60" dirty="0">
                <a:latin typeface="宋体" panose="02010600030101010101" pitchFamily="2" charset="-122"/>
                <a:cs typeface="宋体" panose="02010600030101010101" pitchFamily="2" charset="-122"/>
              </a:rPr>
              <a:t>E</a:t>
            </a:r>
            <a:r>
              <a:rPr sz="1600" cap="small" spc="-60" dirty="0">
                <a:latin typeface="宋体" panose="02010600030101010101" pitchFamily="2" charset="-122"/>
                <a:cs typeface="宋体" panose="02010600030101010101" pitchFamily="2" charset="-122"/>
              </a:rPr>
              <a:t>x</a:t>
            </a:r>
            <a:r>
              <a:rPr sz="1600" spc="-60" dirty="0">
                <a:latin typeface="宋体" panose="02010600030101010101" pitchFamily="2" charset="-122"/>
                <a:cs typeface="宋体" panose="02010600030101010101" pitchFamily="2" charset="-122"/>
              </a:rPr>
              <a:t>ternalName)</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Font typeface="Wingdings" panose="05000000000000000000"/>
              <a:buChar char=""/>
              <a:tabLst>
                <a:tab pos="1206500" algn="l"/>
                <a:tab pos="1409700"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120" dirty="0">
                <a:latin typeface="宋体" panose="02010600030101010101" pitchFamily="2" charset="-122"/>
                <a:cs typeface="宋体" panose="02010600030101010101" pitchFamily="2" charset="-122"/>
              </a:rPr>
              <a:t>meta_kubernetes_service_label_&lt;labelname&gt;:</a:t>
            </a:r>
            <a:r>
              <a:rPr sz="1600" spc="-425" dirty="0">
                <a:latin typeface="宋体" panose="02010600030101010101" pitchFamily="2" charset="-122"/>
                <a:cs typeface="宋体" panose="02010600030101010101" pitchFamily="2" charset="-122"/>
              </a:rPr>
              <a:t> </a:t>
            </a:r>
            <a:r>
              <a:rPr sz="1600" spc="-5" dirty="0">
                <a:latin typeface="宋体" panose="02010600030101010101" pitchFamily="2" charset="-122"/>
                <a:cs typeface="宋体" panose="02010600030101010101" pitchFamily="2" charset="-122"/>
              </a:rPr>
              <a:t>Each</a:t>
            </a:r>
            <a:r>
              <a:rPr sz="1600" spc="-395" dirty="0">
                <a:latin typeface="宋体" panose="02010600030101010101" pitchFamily="2" charset="-122"/>
                <a:cs typeface="宋体" panose="02010600030101010101" pitchFamily="2" charset="-122"/>
              </a:rPr>
              <a:t> </a:t>
            </a:r>
            <a:r>
              <a:rPr sz="1600" spc="-229" dirty="0">
                <a:latin typeface="宋体" panose="02010600030101010101" pitchFamily="2" charset="-122"/>
                <a:cs typeface="宋体" panose="02010600030101010101" pitchFamily="2" charset="-122"/>
              </a:rPr>
              <a:t>label</a:t>
            </a:r>
            <a:r>
              <a:rPr sz="1600" spc="-409" dirty="0">
                <a:latin typeface="宋体" panose="02010600030101010101" pitchFamily="2" charset="-122"/>
                <a:cs typeface="宋体" panose="02010600030101010101" pitchFamily="2" charset="-122"/>
              </a:rPr>
              <a:t> </a:t>
            </a:r>
            <a:r>
              <a:rPr sz="1600" spc="-25" dirty="0">
                <a:latin typeface="宋体" panose="02010600030101010101" pitchFamily="2" charset="-122"/>
                <a:cs typeface="宋体" panose="02010600030101010101" pitchFamily="2" charset="-122"/>
              </a:rPr>
              <a:t>from</a:t>
            </a:r>
            <a:r>
              <a:rPr sz="1600" spc="-385"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05" dirty="0">
                <a:latin typeface="宋体" panose="02010600030101010101" pitchFamily="2" charset="-122"/>
                <a:cs typeface="宋体" panose="02010600030101010101" pitchFamily="2" charset="-122"/>
              </a:rPr>
              <a:t> </a:t>
            </a:r>
            <a:r>
              <a:rPr sz="1600" spc="-195" dirty="0">
                <a:latin typeface="宋体" panose="02010600030101010101" pitchFamily="2" charset="-122"/>
                <a:cs typeface="宋体" panose="02010600030101010101" pitchFamily="2" charset="-122"/>
              </a:rPr>
              <a:t>service</a:t>
            </a:r>
            <a:r>
              <a:rPr sz="1600" spc="-405" dirty="0">
                <a:latin typeface="宋体" panose="02010600030101010101" pitchFamily="2" charset="-122"/>
                <a:cs typeface="宋体" panose="02010600030101010101" pitchFamily="2" charset="-122"/>
              </a:rPr>
              <a:t> </a:t>
            </a:r>
            <a:r>
              <a:rPr sz="1600" spc="-210" dirty="0">
                <a:latin typeface="宋体" panose="02010600030101010101" pitchFamily="2" charset="-122"/>
                <a:cs typeface="宋体" panose="02010600030101010101" pitchFamily="2" charset="-122"/>
              </a:rPr>
              <a:t>object.</a:t>
            </a:r>
            <a:endParaRPr sz="1600">
              <a:latin typeface="宋体" panose="02010600030101010101" pitchFamily="2" charset="-122"/>
              <a:cs typeface="宋体" panose="02010600030101010101" pitchFamily="2" charset="-122"/>
            </a:endParaRPr>
          </a:p>
          <a:p>
            <a:pPr marL="1205865" lvl="2" indent="-280035">
              <a:lnSpc>
                <a:spcPct val="100000"/>
              </a:lnSpc>
              <a:spcBef>
                <a:spcPts val="300"/>
              </a:spcBef>
              <a:buFont typeface="Wingdings" panose="05000000000000000000"/>
              <a:buChar char=""/>
              <a:tabLst>
                <a:tab pos="1206500" algn="l"/>
                <a:tab pos="1409065"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105" dirty="0">
                <a:latin typeface="宋体" panose="02010600030101010101" pitchFamily="2" charset="-122"/>
                <a:cs typeface="宋体" panose="02010600030101010101" pitchFamily="2" charset="-122"/>
              </a:rPr>
              <a:t>meta_kubernetes_service_annotation_&lt;annotationname&gt;:</a:t>
            </a:r>
            <a:r>
              <a:rPr sz="1600" spc="-425" dirty="0">
                <a:latin typeface="宋体" panose="02010600030101010101" pitchFamily="2" charset="-122"/>
                <a:cs typeface="宋体" panose="02010600030101010101" pitchFamily="2" charset="-122"/>
              </a:rPr>
              <a:t> </a:t>
            </a:r>
            <a:r>
              <a:rPr sz="1600" spc="-5" dirty="0">
                <a:latin typeface="宋体" panose="02010600030101010101" pitchFamily="2" charset="-122"/>
                <a:cs typeface="宋体" panose="02010600030101010101" pitchFamily="2" charset="-122"/>
              </a:rPr>
              <a:t>Each</a:t>
            </a:r>
            <a:r>
              <a:rPr sz="1600" spc="-390"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annotation</a:t>
            </a:r>
            <a:r>
              <a:rPr sz="1600" spc="-420" dirty="0">
                <a:latin typeface="宋体" panose="02010600030101010101" pitchFamily="2" charset="-122"/>
                <a:cs typeface="宋体" panose="02010600030101010101" pitchFamily="2" charset="-122"/>
              </a:rPr>
              <a:t> </a:t>
            </a:r>
            <a:r>
              <a:rPr sz="1600" spc="-30" dirty="0">
                <a:latin typeface="宋体" panose="02010600030101010101" pitchFamily="2" charset="-122"/>
                <a:cs typeface="宋体" panose="02010600030101010101" pitchFamily="2" charset="-122"/>
              </a:rPr>
              <a:t>from</a:t>
            </a:r>
            <a:r>
              <a:rPr sz="1600" spc="-385"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05" dirty="0">
                <a:latin typeface="宋体" panose="02010600030101010101" pitchFamily="2" charset="-122"/>
                <a:cs typeface="宋体" panose="02010600030101010101" pitchFamily="2" charset="-122"/>
              </a:rPr>
              <a:t> </a:t>
            </a:r>
            <a:r>
              <a:rPr sz="1600" spc="-195" dirty="0">
                <a:latin typeface="宋体" panose="02010600030101010101" pitchFamily="2" charset="-122"/>
                <a:cs typeface="宋体" panose="02010600030101010101" pitchFamily="2" charset="-122"/>
              </a:rPr>
              <a:t>service</a:t>
            </a:r>
            <a:r>
              <a:rPr sz="1600" spc="-405" dirty="0">
                <a:latin typeface="宋体" panose="02010600030101010101" pitchFamily="2" charset="-122"/>
                <a:cs typeface="宋体" panose="02010600030101010101" pitchFamily="2" charset="-122"/>
              </a:rPr>
              <a:t> </a:t>
            </a:r>
            <a:r>
              <a:rPr sz="1600" spc="-210" dirty="0">
                <a:latin typeface="宋体" panose="02010600030101010101" pitchFamily="2" charset="-122"/>
                <a:cs typeface="宋体" panose="02010600030101010101" pitchFamily="2" charset="-122"/>
              </a:rPr>
              <a:t>object.</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Font typeface="Wingdings" panose="05000000000000000000"/>
              <a:buChar char=""/>
              <a:tabLst>
                <a:tab pos="1206500" algn="l"/>
                <a:tab pos="1409065"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110" dirty="0">
                <a:latin typeface="宋体" panose="02010600030101010101" pitchFamily="2" charset="-122"/>
                <a:cs typeface="宋体" panose="02010600030101010101" pitchFamily="2" charset="-122"/>
              </a:rPr>
              <a:t>meta_kubernetes_service_name:</a:t>
            </a:r>
            <a:r>
              <a:rPr sz="1600" spc="-430" dirty="0">
                <a:latin typeface="宋体" panose="02010600030101010101" pitchFamily="2" charset="-122"/>
                <a:cs typeface="宋体" panose="02010600030101010101" pitchFamily="2" charset="-122"/>
              </a:rPr>
              <a:t> </a:t>
            </a:r>
            <a:r>
              <a:rPr sz="1600" spc="20" dirty="0">
                <a:latin typeface="宋体" panose="02010600030101010101" pitchFamily="2" charset="-122"/>
                <a:cs typeface="宋体" panose="02010600030101010101" pitchFamily="2" charset="-122"/>
              </a:rPr>
              <a:t>The</a:t>
            </a:r>
            <a:r>
              <a:rPr sz="1600" spc="-409" dirty="0">
                <a:latin typeface="宋体" panose="02010600030101010101" pitchFamily="2" charset="-122"/>
                <a:cs typeface="宋体" panose="02010600030101010101" pitchFamily="2" charset="-122"/>
              </a:rPr>
              <a:t> </a:t>
            </a:r>
            <a:r>
              <a:rPr sz="1600" spc="40" dirty="0">
                <a:latin typeface="宋体" panose="02010600030101010101" pitchFamily="2" charset="-122"/>
                <a:cs typeface="宋体" panose="02010600030101010101" pitchFamily="2" charset="-122"/>
              </a:rPr>
              <a:t>name</a:t>
            </a:r>
            <a:r>
              <a:rPr sz="1600" spc="-405"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405"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20" dirty="0">
                <a:latin typeface="宋体" panose="02010600030101010101" pitchFamily="2" charset="-122"/>
                <a:cs typeface="宋体" panose="02010600030101010101" pitchFamily="2" charset="-122"/>
              </a:rPr>
              <a:t> </a:t>
            </a:r>
            <a:r>
              <a:rPr sz="1600" spc="-195" dirty="0">
                <a:latin typeface="宋体" panose="02010600030101010101" pitchFamily="2" charset="-122"/>
                <a:cs typeface="宋体" panose="02010600030101010101" pitchFamily="2" charset="-122"/>
              </a:rPr>
              <a:t>service</a:t>
            </a:r>
            <a:r>
              <a:rPr sz="1600" spc="-415" dirty="0">
                <a:latin typeface="宋体" panose="02010600030101010101" pitchFamily="2" charset="-122"/>
                <a:cs typeface="宋体" panose="02010600030101010101" pitchFamily="2" charset="-122"/>
              </a:rPr>
              <a:t> </a:t>
            </a:r>
            <a:r>
              <a:rPr sz="1600" spc="-210" dirty="0">
                <a:latin typeface="宋体" panose="02010600030101010101" pitchFamily="2" charset="-122"/>
                <a:cs typeface="宋体" panose="02010600030101010101" pitchFamily="2" charset="-122"/>
              </a:rPr>
              <a:t>object.</a:t>
            </a:r>
            <a:endParaRPr sz="1600">
              <a:latin typeface="宋体" panose="02010600030101010101" pitchFamily="2" charset="-122"/>
              <a:cs typeface="宋体" panose="02010600030101010101" pitchFamily="2" charset="-122"/>
            </a:endParaRPr>
          </a:p>
          <a:p>
            <a:pPr marL="1205865" lvl="2" indent="-280035">
              <a:lnSpc>
                <a:spcPct val="100000"/>
              </a:lnSpc>
              <a:spcBef>
                <a:spcPts val="315"/>
              </a:spcBef>
              <a:buFont typeface="Wingdings" panose="05000000000000000000"/>
              <a:buChar char=""/>
              <a:tabLst>
                <a:tab pos="1206500" algn="l"/>
                <a:tab pos="1409065"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50" dirty="0">
                <a:latin typeface="宋体" panose="02010600030101010101" pitchFamily="2" charset="-122"/>
                <a:cs typeface="宋体" panose="02010600030101010101" pitchFamily="2" charset="-122"/>
              </a:rPr>
              <a:t>meta</a:t>
            </a:r>
            <a:r>
              <a:rPr sz="1600" dirty="0">
                <a:latin typeface="宋体" panose="02010600030101010101" pitchFamily="2" charset="-122"/>
                <a:cs typeface="宋体" panose="02010600030101010101" pitchFamily="2" charset="-122"/>
              </a:rPr>
              <a:t>_</a:t>
            </a:r>
            <a:r>
              <a:rPr sz="1600" spc="-75" dirty="0">
                <a:latin typeface="宋体" panose="02010600030101010101" pitchFamily="2" charset="-122"/>
                <a:cs typeface="宋体" panose="02010600030101010101" pitchFamily="2" charset="-122"/>
              </a:rPr>
              <a:t>kubern</a:t>
            </a:r>
            <a:r>
              <a:rPr sz="1600" spc="-235" dirty="0">
                <a:latin typeface="宋体" panose="02010600030101010101" pitchFamily="2" charset="-122"/>
                <a:cs typeface="宋体" panose="02010600030101010101" pitchFamily="2" charset="-122"/>
              </a:rPr>
              <a:t>et</a:t>
            </a:r>
            <a:r>
              <a:rPr sz="1600" spc="-145" dirty="0">
                <a:latin typeface="宋体" panose="02010600030101010101" pitchFamily="2" charset="-122"/>
                <a:cs typeface="宋体" panose="02010600030101010101" pitchFamily="2" charset="-122"/>
              </a:rPr>
              <a:t>e</a:t>
            </a:r>
            <a:r>
              <a:rPr sz="1600" spc="-220" dirty="0">
                <a:latin typeface="宋体" panose="02010600030101010101" pitchFamily="2" charset="-122"/>
                <a:cs typeface="宋体" panose="02010600030101010101" pitchFamily="2" charset="-122"/>
              </a:rPr>
              <a:t>s</a:t>
            </a:r>
            <a:r>
              <a:rPr sz="1600" dirty="0">
                <a:latin typeface="宋体" panose="02010600030101010101" pitchFamily="2" charset="-122"/>
                <a:cs typeface="宋体" panose="02010600030101010101" pitchFamily="2" charset="-122"/>
              </a:rPr>
              <a:t>_</a:t>
            </a:r>
            <a:r>
              <a:rPr sz="1600" spc="-229" dirty="0">
                <a:latin typeface="宋体" panose="02010600030101010101" pitchFamily="2" charset="-122"/>
                <a:cs typeface="宋体" panose="02010600030101010101" pitchFamily="2" charset="-122"/>
              </a:rPr>
              <a:t>s</a:t>
            </a:r>
            <a:r>
              <a:rPr sz="1600" spc="-204" dirty="0">
                <a:latin typeface="宋体" panose="02010600030101010101" pitchFamily="2" charset="-122"/>
                <a:cs typeface="宋体" panose="02010600030101010101" pitchFamily="2" charset="-122"/>
              </a:rPr>
              <a:t>ervic</a:t>
            </a:r>
            <a:r>
              <a:rPr sz="1600" spc="-135" dirty="0">
                <a:latin typeface="宋体" panose="02010600030101010101" pitchFamily="2" charset="-122"/>
                <a:cs typeface="宋体" panose="02010600030101010101" pitchFamily="2" charset="-122"/>
              </a:rPr>
              <a:t>e</a:t>
            </a:r>
            <a:r>
              <a:rPr sz="1600" dirty="0">
                <a:latin typeface="宋体" panose="02010600030101010101" pitchFamily="2" charset="-122"/>
                <a:cs typeface="宋体" panose="02010600030101010101" pitchFamily="2" charset="-122"/>
              </a:rPr>
              <a:t>_</a:t>
            </a:r>
            <a:r>
              <a:rPr sz="1600" spc="15" dirty="0">
                <a:latin typeface="宋体" panose="02010600030101010101" pitchFamily="2" charset="-122"/>
                <a:cs typeface="宋体" panose="02010600030101010101" pitchFamily="2" charset="-122"/>
              </a:rPr>
              <a:t>p</a:t>
            </a:r>
            <a:r>
              <a:rPr sz="1600" spc="5" dirty="0">
                <a:latin typeface="宋体" panose="02010600030101010101" pitchFamily="2" charset="-122"/>
                <a:cs typeface="宋体" panose="02010600030101010101" pitchFamily="2" charset="-122"/>
              </a:rPr>
              <a:t>o</a:t>
            </a:r>
            <a:r>
              <a:rPr sz="1600" spc="-300" dirty="0">
                <a:latin typeface="宋体" panose="02010600030101010101" pitchFamily="2" charset="-122"/>
                <a:cs typeface="宋体" panose="02010600030101010101" pitchFamily="2" charset="-122"/>
              </a:rPr>
              <a:t>rt</a:t>
            </a:r>
            <a:r>
              <a:rPr sz="1600" dirty="0">
                <a:latin typeface="宋体" panose="02010600030101010101" pitchFamily="2" charset="-122"/>
                <a:cs typeface="宋体" panose="02010600030101010101" pitchFamily="2" charset="-122"/>
              </a:rPr>
              <a:t>_</a:t>
            </a:r>
            <a:r>
              <a:rPr sz="1600" spc="5" dirty="0">
                <a:latin typeface="宋体" panose="02010600030101010101" pitchFamily="2" charset="-122"/>
                <a:cs typeface="宋体" panose="02010600030101010101" pitchFamily="2" charset="-122"/>
              </a:rPr>
              <a:t>n</a:t>
            </a:r>
            <a:r>
              <a:rPr sz="1600" spc="-75" dirty="0">
                <a:latin typeface="宋体" panose="02010600030101010101" pitchFamily="2" charset="-122"/>
                <a:cs typeface="宋体" panose="02010600030101010101" pitchFamily="2" charset="-122"/>
              </a:rPr>
              <a:t>ame:</a:t>
            </a:r>
            <a:r>
              <a:rPr sz="1600" spc="-434" dirty="0">
                <a:latin typeface="宋体" panose="02010600030101010101" pitchFamily="2" charset="-122"/>
                <a:cs typeface="宋体" panose="02010600030101010101" pitchFamily="2" charset="-122"/>
              </a:rPr>
              <a:t> </a:t>
            </a:r>
            <a:r>
              <a:rPr sz="1600" spc="235" dirty="0">
                <a:latin typeface="宋体" panose="02010600030101010101" pitchFamily="2" charset="-122"/>
                <a:cs typeface="宋体" panose="02010600030101010101" pitchFamily="2" charset="-122"/>
              </a:rPr>
              <a:t>Na</a:t>
            </a:r>
            <a:r>
              <a:rPr sz="1600" spc="225" dirty="0">
                <a:latin typeface="宋体" panose="02010600030101010101" pitchFamily="2" charset="-122"/>
                <a:cs typeface="宋体" panose="02010600030101010101" pitchFamily="2" charset="-122"/>
              </a:rPr>
              <a:t>m</a:t>
            </a:r>
            <a:r>
              <a:rPr sz="1600" spc="-135" dirty="0">
                <a:latin typeface="宋体" panose="02010600030101010101" pitchFamily="2" charset="-122"/>
                <a:cs typeface="宋体" panose="02010600030101010101" pitchFamily="2" charset="-122"/>
              </a:rPr>
              <a:t>e</a:t>
            </a:r>
            <a:r>
              <a:rPr sz="1600" spc="-390"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405"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th</a:t>
            </a:r>
            <a:r>
              <a:rPr sz="1600" spc="-135" dirty="0">
                <a:latin typeface="宋体" panose="02010600030101010101" pitchFamily="2" charset="-122"/>
                <a:cs typeface="宋体" panose="02010600030101010101" pitchFamily="2" charset="-122"/>
              </a:rPr>
              <a:t>e</a:t>
            </a:r>
            <a:r>
              <a:rPr sz="1600" spc="-430" dirty="0">
                <a:latin typeface="宋体" panose="02010600030101010101" pitchFamily="2" charset="-122"/>
                <a:cs typeface="宋体" panose="02010600030101010101" pitchFamily="2" charset="-122"/>
              </a:rPr>
              <a:t> </a:t>
            </a:r>
            <a:r>
              <a:rPr sz="1600" spc="-195" dirty="0">
                <a:latin typeface="宋体" panose="02010600030101010101" pitchFamily="2" charset="-122"/>
                <a:cs typeface="宋体" panose="02010600030101010101" pitchFamily="2" charset="-122"/>
              </a:rPr>
              <a:t>service</a:t>
            </a:r>
            <a:r>
              <a:rPr sz="1600" spc="-409" dirty="0">
                <a:latin typeface="宋体" panose="02010600030101010101" pitchFamily="2" charset="-122"/>
                <a:cs typeface="宋体" panose="02010600030101010101" pitchFamily="2" charset="-122"/>
              </a:rPr>
              <a:t> </a:t>
            </a:r>
            <a:r>
              <a:rPr sz="1600" spc="15" dirty="0">
                <a:latin typeface="宋体" panose="02010600030101010101" pitchFamily="2" charset="-122"/>
                <a:cs typeface="宋体" panose="02010600030101010101" pitchFamily="2" charset="-122"/>
              </a:rPr>
              <a:t>p</a:t>
            </a:r>
            <a:r>
              <a:rPr sz="1600" spc="20" dirty="0">
                <a:latin typeface="宋体" panose="02010600030101010101" pitchFamily="2" charset="-122"/>
                <a:cs typeface="宋体" panose="02010600030101010101" pitchFamily="2" charset="-122"/>
              </a:rPr>
              <a:t>o</a:t>
            </a:r>
            <a:r>
              <a:rPr sz="1600" spc="-300" dirty="0">
                <a:latin typeface="宋体" panose="02010600030101010101" pitchFamily="2" charset="-122"/>
                <a:cs typeface="宋体" panose="02010600030101010101" pitchFamily="2" charset="-122"/>
              </a:rPr>
              <a:t>rt</a:t>
            </a:r>
            <a:r>
              <a:rPr sz="1600" spc="-420"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fo</a:t>
            </a:r>
            <a:r>
              <a:rPr sz="1600" spc="-270" dirty="0">
                <a:latin typeface="宋体" panose="02010600030101010101" pitchFamily="2" charset="-122"/>
                <a:cs typeface="宋体" panose="02010600030101010101" pitchFamily="2" charset="-122"/>
              </a:rPr>
              <a:t>r</a:t>
            </a:r>
            <a:r>
              <a:rPr sz="1600" spc="-400"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30" dirty="0">
                <a:latin typeface="宋体" panose="02010600030101010101" pitchFamily="2" charset="-122"/>
                <a:cs typeface="宋体" panose="02010600030101010101" pitchFamily="2" charset="-122"/>
              </a:rPr>
              <a:t> </a:t>
            </a:r>
            <a:r>
              <a:rPr sz="1600" spc="-195" dirty="0">
                <a:latin typeface="宋体" panose="02010600030101010101" pitchFamily="2" charset="-122"/>
                <a:cs typeface="宋体" panose="02010600030101010101" pitchFamily="2" charset="-122"/>
              </a:rPr>
              <a:t>targe</a:t>
            </a:r>
            <a:r>
              <a:rPr sz="1600" spc="-395" dirty="0">
                <a:latin typeface="宋体" panose="02010600030101010101" pitchFamily="2" charset="-122"/>
                <a:cs typeface="宋体" panose="02010600030101010101" pitchFamily="2" charset="-122"/>
              </a:rPr>
              <a:t>t.</a:t>
            </a:r>
            <a:endParaRPr sz="1600">
              <a:latin typeface="宋体" panose="02010600030101010101" pitchFamily="2" charset="-122"/>
              <a:cs typeface="宋体" panose="02010600030101010101" pitchFamily="2" charset="-122"/>
            </a:endParaRPr>
          </a:p>
          <a:p>
            <a:pPr marL="1205865" lvl="2" indent="-280035">
              <a:lnSpc>
                <a:spcPct val="100000"/>
              </a:lnSpc>
              <a:spcBef>
                <a:spcPts val="305"/>
              </a:spcBef>
              <a:buFont typeface="Wingdings" panose="05000000000000000000"/>
              <a:buChar char=""/>
              <a:tabLst>
                <a:tab pos="1206500" algn="l"/>
                <a:tab pos="1409065"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135" dirty="0">
                <a:latin typeface="宋体" panose="02010600030101010101" pitchFamily="2" charset="-122"/>
                <a:cs typeface="宋体" panose="02010600030101010101" pitchFamily="2" charset="-122"/>
              </a:rPr>
              <a:t>meta_kubernetes_service_port_protocol:</a:t>
            </a:r>
            <a:r>
              <a:rPr sz="1600" spc="-420" dirty="0">
                <a:latin typeface="宋体" panose="02010600030101010101" pitchFamily="2" charset="-122"/>
                <a:cs typeface="宋体" panose="02010600030101010101" pitchFamily="2" charset="-122"/>
              </a:rPr>
              <a:t> </a:t>
            </a:r>
            <a:r>
              <a:rPr sz="1600" spc="-130" dirty="0">
                <a:latin typeface="宋体" panose="02010600030101010101" pitchFamily="2" charset="-122"/>
                <a:cs typeface="宋体" panose="02010600030101010101" pitchFamily="2" charset="-122"/>
              </a:rPr>
              <a:t>Protocol</a:t>
            </a:r>
            <a:r>
              <a:rPr sz="1600" spc="-430"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409"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05" dirty="0">
                <a:latin typeface="宋体" panose="02010600030101010101" pitchFamily="2" charset="-122"/>
                <a:cs typeface="宋体" panose="02010600030101010101" pitchFamily="2" charset="-122"/>
              </a:rPr>
              <a:t> </a:t>
            </a:r>
            <a:r>
              <a:rPr sz="1600" spc="-195" dirty="0">
                <a:latin typeface="宋体" panose="02010600030101010101" pitchFamily="2" charset="-122"/>
                <a:cs typeface="宋体" panose="02010600030101010101" pitchFamily="2" charset="-122"/>
              </a:rPr>
              <a:t>service</a:t>
            </a:r>
            <a:r>
              <a:rPr sz="1600" spc="-400" dirty="0">
                <a:latin typeface="宋体" panose="02010600030101010101" pitchFamily="2" charset="-122"/>
                <a:cs typeface="宋体" panose="02010600030101010101" pitchFamily="2" charset="-122"/>
              </a:rPr>
              <a:t> </a:t>
            </a:r>
            <a:r>
              <a:rPr sz="1600" spc="-145" dirty="0">
                <a:latin typeface="宋体" panose="02010600030101010101" pitchFamily="2" charset="-122"/>
                <a:cs typeface="宋体" panose="02010600030101010101" pitchFamily="2" charset="-122"/>
              </a:rPr>
              <a:t>port</a:t>
            </a:r>
            <a:r>
              <a:rPr sz="1600" spc="-409" dirty="0">
                <a:latin typeface="宋体" panose="02010600030101010101" pitchFamily="2" charset="-122"/>
                <a:cs typeface="宋体" panose="02010600030101010101" pitchFamily="2" charset="-122"/>
              </a:rPr>
              <a:t> </a:t>
            </a:r>
            <a:r>
              <a:rPr sz="1600" spc="-180" dirty="0">
                <a:latin typeface="宋体" panose="02010600030101010101" pitchFamily="2" charset="-122"/>
                <a:cs typeface="宋体" panose="02010600030101010101" pitchFamily="2" charset="-122"/>
              </a:rPr>
              <a:t>for</a:t>
            </a:r>
            <a:r>
              <a:rPr sz="1600" spc="-400"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09" dirty="0">
                <a:latin typeface="宋体" panose="02010600030101010101" pitchFamily="2" charset="-122"/>
                <a:cs typeface="宋体" panose="02010600030101010101" pitchFamily="2" charset="-122"/>
              </a:rPr>
              <a:t> </a:t>
            </a:r>
            <a:r>
              <a:rPr sz="1600" spc="-250" dirty="0">
                <a:latin typeface="宋体" panose="02010600030101010101" pitchFamily="2" charset="-122"/>
                <a:cs typeface="宋体" panose="02010600030101010101" pitchFamily="2" charset="-122"/>
              </a:rPr>
              <a:t>target.</a:t>
            </a:r>
            <a:endParaRPr sz="1600">
              <a:latin typeface="宋体" panose="02010600030101010101" pitchFamily="2" charset="-122"/>
              <a:cs typeface="宋体" panose="02010600030101010101" pitchFamily="2" charset="-122"/>
            </a:endParaRPr>
          </a:p>
          <a:p>
            <a:pPr marL="1205865" lvl="2" indent="-280035">
              <a:lnSpc>
                <a:spcPct val="100000"/>
              </a:lnSpc>
              <a:spcBef>
                <a:spcPts val="315"/>
              </a:spcBef>
              <a:buFont typeface="Wingdings" panose="05000000000000000000"/>
              <a:buChar char=""/>
              <a:tabLst>
                <a:tab pos="1206500" algn="l"/>
                <a:tab pos="1409065"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50" dirty="0">
                <a:latin typeface="宋体" panose="02010600030101010101" pitchFamily="2" charset="-122"/>
                <a:cs typeface="宋体" panose="02010600030101010101" pitchFamily="2" charset="-122"/>
              </a:rPr>
              <a:t>meta</a:t>
            </a:r>
            <a:r>
              <a:rPr sz="1600" dirty="0">
                <a:latin typeface="宋体" panose="02010600030101010101" pitchFamily="2" charset="-122"/>
                <a:cs typeface="宋体" panose="02010600030101010101" pitchFamily="2" charset="-122"/>
              </a:rPr>
              <a:t>_</a:t>
            </a:r>
            <a:r>
              <a:rPr sz="1600" spc="-75" dirty="0">
                <a:latin typeface="宋体" panose="02010600030101010101" pitchFamily="2" charset="-122"/>
                <a:cs typeface="宋体" panose="02010600030101010101" pitchFamily="2" charset="-122"/>
              </a:rPr>
              <a:t>kubern</a:t>
            </a:r>
            <a:r>
              <a:rPr sz="1600" spc="-235" dirty="0">
                <a:latin typeface="宋体" panose="02010600030101010101" pitchFamily="2" charset="-122"/>
                <a:cs typeface="宋体" panose="02010600030101010101" pitchFamily="2" charset="-122"/>
              </a:rPr>
              <a:t>et</a:t>
            </a:r>
            <a:r>
              <a:rPr sz="1600" spc="-145" dirty="0">
                <a:latin typeface="宋体" panose="02010600030101010101" pitchFamily="2" charset="-122"/>
                <a:cs typeface="宋体" panose="02010600030101010101" pitchFamily="2" charset="-122"/>
              </a:rPr>
              <a:t>e</a:t>
            </a:r>
            <a:r>
              <a:rPr sz="1600" spc="-220" dirty="0">
                <a:latin typeface="宋体" panose="02010600030101010101" pitchFamily="2" charset="-122"/>
                <a:cs typeface="宋体" panose="02010600030101010101" pitchFamily="2" charset="-122"/>
              </a:rPr>
              <a:t>s</a:t>
            </a:r>
            <a:r>
              <a:rPr sz="1600" dirty="0">
                <a:latin typeface="宋体" panose="02010600030101010101" pitchFamily="2" charset="-122"/>
                <a:cs typeface="宋体" panose="02010600030101010101" pitchFamily="2" charset="-122"/>
              </a:rPr>
              <a:t>_</a:t>
            </a:r>
            <a:r>
              <a:rPr sz="1600" spc="-229" dirty="0">
                <a:latin typeface="宋体" panose="02010600030101010101" pitchFamily="2" charset="-122"/>
                <a:cs typeface="宋体" panose="02010600030101010101" pitchFamily="2" charset="-122"/>
              </a:rPr>
              <a:t>s</a:t>
            </a:r>
            <a:r>
              <a:rPr sz="1600" spc="-204" dirty="0">
                <a:latin typeface="宋体" panose="02010600030101010101" pitchFamily="2" charset="-122"/>
                <a:cs typeface="宋体" panose="02010600030101010101" pitchFamily="2" charset="-122"/>
              </a:rPr>
              <a:t>ervic</a:t>
            </a:r>
            <a:r>
              <a:rPr sz="1600" spc="-135" dirty="0">
                <a:latin typeface="宋体" panose="02010600030101010101" pitchFamily="2" charset="-122"/>
                <a:cs typeface="宋体" panose="02010600030101010101" pitchFamily="2" charset="-122"/>
              </a:rPr>
              <a:t>e</a:t>
            </a:r>
            <a:r>
              <a:rPr sz="1600" dirty="0">
                <a:latin typeface="宋体" panose="02010600030101010101" pitchFamily="2" charset="-122"/>
                <a:cs typeface="宋体" panose="02010600030101010101" pitchFamily="2" charset="-122"/>
              </a:rPr>
              <a:t>_</a:t>
            </a:r>
            <a:r>
              <a:rPr sz="1600" spc="-235" dirty="0">
                <a:latin typeface="宋体" panose="02010600030101010101" pitchFamily="2" charset="-122"/>
                <a:cs typeface="宋体" panose="02010600030101010101" pitchFamily="2" charset="-122"/>
              </a:rPr>
              <a:t>t</a:t>
            </a:r>
            <a:r>
              <a:rPr sz="1600" spc="-250" dirty="0">
                <a:latin typeface="宋体" panose="02010600030101010101" pitchFamily="2" charset="-122"/>
                <a:cs typeface="宋体" panose="02010600030101010101" pitchFamily="2" charset="-122"/>
              </a:rPr>
              <a:t>y</a:t>
            </a:r>
            <a:r>
              <a:rPr sz="1600" spc="5" dirty="0">
                <a:latin typeface="宋体" panose="02010600030101010101" pitchFamily="2" charset="-122"/>
                <a:cs typeface="宋体" panose="02010600030101010101" pitchFamily="2" charset="-122"/>
              </a:rPr>
              <a:t>p</a:t>
            </a:r>
            <a:r>
              <a:rPr sz="1600" spc="-295" dirty="0">
                <a:latin typeface="宋体" panose="02010600030101010101" pitchFamily="2" charset="-122"/>
                <a:cs typeface="宋体" panose="02010600030101010101" pitchFamily="2" charset="-122"/>
              </a:rPr>
              <a:t>e:</a:t>
            </a:r>
            <a:r>
              <a:rPr sz="1600" spc="-430" dirty="0">
                <a:latin typeface="宋体" panose="02010600030101010101" pitchFamily="2" charset="-122"/>
                <a:cs typeface="宋体" panose="02010600030101010101" pitchFamily="2" charset="-122"/>
              </a:rPr>
              <a:t> </a:t>
            </a:r>
            <a:r>
              <a:rPr sz="1600" spc="20" dirty="0">
                <a:latin typeface="宋体" panose="02010600030101010101" pitchFamily="2" charset="-122"/>
                <a:cs typeface="宋体" panose="02010600030101010101" pitchFamily="2" charset="-122"/>
              </a:rPr>
              <a:t>The</a:t>
            </a:r>
            <a:r>
              <a:rPr sz="1600" spc="-409" dirty="0">
                <a:latin typeface="宋体" panose="02010600030101010101" pitchFamily="2" charset="-122"/>
                <a:cs typeface="宋体" panose="02010600030101010101" pitchFamily="2" charset="-122"/>
              </a:rPr>
              <a:t> </a:t>
            </a:r>
            <a:r>
              <a:rPr sz="1600" spc="-235" dirty="0">
                <a:latin typeface="宋体" panose="02010600030101010101" pitchFamily="2" charset="-122"/>
                <a:cs typeface="宋体" panose="02010600030101010101" pitchFamily="2" charset="-122"/>
              </a:rPr>
              <a:t>ty</a:t>
            </a:r>
            <a:r>
              <a:rPr sz="1600" spc="-60" dirty="0">
                <a:latin typeface="宋体" panose="02010600030101010101" pitchFamily="2" charset="-122"/>
                <a:cs typeface="宋体" panose="02010600030101010101" pitchFamily="2" charset="-122"/>
              </a:rPr>
              <a:t>pe</a:t>
            </a:r>
            <a:r>
              <a:rPr sz="1600" spc="-430"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420"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th</a:t>
            </a:r>
            <a:r>
              <a:rPr sz="1600" spc="-135" dirty="0">
                <a:latin typeface="宋体" panose="02010600030101010101" pitchFamily="2" charset="-122"/>
                <a:cs typeface="宋体" panose="02010600030101010101" pitchFamily="2" charset="-122"/>
              </a:rPr>
              <a:t>e</a:t>
            </a:r>
            <a:r>
              <a:rPr sz="1600" spc="-420" dirty="0">
                <a:latin typeface="宋体" panose="02010600030101010101" pitchFamily="2" charset="-122"/>
                <a:cs typeface="宋体" panose="02010600030101010101" pitchFamily="2" charset="-122"/>
              </a:rPr>
              <a:t> </a:t>
            </a:r>
            <a:r>
              <a:rPr sz="1600" spc="-195" dirty="0">
                <a:latin typeface="宋体" panose="02010600030101010101" pitchFamily="2" charset="-122"/>
                <a:cs typeface="宋体" panose="02010600030101010101" pitchFamily="2" charset="-122"/>
              </a:rPr>
              <a:t>service</a:t>
            </a:r>
            <a:r>
              <a:rPr sz="1600" spc="-450" dirty="0">
                <a:latin typeface="宋体" panose="02010600030101010101" pitchFamily="2" charset="-122"/>
                <a:cs typeface="宋体" panose="02010600030101010101" pitchFamily="2" charset="-122"/>
              </a:rPr>
              <a:t>.</a:t>
            </a:r>
            <a:endParaRPr sz="1600">
              <a:latin typeface="宋体" panose="02010600030101010101" pitchFamily="2" charset="-122"/>
              <a:cs typeface="宋体" panose="02010600030101010101" pitchFamily="2" charset="-122"/>
            </a:endParaRPr>
          </a:p>
        </p:txBody>
      </p:sp>
      <p:pic>
        <p:nvPicPr>
          <p:cNvPr id="7"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8"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9" name="图片 8"/>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024505" cy="513080"/>
          </a:xfrm>
          <a:prstGeom prst="rect">
            <a:avLst/>
          </a:prstGeom>
        </p:spPr>
        <p:txBody>
          <a:bodyPr vert="horz" wrap="square" lIns="0" tIns="12700" rIns="0" bIns="0" rtlCol="0">
            <a:spAutoFit/>
          </a:bodyPr>
          <a:lstStyle/>
          <a:p>
            <a:pPr marL="12700">
              <a:lnSpc>
                <a:spcPct val="100000"/>
              </a:lnSpc>
              <a:spcBef>
                <a:spcPts val="100"/>
              </a:spcBef>
            </a:pPr>
            <a:r>
              <a:rPr sz="3200" b="0" spc="-250" dirty="0">
                <a:solidFill>
                  <a:srgbClr val="000000"/>
                </a:solidFill>
                <a:latin typeface="宋体" panose="02010600030101010101" pitchFamily="2" charset="-122"/>
                <a:cs typeface="宋体" panose="02010600030101010101" pitchFamily="2" charset="-122"/>
              </a:rPr>
              <a:t>Endpoin</a:t>
            </a:r>
            <a:r>
              <a:rPr sz="3200" b="0" spc="-254" dirty="0">
                <a:solidFill>
                  <a:srgbClr val="000000"/>
                </a:solidFill>
                <a:latin typeface="宋体" panose="02010600030101010101" pitchFamily="2" charset="-122"/>
                <a:cs typeface="宋体" panose="02010600030101010101" pitchFamily="2" charset="-122"/>
              </a:rPr>
              <a:t>t</a:t>
            </a:r>
            <a:r>
              <a:rPr sz="3200" b="0" dirty="0">
                <a:solidFill>
                  <a:srgbClr val="000000"/>
                </a:solidFill>
                <a:latin typeface="宋体" panose="02010600030101010101" pitchFamily="2" charset="-122"/>
                <a:cs typeface="宋体" panose="02010600030101010101" pitchFamily="2" charset="-122"/>
              </a:rPr>
              <a:t>资源发现</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11305540" cy="4511040"/>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spc="-70" dirty="0">
                <a:latin typeface="宋体" panose="02010600030101010101" pitchFamily="2" charset="-122"/>
                <a:cs typeface="宋体" panose="02010600030101010101" pitchFamily="2" charset="-122"/>
              </a:rPr>
              <a:t>Prometheus</a:t>
            </a:r>
            <a:r>
              <a:rPr sz="2000" dirty="0">
                <a:latin typeface="宋体" panose="02010600030101010101" pitchFamily="2" charset="-122"/>
                <a:cs typeface="宋体" panose="02010600030101010101" pitchFamily="2" charset="-122"/>
              </a:rPr>
              <a:t>的</a:t>
            </a:r>
            <a:r>
              <a:rPr sz="2000" spc="-135" dirty="0">
                <a:latin typeface="宋体" panose="02010600030101010101" pitchFamily="2" charset="-122"/>
                <a:cs typeface="宋体" panose="02010600030101010101" pitchFamily="2" charset="-122"/>
              </a:rPr>
              <a:t>endpoint</a:t>
            </a:r>
            <a:r>
              <a:rPr sz="2000" spc="-459" dirty="0">
                <a:latin typeface="宋体" panose="02010600030101010101" pitchFamily="2" charset="-122"/>
                <a:cs typeface="宋体" panose="02010600030101010101" pitchFamily="2" charset="-122"/>
              </a:rPr>
              <a:t> </a:t>
            </a:r>
            <a:r>
              <a:rPr sz="2000" spc="-260" dirty="0">
                <a:latin typeface="宋体" panose="02010600030101010101" pitchFamily="2" charset="-122"/>
                <a:cs typeface="宋体" panose="02010600030101010101" pitchFamily="2" charset="-122"/>
              </a:rPr>
              <a:t>role</a:t>
            </a:r>
            <a:r>
              <a:rPr sz="2000" dirty="0">
                <a:latin typeface="宋体" panose="02010600030101010101" pitchFamily="2" charset="-122"/>
                <a:cs typeface="宋体" panose="02010600030101010101" pitchFamily="2" charset="-122"/>
              </a:rPr>
              <a:t>从各</a:t>
            </a:r>
            <a:r>
              <a:rPr sz="2000" spc="-75" dirty="0">
                <a:latin typeface="宋体" panose="02010600030101010101" pitchFamily="2" charset="-122"/>
                <a:cs typeface="宋体" panose="02010600030101010101" pitchFamily="2" charset="-122"/>
              </a:rPr>
              <a:t>Endpoint</a:t>
            </a:r>
            <a:r>
              <a:rPr sz="2000" dirty="0">
                <a:latin typeface="宋体" panose="02010600030101010101" pitchFamily="2" charset="-122"/>
                <a:cs typeface="宋体" panose="02010600030101010101" pitchFamily="2" charset="-122"/>
              </a:rPr>
              <a:t>资源中发现目标；</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它</a:t>
            </a:r>
            <a:r>
              <a:rPr sz="1800" spc="-5" dirty="0">
                <a:latin typeface="宋体" panose="02010600030101010101" pitchFamily="2" charset="-122"/>
                <a:cs typeface="宋体" panose="02010600030101010101" pitchFamily="2" charset="-122"/>
              </a:rPr>
              <a:t>把</a:t>
            </a:r>
            <a:r>
              <a:rPr sz="1800" spc="-120" dirty="0">
                <a:latin typeface="宋体" panose="02010600030101010101" pitchFamily="2" charset="-122"/>
                <a:cs typeface="宋体" panose="02010600030101010101" pitchFamily="2" charset="-122"/>
              </a:rPr>
              <a:t>endpoint</a:t>
            </a:r>
            <a:r>
              <a:rPr sz="1800" dirty="0">
                <a:latin typeface="宋体" panose="02010600030101010101" pitchFamily="2" charset="-122"/>
                <a:cs typeface="宋体" panose="02010600030101010101" pitchFamily="2" charset="-122"/>
              </a:rPr>
              <a:t>上的每个端口都视作一个单独</a:t>
            </a:r>
            <a:r>
              <a:rPr sz="1800" spc="-30" dirty="0">
                <a:latin typeface="宋体" panose="02010600030101010101" pitchFamily="2" charset="-122"/>
                <a:cs typeface="宋体" panose="02010600030101010101" pitchFamily="2" charset="-122"/>
              </a:rPr>
              <a:t>的</a:t>
            </a:r>
            <a:r>
              <a:rPr sz="1800" spc="-210" dirty="0">
                <a:latin typeface="宋体" panose="02010600030101010101" pitchFamily="2" charset="-122"/>
                <a:cs typeface="宋体" panose="02010600030101010101" pitchFamily="2" charset="-122"/>
              </a:rPr>
              <a:t>target；</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spc="-5" dirty="0">
                <a:latin typeface="宋体" panose="02010600030101010101" pitchFamily="2" charset="-122"/>
                <a:cs typeface="宋体" panose="02010600030101010101" pitchFamily="2" charset="-122"/>
              </a:rPr>
              <a:t>若</a:t>
            </a:r>
            <a:r>
              <a:rPr sz="1800" spc="-120" dirty="0">
                <a:latin typeface="宋体" panose="02010600030101010101" pitchFamily="2" charset="-122"/>
                <a:cs typeface="宋体" panose="02010600030101010101" pitchFamily="2" charset="-122"/>
              </a:rPr>
              <a:t>endpoint</a:t>
            </a:r>
            <a:r>
              <a:rPr sz="1800" spc="-5" dirty="0">
                <a:latin typeface="宋体" panose="02010600030101010101" pitchFamily="2" charset="-122"/>
                <a:cs typeface="宋体" panose="02010600030101010101" pitchFamily="2" charset="-122"/>
              </a:rPr>
              <a:t>的后端工作负载是</a:t>
            </a:r>
            <a:r>
              <a:rPr sz="1800" spc="25" dirty="0">
                <a:latin typeface="宋体" panose="02010600030101010101" pitchFamily="2" charset="-122"/>
                <a:cs typeface="宋体" panose="02010600030101010101" pitchFamily="2" charset="-122"/>
              </a:rPr>
              <a:t>Pod，</a:t>
            </a:r>
            <a:r>
              <a:rPr sz="1800" spc="-5" dirty="0">
                <a:latin typeface="宋体" panose="02010600030101010101" pitchFamily="2" charset="-122"/>
                <a:cs typeface="宋体" panose="02010600030101010101" pitchFamily="2" charset="-122"/>
              </a:rPr>
              <a:t>则会把该</a:t>
            </a:r>
            <a:r>
              <a:rPr sz="1800" spc="40" dirty="0">
                <a:latin typeface="宋体" panose="02010600030101010101" pitchFamily="2" charset="-122"/>
                <a:cs typeface="宋体" panose="02010600030101010101" pitchFamily="2" charset="-122"/>
              </a:rPr>
              <a:t>Pod</a:t>
            </a:r>
            <a:r>
              <a:rPr sz="1800" spc="-5" dirty="0">
                <a:latin typeface="宋体" panose="02010600030101010101" pitchFamily="2" charset="-122"/>
                <a:cs typeface="宋体" panose="02010600030101010101" pitchFamily="2" charset="-122"/>
              </a:rPr>
              <a:t>上其它未绑定到</a:t>
            </a:r>
            <a:r>
              <a:rPr sz="1800" spc="-125" dirty="0">
                <a:latin typeface="宋体" panose="02010600030101010101" pitchFamily="2" charset="-122"/>
                <a:cs typeface="宋体" panose="02010600030101010101" pitchFamily="2" charset="-122"/>
              </a:rPr>
              <a:t>endpoint</a:t>
            </a:r>
            <a:r>
              <a:rPr sz="1800" spc="-5" dirty="0">
                <a:latin typeface="宋体" panose="02010600030101010101" pitchFamily="2" charset="-122"/>
                <a:cs typeface="宋体" panose="02010600030101010101" pitchFamily="2" charset="-122"/>
              </a:rPr>
              <a:t>的端口同样视作一个单独的目标；</a:t>
            </a:r>
            <a:endParaRPr sz="1800">
              <a:latin typeface="宋体" panose="02010600030101010101" pitchFamily="2" charset="-122"/>
              <a:cs typeface="宋体" panose="02010600030101010101" pitchFamily="2" charset="-122"/>
            </a:endParaRPr>
          </a:p>
          <a:p>
            <a:pPr marL="755650" lvl="1" indent="-285750">
              <a:lnSpc>
                <a:spcPct val="100000"/>
              </a:lnSpc>
              <a:spcBef>
                <a:spcPts val="295"/>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可用的部</a:t>
            </a:r>
            <a:r>
              <a:rPr sz="1800" spc="-5" dirty="0">
                <a:latin typeface="宋体" panose="02010600030101010101" pitchFamily="2" charset="-122"/>
                <a:cs typeface="宋体" panose="02010600030101010101" pitchFamily="2" charset="-122"/>
              </a:rPr>
              <a:t>分</a:t>
            </a:r>
            <a:r>
              <a:rPr sz="1800" spc="165" dirty="0">
                <a:latin typeface="宋体" panose="02010600030101010101" pitchFamily="2" charset="-122"/>
                <a:cs typeface="宋体" panose="02010600030101010101" pitchFamily="2" charset="-122"/>
              </a:rPr>
              <a:t>m</a:t>
            </a:r>
            <a:r>
              <a:rPr sz="1800" spc="170" dirty="0">
                <a:latin typeface="宋体" panose="02010600030101010101" pitchFamily="2" charset="-122"/>
                <a:cs typeface="宋体" panose="02010600030101010101" pitchFamily="2" charset="-122"/>
              </a:rPr>
              <a:t>e</a:t>
            </a:r>
            <a:r>
              <a:rPr sz="1800" spc="-275" dirty="0">
                <a:latin typeface="宋体" panose="02010600030101010101" pitchFamily="2" charset="-122"/>
                <a:cs typeface="宋体" panose="02010600030101010101" pitchFamily="2" charset="-122"/>
              </a:rPr>
              <a:t>ta</a:t>
            </a:r>
            <a:r>
              <a:rPr sz="1800" dirty="0">
                <a:latin typeface="宋体" panose="02010600030101010101" pitchFamily="2" charset="-122"/>
                <a:cs typeface="宋体" panose="02010600030101010101" pitchFamily="2" charset="-122"/>
              </a:rPr>
              <a:t>标签如下</a:t>
            </a:r>
            <a:endParaRPr sz="1800">
              <a:latin typeface="宋体" panose="02010600030101010101" pitchFamily="2" charset="-122"/>
              <a:cs typeface="宋体" panose="02010600030101010101" pitchFamily="2" charset="-122"/>
            </a:endParaRPr>
          </a:p>
          <a:p>
            <a:pPr marL="1205865" lvl="2" indent="-280035">
              <a:lnSpc>
                <a:spcPct val="100000"/>
              </a:lnSpc>
              <a:spcBef>
                <a:spcPts val="320"/>
              </a:spcBef>
              <a:buFont typeface="Wingdings" panose="05000000000000000000"/>
              <a:buChar char=""/>
              <a:tabLst>
                <a:tab pos="1206500" algn="l"/>
                <a:tab pos="1409065"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50" dirty="0">
                <a:latin typeface="宋体" panose="02010600030101010101" pitchFamily="2" charset="-122"/>
                <a:cs typeface="宋体" panose="02010600030101010101" pitchFamily="2" charset="-122"/>
              </a:rPr>
              <a:t>meta</a:t>
            </a:r>
            <a:r>
              <a:rPr sz="1600" dirty="0">
                <a:latin typeface="宋体" panose="02010600030101010101" pitchFamily="2" charset="-122"/>
                <a:cs typeface="宋体" panose="02010600030101010101" pitchFamily="2" charset="-122"/>
              </a:rPr>
              <a:t>_</a:t>
            </a:r>
            <a:r>
              <a:rPr sz="1600" spc="-75" dirty="0">
                <a:latin typeface="宋体" panose="02010600030101010101" pitchFamily="2" charset="-122"/>
                <a:cs typeface="宋体" panose="02010600030101010101" pitchFamily="2" charset="-122"/>
              </a:rPr>
              <a:t>kubern</a:t>
            </a:r>
            <a:r>
              <a:rPr sz="1600" spc="-235" dirty="0">
                <a:latin typeface="宋体" panose="02010600030101010101" pitchFamily="2" charset="-122"/>
                <a:cs typeface="宋体" panose="02010600030101010101" pitchFamily="2" charset="-122"/>
              </a:rPr>
              <a:t>et</a:t>
            </a:r>
            <a:r>
              <a:rPr sz="1600" spc="-145" dirty="0">
                <a:latin typeface="宋体" panose="02010600030101010101" pitchFamily="2" charset="-122"/>
                <a:cs typeface="宋体" panose="02010600030101010101" pitchFamily="2" charset="-122"/>
              </a:rPr>
              <a:t>e</a:t>
            </a:r>
            <a:r>
              <a:rPr sz="1600" spc="-220" dirty="0">
                <a:latin typeface="宋体" panose="02010600030101010101" pitchFamily="2" charset="-122"/>
                <a:cs typeface="宋体" panose="02010600030101010101" pitchFamily="2" charset="-122"/>
              </a:rPr>
              <a:t>s</a:t>
            </a:r>
            <a:r>
              <a:rPr sz="1600" dirty="0">
                <a:latin typeface="宋体" panose="02010600030101010101" pitchFamily="2" charset="-122"/>
                <a:cs typeface="宋体" panose="02010600030101010101" pitchFamily="2" charset="-122"/>
              </a:rPr>
              <a:t>_</a:t>
            </a:r>
            <a:r>
              <a:rPr sz="1600" spc="-90" dirty="0">
                <a:latin typeface="宋体" panose="02010600030101010101" pitchFamily="2" charset="-122"/>
                <a:cs typeface="宋体" panose="02010600030101010101" pitchFamily="2" charset="-122"/>
              </a:rPr>
              <a:t>namespace:</a:t>
            </a:r>
            <a:r>
              <a:rPr sz="1600" spc="-440" dirty="0">
                <a:latin typeface="宋体" panose="02010600030101010101" pitchFamily="2" charset="-122"/>
                <a:cs typeface="宋体" panose="02010600030101010101" pitchFamily="2" charset="-122"/>
              </a:rPr>
              <a:t> </a:t>
            </a:r>
            <a:r>
              <a:rPr sz="1600" spc="20" dirty="0">
                <a:latin typeface="宋体" panose="02010600030101010101" pitchFamily="2" charset="-122"/>
                <a:cs typeface="宋体" panose="02010600030101010101" pitchFamily="2" charset="-122"/>
              </a:rPr>
              <a:t>The</a:t>
            </a:r>
            <a:r>
              <a:rPr sz="1600" spc="-409" dirty="0">
                <a:latin typeface="宋体" panose="02010600030101010101" pitchFamily="2" charset="-122"/>
                <a:cs typeface="宋体" panose="02010600030101010101" pitchFamily="2" charset="-122"/>
              </a:rPr>
              <a:t> </a:t>
            </a:r>
            <a:r>
              <a:rPr sz="1600" spc="-40" dirty="0">
                <a:latin typeface="宋体" panose="02010600030101010101" pitchFamily="2" charset="-122"/>
                <a:cs typeface="宋体" panose="02010600030101010101" pitchFamily="2" charset="-122"/>
              </a:rPr>
              <a:t>namespac</a:t>
            </a:r>
            <a:r>
              <a:rPr sz="1600" spc="-135" dirty="0">
                <a:latin typeface="宋体" panose="02010600030101010101" pitchFamily="2" charset="-122"/>
                <a:cs typeface="宋体" panose="02010600030101010101" pitchFamily="2" charset="-122"/>
              </a:rPr>
              <a:t>e</a:t>
            </a:r>
            <a:r>
              <a:rPr sz="1600" spc="-420"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420"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th</a:t>
            </a:r>
            <a:r>
              <a:rPr sz="1600" spc="-135" dirty="0">
                <a:latin typeface="宋体" panose="02010600030101010101" pitchFamily="2" charset="-122"/>
                <a:cs typeface="宋体" panose="02010600030101010101" pitchFamily="2" charset="-122"/>
              </a:rPr>
              <a:t>e</a:t>
            </a:r>
            <a:r>
              <a:rPr sz="1600" spc="-420" dirty="0">
                <a:latin typeface="宋体" panose="02010600030101010101" pitchFamily="2" charset="-122"/>
                <a:cs typeface="宋体" panose="02010600030101010101" pitchFamily="2" charset="-122"/>
              </a:rPr>
              <a:t> </a:t>
            </a:r>
            <a:r>
              <a:rPr sz="1600" spc="-60" dirty="0">
                <a:latin typeface="宋体" panose="02010600030101010101" pitchFamily="2" charset="-122"/>
                <a:cs typeface="宋体" panose="02010600030101010101" pitchFamily="2" charset="-122"/>
              </a:rPr>
              <a:t>en</a:t>
            </a:r>
            <a:r>
              <a:rPr sz="1600" spc="10" dirty="0">
                <a:latin typeface="宋体" panose="02010600030101010101" pitchFamily="2" charset="-122"/>
                <a:cs typeface="宋体" panose="02010600030101010101" pitchFamily="2" charset="-122"/>
              </a:rPr>
              <a:t>dp</a:t>
            </a:r>
            <a:r>
              <a:rPr sz="1600" spc="15" dirty="0">
                <a:latin typeface="宋体" panose="02010600030101010101" pitchFamily="2" charset="-122"/>
                <a:cs typeface="宋体" panose="02010600030101010101" pitchFamily="2" charset="-122"/>
              </a:rPr>
              <a:t>o</a:t>
            </a:r>
            <a:r>
              <a:rPr sz="1600" spc="-445" dirty="0">
                <a:latin typeface="宋体" panose="02010600030101010101" pitchFamily="2" charset="-122"/>
                <a:cs typeface="宋体" panose="02010600030101010101" pitchFamily="2" charset="-122"/>
              </a:rPr>
              <a:t>i</a:t>
            </a:r>
            <a:r>
              <a:rPr sz="1600" spc="-180" dirty="0">
                <a:latin typeface="宋体" panose="02010600030101010101" pitchFamily="2" charset="-122"/>
                <a:cs typeface="宋体" panose="02010600030101010101" pitchFamily="2" charset="-122"/>
              </a:rPr>
              <a:t>nts</a:t>
            </a:r>
            <a:r>
              <a:rPr sz="1600" spc="-430" dirty="0">
                <a:latin typeface="宋体" panose="02010600030101010101" pitchFamily="2" charset="-122"/>
                <a:cs typeface="宋体" panose="02010600030101010101" pitchFamily="2" charset="-122"/>
              </a:rPr>
              <a:t> </a:t>
            </a:r>
            <a:r>
              <a:rPr sz="1600" spc="15" dirty="0">
                <a:latin typeface="宋体" panose="02010600030101010101" pitchFamily="2" charset="-122"/>
                <a:cs typeface="宋体" panose="02010600030101010101" pitchFamily="2" charset="-122"/>
              </a:rPr>
              <a:t>o</a:t>
            </a:r>
            <a:r>
              <a:rPr sz="1600" spc="20" dirty="0">
                <a:latin typeface="宋体" panose="02010600030101010101" pitchFamily="2" charset="-122"/>
                <a:cs typeface="宋体" panose="02010600030101010101" pitchFamily="2" charset="-122"/>
              </a:rPr>
              <a:t>b</a:t>
            </a:r>
            <a:r>
              <a:rPr sz="1600" spc="-285" dirty="0">
                <a:latin typeface="宋体" panose="02010600030101010101" pitchFamily="2" charset="-122"/>
                <a:cs typeface="宋体" panose="02010600030101010101" pitchFamily="2" charset="-122"/>
              </a:rPr>
              <a:t>je</a:t>
            </a:r>
            <a:r>
              <a:rPr sz="1600" spc="-145" dirty="0">
                <a:latin typeface="宋体" panose="02010600030101010101" pitchFamily="2" charset="-122"/>
                <a:cs typeface="宋体" panose="02010600030101010101" pitchFamily="2" charset="-122"/>
              </a:rPr>
              <a:t>c</a:t>
            </a:r>
            <a:r>
              <a:rPr sz="1600" spc="-345" dirty="0">
                <a:latin typeface="宋体" panose="02010600030101010101" pitchFamily="2" charset="-122"/>
                <a:cs typeface="宋体" panose="02010600030101010101" pitchFamily="2" charset="-122"/>
              </a:rPr>
              <a:t>t</a:t>
            </a:r>
            <a:r>
              <a:rPr sz="1600" spc="-450" dirty="0">
                <a:latin typeface="宋体" panose="02010600030101010101" pitchFamily="2" charset="-122"/>
                <a:cs typeface="宋体" panose="02010600030101010101" pitchFamily="2" charset="-122"/>
              </a:rPr>
              <a:t>.</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Font typeface="Wingdings" panose="05000000000000000000"/>
              <a:buChar char=""/>
              <a:tabLst>
                <a:tab pos="1206500" algn="l"/>
                <a:tab pos="1409065"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95" dirty="0">
                <a:latin typeface="宋体" panose="02010600030101010101" pitchFamily="2" charset="-122"/>
                <a:cs typeface="宋体" panose="02010600030101010101" pitchFamily="2" charset="-122"/>
              </a:rPr>
              <a:t>meta_kubernetes_endpoints_name:</a:t>
            </a:r>
            <a:r>
              <a:rPr sz="1600" spc="-420" dirty="0">
                <a:latin typeface="宋体" panose="02010600030101010101" pitchFamily="2" charset="-122"/>
                <a:cs typeface="宋体" panose="02010600030101010101" pitchFamily="2" charset="-122"/>
              </a:rPr>
              <a:t> </a:t>
            </a:r>
            <a:r>
              <a:rPr sz="1600" spc="20" dirty="0">
                <a:latin typeface="宋体" panose="02010600030101010101" pitchFamily="2" charset="-122"/>
                <a:cs typeface="宋体" panose="02010600030101010101" pitchFamily="2" charset="-122"/>
              </a:rPr>
              <a:t>The</a:t>
            </a:r>
            <a:r>
              <a:rPr sz="1600" spc="-400" dirty="0">
                <a:latin typeface="宋体" panose="02010600030101010101" pitchFamily="2" charset="-122"/>
                <a:cs typeface="宋体" panose="02010600030101010101" pitchFamily="2" charset="-122"/>
              </a:rPr>
              <a:t> </a:t>
            </a:r>
            <a:r>
              <a:rPr sz="1600" spc="-10" dirty="0">
                <a:latin typeface="宋体" panose="02010600030101010101" pitchFamily="2" charset="-122"/>
                <a:cs typeface="宋体" panose="02010600030101010101" pitchFamily="2" charset="-122"/>
              </a:rPr>
              <a:t>names</a:t>
            </a:r>
            <a:r>
              <a:rPr sz="1600" spc="-390"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395"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20" dirty="0">
                <a:latin typeface="宋体" panose="02010600030101010101" pitchFamily="2" charset="-122"/>
                <a:cs typeface="宋体" panose="02010600030101010101" pitchFamily="2" charset="-122"/>
              </a:rPr>
              <a:t> </a:t>
            </a:r>
            <a:r>
              <a:rPr sz="1600" spc="-120" dirty="0">
                <a:latin typeface="宋体" panose="02010600030101010101" pitchFamily="2" charset="-122"/>
                <a:cs typeface="宋体" panose="02010600030101010101" pitchFamily="2" charset="-122"/>
              </a:rPr>
              <a:t>endpoints</a:t>
            </a:r>
            <a:r>
              <a:rPr sz="1600" spc="-409" dirty="0">
                <a:latin typeface="宋体" panose="02010600030101010101" pitchFamily="2" charset="-122"/>
                <a:cs typeface="宋体" panose="02010600030101010101" pitchFamily="2" charset="-122"/>
              </a:rPr>
              <a:t> </a:t>
            </a:r>
            <a:r>
              <a:rPr sz="1600" spc="-210" dirty="0">
                <a:latin typeface="宋体" panose="02010600030101010101" pitchFamily="2" charset="-122"/>
                <a:cs typeface="宋体" panose="02010600030101010101" pitchFamily="2" charset="-122"/>
              </a:rPr>
              <a:t>object.</a:t>
            </a:r>
            <a:endParaRPr sz="1600">
              <a:latin typeface="宋体" panose="02010600030101010101" pitchFamily="2" charset="-122"/>
              <a:cs typeface="宋体" panose="02010600030101010101" pitchFamily="2" charset="-122"/>
            </a:endParaRPr>
          </a:p>
          <a:p>
            <a:pPr marL="1205865" lvl="2" indent="-280035">
              <a:lnSpc>
                <a:spcPct val="100000"/>
              </a:lnSpc>
              <a:spcBef>
                <a:spcPts val="30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对于通过附加在</a:t>
            </a:r>
            <a:r>
              <a:rPr sz="1600" spc="70" dirty="0">
                <a:latin typeface="宋体" panose="02010600030101010101" pitchFamily="2" charset="-122"/>
                <a:cs typeface="宋体" panose="02010600030101010101" pitchFamily="2" charset="-122"/>
              </a:rPr>
              <a:t>End</a:t>
            </a:r>
            <a:r>
              <a:rPr sz="1600" spc="75" dirty="0">
                <a:latin typeface="宋体" panose="02010600030101010101" pitchFamily="2" charset="-122"/>
                <a:cs typeface="宋体" panose="02010600030101010101" pitchFamily="2" charset="-122"/>
              </a:rPr>
              <a:t>p</a:t>
            </a:r>
            <a:r>
              <a:rPr sz="1600" spc="-210" dirty="0">
                <a:latin typeface="宋体" panose="02010600030101010101" pitchFamily="2" charset="-122"/>
                <a:cs typeface="宋体" panose="02010600030101010101" pitchFamily="2" charset="-122"/>
              </a:rPr>
              <a:t>o</a:t>
            </a:r>
            <a:r>
              <a:rPr sz="1600" spc="-204" dirty="0">
                <a:latin typeface="宋体" panose="02010600030101010101" pitchFamily="2" charset="-122"/>
                <a:cs typeface="宋体" panose="02010600030101010101" pitchFamily="2" charset="-122"/>
              </a:rPr>
              <a:t>i</a:t>
            </a:r>
            <a:r>
              <a:rPr sz="1600" spc="5" dirty="0">
                <a:latin typeface="宋体" panose="02010600030101010101" pitchFamily="2" charset="-122"/>
                <a:cs typeface="宋体" panose="02010600030101010101" pitchFamily="2" charset="-122"/>
              </a:rPr>
              <a:t>n</a:t>
            </a:r>
            <a:r>
              <a:rPr sz="1600" spc="-330" dirty="0">
                <a:latin typeface="宋体" panose="02010600030101010101" pitchFamily="2" charset="-122"/>
                <a:cs typeface="宋体" panose="02010600030101010101" pitchFamily="2" charset="-122"/>
              </a:rPr>
              <a:t>t</a:t>
            </a:r>
            <a:r>
              <a:rPr sz="1600" dirty="0">
                <a:latin typeface="宋体" panose="02010600030101010101" pitchFamily="2" charset="-122"/>
                <a:cs typeface="宋体" panose="02010600030101010101" pitchFamily="2" charset="-122"/>
              </a:rPr>
              <a:t>资源上的端口发现的各</a:t>
            </a:r>
            <a:r>
              <a:rPr sz="1600" spc="-345" dirty="0">
                <a:latin typeface="宋体" panose="02010600030101010101" pitchFamily="2" charset="-122"/>
                <a:cs typeface="宋体" panose="02010600030101010101" pitchFamily="2" charset="-122"/>
              </a:rPr>
              <a:t>t</a:t>
            </a:r>
            <a:r>
              <a:rPr sz="1600" spc="-160" dirty="0">
                <a:latin typeface="宋体" panose="02010600030101010101" pitchFamily="2" charset="-122"/>
                <a:cs typeface="宋体" panose="02010600030101010101" pitchFamily="2" charset="-122"/>
              </a:rPr>
              <a:t>arg</a:t>
            </a:r>
            <a:r>
              <a:rPr sz="1600" spc="-170" dirty="0">
                <a:latin typeface="宋体" panose="02010600030101010101" pitchFamily="2" charset="-122"/>
                <a:cs typeface="宋体" panose="02010600030101010101" pitchFamily="2" charset="-122"/>
              </a:rPr>
              <a:t>e</a:t>
            </a:r>
            <a:r>
              <a:rPr sz="1600" spc="-345" dirty="0">
                <a:latin typeface="宋体" panose="02010600030101010101" pitchFamily="2" charset="-122"/>
                <a:cs typeface="宋体" panose="02010600030101010101" pitchFamily="2" charset="-122"/>
              </a:rPr>
              <a:t>t</a:t>
            </a:r>
            <a:r>
              <a:rPr sz="1600" dirty="0">
                <a:latin typeface="宋体" panose="02010600030101010101" pitchFamily="2" charset="-122"/>
                <a:cs typeface="宋体" panose="02010600030101010101" pitchFamily="2" charset="-122"/>
              </a:rPr>
              <a:t>，还以如下</a:t>
            </a:r>
            <a:r>
              <a:rPr sz="1600" spc="-50" dirty="0">
                <a:latin typeface="宋体" panose="02010600030101010101" pitchFamily="2" charset="-122"/>
                <a:cs typeface="宋体" panose="02010600030101010101" pitchFamily="2" charset="-122"/>
              </a:rPr>
              <a:t>meta</a:t>
            </a:r>
            <a:r>
              <a:rPr sz="1600" dirty="0">
                <a:latin typeface="宋体" panose="02010600030101010101" pitchFamily="2" charset="-122"/>
                <a:cs typeface="宋体" panose="02010600030101010101" pitchFamily="2" charset="-122"/>
              </a:rPr>
              <a:t>标签</a:t>
            </a:r>
            <a:endParaRPr sz="1600">
              <a:latin typeface="宋体" panose="02010600030101010101" pitchFamily="2" charset="-122"/>
              <a:cs typeface="宋体" panose="02010600030101010101" pitchFamily="2" charset="-122"/>
            </a:endParaRPr>
          </a:p>
          <a:p>
            <a:pPr marL="1657350" lvl="3" indent="-274320">
              <a:lnSpc>
                <a:spcPct val="100000"/>
              </a:lnSpc>
              <a:spcBef>
                <a:spcPts val="350"/>
              </a:spcBef>
              <a:buFont typeface="Wingdings" panose="05000000000000000000"/>
              <a:buChar char=""/>
              <a:tabLst>
                <a:tab pos="1657350" algn="l"/>
                <a:tab pos="1657985" algn="l"/>
                <a:tab pos="1835150" algn="l"/>
              </a:tabLst>
            </a:pPr>
            <a:r>
              <a:rPr sz="1400" u="sng" dirty="0">
                <a:solidFill>
                  <a:srgbClr val="E18B9D"/>
                </a:solidFill>
                <a:uFill>
                  <a:solidFill>
                    <a:srgbClr val="000000"/>
                  </a:solidFill>
                </a:uFill>
                <a:latin typeface="Times New Roman" panose="02020603050405020304"/>
                <a:cs typeface="Times New Roman" panose="02020603050405020304"/>
              </a:rPr>
              <a:t> 	</a:t>
            </a:r>
            <a:r>
              <a:rPr sz="1400" spc="-85" dirty="0">
                <a:latin typeface="宋体" panose="02010600030101010101" pitchFamily="2" charset="-122"/>
                <a:cs typeface="宋体" panose="02010600030101010101" pitchFamily="2" charset="-122"/>
              </a:rPr>
              <a:t>meta_kubernetes_endpoint_hostname:</a:t>
            </a:r>
            <a:r>
              <a:rPr sz="1400" spc="-275" dirty="0">
                <a:latin typeface="宋体" panose="02010600030101010101" pitchFamily="2" charset="-122"/>
                <a:cs typeface="宋体" panose="02010600030101010101" pitchFamily="2" charset="-122"/>
              </a:rPr>
              <a:t> </a:t>
            </a:r>
            <a:r>
              <a:rPr sz="1400" dirty="0">
                <a:latin typeface="宋体" panose="02010600030101010101" pitchFamily="2" charset="-122"/>
                <a:cs typeface="宋体" panose="02010600030101010101" pitchFamily="2" charset="-122"/>
              </a:rPr>
              <a:t>Hostname</a:t>
            </a:r>
            <a:r>
              <a:rPr sz="1400" spc="-330" dirty="0">
                <a:latin typeface="宋体" panose="02010600030101010101" pitchFamily="2" charset="-122"/>
                <a:cs typeface="宋体" panose="02010600030101010101" pitchFamily="2" charset="-122"/>
              </a:rPr>
              <a:t> </a:t>
            </a:r>
            <a:r>
              <a:rPr sz="1400" spc="-120" dirty="0">
                <a:latin typeface="宋体" panose="02010600030101010101" pitchFamily="2" charset="-122"/>
                <a:cs typeface="宋体" panose="02010600030101010101" pitchFamily="2" charset="-122"/>
              </a:rPr>
              <a:t>of</a:t>
            </a:r>
            <a:r>
              <a:rPr sz="1400" spc="-335" dirty="0">
                <a:latin typeface="宋体" panose="02010600030101010101" pitchFamily="2" charset="-122"/>
                <a:cs typeface="宋体" panose="02010600030101010101" pitchFamily="2" charset="-122"/>
              </a:rPr>
              <a:t> </a:t>
            </a:r>
            <a:r>
              <a:rPr sz="1400" spc="-135" dirty="0">
                <a:latin typeface="宋体" panose="02010600030101010101" pitchFamily="2" charset="-122"/>
                <a:cs typeface="宋体" panose="02010600030101010101" pitchFamily="2" charset="-122"/>
              </a:rPr>
              <a:t>the</a:t>
            </a:r>
            <a:r>
              <a:rPr sz="1400" spc="-330" dirty="0">
                <a:latin typeface="宋体" panose="02010600030101010101" pitchFamily="2" charset="-122"/>
                <a:cs typeface="宋体" panose="02010600030101010101" pitchFamily="2" charset="-122"/>
              </a:rPr>
              <a:t> </a:t>
            </a:r>
            <a:r>
              <a:rPr sz="1400" spc="-130" dirty="0">
                <a:latin typeface="宋体" panose="02010600030101010101" pitchFamily="2" charset="-122"/>
                <a:cs typeface="宋体" panose="02010600030101010101" pitchFamily="2" charset="-122"/>
              </a:rPr>
              <a:t>endpoint.</a:t>
            </a:r>
            <a:endParaRPr sz="1400">
              <a:latin typeface="宋体" panose="02010600030101010101" pitchFamily="2" charset="-122"/>
              <a:cs typeface="宋体" panose="02010600030101010101" pitchFamily="2" charset="-122"/>
            </a:endParaRPr>
          </a:p>
          <a:p>
            <a:pPr marL="1612265" lvl="3" indent="-229235">
              <a:lnSpc>
                <a:spcPct val="100000"/>
              </a:lnSpc>
              <a:spcBef>
                <a:spcPts val="330"/>
              </a:spcBef>
              <a:buFont typeface="Wingdings" panose="05000000000000000000"/>
              <a:buChar char=""/>
              <a:tabLst>
                <a:tab pos="1612900" algn="l"/>
                <a:tab pos="1790700" algn="l"/>
              </a:tabLst>
            </a:pPr>
            <a:r>
              <a:rPr sz="1400" u="sng" dirty="0">
                <a:solidFill>
                  <a:srgbClr val="E18B9D"/>
                </a:solidFill>
                <a:uFill>
                  <a:solidFill>
                    <a:srgbClr val="000000"/>
                  </a:solidFill>
                </a:uFill>
                <a:latin typeface="Times New Roman" panose="02020603050405020304"/>
                <a:cs typeface="Times New Roman" panose="02020603050405020304"/>
              </a:rPr>
              <a:t> 	</a:t>
            </a:r>
            <a:r>
              <a:rPr sz="1400" spc="-70" dirty="0">
                <a:latin typeface="宋体" panose="02010600030101010101" pitchFamily="2" charset="-122"/>
                <a:cs typeface="宋体" panose="02010600030101010101" pitchFamily="2" charset="-122"/>
              </a:rPr>
              <a:t>meta_kubernetes_endpoint_node_name:</a:t>
            </a:r>
            <a:r>
              <a:rPr sz="1400" spc="-295" dirty="0">
                <a:latin typeface="宋体" panose="02010600030101010101" pitchFamily="2" charset="-122"/>
                <a:cs typeface="宋体" panose="02010600030101010101" pitchFamily="2" charset="-122"/>
              </a:rPr>
              <a:t> </a:t>
            </a:r>
            <a:r>
              <a:rPr sz="1400" spc="125" dirty="0">
                <a:latin typeface="宋体" panose="02010600030101010101" pitchFamily="2" charset="-122"/>
                <a:cs typeface="宋体" panose="02010600030101010101" pitchFamily="2" charset="-122"/>
              </a:rPr>
              <a:t>Name</a:t>
            </a:r>
            <a:r>
              <a:rPr sz="1400" spc="-370" dirty="0">
                <a:latin typeface="宋体" panose="02010600030101010101" pitchFamily="2" charset="-122"/>
                <a:cs typeface="宋体" panose="02010600030101010101" pitchFamily="2" charset="-122"/>
              </a:rPr>
              <a:t> </a:t>
            </a:r>
            <a:r>
              <a:rPr sz="1400" spc="-125" dirty="0">
                <a:latin typeface="宋体" panose="02010600030101010101" pitchFamily="2" charset="-122"/>
                <a:cs typeface="宋体" panose="02010600030101010101" pitchFamily="2" charset="-122"/>
              </a:rPr>
              <a:t>of</a:t>
            </a:r>
            <a:r>
              <a:rPr sz="1400" spc="-345" dirty="0">
                <a:latin typeface="宋体" panose="02010600030101010101" pitchFamily="2" charset="-122"/>
                <a:cs typeface="宋体" panose="02010600030101010101" pitchFamily="2" charset="-122"/>
              </a:rPr>
              <a:t> </a:t>
            </a:r>
            <a:r>
              <a:rPr sz="1400" spc="-135" dirty="0">
                <a:latin typeface="宋体" panose="02010600030101010101" pitchFamily="2" charset="-122"/>
                <a:cs typeface="宋体" panose="02010600030101010101" pitchFamily="2" charset="-122"/>
              </a:rPr>
              <a:t>the</a:t>
            </a:r>
            <a:r>
              <a:rPr sz="1400" spc="-335" dirty="0">
                <a:latin typeface="宋体" panose="02010600030101010101" pitchFamily="2" charset="-122"/>
                <a:cs typeface="宋体" panose="02010600030101010101" pitchFamily="2" charset="-122"/>
              </a:rPr>
              <a:t> </a:t>
            </a:r>
            <a:r>
              <a:rPr sz="1400" spc="-30" dirty="0">
                <a:latin typeface="宋体" panose="02010600030101010101" pitchFamily="2" charset="-122"/>
                <a:cs typeface="宋体" panose="02010600030101010101" pitchFamily="2" charset="-122"/>
              </a:rPr>
              <a:t>node</a:t>
            </a:r>
            <a:r>
              <a:rPr sz="1400" spc="-345" dirty="0">
                <a:latin typeface="宋体" panose="02010600030101010101" pitchFamily="2" charset="-122"/>
                <a:cs typeface="宋体" panose="02010600030101010101" pitchFamily="2" charset="-122"/>
              </a:rPr>
              <a:t> </a:t>
            </a:r>
            <a:r>
              <a:rPr sz="1400" spc="-135" dirty="0">
                <a:latin typeface="宋体" panose="02010600030101010101" pitchFamily="2" charset="-122"/>
                <a:cs typeface="宋体" panose="02010600030101010101" pitchFamily="2" charset="-122"/>
              </a:rPr>
              <a:t>hosting</a:t>
            </a:r>
            <a:r>
              <a:rPr sz="1400" spc="-335" dirty="0">
                <a:latin typeface="宋体" panose="02010600030101010101" pitchFamily="2" charset="-122"/>
                <a:cs typeface="宋体" panose="02010600030101010101" pitchFamily="2" charset="-122"/>
              </a:rPr>
              <a:t> </a:t>
            </a:r>
            <a:r>
              <a:rPr sz="1400" spc="-135" dirty="0">
                <a:latin typeface="宋体" panose="02010600030101010101" pitchFamily="2" charset="-122"/>
                <a:cs typeface="宋体" panose="02010600030101010101" pitchFamily="2" charset="-122"/>
              </a:rPr>
              <a:t>the</a:t>
            </a:r>
            <a:r>
              <a:rPr sz="1400" spc="-345" dirty="0">
                <a:latin typeface="宋体" panose="02010600030101010101" pitchFamily="2" charset="-122"/>
                <a:cs typeface="宋体" panose="02010600030101010101" pitchFamily="2" charset="-122"/>
              </a:rPr>
              <a:t> </a:t>
            </a:r>
            <a:r>
              <a:rPr sz="1400" spc="-130" dirty="0">
                <a:latin typeface="宋体" panose="02010600030101010101" pitchFamily="2" charset="-122"/>
                <a:cs typeface="宋体" panose="02010600030101010101" pitchFamily="2" charset="-122"/>
              </a:rPr>
              <a:t>endpoint.</a:t>
            </a:r>
            <a:endParaRPr sz="1400">
              <a:latin typeface="宋体" panose="02010600030101010101" pitchFamily="2" charset="-122"/>
              <a:cs typeface="宋体" panose="02010600030101010101" pitchFamily="2" charset="-122"/>
            </a:endParaRPr>
          </a:p>
          <a:p>
            <a:pPr marL="1612265" lvl="3" indent="-229235">
              <a:lnSpc>
                <a:spcPct val="100000"/>
              </a:lnSpc>
              <a:spcBef>
                <a:spcPts val="330"/>
              </a:spcBef>
              <a:buFont typeface="Wingdings" panose="05000000000000000000"/>
              <a:buChar char=""/>
              <a:tabLst>
                <a:tab pos="1612900" algn="l"/>
                <a:tab pos="1789430" algn="l"/>
              </a:tabLst>
            </a:pPr>
            <a:r>
              <a:rPr sz="1400" u="sng" dirty="0">
                <a:solidFill>
                  <a:srgbClr val="E18B9D"/>
                </a:solidFill>
                <a:uFill>
                  <a:solidFill>
                    <a:srgbClr val="000000"/>
                  </a:solidFill>
                </a:uFill>
                <a:latin typeface="Times New Roman" panose="02020603050405020304"/>
                <a:cs typeface="Times New Roman" panose="02020603050405020304"/>
              </a:rPr>
              <a:t> 	</a:t>
            </a:r>
            <a:r>
              <a:rPr sz="1400" spc="-100" dirty="0">
                <a:latin typeface="宋体" panose="02010600030101010101" pitchFamily="2" charset="-122"/>
                <a:cs typeface="宋体" panose="02010600030101010101" pitchFamily="2" charset="-122"/>
              </a:rPr>
              <a:t>meta_kubernetes_endpoint_ready:</a:t>
            </a:r>
            <a:r>
              <a:rPr sz="1400" spc="-295" dirty="0">
                <a:latin typeface="宋体" panose="02010600030101010101" pitchFamily="2" charset="-122"/>
                <a:cs typeface="宋体" panose="02010600030101010101" pitchFamily="2" charset="-122"/>
              </a:rPr>
              <a:t> </a:t>
            </a:r>
            <a:r>
              <a:rPr sz="1400" spc="-150" dirty="0">
                <a:latin typeface="宋体" panose="02010600030101010101" pitchFamily="2" charset="-122"/>
                <a:cs typeface="宋体" panose="02010600030101010101" pitchFamily="2" charset="-122"/>
              </a:rPr>
              <a:t>Set</a:t>
            </a:r>
            <a:r>
              <a:rPr sz="1400" spc="-330" dirty="0">
                <a:latin typeface="宋体" panose="02010600030101010101" pitchFamily="2" charset="-122"/>
                <a:cs typeface="宋体" panose="02010600030101010101" pitchFamily="2" charset="-122"/>
              </a:rPr>
              <a:t> </a:t>
            </a:r>
            <a:r>
              <a:rPr sz="1400" spc="-140" dirty="0">
                <a:latin typeface="宋体" panose="02010600030101010101" pitchFamily="2" charset="-122"/>
                <a:cs typeface="宋体" panose="02010600030101010101" pitchFamily="2" charset="-122"/>
              </a:rPr>
              <a:t>to</a:t>
            </a:r>
            <a:r>
              <a:rPr sz="1400" spc="-345" dirty="0">
                <a:latin typeface="宋体" panose="02010600030101010101" pitchFamily="2" charset="-122"/>
                <a:cs typeface="宋体" panose="02010600030101010101" pitchFamily="2" charset="-122"/>
              </a:rPr>
              <a:t> </a:t>
            </a:r>
            <a:r>
              <a:rPr sz="1400" spc="-165" dirty="0">
                <a:latin typeface="宋体" panose="02010600030101010101" pitchFamily="2" charset="-122"/>
                <a:cs typeface="宋体" panose="02010600030101010101" pitchFamily="2" charset="-122"/>
              </a:rPr>
              <a:t>true</a:t>
            </a:r>
            <a:r>
              <a:rPr sz="1400" spc="-345" dirty="0">
                <a:latin typeface="宋体" panose="02010600030101010101" pitchFamily="2" charset="-122"/>
                <a:cs typeface="宋体" panose="02010600030101010101" pitchFamily="2" charset="-122"/>
              </a:rPr>
              <a:t> </a:t>
            </a:r>
            <a:r>
              <a:rPr sz="1400" spc="-114" dirty="0">
                <a:latin typeface="宋体" panose="02010600030101010101" pitchFamily="2" charset="-122"/>
                <a:cs typeface="宋体" panose="02010600030101010101" pitchFamily="2" charset="-122"/>
              </a:rPr>
              <a:t>or</a:t>
            </a:r>
            <a:r>
              <a:rPr sz="1400" spc="-345" dirty="0">
                <a:latin typeface="宋体" panose="02010600030101010101" pitchFamily="2" charset="-122"/>
                <a:cs typeface="宋体" panose="02010600030101010101" pitchFamily="2" charset="-122"/>
              </a:rPr>
              <a:t> </a:t>
            </a:r>
            <a:r>
              <a:rPr sz="1400" spc="-215" dirty="0">
                <a:latin typeface="宋体" panose="02010600030101010101" pitchFamily="2" charset="-122"/>
                <a:cs typeface="宋体" panose="02010600030101010101" pitchFamily="2" charset="-122"/>
              </a:rPr>
              <a:t>false</a:t>
            </a:r>
            <a:r>
              <a:rPr sz="1400" spc="-345" dirty="0">
                <a:latin typeface="宋体" panose="02010600030101010101" pitchFamily="2" charset="-122"/>
                <a:cs typeface="宋体" panose="02010600030101010101" pitchFamily="2" charset="-122"/>
              </a:rPr>
              <a:t> </a:t>
            </a:r>
            <a:r>
              <a:rPr sz="1400" spc="-160" dirty="0">
                <a:latin typeface="宋体" panose="02010600030101010101" pitchFamily="2" charset="-122"/>
                <a:cs typeface="宋体" panose="02010600030101010101" pitchFamily="2" charset="-122"/>
              </a:rPr>
              <a:t>for</a:t>
            </a:r>
            <a:r>
              <a:rPr sz="1400" spc="-345" dirty="0">
                <a:latin typeface="宋体" panose="02010600030101010101" pitchFamily="2" charset="-122"/>
                <a:cs typeface="宋体" panose="02010600030101010101" pitchFamily="2" charset="-122"/>
              </a:rPr>
              <a:t> </a:t>
            </a:r>
            <a:r>
              <a:rPr sz="1400" spc="-135" dirty="0">
                <a:latin typeface="宋体" panose="02010600030101010101" pitchFamily="2" charset="-122"/>
                <a:cs typeface="宋体" panose="02010600030101010101" pitchFamily="2" charset="-122"/>
              </a:rPr>
              <a:t>the</a:t>
            </a:r>
            <a:r>
              <a:rPr sz="1400" spc="-345" dirty="0">
                <a:latin typeface="宋体" panose="02010600030101010101" pitchFamily="2" charset="-122"/>
                <a:cs typeface="宋体" panose="02010600030101010101" pitchFamily="2" charset="-122"/>
              </a:rPr>
              <a:t> </a:t>
            </a:r>
            <a:r>
              <a:rPr sz="1400" spc="-140" dirty="0">
                <a:latin typeface="宋体" panose="02010600030101010101" pitchFamily="2" charset="-122"/>
                <a:cs typeface="宋体" panose="02010600030101010101" pitchFamily="2" charset="-122"/>
              </a:rPr>
              <a:t>endpoint's</a:t>
            </a:r>
            <a:r>
              <a:rPr sz="1400" spc="-315" dirty="0">
                <a:latin typeface="宋体" panose="02010600030101010101" pitchFamily="2" charset="-122"/>
                <a:cs typeface="宋体" panose="02010600030101010101" pitchFamily="2" charset="-122"/>
              </a:rPr>
              <a:t> </a:t>
            </a:r>
            <a:r>
              <a:rPr sz="1400" spc="-120" dirty="0">
                <a:latin typeface="宋体" panose="02010600030101010101" pitchFamily="2" charset="-122"/>
                <a:cs typeface="宋体" panose="02010600030101010101" pitchFamily="2" charset="-122"/>
              </a:rPr>
              <a:t>ready</a:t>
            </a:r>
            <a:r>
              <a:rPr sz="1400" spc="-345" dirty="0">
                <a:latin typeface="宋体" panose="02010600030101010101" pitchFamily="2" charset="-122"/>
                <a:cs typeface="宋体" panose="02010600030101010101" pitchFamily="2" charset="-122"/>
              </a:rPr>
              <a:t> </a:t>
            </a:r>
            <a:r>
              <a:rPr sz="1400" spc="-240" dirty="0">
                <a:latin typeface="宋体" panose="02010600030101010101" pitchFamily="2" charset="-122"/>
                <a:cs typeface="宋体" panose="02010600030101010101" pitchFamily="2" charset="-122"/>
              </a:rPr>
              <a:t>state.</a:t>
            </a:r>
            <a:endParaRPr sz="1400">
              <a:latin typeface="宋体" panose="02010600030101010101" pitchFamily="2" charset="-122"/>
              <a:cs typeface="宋体" panose="02010600030101010101" pitchFamily="2" charset="-122"/>
            </a:endParaRPr>
          </a:p>
          <a:p>
            <a:pPr marL="1612265" lvl="3" indent="-229235">
              <a:lnSpc>
                <a:spcPct val="100000"/>
              </a:lnSpc>
              <a:spcBef>
                <a:spcPts val="340"/>
              </a:spcBef>
              <a:buFont typeface="Wingdings" panose="05000000000000000000"/>
              <a:buChar char=""/>
              <a:tabLst>
                <a:tab pos="1612900" algn="l"/>
                <a:tab pos="1789430" algn="l"/>
              </a:tabLst>
            </a:pPr>
            <a:r>
              <a:rPr sz="1400" u="sng" dirty="0">
                <a:solidFill>
                  <a:srgbClr val="E18B9D"/>
                </a:solidFill>
                <a:uFill>
                  <a:solidFill>
                    <a:srgbClr val="000000"/>
                  </a:solidFill>
                </a:uFill>
                <a:latin typeface="Times New Roman" panose="02020603050405020304"/>
                <a:cs typeface="Times New Roman" panose="02020603050405020304"/>
              </a:rPr>
              <a:t> 	</a:t>
            </a:r>
            <a:r>
              <a:rPr sz="1400" spc="-40" dirty="0">
                <a:latin typeface="宋体" panose="02010600030101010101" pitchFamily="2" charset="-122"/>
                <a:cs typeface="宋体" panose="02010600030101010101" pitchFamily="2" charset="-122"/>
              </a:rPr>
              <a:t>meta</a:t>
            </a:r>
            <a:r>
              <a:rPr sz="1400" dirty="0">
                <a:latin typeface="宋体" panose="02010600030101010101" pitchFamily="2" charset="-122"/>
                <a:cs typeface="宋体" panose="02010600030101010101" pitchFamily="2" charset="-122"/>
              </a:rPr>
              <a:t>_</a:t>
            </a:r>
            <a:r>
              <a:rPr sz="1400" spc="-30" dirty="0">
                <a:latin typeface="宋体" panose="02010600030101010101" pitchFamily="2" charset="-122"/>
                <a:cs typeface="宋体" panose="02010600030101010101" pitchFamily="2" charset="-122"/>
              </a:rPr>
              <a:t>k</a:t>
            </a:r>
            <a:r>
              <a:rPr sz="1400" spc="-25" dirty="0">
                <a:latin typeface="宋体" panose="02010600030101010101" pitchFamily="2" charset="-122"/>
                <a:cs typeface="宋体" panose="02010600030101010101" pitchFamily="2" charset="-122"/>
              </a:rPr>
              <a:t>u</a:t>
            </a:r>
            <a:r>
              <a:rPr sz="1400" spc="-55" dirty="0">
                <a:latin typeface="宋体" panose="02010600030101010101" pitchFamily="2" charset="-122"/>
                <a:cs typeface="宋体" panose="02010600030101010101" pitchFamily="2" charset="-122"/>
              </a:rPr>
              <a:t>b</a:t>
            </a:r>
            <a:r>
              <a:rPr sz="1400" spc="-65" dirty="0">
                <a:latin typeface="宋体" panose="02010600030101010101" pitchFamily="2" charset="-122"/>
                <a:cs typeface="宋体" panose="02010600030101010101" pitchFamily="2" charset="-122"/>
              </a:rPr>
              <a:t>e</a:t>
            </a:r>
            <a:r>
              <a:rPr sz="1400" spc="-150" dirty="0">
                <a:latin typeface="宋体" panose="02010600030101010101" pitchFamily="2" charset="-122"/>
                <a:cs typeface="宋体" panose="02010600030101010101" pitchFamily="2" charset="-122"/>
              </a:rPr>
              <a:t>rnet</a:t>
            </a:r>
            <a:r>
              <a:rPr sz="1400" spc="-160" dirty="0">
                <a:latin typeface="宋体" panose="02010600030101010101" pitchFamily="2" charset="-122"/>
                <a:cs typeface="宋体" panose="02010600030101010101" pitchFamily="2" charset="-122"/>
              </a:rPr>
              <a:t>e</a:t>
            </a:r>
            <a:r>
              <a:rPr sz="1400" spc="-190" dirty="0">
                <a:latin typeface="宋体" panose="02010600030101010101" pitchFamily="2" charset="-122"/>
                <a:cs typeface="宋体" panose="02010600030101010101" pitchFamily="2" charset="-122"/>
              </a:rPr>
              <a:t>s</a:t>
            </a:r>
            <a:r>
              <a:rPr sz="1400" dirty="0">
                <a:latin typeface="宋体" panose="02010600030101010101" pitchFamily="2" charset="-122"/>
                <a:cs typeface="宋体" panose="02010600030101010101" pitchFamily="2" charset="-122"/>
              </a:rPr>
              <a:t>_</a:t>
            </a:r>
            <a:r>
              <a:rPr sz="1400" spc="-125" dirty="0">
                <a:latin typeface="宋体" panose="02010600030101010101" pitchFamily="2" charset="-122"/>
                <a:cs typeface="宋体" panose="02010600030101010101" pitchFamily="2" charset="-122"/>
              </a:rPr>
              <a:t>e</a:t>
            </a:r>
            <a:r>
              <a:rPr sz="1400" spc="5" dirty="0">
                <a:latin typeface="宋体" panose="02010600030101010101" pitchFamily="2" charset="-122"/>
                <a:cs typeface="宋体" panose="02010600030101010101" pitchFamily="2" charset="-122"/>
              </a:rPr>
              <a:t>nd</a:t>
            </a:r>
            <a:r>
              <a:rPr sz="1400" spc="-5" dirty="0">
                <a:latin typeface="宋体" panose="02010600030101010101" pitchFamily="2" charset="-122"/>
                <a:cs typeface="宋体" panose="02010600030101010101" pitchFamily="2" charset="-122"/>
              </a:rPr>
              <a:t>p</a:t>
            </a:r>
            <a:r>
              <a:rPr sz="1400" spc="-185" dirty="0">
                <a:latin typeface="宋体" panose="02010600030101010101" pitchFamily="2" charset="-122"/>
                <a:cs typeface="宋体" panose="02010600030101010101" pitchFamily="2" charset="-122"/>
              </a:rPr>
              <a:t>o</a:t>
            </a:r>
            <a:r>
              <a:rPr sz="1400" spc="-190" dirty="0">
                <a:latin typeface="宋体" panose="02010600030101010101" pitchFamily="2" charset="-122"/>
                <a:cs typeface="宋体" panose="02010600030101010101" pitchFamily="2" charset="-122"/>
              </a:rPr>
              <a:t>i</a:t>
            </a:r>
            <a:r>
              <a:rPr sz="1400" spc="-140" dirty="0">
                <a:latin typeface="宋体" panose="02010600030101010101" pitchFamily="2" charset="-122"/>
                <a:cs typeface="宋体" panose="02010600030101010101" pitchFamily="2" charset="-122"/>
              </a:rPr>
              <a:t>nt</a:t>
            </a:r>
            <a:r>
              <a:rPr sz="1400" dirty="0">
                <a:latin typeface="宋体" panose="02010600030101010101" pitchFamily="2" charset="-122"/>
                <a:cs typeface="宋体" panose="02010600030101010101" pitchFamily="2" charset="-122"/>
              </a:rPr>
              <a:t>_p</a:t>
            </a:r>
            <a:r>
              <a:rPr sz="1400" spc="-175" dirty="0">
                <a:latin typeface="宋体" panose="02010600030101010101" pitchFamily="2" charset="-122"/>
                <a:cs typeface="宋体" panose="02010600030101010101" pitchFamily="2" charset="-122"/>
              </a:rPr>
              <a:t>ort</a:t>
            </a:r>
            <a:r>
              <a:rPr sz="1400" dirty="0">
                <a:latin typeface="宋体" panose="02010600030101010101" pitchFamily="2" charset="-122"/>
                <a:cs typeface="宋体" panose="02010600030101010101" pitchFamily="2" charset="-122"/>
              </a:rPr>
              <a:t>_</a:t>
            </a:r>
            <a:r>
              <a:rPr sz="1400" spc="35" dirty="0">
                <a:latin typeface="宋体" panose="02010600030101010101" pitchFamily="2" charset="-122"/>
                <a:cs typeface="宋体" panose="02010600030101010101" pitchFamily="2" charset="-122"/>
              </a:rPr>
              <a:t>nam</a:t>
            </a:r>
            <a:r>
              <a:rPr sz="1400" spc="30" dirty="0">
                <a:latin typeface="宋体" panose="02010600030101010101" pitchFamily="2" charset="-122"/>
                <a:cs typeface="宋体" panose="02010600030101010101" pitchFamily="2" charset="-122"/>
              </a:rPr>
              <a:t>e</a:t>
            </a:r>
            <a:r>
              <a:rPr sz="1400" spc="-395" dirty="0">
                <a:latin typeface="宋体" panose="02010600030101010101" pitchFamily="2" charset="-122"/>
                <a:cs typeface="宋体" panose="02010600030101010101" pitchFamily="2" charset="-122"/>
              </a:rPr>
              <a:t>:</a:t>
            </a:r>
            <a:r>
              <a:rPr sz="1400" spc="-300" dirty="0">
                <a:latin typeface="宋体" panose="02010600030101010101" pitchFamily="2" charset="-122"/>
                <a:cs typeface="宋体" panose="02010600030101010101" pitchFamily="2" charset="-122"/>
              </a:rPr>
              <a:t> </a:t>
            </a:r>
            <a:r>
              <a:rPr sz="1400" spc="125" dirty="0">
                <a:latin typeface="宋体" panose="02010600030101010101" pitchFamily="2" charset="-122"/>
                <a:cs typeface="宋体" panose="02010600030101010101" pitchFamily="2" charset="-122"/>
              </a:rPr>
              <a:t>Name</a:t>
            </a:r>
            <a:r>
              <a:rPr sz="1400" spc="-365" dirty="0">
                <a:latin typeface="宋体" panose="02010600030101010101" pitchFamily="2" charset="-122"/>
                <a:cs typeface="宋体" panose="02010600030101010101" pitchFamily="2" charset="-122"/>
              </a:rPr>
              <a:t> </a:t>
            </a:r>
            <a:r>
              <a:rPr sz="1400" spc="-120" dirty="0">
                <a:latin typeface="宋体" panose="02010600030101010101" pitchFamily="2" charset="-122"/>
                <a:cs typeface="宋体" panose="02010600030101010101" pitchFamily="2" charset="-122"/>
              </a:rPr>
              <a:t>of</a:t>
            </a:r>
            <a:r>
              <a:rPr sz="1400" spc="-360" dirty="0">
                <a:latin typeface="宋体" panose="02010600030101010101" pitchFamily="2" charset="-122"/>
                <a:cs typeface="宋体" panose="02010600030101010101" pitchFamily="2" charset="-122"/>
              </a:rPr>
              <a:t> </a:t>
            </a:r>
            <a:r>
              <a:rPr sz="1400" spc="-135" dirty="0">
                <a:latin typeface="宋体" panose="02010600030101010101" pitchFamily="2" charset="-122"/>
                <a:cs typeface="宋体" panose="02010600030101010101" pitchFamily="2" charset="-122"/>
              </a:rPr>
              <a:t>the</a:t>
            </a:r>
            <a:r>
              <a:rPr sz="1400" spc="-350" dirty="0">
                <a:latin typeface="宋体" panose="02010600030101010101" pitchFamily="2" charset="-122"/>
                <a:cs typeface="宋体" panose="02010600030101010101" pitchFamily="2" charset="-122"/>
              </a:rPr>
              <a:t> </a:t>
            </a:r>
            <a:r>
              <a:rPr sz="1400" spc="-55" dirty="0">
                <a:latin typeface="宋体" panose="02010600030101010101" pitchFamily="2" charset="-122"/>
                <a:cs typeface="宋体" panose="02010600030101010101" pitchFamily="2" charset="-122"/>
              </a:rPr>
              <a:t>e</a:t>
            </a:r>
            <a:r>
              <a:rPr sz="1400" spc="-65" dirty="0">
                <a:latin typeface="宋体" panose="02010600030101010101" pitchFamily="2" charset="-122"/>
                <a:cs typeface="宋体" panose="02010600030101010101" pitchFamily="2" charset="-122"/>
              </a:rPr>
              <a:t>n</a:t>
            </a:r>
            <a:r>
              <a:rPr sz="1400" spc="5" dirty="0">
                <a:latin typeface="宋体" panose="02010600030101010101" pitchFamily="2" charset="-122"/>
                <a:cs typeface="宋体" panose="02010600030101010101" pitchFamily="2" charset="-122"/>
              </a:rPr>
              <a:t>dp</a:t>
            </a:r>
            <a:r>
              <a:rPr sz="1400" spc="-5" dirty="0">
                <a:latin typeface="宋体" panose="02010600030101010101" pitchFamily="2" charset="-122"/>
                <a:cs typeface="宋体" panose="02010600030101010101" pitchFamily="2" charset="-122"/>
              </a:rPr>
              <a:t>o</a:t>
            </a:r>
            <a:r>
              <a:rPr sz="1400" spc="-185" dirty="0">
                <a:latin typeface="宋体" panose="02010600030101010101" pitchFamily="2" charset="-122"/>
                <a:cs typeface="宋体" panose="02010600030101010101" pitchFamily="2" charset="-122"/>
              </a:rPr>
              <a:t>i</a:t>
            </a:r>
            <a:r>
              <a:rPr sz="1400" spc="-190" dirty="0">
                <a:latin typeface="宋体" panose="02010600030101010101" pitchFamily="2" charset="-122"/>
                <a:cs typeface="宋体" panose="02010600030101010101" pitchFamily="2" charset="-122"/>
              </a:rPr>
              <a:t>n</a:t>
            </a:r>
            <a:r>
              <a:rPr sz="1400" spc="-295" dirty="0">
                <a:latin typeface="宋体" panose="02010600030101010101" pitchFamily="2" charset="-122"/>
                <a:cs typeface="宋体" panose="02010600030101010101" pitchFamily="2" charset="-122"/>
              </a:rPr>
              <a:t>t</a:t>
            </a:r>
            <a:r>
              <a:rPr sz="1400" spc="-325" dirty="0">
                <a:latin typeface="宋体" panose="02010600030101010101" pitchFamily="2" charset="-122"/>
                <a:cs typeface="宋体" panose="02010600030101010101" pitchFamily="2" charset="-122"/>
              </a:rPr>
              <a:t> </a:t>
            </a:r>
            <a:r>
              <a:rPr sz="1400" spc="10" dirty="0">
                <a:latin typeface="宋体" panose="02010600030101010101" pitchFamily="2" charset="-122"/>
                <a:cs typeface="宋体" panose="02010600030101010101" pitchFamily="2" charset="-122"/>
              </a:rPr>
              <a:t>p</a:t>
            </a:r>
            <a:r>
              <a:rPr sz="1400" dirty="0">
                <a:latin typeface="宋体" panose="02010600030101010101" pitchFamily="2" charset="-122"/>
                <a:cs typeface="宋体" panose="02010600030101010101" pitchFamily="2" charset="-122"/>
              </a:rPr>
              <a:t>o</a:t>
            </a:r>
            <a:r>
              <a:rPr sz="1400" spc="-265" dirty="0">
                <a:latin typeface="宋体" panose="02010600030101010101" pitchFamily="2" charset="-122"/>
                <a:cs typeface="宋体" panose="02010600030101010101" pitchFamily="2" charset="-122"/>
              </a:rPr>
              <a:t>rt</a:t>
            </a:r>
            <a:r>
              <a:rPr sz="1400" spc="-395" dirty="0">
                <a:latin typeface="宋体" panose="02010600030101010101" pitchFamily="2" charset="-122"/>
                <a:cs typeface="宋体" panose="02010600030101010101" pitchFamily="2" charset="-122"/>
              </a:rPr>
              <a:t>.</a:t>
            </a:r>
            <a:endParaRPr sz="1400">
              <a:latin typeface="宋体" panose="02010600030101010101" pitchFamily="2" charset="-122"/>
              <a:cs typeface="宋体" panose="02010600030101010101" pitchFamily="2" charset="-122"/>
            </a:endParaRPr>
          </a:p>
          <a:p>
            <a:pPr marL="1612265" lvl="3" indent="-229235">
              <a:lnSpc>
                <a:spcPct val="100000"/>
              </a:lnSpc>
              <a:spcBef>
                <a:spcPts val="330"/>
              </a:spcBef>
              <a:buFont typeface="Wingdings" panose="05000000000000000000"/>
              <a:buChar char=""/>
              <a:tabLst>
                <a:tab pos="1612900" algn="l"/>
                <a:tab pos="1789430" algn="l"/>
              </a:tabLst>
            </a:pPr>
            <a:r>
              <a:rPr sz="1400" u="sng" dirty="0">
                <a:solidFill>
                  <a:srgbClr val="E18B9D"/>
                </a:solidFill>
                <a:uFill>
                  <a:solidFill>
                    <a:srgbClr val="000000"/>
                  </a:solidFill>
                </a:uFill>
                <a:latin typeface="Times New Roman" panose="02020603050405020304"/>
                <a:cs typeface="Times New Roman" panose="02020603050405020304"/>
              </a:rPr>
              <a:t> 	</a:t>
            </a:r>
            <a:r>
              <a:rPr sz="1400" spc="-40" dirty="0">
                <a:latin typeface="宋体" panose="02010600030101010101" pitchFamily="2" charset="-122"/>
                <a:cs typeface="宋体" panose="02010600030101010101" pitchFamily="2" charset="-122"/>
              </a:rPr>
              <a:t>meta</a:t>
            </a:r>
            <a:r>
              <a:rPr sz="1400" dirty="0">
                <a:latin typeface="宋体" panose="02010600030101010101" pitchFamily="2" charset="-122"/>
                <a:cs typeface="宋体" panose="02010600030101010101" pitchFamily="2" charset="-122"/>
              </a:rPr>
              <a:t>_</a:t>
            </a:r>
            <a:r>
              <a:rPr sz="1400" spc="-30" dirty="0">
                <a:latin typeface="宋体" panose="02010600030101010101" pitchFamily="2" charset="-122"/>
                <a:cs typeface="宋体" panose="02010600030101010101" pitchFamily="2" charset="-122"/>
              </a:rPr>
              <a:t>k</a:t>
            </a:r>
            <a:r>
              <a:rPr sz="1400" spc="-25" dirty="0">
                <a:latin typeface="宋体" panose="02010600030101010101" pitchFamily="2" charset="-122"/>
                <a:cs typeface="宋体" panose="02010600030101010101" pitchFamily="2" charset="-122"/>
              </a:rPr>
              <a:t>u</a:t>
            </a:r>
            <a:r>
              <a:rPr sz="1400" spc="-55" dirty="0">
                <a:latin typeface="宋体" panose="02010600030101010101" pitchFamily="2" charset="-122"/>
                <a:cs typeface="宋体" panose="02010600030101010101" pitchFamily="2" charset="-122"/>
              </a:rPr>
              <a:t>b</a:t>
            </a:r>
            <a:r>
              <a:rPr sz="1400" spc="-65" dirty="0">
                <a:latin typeface="宋体" panose="02010600030101010101" pitchFamily="2" charset="-122"/>
                <a:cs typeface="宋体" panose="02010600030101010101" pitchFamily="2" charset="-122"/>
              </a:rPr>
              <a:t>e</a:t>
            </a:r>
            <a:r>
              <a:rPr sz="1400" spc="-150" dirty="0">
                <a:latin typeface="宋体" panose="02010600030101010101" pitchFamily="2" charset="-122"/>
                <a:cs typeface="宋体" panose="02010600030101010101" pitchFamily="2" charset="-122"/>
              </a:rPr>
              <a:t>rnet</a:t>
            </a:r>
            <a:r>
              <a:rPr sz="1400" spc="-160" dirty="0">
                <a:latin typeface="宋体" panose="02010600030101010101" pitchFamily="2" charset="-122"/>
                <a:cs typeface="宋体" panose="02010600030101010101" pitchFamily="2" charset="-122"/>
              </a:rPr>
              <a:t>e</a:t>
            </a:r>
            <a:r>
              <a:rPr sz="1400" spc="-190" dirty="0">
                <a:latin typeface="宋体" panose="02010600030101010101" pitchFamily="2" charset="-122"/>
                <a:cs typeface="宋体" panose="02010600030101010101" pitchFamily="2" charset="-122"/>
              </a:rPr>
              <a:t>s</a:t>
            </a:r>
            <a:r>
              <a:rPr sz="1400" dirty="0">
                <a:latin typeface="宋体" panose="02010600030101010101" pitchFamily="2" charset="-122"/>
                <a:cs typeface="宋体" panose="02010600030101010101" pitchFamily="2" charset="-122"/>
              </a:rPr>
              <a:t>_</a:t>
            </a:r>
            <a:r>
              <a:rPr sz="1400" spc="-125" dirty="0">
                <a:latin typeface="宋体" panose="02010600030101010101" pitchFamily="2" charset="-122"/>
                <a:cs typeface="宋体" panose="02010600030101010101" pitchFamily="2" charset="-122"/>
              </a:rPr>
              <a:t>e</a:t>
            </a:r>
            <a:r>
              <a:rPr sz="1400" spc="5" dirty="0">
                <a:latin typeface="宋体" panose="02010600030101010101" pitchFamily="2" charset="-122"/>
                <a:cs typeface="宋体" panose="02010600030101010101" pitchFamily="2" charset="-122"/>
              </a:rPr>
              <a:t>nd</a:t>
            </a:r>
            <a:r>
              <a:rPr sz="1400" spc="-5" dirty="0">
                <a:latin typeface="宋体" panose="02010600030101010101" pitchFamily="2" charset="-122"/>
                <a:cs typeface="宋体" panose="02010600030101010101" pitchFamily="2" charset="-122"/>
              </a:rPr>
              <a:t>p</a:t>
            </a:r>
            <a:r>
              <a:rPr sz="1400" spc="-185" dirty="0">
                <a:latin typeface="宋体" panose="02010600030101010101" pitchFamily="2" charset="-122"/>
                <a:cs typeface="宋体" panose="02010600030101010101" pitchFamily="2" charset="-122"/>
              </a:rPr>
              <a:t>o</a:t>
            </a:r>
            <a:r>
              <a:rPr sz="1400" spc="-190" dirty="0">
                <a:latin typeface="宋体" panose="02010600030101010101" pitchFamily="2" charset="-122"/>
                <a:cs typeface="宋体" panose="02010600030101010101" pitchFamily="2" charset="-122"/>
              </a:rPr>
              <a:t>i</a:t>
            </a:r>
            <a:r>
              <a:rPr sz="1400" spc="-140" dirty="0">
                <a:latin typeface="宋体" panose="02010600030101010101" pitchFamily="2" charset="-122"/>
                <a:cs typeface="宋体" panose="02010600030101010101" pitchFamily="2" charset="-122"/>
              </a:rPr>
              <a:t>nt</a:t>
            </a:r>
            <a:r>
              <a:rPr sz="1400" dirty="0">
                <a:latin typeface="宋体" panose="02010600030101010101" pitchFamily="2" charset="-122"/>
                <a:cs typeface="宋体" panose="02010600030101010101" pitchFamily="2" charset="-122"/>
              </a:rPr>
              <a:t>_p</a:t>
            </a:r>
            <a:r>
              <a:rPr sz="1400" spc="-175" dirty="0">
                <a:latin typeface="宋体" panose="02010600030101010101" pitchFamily="2" charset="-122"/>
                <a:cs typeface="宋体" panose="02010600030101010101" pitchFamily="2" charset="-122"/>
              </a:rPr>
              <a:t>ort</a:t>
            </a:r>
            <a:r>
              <a:rPr sz="1400" dirty="0">
                <a:latin typeface="宋体" panose="02010600030101010101" pitchFamily="2" charset="-122"/>
                <a:cs typeface="宋体" panose="02010600030101010101" pitchFamily="2" charset="-122"/>
              </a:rPr>
              <a:t>_</a:t>
            </a:r>
            <a:r>
              <a:rPr sz="1400" spc="-85" dirty="0">
                <a:latin typeface="宋体" panose="02010600030101010101" pitchFamily="2" charset="-122"/>
                <a:cs typeface="宋体" panose="02010600030101010101" pitchFamily="2" charset="-122"/>
              </a:rPr>
              <a:t>protoco</a:t>
            </a:r>
            <a:r>
              <a:rPr sz="1400" spc="-390" dirty="0">
                <a:latin typeface="宋体" panose="02010600030101010101" pitchFamily="2" charset="-122"/>
                <a:cs typeface="宋体" panose="02010600030101010101" pitchFamily="2" charset="-122"/>
              </a:rPr>
              <a:t>l:</a:t>
            </a:r>
            <a:r>
              <a:rPr sz="1400" spc="-300" dirty="0">
                <a:latin typeface="宋体" panose="02010600030101010101" pitchFamily="2" charset="-122"/>
                <a:cs typeface="宋体" panose="02010600030101010101" pitchFamily="2" charset="-122"/>
              </a:rPr>
              <a:t> </a:t>
            </a:r>
            <a:r>
              <a:rPr sz="1400" spc="-75" dirty="0">
                <a:latin typeface="宋体" panose="02010600030101010101" pitchFamily="2" charset="-122"/>
                <a:cs typeface="宋体" panose="02010600030101010101" pitchFamily="2" charset="-122"/>
              </a:rPr>
              <a:t>Pr</a:t>
            </a:r>
            <a:r>
              <a:rPr sz="1400" spc="-90" dirty="0">
                <a:latin typeface="宋体" panose="02010600030101010101" pitchFamily="2" charset="-122"/>
                <a:cs typeface="宋体" panose="02010600030101010101" pitchFamily="2" charset="-122"/>
              </a:rPr>
              <a:t>ot</a:t>
            </a:r>
            <a:r>
              <a:rPr sz="1400" spc="-100" dirty="0">
                <a:latin typeface="宋体" panose="02010600030101010101" pitchFamily="2" charset="-122"/>
                <a:cs typeface="宋体" panose="02010600030101010101" pitchFamily="2" charset="-122"/>
              </a:rPr>
              <a:t>o</a:t>
            </a:r>
            <a:r>
              <a:rPr sz="1400" spc="-55" dirty="0">
                <a:latin typeface="宋体" panose="02010600030101010101" pitchFamily="2" charset="-122"/>
                <a:cs typeface="宋体" panose="02010600030101010101" pitchFamily="2" charset="-122"/>
              </a:rPr>
              <a:t>c</a:t>
            </a:r>
            <a:r>
              <a:rPr sz="1400" spc="-65" dirty="0">
                <a:latin typeface="宋体" panose="02010600030101010101" pitchFamily="2" charset="-122"/>
                <a:cs typeface="宋体" panose="02010600030101010101" pitchFamily="2" charset="-122"/>
              </a:rPr>
              <a:t>o</a:t>
            </a:r>
            <a:r>
              <a:rPr sz="1400" spc="-380" dirty="0">
                <a:latin typeface="宋体" panose="02010600030101010101" pitchFamily="2" charset="-122"/>
                <a:cs typeface="宋体" panose="02010600030101010101" pitchFamily="2" charset="-122"/>
              </a:rPr>
              <a:t>l</a:t>
            </a:r>
            <a:r>
              <a:rPr sz="1400" spc="-345" dirty="0">
                <a:latin typeface="宋体" panose="02010600030101010101" pitchFamily="2" charset="-122"/>
                <a:cs typeface="宋体" panose="02010600030101010101" pitchFamily="2" charset="-122"/>
              </a:rPr>
              <a:t> </a:t>
            </a:r>
            <a:r>
              <a:rPr sz="1400" spc="-120" dirty="0">
                <a:latin typeface="宋体" panose="02010600030101010101" pitchFamily="2" charset="-122"/>
                <a:cs typeface="宋体" panose="02010600030101010101" pitchFamily="2" charset="-122"/>
              </a:rPr>
              <a:t>of</a:t>
            </a:r>
            <a:r>
              <a:rPr sz="1400" spc="-360" dirty="0">
                <a:latin typeface="宋体" panose="02010600030101010101" pitchFamily="2" charset="-122"/>
                <a:cs typeface="宋体" panose="02010600030101010101" pitchFamily="2" charset="-122"/>
              </a:rPr>
              <a:t> </a:t>
            </a:r>
            <a:r>
              <a:rPr sz="1400" spc="-135" dirty="0">
                <a:latin typeface="宋体" panose="02010600030101010101" pitchFamily="2" charset="-122"/>
                <a:cs typeface="宋体" panose="02010600030101010101" pitchFamily="2" charset="-122"/>
              </a:rPr>
              <a:t>the</a:t>
            </a:r>
            <a:r>
              <a:rPr sz="1400" spc="-340" dirty="0">
                <a:latin typeface="宋体" panose="02010600030101010101" pitchFamily="2" charset="-122"/>
                <a:cs typeface="宋体" panose="02010600030101010101" pitchFamily="2" charset="-122"/>
              </a:rPr>
              <a:t> </a:t>
            </a:r>
            <a:r>
              <a:rPr sz="1400" spc="-55" dirty="0">
                <a:latin typeface="宋体" panose="02010600030101010101" pitchFamily="2" charset="-122"/>
                <a:cs typeface="宋体" panose="02010600030101010101" pitchFamily="2" charset="-122"/>
              </a:rPr>
              <a:t>e</a:t>
            </a:r>
            <a:r>
              <a:rPr sz="1400" spc="-65" dirty="0">
                <a:latin typeface="宋体" panose="02010600030101010101" pitchFamily="2" charset="-122"/>
                <a:cs typeface="宋体" panose="02010600030101010101" pitchFamily="2" charset="-122"/>
              </a:rPr>
              <a:t>n</a:t>
            </a:r>
            <a:r>
              <a:rPr sz="1400" spc="5" dirty="0">
                <a:latin typeface="宋体" panose="02010600030101010101" pitchFamily="2" charset="-122"/>
                <a:cs typeface="宋体" panose="02010600030101010101" pitchFamily="2" charset="-122"/>
              </a:rPr>
              <a:t>dp</a:t>
            </a:r>
            <a:r>
              <a:rPr sz="1400" spc="-5" dirty="0">
                <a:latin typeface="宋体" panose="02010600030101010101" pitchFamily="2" charset="-122"/>
                <a:cs typeface="宋体" panose="02010600030101010101" pitchFamily="2" charset="-122"/>
              </a:rPr>
              <a:t>o</a:t>
            </a:r>
            <a:r>
              <a:rPr sz="1400" spc="-185" dirty="0">
                <a:latin typeface="宋体" panose="02010600030101010101" pitchFamily="2" charset="-122"/>
                <a:cs typeface="宋体" panose="02010600030101010101" pitchFamily="2" charset="-122"/>
              </a:rPr>
              <a:t>i</a:t>
            </a:r>
            <a:r>
              <a:rPr sz="1400" spc="-190" dirty="0">
                <a:latin typeface="宋体" panose="02010600030101010101" pitchFamily="2" charset="-122"/>
                <a:cs typeface="宋体" panose="02010600030101010101" pitchFamily="2" charset="-122"/>
              </a:rPr>
              <a:t>n</a:t>
            </a:r>
            <a:r>
              <a:rPr sz="1400" spc="-295" dirty="0">
                <a:latin typeface="宋体" panose="02010600030101010101" pitchFamily="2" charset="-122"/>
                <a:cs typeface="宋体" panose="02010600030101010101" pitchFamily="2" charset="-122"/>
              </a:rPr>
              <a:t>t</a:t>
            </a:r>
            <a:r>
              <a:rPr sz="1400" spc="-335" dirty="0">
                <a:latin typeface="宋体" panose="02010600030101010101" pitchFamily="2" charset="-122"/>
                <a:cs typeface="宋体" panose="02010600030101010101" pitchFamily="2" charset="-122"/>
              </a:rPr>
              <a:t> </a:t>
            </a:r>
            <a:r>
              <a:rPr sz="1400" spc="10" dirty="0">
                <a:latin typeface="宋体" panose="02010600030101010101" pitchFamily="2" charset="-122"/>
                <a:cs typeface="宋体" panose="02010600030101010101" pitchFamily="2" charset="-122"/>
              </a:rPr>
              <a:t>p</a:t>
            </a:r>
            <a:r>
              <a:rPr sz="1400" dirty="0">
                <a:latin typeface="宋体" panose="02010600030101010101" pitchFamily="2" charset="-122"/>
                <a:cs typeface="宋体" panose="02010600030101010101" pitchFamily="2" charset="-122"/>
              </a:rPr>
              <a:t>o</a:t>
            </a:r>
            <a:r>
              <a:rPr sz="1400" spc="-265" dirty="0">
                <a:latin typeface="宋体" panose="02010600030101010101" pitchFamily="2" charset="-122"/>
                <a:cs typeface="宋体" panose="02010600030101010101" pitchFamily="2" charset="-122"/>
              </a:rPr>
              <a:t>rt</a:t>
            </a:r>
            <a:r>
              <a:rPr sz="1400" spc="-395" dirty="0">
                <a:latin typeface="宋体" panose="02010600030101010101" pitchFamily="2" charset="-122"/>
                <a:cs typeface="宋体" panose="02010600030101010101" pitchFamily="2" charset="-122"/>
              </a:rPr>
              <a:t>.</a:t>
            </a:r>
            <a:endParaRPr sz="1400">
              <a:latin typeface="宋体" panose="02010600030101010101" pitchFamily="2" charset="-122"/>
              <a:cs typeface="宋体" panose="02010600030101010101" pitchFamily="2" charset="-122"/>
            </a:endParaRPr>
          </a:p>
          <a:p>
            <a:pPr marL="1612265" lvl="3" indent="-229235">
              <a:lnSpc>
                <a:spcPct val="100000"/>
              </a:lnSpc>
              <a:spcBef>
                <a:spcPts val="330"/>
              </a:spcBef>
              <a:buFont typeface="Wingdings" panose="05000000000000000000"/>
              <a:buChar char=""/>
              <a:tabLst>
                <a:tab pos="1612900" algn="l"/>
                <a:tab pos="1789430" algn="l"/>
              </a:tabLst>
            </a:pPr>
            <a:r>
              <a:rPr sz="1400" u="sng" dirty="0">
                <a:solidFill>
                  <a:srgbClr val="E18B9D"/>
                </a:solidFill>
                <a:uFill>
                  <a:solidFill>
                    <a:srgbClr val="000000"/>
                  </a:solidFill>
                </a:uFill>
                <a:latin typeface="Times New Roman" panose="02020603050405020304"/>
                <a:cs typeface="Times New Roman" panose="02020603050405020304"/>
              </a:rPr>
              <a:t> 	</a:t>
            </a:r>
            <a:r>
              <a:rPr sz="1400" spc="-110" dirty="0">
                <a:latin typeface="宋体" panose="02010600030101010101" pitchFamily="2" charset="-122"/>
                <a:cs typeface="宋体" panose="02010600030101010101" pitchFamily="2" charset="-122"/>
              </a:rPr>
              <a:t>meta_kubernetes_endpoint_address_target_kind:</a:t>
            </a:r>
            <a:r>
              <a:rPr sz="1400" spc="-295" dirty="0">
                <a:latin typeface="宋体" panose="02010600030101010101" pitchFamily="2" charset="-122"/>
                <a:cs typeface="宋体" panose="02010600030101010101" pitchFamily="2" charset="-122"/>
              </a:rPr>
              <a:t> </a:t>
            </a:r>
            <a:r>
              <a:rPr sz="1400" spc="-10" dirty="0">
                <a:latin typeface="宋体" panose="02010600030101010101" pitchFamily="2" charset="-122"/>
                <a:cs typeface="宋体" panose="02010600030101010101" pitchFamily="2" charset="-122"/>
              </a:rPr>
              <a:t>Kind</a:t>
            </a:r>
            <a:r>
              <a:rPr sz="1400" spc="-330" dirty="0">
                <a:latin typeface="宋体" panose="02010600030101010101" pitchFamily="2" charset="-122"/>
                <a:cs typeface="宋体" panose="02010600030101010101" pitchFamily="2" charset="-122"/>
              </a:rPr>
              <a:t> </a:t>
            </a:r>
            <a:r>
              <a:rPr sz="1400" spc="-120" dirty="0">
                <a:latin typeface="宋体" panose="02010600030101010101" pitchFamily="2" charset="-122"/>
                <a:cs typeface="宋体" panose="02010600030101010101" pitchFamily="2" charset="-122"/>
              </a:rPr>
              <a:t>of</a:t>
            </a:r>
            <a:r>
              <a:rPr sz="1400" spc="-350" dirty="0">
                <a:latin typeface="宋体" panose="02010600030101010101" pitchFamily="2" charset="-122"/>
                <a:cs typeface="宋体" panose="02010600030101010101" pitchFamily="2" charset="-122"/>
              </a:rPr>
              <a:t> </a:t>
            </a:r>
            <a:r>
              <a:rPr sz="1400" spc="-135" dirty="0">
                <a:latin typeface="宋体" panose="02010600030101010101" pitchFamily="2" charset="-122"/>
                <a:cs typeface="宋体" panose="02010600030101010101" pitchFamily="2" charset="-122"/>
              </a:rPr>
              <a:t>the</a:t>
            </a:r>
            <a:r>
              <a:rPr sz="1400" spc="-335" dirty="0">
                <a:latin typeface="宋体" panose="02010600030101010101" pitchFamily="2" charset="-122"/>
                <a:cs typeface="宋体" panose="02010600030101010101" pitchFamily="2" charset="-122"/>
              </a:rPr>
              <a:t> </a:t>
            </a:r>
            <a:r>
              <a:rPr sz="1400" spc="-95" dirty="0">
                <a:latin typeface="宋体" panose="02010600030101010101" pitchFamily="2" charset="-122"/>
                <a:cs typeface="宋体" panose="02010600030101010101" pitchFamily="2" charset="-122"/>
              </a:rPr>
              <a:t>endpoint</a:t>
            </a:r>
            <a:r>
              <a:rPr sz="1400" spc="-315" dirty="0">
                <a:latin typeface="宋体" panose="02010600030101010101" pitchFamily="2" charset="-122"/>
                <a:cs typeface="宋体" panose="02010600030101010101" pitchFamily="2" charset="-122"/>
              </a:rPr>
              <a:t> </a:t>
            </a:r>
            <a:r>
              <a:rPr sz="1400" spc="-125" dirty="0">
                <a:latin typeface="宋体" panose="02010600030101010101" pitchFamily="2" charset="-122"/>
                <a:cs typeface="宋体" panose="02010600030101010101" pitchFamily="2" charset="-122"/>
              </a:rPr>
              <a:t>address</a:t>
            </a:r>
            <a:r>
              <a:rPr sz="1400" spc="-350" dirty="0">
                <a:latin typeface="宋体" panose="02010600030101010101" pitchFamily="2" charset="-122"/>
                <a:cs typeface="宋体" panose="02010600030101010101" pitchFamily="2" charset="-122"/>
              </a:rPr>
              <a:t> </a:t>
            </a:r>
            <a:r>
              <a:rPr sz="1400" spc="-220" dirty="0">
                <a:latin typeface="宋体" panose="02010600030101010101" pitchFamily="2" charset="-122"/>
                <a:cs typeface="宋体" panose="02010600030101010101" pitchFamily="2" charset="-122"/>
              </a:rPr>
              <a:t>target.</a:t>
            </a:r>
            <a:endParaRPr sz="1400">
              <a:latin typeface="宋体" panose="02010600030101010101" pitchFamily="2" charset="-122"/>
              <a:cs typeface="宋体" panose="02010600030101010101" pitchFamily="2" charset="-122"/>
            </a:endParaRPr>
          </a:p>
          <a:p>
            <a:pPr marL="1612265" lvl="3" indent="-229235">
              <a:lnSpc>
                <a:spcPct val="100000"/>
              </a:lnSpc>
              <a:spcBef>
                <a:spcPts val="330"/>
              </a:spcBef>
              <a:buFont typeface="Wingdings" panose="05000000000000000000"/>
              <a:buChar char=""/>
              <a:tabLst>
                <a:tab pos="1612900" algn="l"/>
                <a:tab pos="1789430" algn="l"/>
              </a:tabLst>
            </a:pPr>
            <a:r>
              <a:rPr sz="1400" u="sng" dirty="0">
                <a:solidFill>
                  <a:srgbClr val="E18B9D"/>
                </a:solidFill>
                <a:uFill>
                  <a:solidFill>
                    <a:srgbClr val="000000"/>
                  </a:solidFill>
                </a:uFill>
                <a:latin typeface="Times New Roman" panose="02020603050405020304"/>
                <a:cs typeface="Times New Roman" panose="02020603050405020304"/>
              </a:rPr>
              <a:t> 	</a:t>
            </a:r>
            <a:r>
              <a:rPr sz="1400" spc="-40" dirty="0">
                <a:latin typeface="宋体" panose="02010600030101010101" pitchFamily="2" charset="-122"/>
                <a:cs typeface="宋体" panose="02010600030101010101" pitchFamily="2" charset="-122"/>
              </a:rPr>
              <a:t>meta</a:t>
            </a:r>
            <a:r>
              <a:rPr sz="1400" dirty="0">
                <a:latin typeface="宋体" panose="02010600030101010101" pitchFamily="2" charset="-122"/>
                <a:cs typeface="宋体" panose="02010600030101010101" pitchFamily="2" charset="-122"/>
              </a:rPr>
              <a:t>_</a:t>
            </a:r>
            <a:r>
              <a:rPr sz="1400" spc="-30" dirty="0">
                <a:latin typeface="宋体" panose="02010600030101010101" pitchFamily="2" charset="-122"/>
                <a:cs typeface="宋体" panose="02010600030101010101" pitchFamily="2" charset="-122"/>
              </a:rPr>
              <a:t>k</a:t>
            </a:r>
            <a:r>
              <a:rPr sz="1400" spc="-25" dirty="0">
                <a:latin typeface="宋体" panose="02010600030101010101" pitchFamily="2" charset="-122"/>
                <a:cs typeface="宋体" panose="02010600030101010101" pitchFamily="2" charset="-122"/>
              </a:rPr>
              <a:t>u</a:t>
            </a:r>
            <a:r>
              <a:rPr sz="1400" spc="-55" dirty="0">
                <a:latin typeface="宋体" panose="02010600030101010101" pitchFamily="2" charset="-122"/>
                <a:cs typeface="宋体" panose="02010600030101010101" pitchFamily="2" charset="-122"/>
              </a:rPr>
              <a:t>b</a:t>
            </a:r>
            <a:r>
              <a:rPr sz="1400" spc="-65" dirty="0">
                <a:latin typeface="宋体" panose="02010600030101010101" pitchFamily="2" charset="-122"/>
                <a:cs typeface="宋体" panose="02010600030101010101" pitchFamily="2" charset="-122"/>
              </a:rPr>
              <a:t>e</a:t>
            </a:r>
            <a:r>
              <a:rPr sz="1400" spc="-150" dirty="0">
                <a:latin typeface="宋体" panose="02010600030101010101" pitchFamily="2" charset="-122"/>
                <a:cs typeface="宋体" panose="02010600030101010101" pitchFamily="2" charset="-122"/>
              </a:rPr>
              <a:t>rnet</a:t>
            </a:r>
            <a:r>
              <a:rPr sz="1400" spc="-160" dirty="0">
                <a:latin typeface="宋体" panose="02010600030101010101" pitchFamily="2" charset="-122"/>
                <a:cs typeface="宋体" panose="02010600030101010101" pitchFamily="2" charset="-122"/>
              </a:rPr>
              <a:t>e</a:t>
            </a:r>
            <a:r>
              <a:rPr sz="1400" spc="-190" dirty="0">
                <a:latin typeface="宋体" panose="02010600030101010101" pitchFamily="2" charset="-122"/>
                <a:cs typeface="宋体" panose="02010600030101010101" pitchFamily="2" charset="-122"/>
              </a:rPr>
              <a:t>s</a:t>
            </a:r>
            <a:r>
              <a:rPr sz="1400" dirty="0">
                <a:latin typeface="宋体" panose="02010600030101010101" pitchFamily="2" charset="-122"/>
                <a:cs typeface="宋体" panose="02010600030101010101" pitchFamily="2" charset="-122"/>
              </a:rPr>
              <a:t>_</a:t>
            </a:r>
            <a:r>
              <a:rPr sz="1400" spc="-125" dirty="0">
                <a:latin typeface="宋体" panose="02010600030101010101" pitchFamily="2" charset="-122"/>
                <a:cs typeface="宋体" panose="02010600030101010101" pitchFamily="2" charset="-122"/>
              </a:rPr>
              <a:t>e</a:t>
            </a:r>
            <a:r>
              <a:rPr sz="1400" spc="5" dirty="0">
                <a:latin typeface="宋体" panose="02010600030101010101" pitchFamily="2" charset="-122"/>
                <a:cs typeface="宋体" panose="02010600030101010101" pitchFamily="2" charset="-122"/>
              </a:rPr>
              <a:t>nd</a:t>
            </a:r>
            <a:r>
              <a:rPr sz="1400" spc="-5" dirty="0">
                <a:latin typeface="宋体" panose="02010600030101010101" pitchFamily="2" charset="-122"/>
                <a:cs typeface="宋体" panose="02010600030101010101" pitchFamily="2" charset="-122"/>
              </a:rPr>
              <a:t>p</a:t>
            </a:r>
            <a:r>
              <a:rPr sz="1400" spc="-185" dirty="0">
                <a:latin typeface="宋体" panose="02010600030101010101" pitchFamily="2" charset="-122"/>
                <a:cs typeface="宋体" panose="02010600030101010101" pitchFamily="2" charset="-122"/>
              </a:rPr>
              <a:t>o</a:t>
            </a:r>
            <a:r>
              <a:rPr sz="1400" spc="-190" dirty="0">
                <a:latin typeface="宋体" panose="02010600030101010101" pitchFamily="2" charset="-122"/>
                <a:cs typeface="宋体" panose="02010600030101010101" pitchFamily="2" charset="-122"/>
              </a:rPr>
              <a:t>i</a:t>
            </a:r>
            <a:r>
              <a:rPr sz="1400" spc="-140" dirty="0">
                <a:latin typeface="宋体" panose="02010600030101010101" pitchFamily="2" charset="-122"/>
                <a:cs typeface="宋体" panose="02010600030101010101" pitchFamily="2" charset="-122"/>
              </a:rPr>
              <a:t>nt</a:t>
            </a:r>
            <a:r>
              <a:rPr sz="1400" dirty="0">
                <a:latin typeface="宋体" panose="02010600030101010101" pitchFamily="2" charset="-122"/>
                <a:cs typeface="宋体" panose="02010600030101010101" pitchFamily="2" charset="-122"/>
              </a:rPr>
              <a:t>_</a:t>
            </a:r>
            <a:r>
              <a:rPr sz="1400" spc="-125" dirty="0">
                <a:latin typeface="宋体" panose="02010600030101010101" pitchFamily="2" charset="-122"/>
                <a:cs typeface="宋体" panose="02010600030101010101" pitchFamily="2" charset="-122"/>
              </a:rPr>
              <a:t>address</a:t>
            </a:r>
            <a:r>
              <a:rPr sz="1400" dirty="0">
                <a:latin typeface="宋体" panose="02010600030101010101" pitchFamily="2" charset="-122"/>
                <a:cs typeface="宋体" panose="02010600030101010101" pitchFamily="2" charset="-122"/>
              </a:rPr>
              <a:t>_</a:t>
            </a:r>
            <a:r>
              <a:rPr sz="1400" spc="-185" dirty="0">
                <a:latin typeface="宋体" panose="02010600030101010101" pitchFamily="2" charset="-122"/>
                <a:cs typeface="宋体" panose="02010600030101010101" pitchFamily="2" charset="-122"/>
              </a:rPr>
              <a:t>targ</a:t>
            </a:r>
            <a:r>
              <a:rPr sz="1400" spc="-204" dirty="0">
                <a:latin typeface="宋体" panose="02010600030101010101" pitchFamily="2" charset="-122"/>
                <a:cs typeface="宋体" panose="02010600030101010101" pitchFamily="2" charset="-122"/>
              </a:rPr>
              <a:t>et</a:t>
            </a:r>
            <a:r>
              <a:rPr sz="1400" dirty="0">
                <a:latin typeface="宋体" panose="02010600030101010101" pitchFamily="2" charset="-122"/>
                <a:cs typeface="宋体" panose="02010600030101010101" pitchFamily="2" charset="-122"/>
              </a:rPr>
              <a:t>_n</a:t>
            </a:r>
            <a:r>
              <a:rPr sz="1400" spc="-70" dirty="0">
                <a:latin typeface="宋体" panose="02010600030101010101" pitchFamily="2" charset="-122"/>
                <a:cs typeface="宋体" panose="02010600030101010101" pitchFamily="2" charset="-122"/>
              </a:rPr>
              <a:t>ame:</a:t>
            </a:r>
            <a:r>
              <a:rPr sz="1400" spc="-310" dirty="0">
                <a:latin typeface="宋体" panose="02010600030101010101" pitchFamily="2" charset="-122"/>
                <a:cs typeface="宋体" panose="02010600030101010101" pitchFamily="2" charset="-122"/>
              </a:rPr>
              <a:t> </a:t>
            </a:r>
            <a:r>
              <a:rPr sz="1400" spc="125" dirty="0">
                <a:latin typeface="宋体" panose="02010600030101010101" pitchFamily="2" charset="-122"/>
                <a:cs typeface="宋体" panose="02010600030101010101" pitchFamily="2" charset="-122"/>
              </a:rPr>
              <a:t>Name</a:t>
            </a:r>
            <a:r>
              <a:rPr sz="1400" spc="-365" dirty="0">
                <a:latin typeface="宋体" panose="02010600030101010101" pitchFamily="2" charset="-122"/>
                <a:cs typeface="宋体" panose="02010600030101010101" pitchFamily="2" charset="-122"/>
              </a:rPr>
              <a:t> </a:t>
            </a:r>
            <a:r>
              <a:rPr sz="1400" spc="-120" dirty="0">
                <a:latin typeface="宋体" panose="02010600030101010101" pitchFamily="2" charset="-122"/>
                <a:cs typeface="宋体" panose="02010600030101010101" pitchFamily="2" charset="-122"/>
              </a:rPr>
              <a:t>of</a:t>
            </a:r>
            <a:r>
              <a:rPr sz="1400" spc="-360" dirty="0">
                <a:latin typeface="宋体" panose="02010600030101010101" pitchFamily="2" charset="-122"/>
                <a:cs typeface="宋体" panose="02010600030101010101" pitchFamily="2" charset="-122"/>
              </a:rPr>
              <a:t> </a:t>
            </a:r>
            <a:r>
              <a:rPr sz="1400" spc="-135" dirty="0">
                <a:latin typeface="宋体" panose="02010600030101010101" pitchFamily="2" charset="-122"/>
                <a:cs typeface="宋体" panose="02010600030101010101" pitchFamily="2" charset="-122"/>
              </a:rPr>
              <a:t>the</a:t>
            </a:r>
            <a:r>
              <a:rPr sz="1400" spc="-350" dirty="0">
                <a:latin typeface="宋体" panose="02010600030101010101" pitchFamily="2" charset="-122"/>
                <a:cs typeface="宋体" panose="02010600030101010101" pitchFamily="2" charset="-122"/>
              </a:rPr>
              <a:t> </a:t>
            </a:r>
            <a:r>
              <a:rPr sz="1400" spc="-55" dirty="0">
                <a:latin typeface="宋体" panose="02010600030101010101" pitchFamily="2" charset="-122"/>
                <a:cs typeface="宋体" panose="02010600030101010101" pitchFamily="2" charset="-122"/>
              </a:rPr>
              <a:t>e</a:t>
            </a:r>
            <a:r>
              <a:rPr sz="1400" spc="-65" dirty="0">
                <a:latin typeface="宋体" panose="02010600030101010101" pitchFamily="2" charset="-122"/>
                <a:cs typeface="宋体" panose="02010600030101010101" pitchFamily="2" charset="-122"/>
              </a:rPr>
              <a:t>n</a:t>
            </a:r>
            <a:r>
              <a:rPr sz="1400" spc="5" dirty="0">
                <a:latin typeface="宋体" panose="02010600030101010101" pitchFamily="2" charset="-122"/>
                <a:cs typeface="宋体" panose="02010600030101010101" pitchFamily="2" charset="-122"/>
              </a:rPr>
              <a:t>dp</a:t>
            </a:r>
            <a:r>
              <a:rPr sz="1400" spc="-5" dirty="0">
                <a:latin typeface="宋体" panose="02010600030101010101" pitchFamily="2" charset="-122"/>
                <a:cs typeface="宋体" panose="02010600030101010101" pitchFamily="2" charset="-122"/>
              </a:rPr>
              <a:t>o</a:t>
            </a:r>
            <a:r>
              <a:rPr sz="1400" spc="-185" dirty="0">
                <a:latin typeface="宋体" panose="02010600030101010101" pitchFamily="2" charset="-122"/>
                <a:cs typeface="宋体" panose="02010600030101010101" pitchFamily="2" charset="-122"/>
              </a:rPr>
              <a:t>i</a:t>
            </a:r>
            <a:r>
              <a:rPr sz="1400" spc="-190" dirty="0">
                <a:latin typeface="宋体" panose="02010600030101010101" pitchFamily="2" charset="-122"/>
                <a:cs typeface="宋体" panose="02010600030101010101" pitchFamily="2" charset="-122"/>
              </a:rPr>
              <a:t>n</a:t>
            </a:r>
            <a:r>
              <a:rPr sz="1400" spc="-295" dirty="0">
                <a:latin typeface="宋体" panose="02010600030101010101" pitchFamily="2" charset="-122"/>
                <a:cs typeface="宋体" panose="02010600030101010101" pitchFamily="2" charset="-122"/>
              </a:rPr>
              <a:t>t</a:t>
            </a:r>
            <a:r>
              <a:rPr sz="1400" spc="-325" dirty="0">
                <a:latin typeface="宋体" panose="02010600030101010101" pitchFamily="2" charset="-122"/>
                <a:cs typeface="宋体" panose="02010600030101010101" pitchFamily="2" charset="-122"/>
              </a:rPr>
              <a:t> </a:t>
            </a:r>
            <a:r>
              <a:rPr sz="1400" spc="-95" dirty="0">
                <a:latin typeface="宋体" panose="02010600030101010101" pitchFamily="2" charset="-122"/>
                <a:cs typeface="宋体" panose="02010600030101010101" pitchFamily="2" charset="-122"/>
              </a:rPr>
              <a:t>addr</a:t>
            </a:r>
            <a:r>
              <a:rPr sz="1400" spc="-155" dirty="0">
                <a:latin typeface="宋体" panose="02010600030101010101" pitchFamily="2" charset="-122"/>
                <a:cs typeface="宋体" panose="02010600030101010101" pitchFamily="2" charset="-122"/>
              </a:rPr>
              <a:t>e</a:t>
            </a:r>
            <a:r>
              <a:rPr sz="1400" spc="-160" dirty="0">
                <a:latin typeface="宋体" panose="02010600030101010101" pitchFamily="2" charset="-122"/>
                <a:cs typeface="宋体" panose="02010600030101010101" pitchFamily="2" charset="-122"/>
              </a:rPr>
              <a:t>s</a:t>
            </a:r>
            <a:r>
              <a:rPr sz="1400" spc="-190" dirty="0">
                <a:latin typeface="宋体" panose="02010600030101010101" pitchFamily="2" charset="-122"/>
                <a:cs typeface="宋体" panose="02010600030101010101" pitchFamily="2" charset="-122"/>
              </a:rPr>
              <a:t>s</a:t>
            </a:r>
            <a:r>
              <a:rPr sz="1400" spc="-350" dirty="0">
                <a:latin typeface="宋体" panose="02010600030101010101" pitchFamily="2" charset="-122"/>
                <a:cs typeface="宋体" panose="02010600030101010101" pitchFamily="2" charset="-122"/>
              </a:rPr>
              <a:t> </a:t>
            </a:r>
            <a:r>
              <a:rPr sz="1400" spc="-220" dirty="0">
                <a:latin typeface="宋体" panose="02010600030101010101" pitchFamily="2" charset="-122"/>
                <a:cs typeface="宋体" panose="02010600030101010101" pitchFamily="2" charset="-122"/>
              </a:rPr>
              <a:t>target.</a:t>
            </a:r>
            <a:endParaRPr sz="1400">
              <a:latin typeface="宋体" panose="02010600030101010101" pitchFamily="2" charset="-122"/>
              <a:cs typeface="宋体" panose="02010600030101010101" pitchFamily="2" charset="-122"/>
            </a:endParaRPr>
          </a:p>
          <a:p>
            <a:pPr marL="1205865" lvl="2" indent="-280035">
              <a:lnSpc>
                <a:spcPct val="100000"/>
              </a:lnSpc>
              <a:spcBef>
                <a:spcPts val="300"/>
              </a:spcBef>
              <a:buClr>
                <a:srgbClr val="F3C108"/>
              </a:buClr>
              <a:buFont typeface="Wingdings" panose="05000000000000000000"/>
              <a:buChar char=""/>
              <a:tabLst>
                <a:tab pos="1206500" algn="l"/>
              </a:tabLst>
            </a:pPr>
            <a:r>
              <a:rPr sz="1600" dirty="0">
                <a:latin typeface="宋体" panose="02010600030101010101" pitchFamily="2" charset="-122"/>
                <a:cs typeface="宋体" panose="02010600030101010101" pitchFamily="2" charset="-122"/>
              </a:rPr>
              <a:t>若发现的</a:t>
            </a:r>
            <a:r>
              <a:rPr sz="1600" spc="-60" dirty="0">
                <a:latin typeface="宋体" panose="02010600030101010101" pitchFamily="2" charset="-122"/>
                <a:cs typeface="宋体" panose="02010600030101010101" pitchFamily="2" charset="-122"/>
              </a:rPr>
              <a:t>Endpoint</a:t>
            </a:r>
            <a:r>
              <a:rPr sz="1600" dirty="0">
                <a:latin typeface="宋体" panose="02010600030101010101" pitchFamily="2" charset="-122"/>
                <a:cs typeface="宋体" panose="02010600030101010101" pitchFamily="2" charset="-122"/>
              </a:rPr>
              <a:t>资源属于某个</a:t>
            </a:r>
            <a:r>
              <a:rPr sz="1600" spc="-155" dirty="0">
                <a:latin typeface="宋体" panose="02010600030101010101" pitchFamily="2" charset="-122"/>
                <a:cs typeface="宋体" panose="02010600030101010101" pitchFamily="2" charset="-122"/>
              </a:rPr>
              <a:t>Service，</a:t>
            </a:r>
            <a:r>
              <a:rPr sz="1600" dirty="0">
                <a:latin typeface="宋体" panose="02010600030101010101" pitchFamily="2" charset="-122"/>
                <a:cs typeface="宋体" panose="02010600030101010101" pitchFamily="2" charset="-122"/>
              </a:rPr>
              <a:t>则相关</a:t>
            </a:r>
            <a:r>
              <a:rPr sz="1600" spc="-175" dirty="0">
                <a:latin typeface="宋体" panose="02010600030101010101" pitchFamily="2" charset="-122"/>
                <a:cs typeface="宋体" panose="02010600030101010101" pitchFamily="2" charset="-122"/>
              </a:rPr>
              <a:t>Service</a:t>
            </a:r>
            <a:r>
              <a:rPr sz="1600" dirty="0">
                <a:latin typeface="宋体" panose="02010600030101010101" pitchFamily="2" charset="-122"/>
                <a:cs typeface="宋体" panose="02010600030101010101" pitchFamily="2" charset="-122"/>
              </a:rPr>
              <a:t>的元标签也会添加在该</a:t>
            </a:r>
            <a:r>
              <a:rPr sz="1600" spc="-65" dirty="0">
                <a:latin typeface="宋体" panose="02010600030101010101" pitchFamily="2" charset="-122"/>
                <a:cs typeface="宋体" panose="02010600030101010101" pitchFamily="2" charset="-122"/>
              </a:rPr>
              <a:t>Endpoint</a:t>
            </a:r>
            <a:r>
              <a:rPr sz="1600" dirty="0">
                <a:latin typeface="宋体" panose="02010600030101010101" pitchFamily="2" charset="-122"/>
                <a:cs typeface="宋体" panose="02010600030101010101" pitchFamily="2" charset="-122"/>
              </a:rPr>
              <a:t>上；</a:t>
            </a:r>
            <a:endParaRPr sz="1600">
              <a:latin typeface="宋体" panose="02010600030101010101" pitchFamily="2" charset="-122"/>
              <a:cs typeface="宋体" panose="02010600030101010101" pitchFamily="2" charset="-122"/>
            </a:endParaRPr>
          </a:p>
          <a:p>
            <a:pPr marL="1205865" lvl="2" indent="-280035">
              <a:lnSpc>
                <a:spcPct val="100000"/>
              </a:lnSpc>
              <a:spcBef>
                <a:spcPts val="300"/>
              </a:spcBef>
              <a:buClr>
                <a:srgbClr val="F3C108"/>
              </a:buClr>
              <a:buFont typeface="Wingdings" panose="05000000000000000000"/>
              <a:buChar char=""/>
              <a:tabLst>
                <a:tab pos="1206500" algn="l"/>
              </a:tabLst>
            </a:pPr>
            <a:r>
              <a:rPr sz="1600" spc="-5" dirty="0">
                <a:latin typeface="宋体" panose="02010600030101010101" pitchFamily="2" charset="-122"/>
                <a:cs typeface="宋体" panose="02010600030101010101" pitchFamily="2" charset="-122"/>
              </a:rPr>
              <a:t>若发现</a:t>
            </a:r>
            <a:r>
              <a:rPr sz="1600" dirty="0">
                <a:latin typeface="宋体" panose="02010600030101010101" pitchFamily="2" charset="-122"/>
                <a:cs typeface="宋体" panose="02010600030101010101" pitchFamily="2" charset="-122"/>
              </a:rPr>
              <a:t>的</a:t>
            </a:r>
            <a:r>
              <a:rPr sz="1600" spc="-60" dirty="0">
                <a:latin typeface="宋体" panose="02010600030101010101" pitchFamily="2" charset="-122"/>
                <a:cs typeface="宋体" panose="02010600030101010101" pitchFamily="2" charset="-122"/>
              </a:rPr>
              <a:t>Endpoint</a:t>
            </a:r>
            <a:r>
              <a:rPr sz="1600" spc="-5" dirty="0">
                <a:latin typeface="宋体" panose="02010600030101010101" pitchFamily="2" charset="-122"/>
                <a:cs typeface="宋体" panose="02010600030101010101" pitchFamily="2" charset="-122"/>
              </a:rPr>
              <a:t>资源的后端端点是</a:t>
            </a:r>
            <a:r>
              <a:rPr sz="1600" spc="25" dirty="0">
                <a:latin typeface="宋体" panose="02010600030101010101" pitchFamily="2" charset="-122"/>
                <a:cs typeface="宋体" panose="02010600030101010101" pitchFamily="2" charset="-122"/>
              </a:rPr>
              <a:t>Pod，</a:t>
            </a:r>
            <a:r>
              <a:rPr sz="1600" dirty="0">
                <a:latin typeface="宋体" panose="02010600030101010101" pitchFamily="2" charset="-122"/>
                <a:cs typeface="宋体" panose="02010600030101010101" pitchFamily="2" charset="-122"/>
              </a:rPr>
              <a:t>则相</a:t>
            </a:r>
            <a:r>
              <a:rPr sz="1600" spc="-10" dirty="0">
                <a:latin typeface="宋体" panose="02010600030101010101" pitchFamily="2" charset="-122"/>
                <a:cs typeface="宋体" panose="02010600030101010101" pitchFamily="2" charset="-122"/>
              </a:rPr>
              <a:t>关</a:t>
            </a:r>
            <a:r>
              <a:rPr sz="1600" spc="35" dirty="0">
                <a:latin typeface="宋体" panose="02010600030101010101" pitchFamily="2" charset="-122"/>
                <a:cs typeface="宋体" panose="02010600030101010101" pitchFamily="2" charset="-122"/>
              </a:rPr>
              <a:t>Pod</a:t>
            </a:r>
            <a:r>
              <a:rPr sz="1600" spc="-5" dirty="0">
                <a:latin typeface="宋体" panose="02010600030101010101" pitchFamily="2" charset="-122"/>
                <a:cs typeface="宋体" panose="02010600030101010101" pitchFamily="2" charset="-122"/>
              </a:rPr>
              <a:t>的元标签也会添加在该</a:t>
            </a:r>
            <a:r>
              <a:rPr sz="1600" spc="-65" dirty="0">
                <a:latin typeface="宋体" panose="02010600030101010101" pitchFamily="2" charset="-122"/>
                <a:cs typeface="宋体" panose="02010600030101010101" pitchFamily="2" charset="-122"/>
              </a:rPr>
              <a:t>Endpoint</a:t>
            </a:r>
            <a:r>
              <a:rPr sz="1600" spc="-5" dirty="0">
                <a:latin typeface="宋体" panose="02010600030101010101" pitchFamily="2" charset="-122"/>
                <a:cs typeface="宋体" panose="02010600030101010101" pitchFamily="2" charset="-122"/>
              </a:rPr>
              <a:t>上；</a:t>
            </a:r>
            <a:endParaRPr sz="1600">
              <a:latin typeface="宋体" panose="02010600030101010101" pitchFamily="2" charset="-122"/>
              <a:cs typeface="宋体" panose="02010600030101010101" pitchFamily="2" charset="-122"/>
            </a:endParaRPr>
          </a:p>
        </p:txBody>
      </p:sp>
      <p:pic>
        <p:nvPicPr>
          <p:cNvPr id="7"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8"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9" name="图片 8"/>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675255" cy="513080"/>
          </a:xfrm>
          <a:prstGeom prst="rect">
            <a:avLst/>
          </a:prstGeom>
        </p:spPr>
        <p:txBody>
          <a:bodyPr vert="horz" wrap="square" lIns="0" tIns="12700" rIns="0" bIns="0" rtlCol="0">
            <a:spAutoFit/>
          </a:bodyPr>
          <a:lstStyle/>
          <a:p>
            <a:pPr marL="12700">
              <a:lnSpc>
                <a:spcPct val="100000"/>
              </a:lnSpc>
              <a:spcBef>
                <a:spcPts val="100"/>
              </a:spcBef>
            </a:pPr>
            <a:r>
              <a:rPr sz="3200" b="0" spc="-450" dirty="0">
                <a:solidFill>
                  <a:srgbClr val="000000"/>
                </a:solidFill>
                <a:latin typeface="宋体" panose="02010600030101010101" pitchFamily="2" charset="-122"/>
                <a:cs typeface="宋体" panose="02010600030101010101" pitchFamily="2" charset="-122"/>
              </a:rPr>
              <a:t>Ingres</a:t>
            </a:r>
            <a:r>
              <a:rPr sz="3200" b="0" spc="-455" dirty="0">
                <a:solidFill>
                  <a:srgbClr val="000000"/>
                </a:solidFill>
                <a:latin typeface="宋体" panose="02010600030101010101" pitchFamily="2" charset="-122"/>
                <a:cs typeface="宋体" panose="02010600030101010101" pitchFamily="2" charset="-122"/>
              </a:rPr>
              <a:t>s</a:t>
            </a:r>
            <a:r>
              <a:rPr sz="3200" b="0" dirty="0">
                <a:solidFill>
                  <a:srgbClr val="000000"/>
                </a:solidFill>
                <a:latin typeface="宋体" panose="02010600030101010101" pitchFamily="2" charset="-122"/>
                <a:cs typeface="宋体" panose="02010600030101010101" pitchFamily="2" charset="-122"/>
              </a:rPr>
              <a:t>资源发现</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9742170" cy="3315970"/>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dirty="0">
                <a:latin typeface="宋体" panose="02010600030101010101" pitchFamily="2" charset="-122"/>
                <a:cs typeface="宋体" panose="02010600030101010101" pitchFamily="2" charset="-122"/>
              </a:rPr>
              <a:t>的</a:t>
            </a:r>
            <a:r>
              <a:rPr sz="2000" spc="-210" dirty="0">
                <a:latin typeface="宋体" panose="02010600030101010101" pitchFamily="2" charset="-122"/>
                <a:cs typeface="宋体" panose="02010600030101010101" pitchFamily="2" charset="-122"/>
              </a:rPr>
              <a:t>ing</a:t>
            </a:r>
            <a:r>
              <a:rPr sz="2000" spc="-260" dirty="0">
                <a:latin typeface="宋体" panose="02010600030101010101" pitchFamily="2" charset="-122"/>
                <a:cs typeface="宋体" panose="02010600030101010101" pitchFamily="2" charset="-122"/>
              </a:rPr>
              <a:t>ress</a:t>
            </a:r>
            <a:r>
              <a:rPr sz="2000" spc="-495" dirty="0">
                <a:latin typeface="宋体" panose="02010600030101010101" pitchFamily="2" charset="-122"/>
                <a:cs typeface="宋体" panose="02010600030101010101" pitchFamily="2" charset="-122"/>
              </a:rPr>
              <a:t> </a:t>
            </a:r>
            <a:r>
              <a:rPr sz="2000" spc="-290" dirty="0">
                <a:latin typeface="宋体" panose="02010600030101010101" pitchFamily="2" charset="-122"/>
                <a:cs typeface="宋体" panose="02010600030101010101" pitchFamily="2" charset="-122"/>
              </a:rPr>
              <a:t>rol</a:t>
            </a:r>
            <a:r>
              <a:rPr sz="2000" spc="-170" dirty="0">
                <a:latin typeface="宋体" panose="02010600030101010101" pitchFamily="2" charset="-122"/>
                <a:cs typeface="宋体" panose="02010600030101010101" pitchFamily="2" charset="-122"/>
              </a:rPr>
              <a:t>e</a:t>
            </a:r>
            <a:r>
              <a:rPr sz="2000" dirty="0">
                <a:latin typeface="宋体" panose="02010600030101010101" pitchFamily="2" charset="-122"/>
                <a:cs typeface="宋体" panose="02010600030101010101" pitchFamily="2" charset="-122"/>
              </a:rPr>
              <a:t>负责从</a:t>
            </a:r>
            <a:r>
              <a:rPr sz="2000" spc="60" dirty="0">
                <a:latin typeface="宋体" panose="02010600030101010101" pitchFamily="2" charset="-122"/>
                <a:cs typeface="宋体" panose="02010600030101010101" pitchFamily="2" charset="-122"/>
              </a:rPr>
              <a:t>API</a:t>
            </a:r>
            <a:r>
              <a:rPr sz="2000" spc="-500" dirty="0">
                <a:latin typeface="宋体" panose="02010600030101010101" pitchFamily="2" charset="-122"/>
                <a:cs typeface="宋体" panose="02010600030101010101" pitchFamily="2" charset="-122"/>
              </a:rPr>
              <a:t> </a:t>
            </a:r>
            <a:r>
              <a:rPr sz="2000" spc="-155" dirty="0">
                <a:latin typeface="宋体" panose="02010600030101010101" pitchFamily="2" charset="-122"/>
                <a:cs typeface="宋体" panose="02010600030101010101" pitchFamily="2" charset="-122"/>
              </a:rPr>
              <a:t>Serv</a:t>
            </a:r>
            <a:r>
              <a:rPr sz="2000" spc="-250" dirty="0">
                <a:latin typeface="宋体" panose="02010600030101010101" pitchFamily="2" charset="-122"/>
                <a:cs typeface="宋体" panose="02010600030101010101" pitchFamily="2" charset="-122"/>
              </a:rPr>
              <a:t>er</a:t>
            </a:r>
            <a:r>
              <a:rPr sz="2000" dirty="0">
                <a:latin typeface="宋体" panose="02010600030101010101" pitchFamily="2" charset="-122"/>
                <a:cs typeface="宋体" panose="02010600030101010101" pitchFamily="2" charset="-122"/>
              </a:rPr>
              <a:t>中发</a:t>
            </a:r>
            <a:r>
              <a:rPr sz="2000" spc="-5" dirty="0">
                <a:latin typeface="宋体" panose="02010600030101010101" pitchFamily="2" charset="-122"/>
                <a:cs typeface="宋体" panose="02010600030101010101" pitchFamily="2" charset="-122"/>
              </a:rPr>
              <a:t>现</a:t>
            </a:r>
            <a:r>
              <a:rPr sz="2000" spc="-130" dirty="0">
                <a:latin typeface="宋体" panose="02010600030101010101" pitchFamily="2" charset="-122"/>
                <a:cs typeface="宋体" panose="02010600030101010101" pitchFamily="2" charset="-122"/>
              </a:rPr>
              <a:t>Ing</a:t>
            </a:r>
            <a:r>
              <a:rPr sz="2000" spc="-260" dirty="0">
                <a:latin typeface="宋体" panose="02010600030101010101" pitchFamily="2" charset="-122"/>
                <a:cs typeface="宋体" panose="02010600030101010101" pitchFamily="2" charset="-122"/>
              </a:rPr>
              <a:t>ress</a:t>
            </a:r>
            <a:r>
              <a:rPr sz="2000" dirty="0">
                <a:latin typeface="宋体" panose="02010600030101010101" pitchFamily="2" charset="-122"/>
                <a:cs typeface="宋体" panose="02010600030101010101" pitchFamily="2" charset="-122"/>
              </a:rPr>
              <a:t>资源；</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它</a:t>
            </a:r>
            <a:r>
              <a:rPr sz="1800" spc="-5" dirty="0">
                <a:latin typeface="宋体" panose="02010600030101010101" pitchFamily="2" charset="-122"/>
                <a:cs typeface="宋体" panose="02010600030101010101" pitchFamily="2" charset="-122"/>
              </a:rPr>
              <a:t>把</a:t>
            </a:r>
            <a:r>
              <a:rPr sz="1800" spc="-185" dirty="0">
                <a:latin typeface="宋体" panose="02010600030101010101" pitchFamily="2" charset="-122"/>
                <a:cs typeface="宋体" panose="02010600030101010101" pitchFamily="2" charset="-122"/>
              </a:rPr>
              <a:t>Ingress</a:t>
            </a:r>
            <a:r>
              <a:rPr sz="1800" dirty="0">
                <a:latin typeface="宋体" panose="02010600030101010101" pitchFamily="2" charset="-122"/>
                <a:cs typeface="宋体" panose="02010600030101010101" pitchFamily="2" charset="-122"/>
              </a:rPr>
              <a:t>资源上的每</a:t>
            </a:r>
            <a:r>
              <a:rPr sz="1800" spc="-15" dirty="0">
                <a:latin typeface="宋体" panose="02010600030101010101" pitchFamily="2" charset="-122"/>
                <a:cs typeface="宋体" panose="02010600030101010101" pitchFamily="2" charset="-122"/>
              </a:rPr>
              <a:t>个</a:t>
            </a:r>
            <a:r>
              <a:rPr sz="1800" spc="-130" dirty="0">
                <a:latin typeface="宋体" panose="02010600030101010101" pitchFamily="2" charset="-122"/>
                <a:cs typeface="宋体" panose="02010600030101010101" pitchFamily="2" charset="-122"/>
              </a:rPr>
              <a:t>path</a:t>
            </a:r>
            <a:r>
              <a:rPr sz="1800" dirty="0">
                <a:latin typeface="宋体" panose="02010600030101010101" pitchFamily="2" charset="-122"/>
                <a:cs typeface="宋体" panose="02010600030101010101" pitchFamily="2" charset="-122"/>
              </a:rPr>
              <a:t>视作一个</a:t>
            </a:r>
            <a:r>
              <a:rPr sz="1800" spc="-210" dirty="0">
                <a:latin typeface="宋体" panose="02010600030101010101" pitchFamily="2" charset="-122"/>
                <a:cs typeface="宋体" panose="02010600030101010101" pitchFamily="2" charset="-122"/>
              </a:rPr>
              <a:t>target；</a:t>
            </a:r>
            <a:endParaRPr sz="1800">
              <a:latin typeface="宋体" panose="02010600030101010101" pitchFamily="2" charset="-122"/>
              <a:cs typeface="宋体" panose="02010600030101010101" pitchFamily="2" charset="-122"/>
            </a:endParaRPr>
          </a:p>
          <a:p>
            <a:pPr marL="812800" lvl="1" indent="-342900">
              <a:lnSpc>
                <a:spcPct val="100000"/>
              </a:lnSpc>
              <a:spcBef>
                <a:spcPts val="280"/>
              </a:spcBef>
              <a:buClr>
                <a:srgbClr val="45B19B"/>
              </a:buClr>
              <a:buFont typeface="Wingdings" panose="05000000000000000000"/>
              <a:buChar char=""/>
              <a:tabLst>
                <a:tab pos="812165" algn="l"/>
                <a:tab pos="812800" algn="l"/>
              </a:tabLst>
            </a:pPr>
            <a:r>
              <a:rPr sz="1800" spc="-5" dirty="0">
                <a:latin typeface="宋体" panose="02010600030101010101" pitchFamily="2" charset="-122"/>
                <a:cs typeface="宋体" panose="02010600030101010101" pitchFamily="2" charset="-122"/>
              </a:rPr>
              <a:t>特别适用于</a:t>
            </a:r>
            <a:r>
              <a:rPr sz="1800" dirty="0">
                <a:latin typeface="宋体" panose="02010600030101010101" pitchFamily="2" charset="-122"/>
                <a:cs typeface="宋体" panose="02010600030101010101" pitchFamily="2" charset="-122"/>
              </a:rPr>
              <a:t>对</a:t>
            </a:r>
            <a:r>
              <a:rPr sz="1800" spc="-185" dirty="0">
                <a:latin typeface="宋体" panose="02010600030101010101" pitchFamily="2" charset="-122"/>
                <a:cs typeface="宋体" panose="02010600030101010101" pitchFamily="2" charset="-122"/>
              </a:rPr>
              <a:t>Ingres</a:t>
            </a:r>
            <a:r>
              <a:rPr sz="1800" spc="-180" dirty="0">
                <a:latin typeface="宋体" panose="02010600030101010101" pitchFamily="2" charset="-122"/>
                <a:cs typeface="宋体" panose="02010600030101010101" pitchFamily="2" charset="-122"/>
              </a:rPr>
              <a:t>s</a:t>
            </a:r>
            <a:r>
              <a:rPr sz="1800" spc="-5" dirty="0">
                <a:latin typeface="宋体" panose="02010600030101010101" pitchFamily="2" charset="-122"/>
                <a:cs typeface="宋体" panose="02010600030101010101" pitchFamily="2" charset="-122"/>
              </a:rPr>
              <a:t>进行黑盒监控的场景；</a:t>
            </a:r>
            <a:endParaRPr sz="1800">
              <a:latin typeface="宋体" panose="02010600030101010101" pitchFamily="2" charset="-122"/>
              <a:cs typeface="宋体" panose="02010600030101010101" pitchFamily="2" charset="-122"/>
            </a:endParaRPr>
          </a:p>
          <a:p>
            <a:pPr marL="812800" lvl="1" indent="-342900">
              <a:lnSpc>
                <a:spcPct val="100000"/>
              </a:lnSpc>
              <a:spcBef>
                <a:spcPts val="295"/>
              </a:spcBef>
              <a:buClr>
                <a:srgbClr val="45B19B"/>
              </a:buClr>
              <a:buFont typeface="Wingdings" panose="05000000000000000000"/>
              <a:buChar char=""/>
              <a:tabLst>
                <a:tab pos="812165" algn="l"/>
                <a:tab pos="812800" algn="l"/>
              </a:tabLst>
            </a:pPr>
            <a:r>
              <a:rPr sz="1800" dirty="0">
                <a:latin typeface="宋体" panose="02010600030101010101" pitchFamily="2" charset="-122"/>
                <a:cs typeface="宋体" panose="02010600030101010101" pitchFamily="2" charset="-122"/>
              </a:rPr>
              <a:t>相关的地址被设定为</a:t>
            </a:r>
            <a:r>
              <a:rPr sz="1800" spc="-114" dirty="0">
                <a:latin typeface="宋体" panose="02010600030101010101" pitchFamily="2" charset="-122"/>
                <a:cs typeface="宋体" panose="02010600030101010101" pitchFamily="2" charset="-122"/>
              </a:rPr>
              <a:t>In</a:t>
            </a:r>
            <a:r>
              <a:rPr sz="1800" spc="-110" dirty="0">
                <a:latin typeface="宋体" panose="02010600030101010101" pitchFamily="2" charset="-122"/>
                <a:cs typeface="宋体" panose="02010600030101010101" pitchFamily="2" charset="-122"/>
              </a:rPr>
              <a:t>g</a:t>
            </a:r>
            <a:r>
              <a:rPr sz="1800" spc="-235" dirty="0">
                <a:latin typeface="宋体" panose="02010600030101010101" pitchFamily="2" charset="-122"/>
                <a:cs typeface="宋体" panose="02010600030101010101" pitchFamily="2" charset="-122"/>
              </a:rPr>
              <a:t>res</a:t>
            </a:r>
            <a:r>
              <a:rPr sz="1800" spc="-229" dirty="0">
                <a:latin typeface="宋体" panose="02010600030101010101" pitchFamily="2" charset="-122"/>
                <a:cs typeface="宋体" panose="02010600030101010101" pitchFamily="2" charset="-122"/>
              </a:rPr>
              <a:t>s</a:t>
            </a:r>
            <a:r>
              <a:rPr sz="1800" dirty="0">
                <a:latin typeface="宋体" panose="02010600030101010101" pitchFamily="2" charset="-122"/>
                <a:cs typeface="宋体" panose="02010600030101010101" pitchFamily="2" charset="-122"/>
              </a:rPr>
              <a:t>资源上相关</a:t>
            </a:r>
            <a:r>
              <a:rPr sz="1800" spc="15" dirty="0">
                <a:latin typeface="宋体" panose="02010600030101010101" pitchFamily="2" charset="-122"/>
                <a:cs typeface="宋体" panose="02010600030101010101" pitchFamily="2" charset="-122"/>
              </a:rPr>
              <a:t>h</a:t>
            </a:r>
            <a:r>
              <a:rPr sz="1800" spc="20" dirty="0">
                <a:latin typeface="宋体" panose="02010600030101010101" pitchFamily="2" charset="-122"/>
                <a:cs typeface="宋体" panose="02010600030101010101" pitchFamily="2" charset="-122"/>
              </a:rPr>
              <a:t>o</a:t>
            </a:r>
            <a:r>
              <a:rPr sz="1800" spc="-310" dirty="0">
                <a:latin typeface="宋体" panose="02010600030101010101" pitchFamily="2" charset="-122"/>
                <a:cs typeface="宋体" panose="02010600030101010101" pitchFamily="2" charset="-122"/>
              </a:rPr>
              <a:t>s</a:t>
            </a:r>
            <a:r>
              <a:rPr sz="1800" spc="-305" dirty="0">
                <a:latin typeface="宋体" panose="02010600030101010101" pitchFamily="2" charset="-122"/>
                <a:cs typeface="宋体" panose="02010600030101010101" pitchFamily="2" charset="-122"/>
              </a:rPr>
              <a:t>t</a:t>
            </a:r>
            <a:r>
              <a:rPr sz="1800" dirty="0">
                <a:latin typeface="宋体" panose="02010600030101010101" pitchFamily="2" charset="-122"/>
                <a:cs typeface="宋体" panose="02010600030101010101" pitchFamily="2" charset="-122"/>
              </a:rPr>
              <a:t>字段的值；</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可用的部</a:t>
            </a:r>
            <a:r>
              <a:rPr sz="1800" spc="-5" dirty="0">
                <a:latin typeface="宋体" panose="02010600030101010101" pitchFamily="2" charset="-122"/>
                <a:cs typeface="宋体" panose="02010600030101010101" pitchFamily="2" charset="-122"/>
              </a:rPr>
              <a:t>署</a:t>
            </a:r>
            <a:r>
              <a:rPr sz="1800" spc="165" dirty="0">
                <a:latin typeface="宋体" panose="02010600030101010101" pitchFamily="2" charset="-122"/>
                <a:cs typeface="宋体" panose="02010600030101010101" pitchFamily="2" charset="-122"/>
              </a:rPr>
              <a:t>m</a:t>
            </a:r>
            <a:r>
              <a:rPr sz="1800" spc="170" dirty="0">
                <a:latin typeface="宋体" panose="02010600030101010101" pitchFamily="2" charset="-122"/>
                <a:cs typeface="宋体" panose="02010600030101010101" pitchFamily="2" charset="-122"/>
              </a:rPr>
              <a:t>e</a:t>
            </a:r>
            <a:r>
              <a:rPr sz="1800" spc="-275" dirty="0">
                <a:latin typeface="宋体" panose="02010600030101010101" pitchFamily="2" charset="-122"/>
                <a:cs typeface="宋体" panose="02010600030101010101" pitchFamily="2" charset="-122"/>
              </a:rPr>
              <a:t>ta</a:t>
            </a:r>
            <a:r>
              <a:rPr sz="1800" dirty="0">
                <a:latin typeface="宋体" panose="02010600030101010101" pitchFamily="2" charset="-122"/>
                <a:cs typeface="宋体" panose="02010600030101010101" pitchFamily="2" charset="-122"/>
              </a:rPr>
              <a:t>标签如下</a:t>
            </a:r>
            <a:endParaRPr sz="1800">
              <a:latin typeface="宋体" panose="02010600030101010101" pitchFamily="2" charset="-122"/>
              <a:cs typeface="宋体" panose="02010600030101010101" pitchFamily="2" charset="-122"/>
            </a:endParaRPr>
          </a:p>
          <a:p>
            <a:pPr marL="1205865" lvl="2" indent="-280035">
              <a:lnSpc>
                <a:spcPct val="100000"/>
              </a:lnSpc>
              <a:spcBef>
                <a:spcPts val="320"/>
              </a:spcBef>
              <a:buFont typeface="Wingdings" panose="05000000000000000000"/>
              <a:buChar char=""/>
              <a:tabLst>
                <a:tab pos="1206500" algn="l"/>
                <a:tab pos="1409065"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50" dirty="0">
                <a:latin typeface="宋体" panose="02010600030101010101" pitchFamily="2" charset="-122"/>
                <a:cs typeface="宋体" panose="02010600030101010101" pitchFamily="2" charset="-122"/>
              </a:rPr>
              <a:t>meta</a:t>
            </a:r>
            <a:r>
              <a:rPr sz="1600" dirty="0">
                <a:latin typeface="宋体" panose="02010600030101010101" pitchFamily="2" charset="-122"/>
                <a:cs typeface="宋体" panose="02010600030101010101" pitchFamily="2" charset="-122"/>
              </a:rPr>
              <a:t>_</a:t>
            </a:r>
            <a:r>
              <a:rPr sz="1600" spc="-75" dirty="0">
                <a:latin typeface="宋体" panose="02010600030101010101" pitchFamily="2" charset="-122"/>
                <a:cs typeface="宋体" panose="02010600030101010101" pitchFamily="2" charset="-122"/>
              </a:rPr>
              <a:t>kubern</a:t>
            </a:r>
            <a:r>
              <a:rPr sz="1600" spc="-235" dirty="0">
                <a:latin typeface="宋体" panose="02010600030101010101" pitchFamily="2" charset="-122"/>
                <a:cs typeface="宋体" panose="02010600030101010101" pitchFamily="2" charset="-122"/>
              </a:rPr>
              <a:t>et</a:t>
            </a:r>
            <a:r>
              <a:rPr sz="1600" spc="-145" dirty="0">
                <a:latin typeface="宋体" panose="02010600030101010101" pitchFamily="2" charset="-122"/>
                <a:cs typeface="宋体" panose="02010600030101010101" pitchFamily="2" charset="-122"/>
              </a:rPr>
              <a:t>e</a:t>
            </a:r>
            <a:r>
              <a:rPr sz="1600" spc="-220" dirty="0">
                <a:latin typeface="宋体" panose="02010600030101010101" pitchFamily="2" charset="-122"/>
                <a:cs typeface="宋体" panose="02010600030101010101" pitchFamily="2" charset="-122"/>
              </a:rPr>
              <a:t>s</a:t>
            </a:r>
            <a:r>
              <a:rPr sz="1600" dirty="0">
                <a:latin typeface="宋体" panose="02010600030101010101" pitchFamily="2" charset="-122"/>
                <a:cs typeface="宋体" panose="02010600030101010101" pitchFamily="2" charset="-122"/>
              </a:rPr>
              <a:t>_</a:t>
            </a:r>
            <a:r>
              <a:rPr sz="1600" spc="-90" dirty="0">
                <a:latin typeface="宋体" panose="02010600030101010101" pitchFamily="2" charset="-122"/>
                <a:cs typeface="宋体" panose="02010600030101010101" pitchFamily="2" charset="-122"/>
              </a:rPr>
              <a:t>namespace:</a:t>
            </a:r>
            <a:r>
              <a:rPr sz="1600" spc="-440" dirty="0">
                <a:latin typeface="宋体" panose="02010600030101010101" pitchFamily="2" charset="-122"/>
                <a:cs typeface="宋体" panose="02010600030101010101" pitchFamily="2" charset="-122"/>
              </a:rPr>
              <a:t> </a:t>
            </a:r>
            <a:r>
              <a:rPr sz="1600" spc="20" dirty="0">
                <a:latin typeface="宋体" panose="02010600030101010101" pitchFamily="2" charset="-122"/>
                <a:cs typeface="宋体" panose="02010600030101010101" pitchFamily="2" charset="-122"/>
              </a:rPr>
              <a:t>The</a:t>
            </a:r>
            <a:r>
              <a:rPr sz="1600" spc="-409" dirty="0">
                <a:latin typeface="宋体" panose="02010600030101010101" pitchFamily="2" charset="-122"/>
                <a:cs typeface="宋体" panose="02010600030101010101" pitchFamily="2" charset="-122"/>
              </a:rPr>
              <a:t> </a:t>
            </a:r>
            <a:r>
              <a:rPr sz="1600" spc="-40" dirty="0">
                <a:latin typeface="宋体" panose="02010600030101010101" pitchFamily="2" charset="-122"/>
                <a:cs typeface="宋体" panose="02010600030101010101" pitchFamily="2" charset="-122"/>
              </a:rPr>
              <a:t>namespac</a:t>
            </a:r>
            <a:r>
              <a:rPr sz="1600" spc="-135" dirty="0">
                <a:latin typeface="宋体" panose="02010600030101010101" pitchFamily="2" charset="-122"/>
                <a:cs typeface="宋体" panose="02010600030101010101" pitchFamily="2" charset="-122"/>
              </a:rPr>
              <a:t>e</a:t>
            </a:r>
            <a:r>
              <a:rPr sz="1600" spc="-420"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420"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th</a:t>
            </a:r>
            <a:r>
              <a:rPr sz="1600" spc="-135" dirty="0">
                <a:latin typeface="宋体" panose="02010600030101010101" pitchFamily="2" charset="-122"/>
                <a:cs typeface="宋体" panose="02010600030101010101" pitchFamily="2" charset="-122"/>
              </a:rPr>
              <a:t>e</a:t>
            </a:r>
            <a:r>
              <a:rPr sz="1600" spc="-420" dirty="0">
                <a:latin typeface="宋体" panose="02010600030101010101" pitchFamily="2" charset="-122"/>
                <a:cs typeface="宋体" panose="02010600030101010101" pitchFamily="2" charset="-122"/>
              </a:rPr>
              <a:t> </a:t>
            </a:r>
            <a:r>
              <a:rPr sz="1600" spc="-210" dirty="0">
                <a:latin typeface="宋体" panose="02010600030101010101" pitchFamily="2" charset="-122"/>
                <a:cs typeface="宋体" panose="02010600030101010101" pitchFamily="2" charset="-122"/>
              </a:rPr>
              <a:t>i</a:t>
            </a:r>
            <a:r>
              <a:rPr sz="1600" spc="-204" dirty="0">
                <a:latin typeface="宋体" panose="02010600030101010101" pitchFamily="2" charset="-122"/>
                <a:cs typeface="宋体" panose="02010600030101010101" pitchFamily="2" charset="-122"/>
              </a:rPr>
              <a:t>n</a:t>
            </a:r>
            <a:r>
              <a:rPr sz="1600" spc="-185" dirty="0">
                <a:latin typeface="宋体" panose="02010600030101010101" pitchFamily="2" charset="-122"/>
                <a:cs typeface="宋体" panose="02010600030101010101" pitchFamily="2" charset="-122"/>
              </a:rPr>
              <a:t>gress</a:t>
            </a:r>
            <a:r>
              <a:rPr sz="1600" spc="-415" dirty="0">
                <a:latin typeface="宋体" panose="02010600030101010101" pitchFamily="2" charset="-122"/>
                <a:cs typeface="宋体" panose="02010600030101010101" pitchFamily="2" charset="-122"/>
              </a:rPr>
              <a:t> </a:t>
            </a:r>
            <a:r>
              <a:rPr sz="1600" spc="15" dirty="0">
                <a:latin typeface="宋体" panose="02010600030101010101" pitchFamily="2" charset="-122"/>
                <a:cs typeface="宋体" panose="02010600030101010101" pitchFamily="2" charset="-122"/>
              </a:rPr>
              <a:t>o</a:t>
            </a:r>
            <a:r>
              <a:rPr sz="1600" spc="20" dirty="0">
                <a:latin typeface="宋体" panose="02010600030101010101" pitchFamily="2" charset="-122"/>
                <a:cs typeface="宋体" panose="02010600030101010101" pitchFamily="2" charset="-122"/>
              </a:rPr>
              <a:t>b</a:t>
            </a:r>
            <a:r>
              <a:rPr sz="1600" spc="-285" dirty="0">
                <a:latin typeface="宋体" panose="02010600030101010101" pitchFamily="2" charset="-122"/>
                <a:cs typeface="宋体" panose="02010600030101010101" pitchFamily="2" charset="-122"/>
              </a:rPr>
              <a:t>je</a:t>
            </a:r>
            <a:r>
              <a:rPr sz="1600" spc="-310" dirty="0">
                <a:latin typeface="宋体" panose="02010600030101010101" pitchFamily="2" charset="-122"/>
                <a:cs typeface="宋体" panose="02010600030101010101" pitchFamily="2" charset="-122"/>
              </a:rPr>
              <a:t>ct.</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Font typeface="Wingdings" panose="05000000000000000000"/>
              <a:buChar char=""/>
              <a:tabLst>
                <a:tab pos="1206500" algn="l"/>
                <a:tab pos="1409065"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110" dirty="0">
                <a:latin typeface="宋体" panose="02010600030101010101" pitchFamily="2" charset="-122"/>
                <a:cs typeface="宋体" panose="02010600030101010101" pitchFamily="2" charset="-122"/>
              </a:rPr>
              <a:t>meta_kubernetes_ingress_name:</a:t>
            </a:r>
            <a:r>
              <a:rPr sz="1600" spc="-415" dirty="0">
                <a:latin typeface="宋体" panose="02010600030101010101" pitchFamily="2" charset="-122"/>
                <a:cs typeface="宋体" panose="02010600030101010101" pitchFamily="2" charset="-122"/>
              </a:rPr>
              <a:t> </a:t>
            </a:r>
            <a:r>
              <a:rPr sz="1600" spc="20" dirty="0">
                <a:latin typeface="宋体" panose="02010600030101010101" pitchFamily="2" charset="-122"/>
                <a:cs typeface="宋体" panose="02010600030101010101" pitchFamily="2" charset="-122"/>
              </a:rPr>
              <a:t>The</a:t>
            </a:r>
            <a:r>
              <a:rPr sz="1600" spc="-405" dirty="0">
                <a:latin typeface="宋体" panose="02010600030101010101" pitchFamily="2" charset="-122"/>
                <a:cs typeface="宋体" panose="02010600030101010101" pitchFamily="2" charset="-122"/>
              </a:rPr>
              <a:t> </a:t>
            </a:r>
            <a:r>
              <a:rPr sz="1600" spc="40" dirty="0">
                <a:latin typeface="宋体" panose="02010600030101010101" pitchFamily="2" charset="-122"/>
                <a:cs typeface="宋体" panose="02010600030101010101" pitchFamily="2" charset="-122"/>
              </a:rPr>
              <a:t>name</a:t>
            </a:r>
            <a:r>
              <a:rPr sz="1600" spc="-405"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400"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25" dirty="0">
                <a:latin typeface="宋体" panose="02010600030101010101" pitchFamily="2" charset="-122"/>
                <a:cs typeface="宋体" panose="02010600030101010101" pitchFamily="2" charset="-122"/>
              </a:rPr>
              <a:t> </a:t>
            </a:r>
            <a:r>
              <a:rPr sz="1600" spc="-190" dirty="0">
                <a:latin typeface="宋体" panose="02010600030101010101" pitchFamily="2" charset="-122"/>
                <a:cs typeface="宋体" panose="02010600030101010101" pitchFamily="2" charset="-122"/>
              </a:rPr>
              <a:t>ingress</a:t>
            </a:r>
            <a:r>
              <a:rPr sz="1600" spc="-395" dirty="0">
                <a:latin typeface="宋体" panose="02010600030101010101" pitchFamily="2" charset="-122"/>
                <a:cs typeface="宋体" panose="02010600030101010101" pitchFamily="2" charset="-122"/>
              </a:rPr>
              <a:t> </a:t>
            </a:r>
            <a:r>
              <a:rPr sz="1600" spc="-210" dirty="0">
                <a:latin typeface="宋体" panose="02010600030101010101" pitchFamily="2" charset="-122"/>
                <a:cs typeface="宋体" panose="02010600030101010101" pitchFamily="2" charset="-122"/>
              </a:rPr>
              <a:t>object.</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Font typeface="Wingdings" panose="05000000000000000000"/>
              <a:buChar char=""/>
              <a:tabLst>
                <a:tab pos="1206500" algn="l"/>
                <a:tab pos="1409065"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120" dirty="0">
                <a:latin typeface="宋体" panose="02010600030101010101" pitchFamily="2" charset="-122"/>
                <a:cs typeface="宋体" panose="02010600030101010101" pitchFamily="2" charset="-122"/>
              </a:rPr>
              <a:t>meta_kubernetes_ingress_label_&lt;labelname&gt;:</a:t>
            </a:r>
            <a:r>
              <a:rPr sz="1600" spc="-425" dirty="0">
                <a:latin typeface="宋体" panose="02010600030101010101" pitchFamily="2" charset="-122"/>
                <a:cs typeface="宋体" panose="02010600030101010101" pitchFamily="2" charset="-122"/>
              </a:rPr>
              <a:t> </a:t>
            </a:r>
            <a:r>
              <a:rPr sz="1600" spc="-5" dirty="0">
                <a:latin typeface="宋体" panose="02010600030101010101" pitchFamily="2" charset="-122"/>
                <a:cs typeface="宋体" panose="02010600030101010101" pitchFamily="2" charset="-122"/>
              </a:rPr>
              <a:t>Each</a:t>
            </a:r>
            <a:r>
              <a:rPr sz="1600" spc="-385" dirty="0">
                <a:latin typeface="宋体" panose="02010600030101010101" pitchFamily="2" charset="-122"/>
                <a:cs typeface="宋体" panose="02010600030101010101" pitchFamily="2" charset="-122"/>
              </a:rPr>
              <a:t> </a:t>
            </a:r>
            <a:r>
              <a:rPr sz="1600" spc="-229" dirty="0">
                <a:latin typeface="宋体" panose="02010600030101010101" pitchFamily="2" charset="-122"/>
                <a:cs typeface="宋体" panose="02010600030101010101" pitchFamily="2" charset="-122"/>
              </a:rPr>
              <a:t>label</a:t>
            </a:r>
            <a:r>
              <a:rPr sz="1600" spc="-409" dirty="0">
                <a:latin typeface="宋体" panose="02010600030101010101" pitchFamily="2" charset="-122"/>
                <a:cs typeface="宋体" panose="02010600030101010101" pitchFamily="2" charset="-122"/>
              </a:rPr>
              <a:t> </a:t>
            </a:r>
            <a:r>
              <a:rPr sz="1600" spc="-30" dirty="0">
                <a:latin typeface="宋体" panose="02010600030101010101" pitchFamily="2" charset="-122"/>
                <a:cs typeface="宋体" panose="02010600030101010101" pitchFamily="2" charset="-122"/>
              </a:rPr>
              <a:t>from</a:t>
            </a:r>
            <a:r>
              <a:rPr sz="1600" spc="-380"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09" dirty="0">
                <a:latin typeface="宋体" panose="02010600030101010101" pitchFamily="2" charset="-122"/>
                <a:cs typeface="宋体" panose="02010600030101010101" pitchFamily="2" charset="-122"/>
              </a:rPr>
              <a:t> </a:t>
            </a:r>
            <a:r>
              <a:rPr sz="1600" spc="-190" dirty="0">
                <a:latin typeface="宋体" panose="02010600030101010101" pitchFamily="2" charset="-122"/>
                <a:cs typeface="宋体" panose="02010600030101010101" pitchFamily="2" charset="-122"/>
              </a:rPr>
              <a:t>ingress</a:t>
            </a:r>
            <a:r>
              <a:rPr sz="1600" spc="-385" dirty="0">
                <a:latin typeface="宋体" panose="02010600030101010101" pitchFamily="2" charset="-122"/>
                <a:cs typeface="宋体" panose="02010600030101010101" pitchFamily="2" charset="-122"/>
              </a:rPr>
              <a:t> </a:t>
            </a:r>
            <a:r>
              <a:rPr sz="1600" spc="-210" dirty="0">
                <a:latin typeface="宋体" panose="02010600030101010101" pitchFamily="2" charset="-122"/>
                <a:cs typeface="宋体" panose="02010600030101010101" pitchFamily="2" charset="-122"/>
              </a:rPr>
              <a:t>object.</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Font typeface="Wingdings" panose="05000000000000000000"/>
              <a:buChar char=""/>
              <a:tabLst>
                <a:tab pos="1206500" algn="l"/>
                <a:tab pos="1409700"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105" dirty="0">
                <a:latin typeface="宋体" panose="02010600030101010101" pitchFamily="2" charset="-122"/>
                <a:cs typeface="宋体" panose="02010600030101010101" pitchFamily="2" charset="-122"/>
              </a:rPr>
              <a:t>meta_kubernetes_ingress_annotation_&lt;annotationname&gt;:</a:t>
            </a:r>
            <a:r>
              <a:rPr sz="1600" spc="-420" dirty="0">
                <a:latin typeface="宋体" panose="02010600030101010101" pitchFamily="2" charset="-122"/>
                <a:cs typeface="宋体" panose="02010600030101010101" pitchFamily="2" charset="-122"/>
              </a:rPr>
              <a:t> </a:t>
            </a:r>
            <a:r>
              <a:rPr sz="1600" spc="-5" dirty="0">
                <a:latin typeface="宋体" panose="02010600030101010101" pitchFamily="2" charset="-122"/>
                <a:cs typeface="宋体" panose="02010600030101010101" pitchFamily="2" charset="-122"/>
              </a:rPr>
              <a:t>Each</a:t>
            </a:r>
            <a:r>
              <a:rPr sz="1600" spc="-390"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annotation</a:t>
            </a:r>
            <a:r>
              <a:rPr sz="1600" spc="-409" dirty="0">
                <a:latin typeface="宋体" panose="02010600030101010101" pitchFamily="2" charset="-122"/>
                <a:cs typeface="宋体" panose="02010600030101010101" pitchFamily="2" charset="-122"/>
              </a:rPr>
              <a:t> </a:t>
            </a:r>
            <a:r>
              <a:rPr sz="1600" spc="-25" dirty="0">
                <a:latin typeface="宋体" panose="02010600030101010101" pitchFamily="2" charset="-122"/>
                <a:cs typeface="宋体" panose="02010600030101010101" pitchFamily="2" charset="-122"/>
              </a:rPr>
              <a:t>from</a:t>
            </a:r>
            <a:r>
              <a:rPr sz="1600" spc="-380" dirty="0">
                <a:latin typeface="宋体" panose="02010600030101010101" pitchFamily="2" charset="-122"/>
                <a:cs typeface="宋体" panose="02010600030101010101" pitchFamily="2" charset="-122"/>
              </a:rPr>
              <a:t> </a:t>
            </a:r>
            <a:r>
              <a:rPr sz="1600" spc="-150" dirty="0">
                <a:latin typeface="宋体" panose="02010600030101010101" pitchFamily="2" charset="-122"/>
                <a:cs typeface="宋体" panose="02010600030101010101" pitchFamily="2" charset="-122"/>
              </a:rPr>
              <a:t>the</a:t>
            </a:r>
            <a:r>
              <a:rPr sz="1600" spc="-415" dirty="0">
                <a:latin typeface="宋体" panose="02010600030101010101" pitchFamily="2" charset="-122"/>
                <a:cs typeface="宋体" panose="02010600030101010101" pitchFamily="2" charset="-122"/>
              </a:rPr>
              <a:t> </a:t>
            </a:r>
            <a:r>
              <a:rPr sz="1600" spc="-190" dirty="0">
                <a:latin typeface="宋体" panose="02010600030101010101" pitchFamily="2" charset="-122"/>
                <a:cs typeface="宋体" panose="02010600030101010101" pitchFamily="2" charset="-122"/>
              </a:rPr>
              <a:t>ingress</a:t>
            </a:r>
            <a:r>
              <a:rPr sz="1600" spc="-390" dirty="0">
                <a:latin typeface="宋体" panose="02010600030101010101" pitchFamily="2" charset="-122"/>
                <a:cs typeface="宋体" panose="02010600030101010101" pitchFamily="2" charset="-122"/>
              </a:rPr>
              <a:t> </a:t>
            </a:r>
            <a:r>
              <a:rPr sz="1600" spc="-210" dirty="0">
                <a:latin typeface="宋体" panose="02010600030101010101" pitchFamily="2" charset="-122"/>
                <a:cs typeface="宋体" panose="02010600030101010101" pitchFamily="2" charset="-122"/>
              </a:rPr>
              <a:t>object.</a:t>
            </a:r>
            <a:endParaRPr sz="1600">
              <a:latin typeface="宋体" panose="02010600030101010101" pitchFamily="2" charset="-122"/>
              <a:cs typeface="宋体" panose="02010600030101010101" pitchFamily="2" charset="-122"/>
            </a:endParaRPr>
          </a:p>
          <a:p>
            <a:pPr marL="1205865" lvl="2" indent="-280035">
              <a:lnSpc>
                <a:spcPct val="100000"/>
              </a:lnSpc>
              <a:spcBef>
                <a:spcPts val="300"/>
              </a:spcBef>
              <a:buFont typeface="Wingdings" panose="05000000000000000000"/>
              <a:buChar char=""/>
              <a:tabLst>
                <a:tab pos="1206500" algn="l"/>
                <a:tab pos="1409065"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110" dirty="0">
                <a:latin typeface="宋体" panose="02010600030101010101" pitchFamily="2" charset="-122"/>
                <a:cs typeface="宋体" panose="02010600030101010101" pitchFamily="2" charset="-122"/>
              </a:rPr>
              <a:t>meta_kubernetes_ingress_scheme:</a:t>
            </a:r>
            <a:r>
              <a:rPr sz="1600" spc="-434" dirty="0">
                <a:latin typeface="宋体" panose="02010600030101010101" pitchFamily="2" charset="-122"/>
                <a:cs typeface="宋体" panose="02010600030101010101" pitchFamily="2" charset="-122"/>
              </a:rPr>
              <a:t> </a:t>
            </a:r>
            <a:r>
              <a:rPr sz="1600" spc="-130" dirty="0">
                <a:latin typeface="宋体" panose="02010600030101010101" pitchFamily="2" charset="-122"/>
                <a:cs typeface="宋体" panose="02010600030101010101" pitchFamily="2" charset="-122"/>
              </a:rPr>
              <a:t>Protocol</a:t>
            </a:r>
            <a:r>
              <a:rPr sz="1600" spc="-434" dirty="0">
                <a:latin typeface="宋体" panose="02010600030101010101" pitchFamily="2" charset="-122"/>
                <a:cs typeface="宋体" panose="02010600030101010101" pitchFamily="2" charset="-122"/>
              </a:rPr>
              <a:t> </a:t>
            </a:r>
            <a:r>
              <a:rPr sz="1600" spc="-30" dirty="0">
                <a:latin typeface="宋体" panose="02010600030101010101" pitchFamily="2" charset="-122"/>
                <a:cs typeface="宋体" panose="02010600030101010101" pitchFamily="2" charset="-122"/>
              </a:rPr>
              <a:t>scheme</a:t>
            </a:r>
            <a:r>
              <a:rPr sz="1600" spc="-409" dirty="0">
                <a:latin typeface="宋体" panose="02010600030101010101" pitchFamily="2" charset="-122"/>
                <a:cs typeface="宋体" panose="02010600030101010101" pitchFamily="2" charset="-122"/>
              </a:rPr>
              <a:t> </a:t>
            </a:r>
            <a:r>
              <a:rPr sz="1600" spc="-135" dirty="0">
                <a:latin typeface="宋体" panose="02010600030101010101" pitchFamily="2" charset="-122"/>
                <a:cs typeface="宋体" panose="02010600030101010101" pitchFamily="2" charset="-122"/>
              </a:rPr>
              <a:t>of</a:t>
            </a:r>
            <a:r>
              <a:rPr sz="1600" spc="-415" dirty="0">
                <a:latin typeface="宋体" panose="02010600030101010101" pitchFamily="2" charset="-122"/>
                <a:cs typeface="宋体" panose="02010600030101010101" pitchFamily="2" charset="-122"/>
              </a:rPr>
              <a:t> </a:t>
            </a:r>
            <a:r>
              <a:rPr sz="1600" spc="-225" dirty="0">
                <a:latin typeface="宋体" panose="02010600030101010101" pitchFamily="2" charset="-122"/>
                <a:cs typeface="宋体" panose="02010600030101010101" pitchFamily="2" charset="-122"/>
              </a:rPr>
              <a:t>ingress,</a:t>
            </a:r>
            <a:r>
              <a:rPr sz="1600" spc="-405" dirty="0">
                <a:latin typeface="宋体" panose="02010600030101010101" pitchFamily="2" charset="-122"/>
                <a:cs typeface="宋体" panose="02010600030101010101" pitchFamily="2" charset="-122"/>
              </a:rPr>
              <a:t> </a:t>
            </a:r>
            <a:r>
              <a:rPr sz="1600" spc="-170" dirty="0">
                <a:latin typeface="宋体" panose="02010600030101010101" pitchFamily="2" charset="-122"/>
                <a:cs typeface="宋体" panose="02010600030101010101" pitchFamily="2" charset="-122"/>
              </a:rPr>
              <a:t>https</a:t>
            </a:r>
            <a:r>
              <a:rPr sz="1600" spc="-420" dirty="0">
                <a:latin typeface="宋体" panose="02010600030101010101" pitchFamily="2" charset="-122"/>
                <a:cs typeface="宋体" panose="02010600030101010101" pitchFamily="2" charset="-122"/>
              </a:rPr>
              <a:t> </a:t>
            </a:r>
            <a:r>
              <a:rPr sz="1600" spc="-360" dirty="0">
                <a:latin typeface="宋体" panose="02010600030101010101" pitchFamily="2" charset="-122"/>
                <a:cs typeface="宋体" panose="02010600030101010101" pitchFamily="2" charset="-122"/>
              </a:rPr>
              <a:t>if</a:t>
            </a:r>
            <a:r>
              <a:rPr sz="1600" spc="-400" dirty="0">
                <a:latin typeface="宋体" panose="02010600030101010101" pitchFamily="2" charset="-122"/>
                <a:cs typeface="宋体" panose="02010600030101010101" pitchFamily="2" charset="-122"/>
              </a:rPr>
              <a:t> </a:t>
            </a:r>
            <a:r>
              <a:rPr sz="1600" spc="85" dirty="0">
                <a:latin typeface="宋体" panose="02010600030101010101" pitchFamily="2" charset="-122"/>
                <a:cs typeface="宋体" panose="02010600030101010101" pitchFamily="2" charset="-122"/>
              </a:rPr>
              <a:t>TLS</a:t>
            </a:r>
            <a:r>
              <a:rPr sz="1600" spc="-405" dirty="0">
                <a:latin typeface="宋体" panose="02010600030101010101" pitchFamily="2" charset="-122"/>
                <a:cs typeface="宋体" panose="02010600030101010101" pitchFamily="2" charset="-122"/>
              </a:rPr>
              <a:t> </a:t>
            </a:r>
            <a:r>
              <a:rPr sz="1600" spc="-155" dirty="0">
                <a:latin typeface="宋体" panose="02010600030101010101" pitchFamily="2" charset="-122"/>
                <a:cs typeface="宋体" panose="02010600030101010101" pitchFamily="2" charset="-122"/>
              </a:rPr>
              <a:t>config</a:t>
            </a:r>
            <a:r>
              <a:rPr sz="1600" spc="-434" dirty="0">
                <a:latin typeface="宋体" panose="02010600030101010101" pitchFamily="2" charset="-122"/>
                <a:cs typeface="宋体" panose="02010600030101010101" pitchFamily="2" charset="-122"/>
              </a:rPr>
              <a:t> </a:t>
            </a:r>
            <a:r>
              <a:rPr sz="1600" spc="-325" dirty="0">
                <a:latin typeface="宋体" panose="02010600030101010101" pitchFamily="2" charset="-122"/>
                <a:cs typeface="宋体" panose="02010600030101010101" pitchFamily="2" charset="-122"/>
              </a:rPr>
              <a:t>is</a:t>
            </a:r>
            <a:r>
              <a:rPr sz="1600" spc="-395" dirty="0">
                <a:latin typeface="宋体" panose="02010600030101010101" pitchFamily="2" charset="-122"/>
                <a:cs typeface="宋体" panose="02010600030101010101" pitchFamily="2" charset="-122"/>
              </a:rPr>
              <a:t> </a:t>
            </a:r>
            <a:r>
              <a:rPr sz="1600" spc="-285" dirty="0">
                <a:latin typeface="宋体" panose="02010600030101010101" pitchFamily="2" charset="-122"/>
                <a:cs typeface="宋体" panose="02010600030101010101" pitchFamily="2" charset="-122"/>
              </a:rPr>
              <a:t>set.</a:t>
            </a:r>
            <a:r>
              <a:rPr sz="1600" spc="-395" dirty="0">
                <a:latin typeface="宋体" panose="02010600030101010101" pitchFamily="2" charset="-122"/>
                <a:cs typeface="宋体" panose="02010600030101010101" pitchFamily="2" charset="-122"/>
              </a:rPr>
              <a:t> </a:t>
            </a:r>
            <a:r>
              <a:rPr sz="1600" spc="-145" dirty="0">
                <a:latin typeface="宋体" panose="02010600030101010101" pitchFamily="2" charset="-122"/>
                <a:cs typeface="宋体" panose="02010600030101010101" pitchFamily="2" charset="-122"/>
              </a:rPr>
              <a:t>Defaults</a:t>
            </a:r>
            <a:r>
              <a:rPr sz="1600" spc="-409"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to</a:t>
            </a:r>
            <a:r>
              <a:rPr sz="1600" spc="-415" dirty="0">
                <a:latin typeface="宋体" panose="02010600030101010101" pitchFamily="2" charset="-122"/>
                <a:cs typeface="宋体" panose="02010600030101010101" pitchFamily="2" charset="-122"/>
              </a:rPr>
              <a:t> </a:t>
            </a:r>
            <a:r>
              <a:rPr sz="1600" spc="-220" dirty="0">
                <a:latin typeface="宋体" panose="02010600030101010101" pitchFamily="2" charset="-122"/>
                <a:cs typeface="宋体" panose="02010600030101010101" pitchFamily="2" charset="-122"/>
              </a:rPr>
              <a:t>http.</a:t>
            </a:r>
            <a:endParaRPr sz="1600">
              <a:latin typeface="宋体" panose="02010600030101010101" pitchFamily="2" charset="-122"/>
              <a:cs typeface="宋体" panose="02010600030101010101" pitchFamily="2" charset="-122"/>
            </a:endParaRPr>
          </a:p>
          <a:p>
            <a:pPr marL="1205865" lvl="2" indent="-280035">
              <a:lnSpc>
                <a:spcPct val="100000"/>
              </a:lnSpc>
              <a:spcBef>
                <a:spcPts val="310"/>
              </a:spcBef>
              <a:buFont typeface="Wingdings" panose="05000000000000000000"/>
              <a:buChar char=""/>
              <a:tabLst>
                <a:tab pos="1206500" algn="l"/>
                <a:tab pos="1409065" algn="l"/>
              </a:tabLst>
            </a:pPr>
            <a:r>
              <a:rPr sz="1600" u="sng" dirty="0">
                <a:solidFill>
                  <a:srgbClr val="F3C108"/>
                </a:solidFill>
                <a:uFill>
                  <a:solidFill>
                    <a:srgbClr val="000000"/>
                  </a:solidFill>
                </a:uFill>
                <a:latin typeface="Times New Roman" panose="02020603050405020304"/>
                <a:cs typeface="Times New Roman" panose="02020603050405020304"/>
              </a:rPr>
              <a:t> 	</a:t>
            </a:r>
            <a:r>
              <a:rPr sz="1600" spc="-130" dirty="0">
                <a:latin typeface="宋体" panose="02010600030101010101" pitchFamily="2" charset="-122"/>
                <a:cs typeface="宋体" panose="02010600030101010101" pitchFamily="2" charset="-122"/>
              </a:rPr>
              <a:t>meta_kubernetes_ingress_path:</a:t>
            </a:r>
            <a:r>
              <a:rPr sz="1600" spc="-430" dirty="0">
                <a:latin typeface="宋体" panose="02010600030101010101" pitchFamily="2" charset="-122"/>
                <a:cs typeface="宋体" panose="02010600030101010101" pitchFamily="2" charset="-122"/>
              </a:rPr>
              <a:t> </a:t>
            </a:r>
            <a:r>
              <a:rPr sz="1600" spc="-95" dirty="0">
                <a:latin typeface="宋体" panose="02010600030101010101" pitchFamily="2" charset="-122"/>
                <a:cs typeface="宋体" panose="02010600030101010101" pitchFamily="2" charset="-122"/>
              </a:rPr>
              <a:t>Path</a:t>
            </a:r>
            <a:r>
              <a:rPr sz="1600" spc="-400" dirty="0">
                <a:latin typeface="宋体" panose="02010600030101010101" pitchFamily="2" charset="-122"/>
                <a:cs typeface="宋体" panose="02010600030101010101" pitchFamily="2" charset="-122"/>
              </a:rPr>
              <a:t> </a:t>
            </a:r>
            <a:r>
              <a:rPr sz="1600" spc="-30" dirty="0">
                <a:latin typeface="宋体" panose="02010600030101010101" pitchFamily="2" charset="-122"/>
                <a:cs typeface="宋体" panose="02010600030101010101" pitchFamily="2" charset="-122"/>
              </a:rPr>
              <a:t>from</a:t>
            </a:r>
            <a:r>
              <a:rPr sz="1600" spc="-395" dirty="0">
                <a:latin typeface="宋体" panose="02010600030101010101" pitchFamily="2" charset="-122"/>
                <a:cs typeface="宋体" panose="02010600030101010101" pitchFamily="2" charset="-122"/>
              </a:rPr>
              <a:t> </a:t>
            </a:r>
            <a:r>
              <a:rPr sz="1600" spc="-190" dirty="0">
                <a:latin typeface="宋体" panose="02010600030101010101" pitchFamily="2" charset="-122"/>
                <a:cs typeface="宋体" panose="02010600030101010101" pitchFamily="2" charset="-122"/>
              </a:rPr>
              <a:t>ingress</a:t>
            </a:r>
            <a:r>
              <a:rPr sz="1600" spc="-405" dirty="0">
                <a:latin typeface="宋体" panose="02010600030101010101" pitchFamily="2" charset="-122"/>
                <a:cs typeface="宋体" panose="02010600030101010101" pitchFamily="2" charset="-122"/>
              </a:rPr>
              <a:t> </a:t>
            </a:r>
            <a:r>
              <a:rPr sz="1600" spc="-185" dirty="0">
                <a:latin typeface="宋体" panose="02010600030101010101" pitchFamily="2" charset="-122"/>
                <a:cs typeface="宋体" panose="02010600030101010101" pitchFamily="2" charset="-122"/>
              </a:rPr>
              <a:t>spec.</a:t>
            </a:r>
            <a:r>
              <a:rPr sz="1600" spc="-420" dirty="0">
                <a:latin typeface="宋体" panose="02010600030101010101" pitchFamily="2" charset="-122"/>
                <a:cs typeface="宋体" panose="02010600030101010101" pitchFamily="2" charset="-122"/>
              </a:rPr>
              <a:t> </a:t>
            </a:r>
            <a:r>
              <a:rPr sz="1600" spc="-145" dirty="0">
                <a:latin typeface="宋体" panose="02010600030101010101" pitchFamily="2" charset="-122"/>
                <a:cs typeface="宋体" panose="02010600030101010101" pitchFamily="2" charset="-122"/>
              </a:rPr>
              <a:t>Defaults</a:t>
            </a:r>
            <a:r>
              <a:rPr sz="1600" spc="-395" dirty="0">
                <a:latin typeface="宋体" panose="02010600030101010101" pitchFamily="2" charset="-122"/>
                <a:cs typeface="宋体" panose="02010600030101010101" pitchFamily="2" charset="-122"/>
              </a:rPr>
              <a:t> </a:t>
            </a:r>
            <a:r>
              <a:rPr sz="1600" spc="-160" dirty="0">
                <a:latin typeface="宋体" panose="02010600030101010101" pitchFamily="2" charset="-122"/>
                <a:cs typeface="宋体" panose="02010600030101010101" pitchFamily="2" charset="-122"/>
              </a:rPr>
              <a:t>to</a:t>
            </a:r>
            <a:r>
              <a:rPr sz="1600" spc="-415" dirty="0">
                <a:latin typeface="宋体" panose="02010600030101010101" pitchFamily="2" charset="-122"/>
                <a:cs typeface="宋体" panose="02010600030101010101" pitchFamily="2" charset="-122"/>
              </a:rPr>
              <a:t> </a:t>
            </a:r>
            <a:r>
              <a:rPr sz="1600" spc="-225" dirty="0">
                <a:latin typeface="宋体" panose="02010600030101010101" pitchFamily="2" charset="-122"/>
                <a:cs typeface="宋体" panose="02010600030101010101" pitchFamily="2" charset="-122"/>
              </a:rPr>
              <a:t>/.</a:t>
            </a:r>
            <a:endParaRPr sz="1600">
              <a:latin typeface="宋体" panose="02010600030101010101" pitchFamily="2" charset="-122"/>
              <a:cs typeface="宋体" panose="02010600030101010101" pitchFamily="2" charset="-122"/>
            </a:endParaRPr>
          </a:p>
        </p:txBody>
      </p:sp>
      <p:pic>
        <p:nvPicPr>
          <p:cNvPr id="7"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8"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9" name="图片 8"/>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6917055"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基于</a:t>
            </a:r>
            <a:r>
              <a:rPr sz="3200" b="0" spc="-240" dirty="0">
                <a:solidFill>
                  <a:srgbClr val="000000"/>
                </a:solidFill>
                <a:latin typeface="宋体" panose="02010600030101010101" pitchFamily="2" charset="-122"/>
                <a:cs typeface="宋体" panose="02010600030101010101" pitchFamily="2" charset="-122"/>
              </a:rPr>
              <a:t>Kubern</a:t>
            </a:r>
            <a:r>
              <a:rPr sz="3200" b="0" spc="-235" dirty="0">
                <a:solidFill>
                  <a:srgbClr val="000000"/>
                </a:solidFill>
                <a:latin typeface="宋体" panose="02010600030101010101" pitchFamily="2" charset="-122"/>
                <a:cs typeface="宋体" panose="02010600030101010101" pitchFamily="2" charset="-122"/>
              </a:rPr>
              <a:t>e</a:t>
            </a:r>
            <a:r>
              <a:rPr sz="3200" b="0" spc="-555" dirty="0">
                <a:solidFill>
                  <a:srgbClr val="000000"/>
                </a:solidFill>
                <a:latin typeface="宋体" panose="02010600030101010101" pitchFamily="2" charset="-122"/>
                <a:cs typeface="宋体" panose="02010600030101010101" pitchFamily="2" charset="-122"/>
              </a:rPr>
              <a:t>te</a:t>
            </a:r>
            <a:r>
              <a:rPr sz="3200" b="0" spc="-575" dirty="0">
                <a:solidFill>
                  <a:srgbClr val="000000"/>
                </a:solidFill>
                <a:latin typeface="宋体" panose="02010600030101010101" pitchFamily="2" charset="-122"/>
                <a:cs typeface="宋体" panose="02010600030101010101" pitchFamily="2" charset="-122"/>
              </a:rPr>
              <a:t>s</a:t>
            </a:r>
            <a:r>
              <a:rPr sz="3200" b="0" dirty="0">
                <a:solidFill>
                  <a:srgbClr val="000000"/>
                </a:solidFill>
                <a:latin typeface="宋体" panose="02010600030101010101" pitchFamily="2" charset="-122"/>
                <a:cs typeface="宋体" panose="02010600030101010101" pitchFamily="2" charset="-122"/>
              </a:rPr>
              <a:t>发现机制的部分配置参数</a:t>
            </a:r>
            <a:endParaRPr sz="3200">
              <a:latin typeface="宋体" panose="02010600030101010101" pitchFamily="2" charset="-122"/>
              <a:cs typeface="宋体" panose="02010600030101010101" pitchFamily="2" charset="-122"/>
            </a:endParaRPr>
          </a:p>
        </p:txBody>
      </p:sp>
      <p:grpSp>
        <p:nvGrpSpPr>
          <p:cNvPr id="3" name="object 3"/>
          <p:cNvGrpSpPr/>
          <p:nvPr/>
        </p:nvGrpSpPr>
        <p:grpSpPr>
          <a:xfrm>
            <a:off x="1076960" y="944880"/>
            <a:ext cx="10213340" cy="5223510"/>
            <a:chOff x="1076960" y="944880"/>
            <a:chExt cx="10213340" cy="5223510"/>
          </a:xfrm>
        </p:grpSpPr>
        <p:pic>
          <p:nvPicPr>
            <p:cNvPr id="4" name="object 4"/>
            <p:cNvPicPr/>
            <p:nvPr/>
          </p:nvPicPr>
          <p:blipFill>
            <a:blip r:embed="rId5" cstate="print"/>
            <a:stretch>
              <a:fillRect/>
            </a:stretch>
          </p:blipFill>
          <p:spPr>
            <a:xfrm>
              <a:off x="1076960" y="944880"/>
              <a:ext cx="10212832" cy="5223001"/>
            </a:xfrm>
            <a:prstGeom prst="rect">
              <a:avLst/>
            </a:prstGeom>
          </p:spPr>
        </p:pic>
        <p:sp>
          <p:nvSpPr>
            <p:cNvPr id="5" name="object 5"/>
            <p:cNvSpPr/>
            <p:nvPr/>
          </p:nvSpPr>
          <p:spPr>
            <a:xfrm>
              <a:off x="1240789" y="1059179"/>
              <a:ext cx="9892030" cy="5001260"/>
            </a:xfrm>
            <a:custGeom>
              <a:avLst/>
              <a:gdLst/>
              <a:ahLst/>
              <a:cxnLst/>
              <a:rect l="l" t="t" r="r" b="b"/>
              <a:pathLst>
                <a:path w="9892030" h="5001260">
                  <a:moveTo>
                    <a:pt x="9892030" y="0"/>
                  </a:moveTo>
                  <a:lnTo>
                    <a:pt x="0" y="0"/>
                  </a:lnTo>
                  <a:lnTo>
                    <a:pt x="0" y="5001260"/>
                  </a:lnTo>
                  <a:lnTo>
                    <a:pt x="9892030" y="5001260"/>
                  </a:lnTo>
                  <a:lnTo>
                    <a:pt x="9892030" y="0"/>
                  </a:lnTo>
                  <a:close/>
                </a:path>
              </a:pathLst>
            </a:custGeom>
            <a:solidFill>
              <a:srgbClr val="D7EFEB"/>
            </a:solidFill>
          </p:spPr>
          <p:txBody>
            <a:bodyPr wrap="square" lIns="0" tIns="0" rIns="0" bIns="0" rtlCol="0"/>
            <a:lstStyle/>
            <a:p>
              <a:endParaRPr/>
            </a:p>
          </p:txBody>
        </p:sp>
      </p:grpSp>
      <p:sp>
        <p:nvSpPr>
          <p:cNvPr id="6" name="object 6"/>
          <p:cNvSpPr txBox="1"/>
          <p:nvPr/>
        </p:nvSpPr>
        <p:spPr>
          <a:xfrm>
            <a:off x="1032510" y="1083945"/>
            <a:ext cx="9466580" cy="5338445"/>
          </a:xfrm>
          <a:prstGeom prst="rect">
            <a:avLst/>
          </a:prstGeom>
        </p:spPr>
        <p:txBody>
          <a:bodyPr vert="horz" wrap="square" lIns="0" tIns="12700" rIns="0" bIns="0" rtlCol="0">
            <a:spAutoFit/>
          </a:bodyPr>
          <a:lstStyle/>
          <a:p>
            <a:pPr marL="299720" marR="5080">
              <a:lnSpc>
                <a:spcPct val="100000"/>
              </a:lnSpc>
              <a:spcBef>
                <a:spcPts val="100"/>
              </a:spcBef>
            </a:pPr>
            <a:r>
              <a:rPr sz="1100" spc="105"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The</a:t>
            </a:r>
            <a:r>
              <a:rPr sz="1100" spc="-254" dirty="0">
                <a:latin typeface="宋体" panose="02010600030101010101" pitchFamily="2" charset="-122"/>
                <a:cs typeface="宋体" panose="02010600030101010101" pitchFamily="2" charset="-122"/>
              </a:rPr>
              <a:t> </a:t>
            </a:r>
            <a:r>
              <a:rPr sz="1100" spc="-30" dirty="0">
                <a:latin typeface="宋体" panose="02010600030101010101" pitchFamily="2" charset="-122"/>
                <a:cs typeface="宋体" panose="02010600030101010101" pitchFamily="2" charset="-122"/>
              </a:rPr>
              <a:t>API</a:t>
            </a:r>
            <a:r>
              <a:rPr sz="1100" spc="-235" dirty="0">
                <a:latin typeface="宋体" panose="02010600030101010101" pitchFamily="2" charset="-122"/>
                <a:cs typeface="宋体" panose="02010600030101010101" pitchFamily="2" charset="-122"/>
              </a:rPr>
              <a:t> </a:t>
            </a:r>
            <a:r>
              <a:rPr sz="1100" spc="-80" dirty="0">
                <a:latin typeface="宋体" panose="02010600030101010101" pitchFamily="2" charset="-122"/>
                <a:cs typeface="宋体" panose="02010600030101010101" pitchFamily="2" charset="-122"/>
              </a:rPr>
              <a:t>server</a:t>
            </a:r>
            <a:r>
              <a:rPr sz="1100" spc="-250" dirty="0">
                <a:latin typeface="宋体" panose="02010600030101010101" pitchFamily="2" charset="-122"/>
                <a:cs typeface="宋体" panose="02010600030101010101" pitchFamily="2" charset="-122"/>
              </a:rPr>
              <a:t> </a:t>
            </a:r>
            <a:r>
              <a:rPr sz="1100" spc="-65" dirty="0">
                <a:latin typeface="宋体" panose="02010600030101010101" pitchFamily="2" charset="-122"/>
                <a:cs typeface="宋体" panose="02010600030101010101" pitchFamily="2" charset="-122"/>
              </a:rPr>
              <a:t>addresses.</a:t>
            </a:r>
            <a:r>
              <a:rPr sz="1100" spc="-240" dirty="0">
                <a:latin typeface="宋体" panose="02010600030101010101" pitchFamily="2" charset="-122"/>
                <a:cs typeface="宋体" panose="02010600030101010101" pitchFamily="2" charset="-122"/>
              </a:rPr>
              <a:t> </a:t>
            </a:r>
            <a:r>
              <a:rPr sz="1100" spc="-254" dirty="0">
                <a:latin typeface="宋体" panose="02010600030101010101" pitchFamily="2" charset="-122"/>
                <a:cs typeface="宋体" panose="02010600030101010101" pitchFamily="2" charset="-122"/>
              </a:rPr>
              <a:t>If</a:t>
            </a:r>
            <a:r>
              <a:rPr sz="1100" spc="-240" dirty="0">
                <a:latin typeface="宋体" panose="02010600030101010101" pitchFamily="2" charset="-122"/>
                <a:cs typeface="宋体" panose="02010600030101010101" pitchFamily="2" charset="-122"/>
              </a:rPr>
              <a:t> </a:t>
            </a:r>
            <a:r>
              <a:rPr sz="1100" spc="-185" dirty="0">
                <a:latin typeface="宋体" panose="02010600030101010101" pitchFamily="2" charset="-122"/>
                <a:cs typeface="宋体" panose="02010600030101010101" pitchFamily="2" charset="-122"/>
              </a:rPr>
              <a:t>left</a:t>
            </a:r>
            <a:r>
              <a:rPr sz="1100" spc="-240" dirty="0">
                <a:latin typeface="宋体" panose="02010600030101010101" pitchFamily="2" charset="-122"/>
                <a:cs typeface="宋体" panose="02010600030101010101" pitchFamily="2" charset="-122"/>
              </a:rPr>
              <a:t> </a:t>
            </a:r>
            <a:r>
              <a:rPr sz="1100" spc="-15" dirty="0">
                <a:latin typeface="宋体" panose="02010600030101010101" pitchFamily="2" charset="-122"/>
                <a:cs typeface="宋体" panose="02010600030101010101" pitchFamily="2" charset="-122"/>
              </a:rPr>
              <a:t>empty,</a:t>
            </a:r>
            <a:r>
              <a:rPr sz="1100" spc="-280" dirty="0">
                <a:latin typeface="宋体" panose="02010600030101010101" pitchFamily="2" charset="-122"/>
                <a:cs typeface="宋体" panose="02010600030101010101" pitchFamily="2" charset="-122"/>
              </a:rPr>
              <a:t> </a:t>
            </a:r>
            <a:r>
              <a:rPr sz="1100" spc="15" dirty="0">
                <a:latin typeface="宋体" panose="02010600030101010101" pitchFamily="2" charset="-122"/>
                <a:cs typeface="宋体" panose="02010600030101010101" pitchFamily="2" charset="-122"/>
              </a:rPr>
              <a:t>Prometheus</a:t>
            </a:r>
            <a:r>
              <a:rPr sz="1100" spc="-275" dirty="0">
                <a:latin typeface="宋体" panose="02010600030101010101" pitchFamily="2" charset="-122"/>
                <a:cs typeface="宋体" panose="02010600030101010101" pitchFamily="2" charset="-122"/>
              </a:rPr>
              <a:t> </a:t>
            </a:r>
            <a:r>
              <a:rPr sz="1100" spc="-204" dirty="0">
                <a:latin typeface="宋体" panose="02010600030101010101" pitchFamily="2" charset="-122"/>
                <a:cs typeface="宋体" panose="02010600030101010101" pitchFamily="2" charset="-122"/>
              </a:rPr>
              <a:t>is</a:t>
            </a:r>
            <a:r>
              <a:rPr sz="1100" spc="-240"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assumed</a:t>
            </a:r>
            <a:r>
              <a:rPr sz="1100" spc="-260" dirty="0">
                <a:latin typeface="宋体" panose="02010600030101010101" pitchFamily="2" charset="-122"/>
                <a:cs typeface="宋体" panose="02010600030101010101" pitchFamily="2" charset="-122"/>
              </a:rPr>
              <a:t> </a:t>
            </a:r>
            <a:r>
              <a:rPr sz="1100" spc="-60" dirty="0">
                <a:latin typeface="宋体" panose="02010600030101010101" pitchFamily="2" charset="-122"/>
                <a:cs typeface="宋体" panose="02010600030101010101" pitchFamily="2" charset="-122"/>
              </a:rPr>
              <a:t>to</a:t>
            </a:r>
            <a:r>
              <a:rPr sz="1100" spc="-254"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run</a:t>
            </a:r>
            <a:r>
              <a:rPr sz="1100" spc="-250" dirty="0">
                <a:latin typeface="宋体" panose="02010600030101010101" pitchFamily="2" charset="-122"/>
                <a:cs typeface="宋体" panose="02010600030101010101" pitchFamily="2" charset="-122"/>
              </a:rPr>
              <a:t> </a:t>
            </a:r>
            <a:r>
              <a:rPr sz="1100" spc="-95" dirty="0">
                <a:latin typeface="宋体" panose="02010600030101010101" pitchFamily="2" charset="-122"/>
                <a:cs typeface="宋体" panose="02010600030101010101" pitchFamily="2" charset="-122"/>
              </a:rPr>
              <a:t>inside</a:t>
            </a:r>
            <a:r>
              <a:rPr sz="1100" spc="-254" dirty="0">
                <a:latin typeface="宋体" panose="02010600030101010101" pitchFamily="2" charset="-122"/>
                <a:cs typeface="宋体" panose="02010600030101010101" pitchFamily="2" charset="-122"/>
              </a:rPr>
              <a:t> </a:t>
            </a:r>
            <a:r>
              <a:rPr sz="1100" spc="-80" dirty="0">
                <a:latin typeface="宋体" panose="02010600030101010101" pitchFamily="2" charset="-122"/>
                <a:cs typeface="宋体" panose="02010600030101010101" pitchFamily="2" charset="-122"/>
              </a:rPr>
              <a:t>of</a:t>
            </a:r>
            <a:r>
              <a:rPr sz="1100" spc="-245"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the</a:t>
            </a:r>
            <a:r>
              <a:rPr sz="1100" spc="-265" dirty="0">
                <a:latin typeface="宋体" panose="02010600030101010101" pitchFamily="2" charset="-122"/>
                <a:cs typeface="宋体" panose="02010600030101010101" pitchFamily="2" charset="-122"/>
              </a:rPr>
              <a:t> </a:t>
            </a:r>
            <a:r>
              <a:rPr sz="1100" spc="-110" dirty="0">
                <a:latin typeface="宋体" panose="02010600030101010101" pitchFamily="2" charset="-122"/>
                <a:cs typeface="宋体" panose="02010600030101010101" pitchFamily="2" charset="-122"/>
              </a:rPr>
              <a:t>cluster</a:t>
            </a:r>
            <a:r>
              <a:rPr sz="1100" spc="-260"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and</a:t>
            </a:r>
            <a:r>
              <a:rPr sz="1100" spc="-254" dirty="0">
                <a:latin typeface="宋体" panose="02010600030101010101" pitchFamily="2" charset="-122"/>
                <a:cs typeface="宋体" panose="02010600030101010101" pitchFamily="2" charset="-122"/>
              </a:rPr>
              <a:t> </a:t>
            </a:r>
            <a:r>
              <a:rPr sz="1100" spc="-175" dirty="0">
                <a:latin typeface="宋体" panose="02010600030101010101" pitchFamily="2" charset="-122"/>
                <a:cs typeface="宋体" panose="02010600030101010101" pitchFamily="2" charset="-122"/>
              </a:rPr>
              <a:t>will</a:t>
            </a:r>
            <a:r>
              <a:rPr sz="1100" spc="-235" dirty="0">
                <a:latin typeface="宋体" panose="02010600030101010101" pitchFamily="2" charset="-122"/>
                <a:cs typeface="宋体" panose="02010600030101010101" pitchFamily="2" charset="-122"/>
              </a:rPr>
              <a:t> </a:t>
            </a:r>
            <a:r>
              <a:rPr sz="1100" spc="-65" dirty="0">
                <a:latin typeface="宋体" panose="02010600030101010101" pitchFamily="2" charset="-122"/>
                <a:cs typeface="宋体" panose="02010600030101010101" pitchFamily="2" charset="-122"/>
              </a:rPr>
              <a:t>discover</a:t>
            </a:r>
            <a:r>
              <a:rPr sz="1100" spc="-245" dirty="0">
                <a:latin typeface="宋体" panose="02010600030101010101" pitchFamily="2" charset="-122"/>
                <a:cs typeface="宋体" panose="02010600030101010101" pitchFamily="2" charset="-122"/>
              </a:rPr>
              <a:t> </a:t>
            </a:r>
            <a:r>
              <a:rPr sz="1100" spc="-30" dirty="0">
                <a:latin typeface="宋体" panose="02010600030101010101" pitchFamily="2" charset="-122"/>
                <a:cs typeface="宋体" panose="02010600030101010101" pitchFamily="2" charset="-122"/>
              </a:rPr>
              <a:t>API</a:t>
            </a:r>
            <a:r>
              <a:rPr sz="1100" spc="-240" dirty="0">
                <a:latin typeface="宋体" panose="02010600030101010101" pitchFamily="2" charset="-122"/>
                <a:cs typeface="宋体" panose="02010600030101010101" pitchFamily="2" charset="-122"/>
              </a:rPr>
              <a:t> </a:t>
            </a:r>
            <a:r>
              <a:rPr sz="1100" spc="-85" dirty="0">
                <a:latin typeface="宋体" panose="02010600030101010101" pitchFamily="2" charset="-122"/>
                <a:cs typeface="宋体" panose="02010600030101010101" pitchFamily="2" charset="-122"/>
              </a:rPr>
              <a:t>servers</a:t>
            </a:r>
            <a:r>
              <a:rPr sz="1100" spc="-245" dirty="0">
                <a:latin typeface="宋体" panose="02010600030101010101" pitchFamily="2" charset="-122"/>
                <a:cs typeface="宋体" panose="02010600030101010101" pitchFamily="2" charset="-122"/>
              </a:rPr>
              <a:t> </a:t>
            </a:r>
            <a:r>
              <a:rPr sz="1100" spc="-65" dirty="0">
                <a:latin typeface="宋体" panose="02010600030101010101" pitchFamily="2" charset="-122"/>
                <a:cs typeface="宋体" panose="02010600030101010101" pitchFamily="2" charset="-122"/>
              </a:rPr>
              <a:t>automatically</a:t>
            </a:r>
            <a:r>
              <a:rPr sz="1100" spc="-270"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and</a:t>
            </a:r>
            <a:r>
              <a:rPr sz="1100" spc="-245" dirty="0">
                <a:latin typeface="宋体" panose="02010600030101010101" pitchFamily="2" charset="-122"/>
                <a:cs typeface="宋体" panose="02010600030101010101" pitchFamily="2" charset="-122"/>
              </a:rPr>
              <a:t> </a:t>
            </a:r>
            <a:r>
              <a:rPr sz="1100" spc="-15" dirty="0">
                <a:latin typeface="宋体" panose="02010600030101010101" pitchFamily="2" charset="-122"/>
                <a:cs typeface="宋体" panose="02010600030101010101" pitchFamily="2" charset="-122"/>
              </a:rPr>
              <a:t>use</a:t>
            </a:r>
            <a:r>
              <a:rPr sz="1100" spc="-260"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the</a:t>
            </a:r>
            <a:r>
              <a:rPr sz="1100" spc="-265" dirty="0">
                <a:latin typeface="宋体" panose="02010600030101010101" pitchFamily="2" charset="-122"/>
                <a:cs typeface="宋体" panose="02010600030101010101" pitchFamily="2" charset="-122"/>
              </a:rPr>
              <a:t> </a:t>
            </a:r>
            <a:r>
              <a:rPr sz="1100" spc="-40" dirty="0">
                <a:latin typeface="宋体" panose="02010600030101010101" pitchFamily="2" charset="-122"/>
                <a:cs typeface="宋体" panose="02010600030101010101" pitchFamily="2" charset="-122"/>
              </a:rPr>
              <a:t>pod's </a:t>
            </a:r>
            <a:r>
              <a:rPr sz="1100" spc="-535"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135" dirty="0">
                <a:latin typeface="宋体" panose="02010600030101010101" pitchFamily="2" charset="-122"/>
                <a:cs typeface="宋体" panose="02010600030101010101" pitchFamily="2" charset="-122"/>
              </a:rPr>
              <a:t>CA</a:t>
            </a:r>
            <a:r>
              <a:rPr sz="1100" spc="-245" dirty="0">
                <a:latin typeface="宋体" panose="02010600030101010101" pitchFamily="2" charset="-122"/>
                <a:cs typeface="宋体" panose="02010600030101010101" pitchFamily="2" charset="-122"/>
              </a:rPr>
              <a:t> </a:t>
            </a:r>
            <a:r>
              <a:rPr sz="1100" spc="-135" dirty="0">
                <a:latin typeface="宋体" panose="02010600030101010101" pitchFamily="2" charset="-122"/>
                <a:cs typeface="宋体" panose="02010600030101010101" pitchFamily="2" charset="-122"/>
              </a:rPr>
              <a:t>certificate</a:t>
            </a:r>
            <a:r>
              <a:rPr sz="1100" spc="-245"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and</a:t>
            </a:r>
            <a:r>
              <a:rPr sz="1100" spc="-260"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bearer</a:t>
            </a:r>
            <a:r>
              <a:rPr sz="1100" spc="-265"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token</a:t>
            </a:r>
            <a:r>
              <a:rPr sz="1100" spc="-280" dirty="0">
                <a:latin typeface="宋体" panose="02010600030101010101" pitchFamily="2" charset="-122"/>
                <a:cs typeface="宋体" panose="02010600030101010101" pitchFamily="2" charset="-122"/>
              </a:rPr>
              <a:t> </a:t>
            </a:r>
            <a:r>
              <a:rPr sz="1100" spc="-210" dirty="0">
                <a:latin typeface="宋体" panose="02010600030101010101" pitchFamily="2" charset="-122"/>
                <a:cs typeface="宋体" panose="02010600030101010101" pitchFamily="2" charset="-122"/>
              </a:rPr>
              <a:t>file</a:t>
            </a:r>
            <a:r>
              <a:rPr sz="1100" spc="-245" dirty="0">
                <a:latin typeface="宋体" panose="02010600030101010101" pitchFamily="2" charset="-122"/>
                <a:cs typeface="宋体" panose="02010600030101010101" pitchFamily="2" charset="-122"/>
              </a:rPr>
              <a:t> </a:t>
            </a:r>
            <a:r>
              <a:rPr sz="1100" spc="-100" dirty="0">
                <a:latin typeface="宋体" panose="02010600030101010101" pitchFamily="2" charset="-122"/>
                <a:cs typeface="宋体" panose="02010600030101010101" pitchFamily="2" charset="-122"/>
              </a:rPr>
              <a:t>at</a:t>
            </a:r>
            <a:r>
              <a:rPr sz="1100" spc="-254" dirty="0">
                <a:latin typeface="宋体" panose="02010600030101010101" pitchFamily="2" charset="-122"/>
                <a:cs typeface="宋体" panose="02010600030101010101" pitchFamily="2" charset="-122"/>
              </a:rPr>
              <a:t> </a:t>
            </a:r>
            <a:r>
              <a:rPr sz="1100" spc="-80" dirty="0">
                <a:latin typeface="宋体" panose="02010600030101010101" pitchFamily="2" charset="-122"/>
                <a:cs typeface="宋体" panose="02010600030101010101" pitchFamily="2" charset="-122"/>
              </a:rPr>
              <a:t>/var/run/secrets/kubernetes.io/serviceaccount/.</a:t>
            </a:r>
            <a:endParaRPr sz="1100">
              <a:latin typeface="宋体" panose="02010600030101010101" pitchFamily="2" charset="-122"/>
              <a:cs typeface="宋体" panose="02010600030101010101" pitchFamily="2" charset="-122"/>
            </a:endParaRPr>
          </a:p>
          <a:p>
            <a:pPr marL="299720">
              <a:lnSpc>
                <a:spcPct val="100000"/>
              </a:lnSpc>
            </a:pP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40" dirty="0">
                <a:latin typeface="宋体" panose="02010600030101010101" pitchFamily="2" charset="-122"/>
                <a:cs typeface="宋体" panose="02010600030101010101" pitchFamily="2" charset="-122"/>
              </a:rPr>
              <a:t>a</a:t>
            </a:r>
            <a:r>
              <a:rPr sz="1100" spc="30" dirty="0">
                <a:latin typeface="宋体" panose="02010600030101010101" pitchFamily="2" charset="-122"/>
                <a:cs typeface="宋体" panose="02010600030101010101" pitchFamily="2" charset="-122"/>
              </a:rPr>
              <a:t>p</a:t>
            </a:r>
            <a:r>
              <a:rPr sz="1100" spc="-200" dirty="0">
                <a:latin typeface="宋体" panose="02010600030101010101" pitchFamily="2" charset="-122"/>
                <a:cs typeface="宋体" panose="02010600030101010101" pitchFamily="2" charset="-122"/>
              </a:rPr>
              <a:t>i_</a:t>
            </a:r>
            <a:r>
              <a:rPr sz="1100" spc="-50" dirty="0">
                <a:latin typeface="宋体" panose="02010600030101010101" pitchFamily="2" charset="-122"/>
                <a:cs typeface="宋体" panose="02010600030101010101" pitchFamily="2" charset="-122"/>
              </a:rPr>
              <a:t>s</a:t>
            </a:r>
            <a:r>
              <a:rPr sz="1100" spc="-45" dirty="0">
                <a:latin typeface="宋体" panose="02010600030101010101" pitchFamily="2" charset="-122"/>
                <a:cs typeface="宋体" panose="02010600030101010101" pitchFamily="2" charset="-122"/>
              </a:rPr>
              <a:t>e</a:t>
            </a:r>
            <a:r>
              <a:rPr sz="1100" spc="-185" dirty="0">
                <a:latin typeface="宋体" panose="02010600030101010101" pitchFamily="2" charset="-122"/>
                <a:cs typeface="宋体" panose="02010600030101010101" pitchFamily="2" charset="-122"/>
              </a:rPr>
              <a:t>r</a:t>
            </a:r>
            <a:r>
              <a:rPr sz="1100" spc="-45" dirty="0">
                <a:latin typeface="宋体" panose="02010600030101010101" pitchFamily="2" charset="-122"/>
                <a:cs typeface="宋体" panose="02010600030101010101" pitchFamily="2" charset="-122"/>
              </a:rPr>
              <a:t>v</a:t>
            </a:r>
            <a:r>
              <a:rPr sz="1100" spc="15" dirty="0">
                <a:latin typeface="宋体" panose="02010600030101010101" pitchFamily="2" charset="-122"/>
                <a:cs typeface="宋体" panose="02010600030101010101" pitchFamily="2" charset="-122"/>
              </a:rPr>
              <a:t>e</a:t>
            </a:r>
            <a:r>
              <a:rPr sz="1100" spc="-185" dirty="0">
                <a:latin typeface="宋体" panose="02010600030101010101" pitchFamily="2" charset="-122"/>
                <a:cs typeface="宋体" panose="02010600030101010101" pitchFamily="2" charset="-122"/>
              </a:rPr>
              <a:t>r</a:t>
            </a:r>
            <a:r>
              <a:rPr sz="1100" spc="-310" dirty="0">
                <a:latin typeface="宋体" panose="02010600030101010101" pitchFamily="2" charset="-122"/>
                <a:cs typeface="宋体" panose="02010600030101010101" pitchFamily="2" charset="-122"/>
              </a:rPr>
              <a:t>:</a:t>
            </a:r>
            <a:r>
              <a:rPr sz="1100" spc="-265" dirty="0">
                <a:latin typeface="宋体" panose="02010600030101010101" pitchFamily="2" charset="-122"/>
                <a:cs typeface="宋体" panose="02010600030101010101" pitchFamily="2" charset="-122"/>
              </a:rPr>
              <a:t> </a:t>
            </a:r>
            <a:r>
              <a:rPr sz="1100" spc="30" dirty="0">
                <a:latin typeface="宋体" panose="02010600030101010101" pitchFamily="2" charset="-122"/>
                <a:cs typeface="宋体" panose="02010600030101010101" pitchFamily="2" charset="-122"/>
              </a:rPr>
              <a:t>&lt;host&gt;</a:t>
            </a:r>
            <a:r>
              <a:rPr sz="1100" spc="-254"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a:lnSpc>
                <a:spcPct val="100000"/>
              </a:lnSpc>
              <a:spcBef>
                <a:spcPts val="40"/>
              </a:spcBef>
            </a:pPr>
            <a:endParaRPr sz="1000">
              <a:latin typeface="宋体" panose="02010600030101010101" pitchFamily="2" charset="-122"/>
              <a:cs typeface="宋体" panose="02010600030101010101" pitchFamily="2" charset="-122"/>
            </a:endParaRPr>
          </a:p>
          <a:p>
            <a:pPr marL="299720" marR="2663190">
              <a:lnSpc>
                <a:spcPct val="100000"/>
              </a:lnSpc>
            </a:pPr>
            <a:r>
              <a:rPr sz="1100" spc="105"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The</a:t>
            </a:r>
            <a:r>
              <a:rPr sz="1100" spc="-250"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Kubernetes</a:t>
            </a:r>
            <a:r>
              <a:rPr sz="1100" spc="-270" dirty="0">
                <a:latin typeface="宋体" panose="02010600030101010101" pitchFamily="2" charset="-122"/>
                <a:cs typeface="宋体" panose="02010600030101010101" pitchFamily="2" charset="-122"/>
              </a:rPr>
              <a:t> </a:t>
            </a:r>
            <a:r>
              <a:rPr sz="1100" spc="-100" dirty="0">
                <a:latin typeface="宋体" panose="02010600030101010101" pitchFamily="2" charset="-122"/>
                <a:cs typeface="宋体" panose="02010600030101010101" pitchFamily="2" charset="-122"/>
              </a:rPr>
              <a:t>role</a:t>
            </a:r>
            <a:r>
              <a:rPr sz="1100" spc="-254" dirty="0">
                <a:latin typeface="宋体" panose="02010600030101010101" pitchFamily="2" charset="-122"/>
                <a:cs typeface="宋体" panose="02010600030101010101" pitchFamily="2" charset="-122"/>
              </a:rPr>
              <a:t> </a:t>
            </a:r>
            <a:r>
              <a:rPr sz="1100" spc="-80" dirty="0">
                <a:latin typeface="宋体" panose="02010600030101010101" pitchFamily="2" charset="-122"/>
                <a:cs typeface="宋体" panose="02010600030101010101" pitchFamily="2" charset="-122"/>
              </a:rPr>
              <a:t>of</a:t>
            </a:r>
            <a:r>
              <a:rPr sz="1100" spc="-245" dirty="0">
                <a:latin typeface="宋体" panose="02010600030101010101" pitchFamily="2" charset="-122"/>
                <a:cs typeface="宋体" panose="02010600030101010101" pitchFamily="2" charset="-122"/>
              </a:rPr>
              <a:t> </a:t>
            </a:r>
            <a:r>
              <a:rPr sz="1100" spc="-130" dirty="0">
                <a:latin typeface="宋体" panose="02010600030101010101" pitchFamily="2" charset="-122"/>
                <a:cs typeface="宋体" panose="02010600030101010101" pitchFamily="2" charset="-122"/>
              </a:rPr>
              <a:t>entities</a:t>
            </a:r>
            <a:r>
              <a:rPr sz="1100" spc="-260" dirty="0">
                <a:latin typeface="宋体" panose="02010600030101010101" pitchFamily="2" charset="-122"/>
                <a:cs typeface="宋体" panose="02010600030101010101" pitchFamily="2" charset="-122"/>
              </a:rPr>
              <a:t> </a:t>
            </a:r>
            <a:r>
              <a:rPr sz="1100" spc="-90" dirty="0">
                <a:latin typeface="宋体" panose="02010600030101010101" pitchFamily="2" charset="-122"/>
                <a:cs typeface="宋体" panose="02010600030101010101" pitchFamily="2" charset="-122"/>
              </a:rPr>
              <a:t>that</a:t>
            </a:r>
            <a:r>
              <a:rPr sz="1100" spc="-254"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should</a:t>
            </a:r>
            <a:r>
              <a:rPr sz="1100" spc="-270"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be</a:t>
            </a:r>
            <a:r>
              <a:rPr sz="1100" spc="-250" dirty="0">
                <a:latin typeface="宋体" panose="02010600030101010101" pitchFamily="2" charset="-122"/>
                <a:cs typeface="宋体" panose="02010600030101010101" pitchFamily="2" charset="-122"/>
              </a:rPr>
              <a:t> </a:t>
            </a:r>
            <a:r>
              <a:rPr sz="1100" spc="-70" dirty="0">
                <a:latin typeface="宋体" panose="02010600030101010101" pitchFamily="2" charset="-122"/>
                <a:cs typeface="宋体" panose="02010600030101010101" pitchFamily="2" charset="-122"/>
              </a:rPr>
              <a:t>discovered.</a:t>
            </a:r>
            <a:r>
              <a:rPr sz="1100" spc="-240" dirty="0">
                <a:latin typeface="宋体" panose="02010600030101010101" pitchFamily="2" charset="-122"/>
                <a:cs typeface="宋体" panose="02010600030101010101" pitchFamily="2" charset="-122"/>
              </a:rPr>
              <a:t> </a:t>
            </a:r>
            <a:r>
              <a:rPr sz="1100" spc="114" dirty="0">
                <a:latin typeface="宋体" panose="02010600030101010101" pitchFamily="2" charset="-122"/>
                <a:cs typeface="宋体" panose="02010600030101010101" pitchFamily="2" charset="-122"/>
              </a:rPr>
              <a:t>One</a:t>
            </a:r>
            <a:r>
              <a:rPr sz="1100" spc="-254" dirty="0">
                <a:latin typeface="宋体" panose="02010600030101010101" pitchFamily="2" charset="-122"/>
                <a:cs typeface="宋体" panose="02010600030101010101" pitchFamily="2" charset="-122"/>
              </a:rPr>
              <a:t> </a:t>
            </a:r>
            <a:r>
              <a:rPr sz="1100" spc="-80" dirty="0">
                <a:latin typeface="宋体" panose="02010600030101010101" pitchFamily="2" charset="-122"/>
                <a:cs typeface="宋体" panose="02010600030101010101" pitchFamily="2" charset="-122"/>
              </a:rPr>
              <a:t>of</a:t>
            </a:r>
            <a:r>
              <a:rPr sz="1100" spc="-245" dirty="0">
                <a:latin typeface="宋体" panose="02010600030101010101" pitchFamily="2" charset="-122"/>
                <a:cs typeface="宋体" panose="02010600030101010101" pitchFamily="2" charset="-122"/>
              </a:rPr>
              <a:t> </a:t>
            </a:r>
            <a:r>
              <a:rPr sz="1100" spc="-60" dirty="0">
                <a:latin typeface="宋体" panose="02010600030101010101" pitchFamily="2" charset="-122"/>
                <a:cs typeface="宋体" panose="02010600030101010101" pitchFamily="2" charset="-122"/>
              </a:rPr>
              <a:t>endpoints,</a:t>
            </a:r>
            <a:r>
              <a:rPr sz="1100" spc="-275" dirty="0">
                <a:latin typeface="宋体" panose="02010600030101010101" pitchFamily="2" charset="-122"/>
                <a:cs typeface="宋体" panose="02010600030101010101" pitchFamily="2" charset="-122"/>
              </a:rPr>
              <a:t> </a:t>
            </a:r>
            <a:r>
              <a:rPr sz="1100" spc="-120" dirty="0">
                <a:latin typeface="宋体" panose="02010600030101010101" pitchFamily="2" charset="-122"/>
                <a:cs typeface="宋体" panose="02010600030101010101" pitchFamily="2" charset="-122"/>
              </a:rPr>
              <a:t>service,</a:t>
            </a:r>
            <a:r>
              <a:rPr sz="1100" spc="-254"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pod,</a:t>
            </a:r>
            <a:r>
              <a:rPr sz="1100" spc="-260"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node,</a:t>
            </a:r>
            <a:r>
              <a:rPr sz="1100" spc="-260"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or</a:t>
            </a:r>
            <a:r>
              <a:rPr sz="1100" spc="-245" dirty="0">
                <a:latin typeface="宋体" panose="02010600030101010101" pitchFamily="2" charset="-122"/>
                <a:cs typeface="宋体" panose="02010600030101010101" pitchFamily="2" charset="-122"/>
              </a:rPr>
              <a:t> </a:t>
            </a:r>
            <a:r>
              <a:rPr sz="1100" spc="-110" dirty="0">
                <a:latin typeface="宋体" panose="02010600030101010101" pitchFamily="2" charset="-122"/>
                <a:cs typeface="宋体" panose="02010600030101010101" pitchFamily="2" charset="-122"/>
              </a:rPr>
              <a:t>ingress. </a:t>
            </a:r>
            <a:r>
              <a:rPr sz="1100" spc="-535" dirty="0">
                <a:latin typeface="宋体" panose="02010600030101010101" pitchFamily="2" charset="-122"/>
                <a:cs typeface="宋体" panose="02010600030101010101" pitchFamily="2" charset="-122"/>
              </a:rPr>
              <a:t> </a:t>
            </a:r>
            <a:r>
              <a:rPr sz="1100" spc="-140" dirty="0">
                <a:latin typeface="宋体" panose="02010600030101010101" pitchFamily="2" charset="-122"/>
                <a:cs typeface="宋体" panose="02010600030101010101" pitchFamily="2" charset="-122"/>
              </a:rPr>
              <a:t>role:</a:t>
            </a:r>
            <a:r>
              <a:rPr sz="1100" spc="-270" dirty="0">
                <a:latin typeface="宋体" panose="02010600030101010101" pitchFamily="2" charset="-122"/>
                <a:cs typeface="宋体" panose="02010600030101010101" pitchFamily="2" charset="-122"/>
              </a:rPr>
              <a:t> </a:t>
            </a:r>
            <a:r>
              <a:rPr sz="1100" spc="-40" dirty="0">
                <a:latin typeface="宋体" panose="02010600030101010101" pitchFamily="2" charset="-122"/>
                <a:cs typeface="宋体" panose="02010600030101010101" pitchFamily="2" charset="-122"/>
              </a:rPr>
              <a:t>&lt;string&gt;</a:t>
            </a:r>
            <a:endParaRPr sz="1100">
              <a:latin typeface="宋体" panose="02010600030101010101" pitchFamily="2" charset="-122"/>
              <a:cs typeface="宋体" panose="02010600030101010101" pitchFamily="2" charset="-122"/>
            </a:endParaRPr>
          </a:p>
          <a:p>
            <a:pPr>
              <a:lnSpc>
                <a:spcPct val="100000"/>
              </a:lnSpc>
              <a:spcBef>
                <a:spcPts val="35"/>
              </a:spcBef>
            </a:pPr>
            <a:endParaRPr sz="1000">
              <a:latin typeface="宋体" panose="02010600030101010101" pitchFamily="2" charset="-122"/>
              <a:cs typeface="宋体" panose="02010600030101010101" pitchFamily="2" charset="-122"/>
            </a:endParaRPr>
          </a:p>
          <a:p>
            <a:pPr marL="299720">
              <a:lnSpc>
                <a:spcPct val="100000"/>
              </a:lnSpc>
              <a:spcBef>
                <a:spcPts val="5"/>
              </a:spcBef>
            </a:pP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40" dirty="0">
                <a:latin typeface="宋体" panose="02010600030101010101" pitchFamily="2" charset="-122"/>
                <a:cs typeface="宋体" panose="02010600030101010101" pitchFamily="2" charset="-122"/>
              </a:rPr>
              <a:t>Optional</a:t>
            </a:r>
            <a:r>
              <a:rPr sz="1100" spc="-260" dirty="0">
                <a:latin typeface="宋体" panose="02010600030101010101" pitchFamily="2" charset="-122"/>
                <a:cs typeface="宋体" panose="02010600030101010101" pitchFamily="2" charset="-122"/>
              </a:rPr>
              <a:t> </a:t>
            </a:r>
            <a:r>
              <a:rPr sz="1100" spc="-70" dirty="0">
                <a:latin typeface="宋体" panose="02010600030101010101" pitchFamily="2" charset="-122"/>
                <a:cs typeface="宋体" panose="02010600030101010101" pitchFamily="2" charset="-122"/>
              </a:rPr>
              <a:t>authentication</a:t>
            </a:r>
            <a:r>
              <a:rPr sz="1100" spc="-290"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information</a:t>
            </a:r>
            <a:r>
              <a:rPr sz="1100" spc="-280" dirty="0">
                <a:latin typeface="宋体" panose="02010600030101010101" pitchFamily="2" charset="-122"/>
                <a:cs typeface="宋体" panose="02010600030101010101" pitchFamily="2" charset="-122"/>
              </a:rPr>
              <a:t> </a:t>
            </a:r>
            <a:r>
              <a:rPr sz="1100" spc="10" dirty="0">
                <a:latin typeface="宋体" panose="02010600030101010101" pitchFamily="2" charset="-122"/>
                <a:cs typeface="宋体" panose="02010600030101010101" pitchFamily="2" charset="-122"/>
              </a:rPr>
              <a:t>used</a:t>
            </a:r>
            <a:r>
              <a:rPr sz="1100" spc="-265" dirty="0">
                <a:latin typeface="宋体" panose="02010600030101010101" pitchFamily="2" charset="-122"/>
                <a:cs typeface="宋体" panose="02010600030101010101" pitchFamily="2" charset="-122"/>
              </a:rPr>
              <a:t> </a:t>
            </a:r>
            <a:r>
              <a:rPr sz="1100" spc="-60" dirty="0">
                <a:latin typeface="宋体" panose="02010600030101010101" pitchFamily="2" charset="-122"/>
                <a:cs typeface="宋体" panose="02010600030101010101" pitchFamily="2" charset="-122"/>
              </a:rPr>
              <a:t>to</a:t>
            </a:r>
            <a:r>
              <a:rPr sz="1100" spc="-245" dirty="0">
                <a:latin typeface="宋体" panose="02010600030101010101" pitchFamily="2" charset="-122"/>
                <a:cs typeface="宋体" panose="02010600030101010101" pitchFamily="2" charset="-122"/>
              </a:rPr>
              <a:t> </a:t>
            </a:r>
            <a:r>
              <a:rPr sz="1100" spc="-65" dirty="0">
                <a:latin typeface="宋体" panose="02010600030101010101" pitchFamily="2" charset="-122"/>
                <a:cs typeface="宋体" panose="02010600030101010101" pitchFamily="2" charset="-122"/>
              </a:rPr>
              <a:t>authenticate</a:t>
            </a:r>
            <a:r>
              <a:rPr sz="1100" spc="-285" dirty="0">
                <a:latin typeface="宋体" panose="02010600030101010101" pitchFamily="2" charset="-122"/>
                <a:cs typeface="宋体" panose="02010600030101010101" pitchFamily="2" charset="-122"/>
              </a:rPr>
              <a:t> </a:t>
            </a:r>
            <a:r>
              <a:rPr sz="1100" spc="-60" dirty="0">
                <a:latin typeface="宋体" panose="02010600030101010101" pitchFamily="2" charset="-122"/>
                <a:cs typeface="宋体" panose="02010600030101010101" pitchFamily="2" charset="-122"/>
              </a:rPr>
              <a:t>to</a:t>
            </a:r>
            <a:r>
              <a:rPr sz="1100" spc="-250"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the</a:t>
            </a:r>
            <a:r>
              <a:rPr sz="1100" spc="-270" dirty="0">
                <a:latin typeface="宋体" panose="02010600030101010101" pitchFamily="2" charset="-122"/>
                <a:cs typeface="宋体" panose="02010600030101010101" pitchFamily="2" charset="-122"/>
              </a:rPr>
              <a:t> </a:t>
            </a:r>
            <a:r>
              <a:rPr sz="1100" spc="-30" dirty="0">
                <a:latin typeface="宋体" panose="02010600030101010101" pitchFamily="2" charset="-122"/>
                <a:cs typeface="宋体" panose="02010600030101010101" pitchFamily="2" charset="-122"/>
              </a:rPr>
              <a:t>API</a:t>
            </a:r>
            <a:r>
              <a:rPr sz="1100" spc="-245" dirty="0">
                <a:latin typeface="宋体" panose="02010600030101010101" pitchFamily="2" charset="-122"/>
                <a:cs typeface="宋体" panose="02010600030101010101" pitchFamily="2" charset="-122"/>
              </a:rPr>
              <a:t> </a:t>
            </a:r>
            <a:r>
              <a:rPr sz="1100" spc="-114" dirty="0">
                <a:latin typeface="宋体" panose="02010600030101010101" pitchFamily="2" charset="-122"/>
                <a:cs typeface="宋体" panose="02010600030101010101" pitchFamily="2" charset="-122"/>
              </a:rPr>
              <a:t>server.</a:t>
            </a:r>
            <a:endParaRPr sz="1100">
              <a:latin typeface="宋体" panose="02010600030101010101" pitchFamily="2" charset="-122"/>
              <a:cs typeface="宋体" panose="02010600030101010101" pitchFamily="2" charset="-122"/>
            </a:endParaRPr>
          </a:p>
          <a:p>
            <a:pPr marL="299720">
              <a:lnSpc>
                <a:spcPct val="100000"/>
              </a:lnSpc>
            </a:pPr>
            <a:r>
              <a:rPr sz="1100" spc="105" dirty="0">
                <a:latin typeface="宋体" panose="02010600030101010101" pitchFamily="2" charset="-122"/>
                <a:cs typeface="宋体" panose="02010600030101010101" pitchFamily="2" charset="-122"/>
              </a:rPr>
              <a:t>#</a:t>
            </a:r>
            <a:r>
              <a:rPr sz="1100" spc="50" dirty="0">
                <a:latin typeface="宋体" panose="02010600030101010101" pitchFamily="2" charset="-122"/>
                <a:cs typeface="宋体" panose="02010600030101010101" pitchFamily="2" charset="-122"/>
              </a:rPr>
              <a:t> </a:t>
            </a:r>
            <a:r>
              <a:rPr sz="1100" spc="30" dirty="0">
                <a:latin typeface="宋体" panose="02010600030101010101" pitchFamily="2" charset="-122"/>
                <a:cs typeface="宋体" panose="02010600030101010101" pitchFamily="2" charset="-122"/>
              </a:rPr>
              <a:t>Note</a:t>
            </a:r>
            <a:r>
              <a:rPr sz="1100" spc="-260" dirty="0">
                <a:latin typeface="宋体" panose="02010600030101010101" pitchFamily="2" charset="-122"/>
                <a:cs typeface="宋体" panose="02010600030101010101" pitchFamily="2" charset="-122"/>
              </a:rPr>
              <a:t> </a:t>
            </a:r>
            <a:r>
              <a:rPr sz="1100" spc="-90" dirty="0">
                <a:latin typeface="宋体" panose="02010600030101010101" pitchFamily="2" charset="-122"/>
                <a:cs typeface="宋体" panose="02010600030101010101" pitchFamily="2" charset="-122"/>
              </a:rPr>
              <a:t>that</a:t>
            </a:r>
            <a:r>
              <a:rPr sz="1100" spc="-265" dirty="0">
                <a:latin typeface="宋体" panose="02010600030101010101" pitchFamily="2" charset="-122"/>
                <a:cs typeface="宋体" panose="02010600030101010101" pitchFamily="2" charset="-122"/>
              </a:rPr>
              <a:t> </a:t>
            </a:r>
            <a:r>
              <a:rPr sz="1100" spc="-110" dirty="0">
                <a:latin typeface="宋体" panose="02010600030101010101" pitchFamily="2" charset="-122"/>
                <a:cs typeface="宋体" panose="02010600030101010101" pitchFamily="2" charset="-122"/>
              </a:rPr>
              <a:t>`basic_auth`,</a:t>
            </a:r>
            <a:r>
              <a:rPr sz="1100" spc="-265" dirty="0">
                <a:latin typeface="宋体" panose="02010600030101010101" pitchFamily="2" charset="-122"/>
                <a:cs typeface="宋体" panose="02010600030101010101" pitchFamily="2" charset="-122"/>
              </a:rPr>
              <a:t> </a:t>
            </a:r>
            <a:r>
              <a:rPr sz="1100" spc="-70" dirty="0">
                <a:latin typeface="宋体" panose="02010600030101010101" pitchFamily="2" charset="-122"/>
                <a:cs typeface="宋体" panose="02010600030101010101" pitchFamily="2" charset="-122"/>
              </a:rPr>
              <a:t>`bearer_token`</a:t>
            </a:r>
            <a:r>
              <a:rPr sz="1100" dirty="0">
                <a:latin typeface="宋体" panose="02010600030101010101" pitchFamily="2" charset="-122"/>
                <a:cs typeface="宋体" panose="02010600030101010101" pitchFamily="2" charset="-122"/>
              </a:rPr>
              <a:t>和</a:t>
            </a:r>
            <a:r>
              <a:rPr sz="1100" spc="-100" dirty="0">
                <a:latin typeface="宋体" panose="02010600030101010101" pitchFamily="2" charset="-122"/>
                <a:cs typeface="宋体" panose="02010600030101010101" pitchFamily="2" charset="-122"/>
              </a:rPr>
              <a:t>`bearer_token_file`</a:t>
            </a:r>
            <a:r>
              <a:rPr sz="1100" spc="-275" dirty="0">
                <a:latin typeface="宋体" panose="02010600030101010101" pitchFamily="2" charset="-122"/>
                <a:cs typeface="宋体" panose="02010600030101010101" pitchFamily="2" charset="-122"/>
              </a:rPr>
              <a:t> </a:t>
            </a:r>
            <a:r>
              <a:rPr sz="1100" dirty="0">
                <a:latin typeface="宋体" panose="02010600030101010101" pitchFamily="2" charset="-122"/>
                <a:cs typeface="宋体" panose="02010600030101010101" pitchFamily="2" charset="-122"/>
              </a:rPr>
              <a:t>等认证方式互斥；</a:t>
            </a:r>
            <a:endParaRPr sz="1100">
              <a:latin typeface="宋体" panose="02010600030101010101" pitchFamily="2" charset="-122"/>
              <a:cs typeface="宋体" panose="02010600030101010101" pitchFamily="2" charset="-122"/>
            </a:endParaRPr>
          </a:p>
          <a:p>
            <a:pPr>
              <a:lnSpc>
                <a:spcPct val="100000"/>
              </a:lnSpc>
              <a:spcBef>
                <a:spcPts val="35"/>
              </a:spcBef>
            </a:pPr>
            <a:endParaRPr sz="1000">
              <a:latin typeface="宋体" panose="02010600030101010101" pitchFamily="2" charset="-122"/>
              <a:cs typeface="宋体" panose="02010600030101010101" pitchFamily="2" charset="-122"/>
            </a:endParaRPr>
          </a:p>
          <a:p>
            <a:pPr marL="299720">
              <a:lnSpc>
                <a:spcPct val="100000"/>
              </a:lnSpc>
            </a:pP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15" dirty="0">
                <a:latin typeface="宋体" panose="02010600030101010101" pitchFamily="2" charset="-122"/>
                <a:cs typeface="宋体" panose="02010600030101010101" pitchFamily="2" charset="-122"/>
              </a:rPr>
              <a:t>beare</a:t>
            </a:r>
            <a:r>
              <a:rPr sz="1100" spc="-85" dirty="0">
                <a:latin typeface="宋体" panose="02010600030101010101" pitchFamily="2" charset="-122"/>
                <a:cs typeface="宋体" panose="02010600030101010101" pitchFamily="2" charset="-122"/>
              </a:rPr>
              <a:t>r_tok</a:t>
            </a:r>
            <a:r>
              <a:rPr sz="1100" spc="15" dirty="0">
                <a:latin typeface="宋体" panose="02010600030101010101" pitchFamily="2" charset="-122"/>
                <a:cs typeface="宋体" panose="02010600030101010101" pitchFamily="2" charset="-122"/>
              </a:rPr>
              <a:t>e</a:t>
            </a:r>
            <a:r>
              <a:rPr sz="1100" spc="55" dirty="0">
                <a:latin typeface="宋体" panose="02010600030101010101" pitchFamily="2" charset="-122"/>
                <a:cs typeface="宋体" panose="02010600030101010101" pitchFamily="2" charset="-122"/>
              </a:rPr>
              <a:t>n</a:t>
            </a:r>
            <a:r>
              <a:rPr sz="1100" spc="-310" dirty="0">
                <a:latin typeface="宋体" panose="02010600030101010101" pitchFamily="2" charset="-122"/>
                <a:cs typeface="宋体" panose="02010600030101010101" pitchFamily="2" charset="-122"/>
              </a:rPr>
              <a:t>:</a:t>
            </a:r>
            <a:r>
              <a:rPr sz="1100" spc="-285" dirty="0">
                <a:latin typeface="宋体" panose="02010600030101010101" pitchFamily="2" charset="-122"/>
                <a:cs typeface="宋体" panose="02010600030101010101" pitchFamily="2" charset="-122"/>
              </a:rPr>
              <a:t> </a:t>
            </a:r>
            <a:r>
              <a:rPr sz="1100" spc="175" dirty="0">
                <a:latin typeface="宋体" panose="02010600030101010101" pitchFamily="2" charset="-122"/>
                <a:cs typeface="宋体" panose="02010600030101010101" pitchFamily="2" charset="-122"/>
              </a:rPr>
              <a:t>&lt;</a:t>
            </a:r>
            <a:r>
              <a:rPr sz="1100" spc="-105" dirty="0">
                <a:latin typeface="宋体" panose="02010600030101010101" pitchFamily="2" charset="-122"/>
                <a:cs typeface="宋体" panose="02010600030101010101" pitchFamily="2" charset="-122"/>
              </a:rPr>
              <a:t>s</a:t>
            </a:r>
            <a:r>
              <a:rPr sz="1100" spc="15" dirty="0">
                <a:latin typeface="宋体" panose="02010600030101010101" pitchFamily="2" charset="-122"/>
                <a:cs typeface="宋体" panose="02010600030101010101" pitchFamily="2" charset="-122"/>
              </a:rPr>
              <a:t>e</a:t>
            </a:r>
            <a:r>
              <a:rPr sz="1100" spc="-75" dirty="0">
                <a:latin typeface="宋体" panose="02010600030101010101" pitchFamily="2" charset="-122"/>
                <a:cs typeface="宋体" panose="02010600030101010101" pitchFamily="2" charset="-122"/>
              </a:rPr>
              <a:t>cre</a:t>
            </a:r>
            <a:r>
              <a:rPr sz="1100" spc="-10" dirty="0">
                <a:latin typeface="宋体" panose="02010600030101010101" pitchFamily="2" charset="-122"/>
                <a:cs typeface="宋体" panose="02010600030101010101" pitchFamily="2" charset="-122"/>
              </a:rPr>
              <a:t>t&gt;</a:t>
            </a:r>
            <a:r>
              <a:rPr sz="1100" spc="-254"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marL="299720">
              <a:lnSpc>
                <a:spcPct val="100000"/>
              </a:lnSpc>
              <a:spcBef>
                <a:spcPts val="5"/>
              </a:spcBef>
            </a:pP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95" dirty="0">
                <a:latin typeface="宋体" panose="02010600030101010101" pitchFamily="2" charset="-122"/>
                <a:cs typeface="宋体" panose="02010600030101010101" pitchFamily="2" charset="-122"/>
              </a:rPr>
              <a:t>bearer_token_file:</a:t>
            </a:r>
            <a:r>
              <a:rPr sz="1100" spc="-285" dirty="0">
                <a:latin typeface="宋体" panose="02010600030101010101" pitchFamily="2" charset="-122"/>
                <a:cs typeface="宋体" panose="02010600030101010101" pitchFamily="2" charset="-122"/>
              </a:rPr>
              <a:t> </a:t>
            </a:r>
            <a:r>
              <a:rPr sz="1100" spc="-5" dirty="0">
                <a:latin typeface="宋体" panose="02010600030101010101" pitchFamily="2" charset="-122"/>
                <a:cs typeface="宋体" panose="02010600030101010101" pitchFamily="2" charset="-122"/>
              </a:rPr>
              <a:t>&lt;filename&gt;</a:t>
            </a:r>
            <a:r>
              <a:rPr sz="1100" spc="-260"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a:lnSpc>
                <a:spcPct val="100000"/>
              </a:lnSpc>
              <a:spcBef>
                <a:spcPts val="35"/>
              </a:spcBef>
            </a:pPr>
            <a:endParaRPr sz="1000">
              <a:latin typeface="宋体" panose="02010600030101010101" pitchFamily="2" charset="-122"/>
              <a:cs typeface="宋体" panose="02010600030101010101" pitchFamily="2" charset="-122"/>
            </a:endParaRPr>
          </a:p>
          <a:p>
            <a:pPr marL="299720">
              <a:lnSpc>
                <a:spcPct val="100000"/>
              </a:lnSpc>
            </a:pP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5" dirty="0">
                <a:latin typeface="宋体" panose="02010600030101010101" pitchFamily="2" charset="-122"/>
                <a:cs typeface="宋体" panose="02010600030101010101" pitchFamily="2" charset="-122"/>
              </a:rPr>
              <a:t>TLS</a:t>
            </a:r>
            <a:r>
              <a:rPr sz="1100" spc="-250" dirty="0">
                <a:latin typeface="宋体" panose="02010600030101010101" pitchFamily="2" charset="-122"/>
                <a:cs typeface="宋体" panose="02010600030101010101" pitchFamily="2" charset="-122"/>
              </a:rPr>
              <a:t> </a:t>
            </a:r>
            <a:r>
              <a:rPr sz="1100" spc="-35" dirty="0">
                <a:latin typeface="宋体" panose="02010600030101010101" pitchFamily="2" charset="-122"/>
                <a:cs typeface="宋体" panose="02010600030101010101" pitchFamily="2" charset="-122"/>
              </a:rPr>
              <a:t>con</a:t>
            </a:r>
            <a:r>
              <a:rPr sz="1100" spc="-40" dirty="0">
                <a:latin typeface="宋体" panose="02010600030101010101" pitchFamily="2" charset="-122"/>
                <a:cs typeface="宋体" panose="02010600030101010101" pitchFamily="2" charset="-122"/>
              </a:rPr>
              <a:t>f</a:t>
            </a:r>
            <a:r>
              <a:rPr sz="1100" spc="-70" dirty="0">
                <a:latin typeface="宋体" panose="02010600030101010101" pitchFamily="2" charset="-122"/>
                <a:cs typeface="宋体" panose="02010600030101010101" pitchFamily="2" charset="-122"/>
              </a:rPr>
              <a:t>igur</a:t>
            </a:r>
            <a:r>
              <a:rPr sz="1100" spc="-75" dirty="0">
                <a:latin typeface="宋体" panose="02010600030101010101" pitchFamily="2" charset="-122"/>
                <a:cs typeface="宋体" panose="02010600030101010101" pitchFamily="2" charset="-122"/>
              </a:rPr>
              <a:t>a</a:t>
            </a:r>
            <a:r>
              <a:rPr sz="1100" spc="-95" dirty="0">
                <a:latin typeface="宋体" panose="02010600030101010101" pitchFamily="2" charset="-122"/>
                <a:cs typeface="宋体" panose="02010600030101010101" pitchFamily="2" charset="-122"/>
              </a:rPr>
              <a:t>tion</a:t>
            </a:r>
            <a:r>
              <a:rPr sz="1100" spc="-310"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marL="299720">
              <a:lnSpc>
                <a:spcPct val="100000"/>
              </a:lnSpc>
              <a:spcBef>
                <a:spcPts val="5"/>
              </a:spcBef>
            </a:pPr>
            <a:r>
              <a:rPr sz="1100" spc="-125" dirty="0">
                <a:latin typeface="宋体" panose="02010600030101010101" pitchFamily="2" charset="-122"/>
                <a:cs typeface="宋体" panose="02010600030101010101" pitchFamily="2" charset="-122"/>
              </a:rPr>
              <a:t>tls_config:</a:t>
            </a:r>
            <a:endParaRPr sz="1100">
              <a:latin typeface="宋体" panose="02010600030101010101" pitchFamily="2" charset="-122"/>
              <a:cs typeface="宋体" panose="02010600030101010101" pitchFamily="2" charset="-122"/>
            </a:endParaRPr>
          </a:p>
          <a:p>
            <a:pPr marL="375920" marR="5924550">
              <a:lnSpc>
                <a:spcPct val="100000"/>
              </a:lnSpc>
            </a:pP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125" dirty="0">
                <a:latin typeface="宋体" panose="02010600030101010101" pitchFamily="2" charset="-122"/>
                <a:cs typeface="宋体" panose="02010600030101010101" pitchFamily="2" charset="-122"/>
              </a:rPr>
              <a:t>C</a:t>
            </a:r>
            <a:r>
              <a:rPr sz="1100" spc="145" dirty="0">
                <a:latin typeface="宋体" panose="02010600030101010101" pitchFamily="2" charset="-122"/>
                <a:cs typeface="宋体" panose="02010600030101010101" pitchFamily="2" charset="-122"/>
              </a:rPr>
              <a:t>A</a:t>
            </a:r>
            <a:r>
              <a:rPr sz="1100" spc="-245"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c</a:t>
            </a:r>
            <a:r>
              <a:rPr sz="1100" spc="-15" dirty="0">
                <a:latin typeface="宋体" panose="02010600030101010101" pitchFamily="2" charset="-122"/>
                <a:cs typeface="宋体" panose="02010600030101010101" pitchFamily="2" charset="-122"/>
              </a:rPr>
              <a:t>e</a:t>
            </a:r>
            <a:r>
              <a:rPr sz="1100" spc="-165" dirty="0">
                <a:latin typeface="宋体" panose="02010600030101010101" pitchFamily="2" charset="-122"/>
                <a:cs typeface="宋体" panose="02010600030101010101" pitchFamily="2" charset="-122"/>
              </a:rPr>
              <a:t>rtificate</a:t>
            </a:r>
            <a:r>
              <a:rPr sz="1100" spc="-245" dirty="0">
                <a:latin typeface="宋体" panose="02010600030101010101" pitchFamily="2" charset="-122"/>
                <a:cs typeface="宋体" panose="02010600030101010101" pitchFamily="2" charset="-122"/>
              </a:rPr>
              <a:t> </a:t>
            </a:r>
            <a:r>
              <a:rPr sz="1100" spc="-60" dirty="0">
                <a:latin typeface="宋体" panose="02010600030101010101" pitchFamily="2" charset="-122"/>
                <a:cs typeface="宋体" panose="02010600030101010101" pitchFamily="2" charset="-122"/>
              </a:rPr>
              <a:t>to</a:t>
            </a:r>
            <a:r>
              <a:rPr sz="1100" spc="-265"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v</a:t>
            </a:r>
            <a:r>
              <a:rPr sz="1100" spc="-25" dirty="0">
                <a:latin typeface="宋体" panose="02010600030101010101" pitchFamily="2" charset="-122"/>
                <a:cs typeface="宋体" panose="02010600030101010101" pitchFamily="2" charset="-122"/>
              </a:rPr>
              <a:t>a</a:t>
            </a:r>
            <a:r>
              <a:rPr sz="1100" spc="-305" dirty="0">
                <a:latin typeface="宋体" panose="02010600030101010101" pitchFamily="2" charset="-122"/>
                <a:cs typeface="宋体" panose="02010600030101010101" pitchFamily="2" charset="-122"/>
              </a:rPr>
              <a:t>li</a:t>
            </a:r>
            <a:r>
              <a:rPr sz="1100" spc="-35" dirty="0">
                <a:latin typeface="宋体" panose="02010600030101010101" pitchFamily="2" charset="-122"/>
                <a:cs typeface="宋体" panose="02010600030101010101" pitchFamily="2" charset="-122"/>
              </a:rPr>
              <a:t>dat</a:t>
            </a:r>
            <a:r>
              <a:rPr sz="1100" spc="-30" dirty="0">
                <a:latin typeface="宋体" panose="02010600030101010101" pitchFamily="2" charset="-122"/>
                <a:cs typeface="宋体" panose="02010600030101010101" pitchFamily="2" charset="-122"/>
              </a:rPr>
              <a:t>e</a:t>
            </a:r>
            <a:r>
              <a:rPr sz="1100" spc="-250" dirty="0">
                <a:latin typeface="宋体" panose="02010600030101010101" pitchFamily="2" charset="-122"/>
                <a:cs typeface="宋体" panose="02010600030101010101" pitchFamily="2" charset="-122"/>
              </a:rPr>
              <a:t> </a:t>
            </a:r>
            <a:r>
              <a:rPr sz="1100" spc="95" dirty="0">
                <a:latin typeface="宋体" panose="02010600030101010101" pitchFamily="2" charset="-122"/>
                <a:cs typeface="宋体" panose="02010600030101010101" pitchFamily="2" charset="-122"/>
              </a:rPr>
              <a:t>A</a:t>
            </a:r>
            <a:r>
              <a:rPr sz="1100" spc="100" dirty="0">
                <a:latin typeface="宋体" panose="02010600030101010101" pitchFamily="2" charset="-122"/>
                <a:cs typeface="宋体" panose="02010600030101010101" pitchFamily="2" charset="-122"/>
              </a:rPr>
              <a:t>P</a:t>
            </a:r>
            <a:r>
              <a:rPr sz="1100" spc="-280" dirty="0">
                <a:latin typeface="宋体" panose="02010600030101010101" pitchFamily="2" charset="-122"/>
                <a:cs typeface="宋体" panose="02010600030101010101" pitchFamily="2" charset="-122"/>
              </a:rPr>
              <a:t>I</a:t>
            </a:r>
            <a:r>
              <a:rPr sz="1100" spc="-245"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s</a:t>
            </a:r>
            <a:r>
              <a:rPr sz="1100" spc="15" dirty="0">
                <a:latin typeface="宋体" panose="02010600030101010101" pitchFamily="2" charset="-122"/>
                <a:cs typeface="宋体" panose="02010600030101010101" pitchFamily="2" charset="-122"/>
              </a:rPr>
              <a:t>e</a:t>
            </a:r>
            <a:r>
              <a:rPr sz="1100" spc="-110" dirty="0">
                <a:latin typeface="宋体" panose="02010600030101010101" pitchFamily="2" charset="-122"/>
                <a:cs typeface="宋体" panose="02010600030101010101" pitchFamily="2" charset="-122"/>
              </a:rPr>
              <a:t>r</a:t>
            </a:r>
            <a:r>
              <a:rPr sz="1100" spc="-120" dirty="0">
                <a:latin typeface="宋体" panose="02010600030101010101" pitchFamily="2" charset="-122"/>
                <a:cs typeface="宋体" panose="02010600030101010101" pitchFamily="2" charset="-122"/>
              </a:rPr>
              <a:t>v</a:t>
            </a:r>
            <a:r>
              <a:rPr sz="1100" spc="15" dirty="0">
                <a:latin typeface="宋体" panose="02010600030101010101" pitchFamily="2" charset="-122"/>
                <a:cs typeface="宋体" panose="02010600030101010101" pitchFamily="2" charset="-122"/>
              </a:rPr>
              <a:t>e</a:t>
            </a:r>
            <a:r>
              <a:rPr sz="1100" spc="-180" dirty="0">
                <a:latin typeface="宋体" panose="02010600030101010101" pitchFamily="2" charset="-122"/>
                <a:cs typeface="宋体" panose="02010600030101010101" pitchFamily="2" charset="-122"/>
              </a:rPr>
              <a:t>r</a:t>
            </a:r>
            <a:r>
              <a:rPr sz="1100" spc="-254"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c</a:t>
            </a:r>
            <a:r>
              <a:rPr sz="1100" spc="-15" dirty="0">
                <a:latin typeface="宋体" panose="02010600030101010101" pitchFamily="2" charset="-122"/>
                <a:cs typeface="宋体" panose="02010600030101010101" pitchFamily="2" charset="-122"/>
              </a:rPr>
              <a:t>e</a:t>
            </a:r>
            <a:r>
              <a:rPr sz="1100" spc="-165" dirty="0">
                <a:latin typeface="宋体" panose="02010600030101010101" pitchFamily="2" charset="-122"/>
                <a:cs typeface="宋体" panose="02010600030101010101" pitchFamily="2" charset="-122"/>
              </a:rPr>
              <a:t>rtificate</a:t>
            </a:r>
            <a:r>
              <a:rPr sz="1100" spc="-254"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wi</a:t>
            </a:r>
            <a:r>
              <a:rPr sz="1100" spc="-75" dirty="0">
                <a:latin typeface="宋体" panose="02010600030101010101" pitchFamily="2" charset="-122"/>
                <a:cs typeface="宋体" panose="02010600030101010101" pitchFamily="2" charset="-122"/>
              </a:rPr>
              <a:t>th</a:t>
            </a:r>
            <a:r>
              <a:rPr sz="1100" spc="-310"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50" dirty="0">
                <a:latin typeface="宋体" panose="02010600030101010101" pitchFamily="2" charset="-122"/>
                <a:cs typeface="宋体" panose="02010600030101010101" pitchFamily="2" charset="-122"/>
              </a:rPr>
              <a:t>ca_</a:t>
            </a:r>
            <a:r>
              <a:rPr sz="1100" spc="-235" dirty="0">
                <a:latin typeface="宋体" panose="02010600030101010101" pitchFamily="2" charset="-122"/>
                <a:cs typeface="宋体" panose="02010600030101010101" pitchFamily="2" charset="-122"/>
              </a:rPr>
              <a:t>f</a:t>
            </a:r>
            <a:r>
              <a:rPr sz="1100" spc="-305" dirty="0">
                <a:latin typeface="宋体" panose="02010600030101010101" pitchFamily="2" charset="-122"/>
                <a:cs typeface="宋体" panose="02010600030101010101" pitchFamily="2" charset="-122"/>
              </a:rPr>
              <a:t>il</a:t>
            </a:r>
            <a:r>
              <a:rPr sz="1100" spc="20" dirty="0">
                <a:latin typeface="宋体" panose="02010600030101010101" pitchFamily="2" charset="-122"/>
                <a:cs typeface="宋体" panose="02010600030101010101" pitchFamily="2" charset="-122"/>
              </a:rPr>
              <a:t>e</a:t>
            </a:r>
            <a:r>
              <a:rPr sz="1100" spc="-310" dirty="0">
                <a:latin typeface="宋体" panose="02010600030101010101" pitchFamily="2" charset="-122"/>
                <a:cs typeface="宋体" panose="02010600030101010101" pitchFamily="2" charset="-122"/>
              </a:rPr>
              <a:t>:</a:t>
            </a:r>
            <a:r>
              <a:rPr sz="1100" spc="-265" dirty="0">
                <a:latin typeface="宋体" panose="02010600030101010101" pitchFamily="2" charset="-122"/>
                <a:cs typeface="宋体" panose="02010600030101010101" pitchFamily="2" charset="-122"/>
              </a:rPr>
              <a:t> </a:t>
            </a:r>
            <a:r>
              <a:rPr sz="1100" spc="175" dirty="0">
                <a:latin typeface="宋体" panose="02010600030101010101" pitchFamily="2" charset="-122"/>
                <a:cs typeface="宋体" panose="02010600030101010101" pitchFamily="2" charset="-122"/>
              </a:rPr>
              <a:t>&lt;</a:t>
            </a:r>
            <a:r>
              <a:rPr sz="1100" spc="-235" dirty="0">
                <a:latin typeface="宋体" panose="02010600030101010101" pitchFamily="2" charset="-122"/>
                <a:cs typeface="宋体" panose="02010600030101010101" pitchFamily="2" charset="-122"/>
              </a:rPr>
              <a:t>f</a:t>
            </a:r>
            <a:r>
              <a:rPr sz="1100" spc="-305" dirty="0">
                <a:latin typeface="宋体" panose="02010600030101010101" pitchFamily="2" charset="-122"/>
                <a:cs typeface="宋体" panose="02010600030101010101" pitchFamily="2" charset="-122"/>
              </a:rPr>
              <a:t>il</a:t>
            </a:r>
            <a:r>
              <a:rPr sz="1100" spc="15" dirty="0">
                <a:latin typeface="宋体" panose="02010600030101010101" pitchFamily="2" charset="-122"/>
                <a:cs typeface="宋体" panose="02010600030101010101" pitchFamily="2" charset="-122"/>
              </a:rPr>
              <a:t>e</a:t>
            </a:r>
            <a:r>
              <a:rPr sz="1100" spc="55" dirty="0">
                <a:latin typeface="宋体" panose="02010600030101010101" pitchFamily="2" charset="-122"/>
                <a:cs typeface="宋体" panose="02010600030101010101" pitchFamily="2" charset="-122"/>
              </a:rPr>
              <a:t>n</a:t>
            </a:r>
            <a:r>
              <a:rPr sz="1100" spc="185" dirty="0">
                <a:latin typeface="宋体" panose="02010600030101010101" pitchFamily="2" charset="-122"/>
                <a:cs typeface="宋体" panose="02010600030101010101" pitchFamily="2" charset="-122"/>
              </a:rPr>
              <a:t>am</a:t>
            </a:r>
            <a:r>
              <a:rPr sz="1100" spc="15" dirty="0">
                <a:latin typeface="宋体" panose="02010600030101010101" pitchFamily="2" charset="-122"/>
                <a:cs typeface="宋体" panose="02010600030101010101" pitchFamily="2" charset="-122"/>
              </a:rPr>
              <a:t>e</a:t>
            </a:r>
            <a:r>
              <a:rPr sz="1100" spc="180" dirty="0">
                <a:latin typeface="宋体" panose="02010600030101010101" pitchFamily="2" charset="-122"/>
                <a:cs typeface="宋体" panose="02010600030101010101" pitchFamily="2" charset="-122"/>
              </a:rPr>
              <a:t>&gt;</a:t>
            </a:r>
            <a:r>
              <a:rPr sz="1100" spc="-265"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a:lnSpc>
                <a:spcPct val="100000"/>
              </a:lnSpc>
              <a:spcBef>
                <a:spcPts val="35"/>
              </a:spcBef>
            </a:pPr>
            <a:endParaRPr sz="1000">
              <a:latin typeface="宋体" panose="02010600030101010101" pitchFamily="2" charset="-122"/>
              <a:cs typeface="宋体" panose="02010600030101010101" pitchFamily="2" charset="-122"/>
            </a:endParaRPr>
          </a:p>
          <a:p>
            <a:pPr marL="375920" marR="5114290" indent="-76200">
              <a:lnSpc>
                <a:spcPct val="100000"/>
              </a:lnSpc>
            </a:pP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120" dirty="0">
                <a:latin typeface="宋体" panose="02010600030101010101" pitchFamily="2" charset="-122"/>
                <a:cs typeface="宋体" panose="02010600030101010101" pitchFamily="2" charset="-122"/>
              </a:rPr>
              <a:t>Certificate</a:t>
            </a:r>
            <a:r>
              <a:rPr sz="1100" spc="-235"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and</a:t>
            </a:r>
            <a:r>
              <a:rPr sz="1100" spc="-260"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key</a:t>
            </a:r>
            <a:r>
              <a:rPr sz="1100" spc="-265" dirty="0">
                <a:latin typeface="宋体" panose="02010600030101010101" pitchFamily="2" charset="-122"/>
                <a:cs typeface="宋体" panose="02010600030101010101" pitchFamily="2" charset="-122"/>
              </a:rPr>
              <a:t> </a:t>
            </a:r>
            <a:r>
              <a:rPr sz="1100" spc="-190" dirty="0">
                <a:latin typeface="宋体" panose="02010600030101010101" pitchFamily="2" charset="-122"/>
                <a:cs typeface="宋体" panose="02010600030101010101" pitchFamily="2" charset="-122"/>
              </a:rPr>
              <a:t>files</a:t>
            </a:r>
            <a:r>
              <a:rPr sz="1100" spc="-245" dirty="0">
                <a:latin typeface="宋体" panose="02010600030101010101" pitchFamily="2" charset="-122"/>
                <a:cs typeface="宋体" panose="02010600030101010101" pitchFamily="2" charset="-122"/>
              </a:rPr>
              <a:t> </a:t>
            </a:r>
            <a:r>
              <a:rPr sz="1100" spc="-114" dirty="0">
                <a:latin typeface="宋体" panose="02010600030101010101" pitchFamily="2" charset="-122"/>
                <a:cs typeface="宋体" panose="02010600030101010101" pitchFamily="2" charset="-122"/>
              </a:rPr>
              <a:t>for</a:t>
            </a:r>
            <a:r>
              <a:rPr sz="1100" spc="-254" dirty="0">
                <a:latin typeface="宋体" panose="02010600030101010101" pitchFamily="2" charset="-122"/>
                <a:cs typeface="宋体" panose="02010600030101010101" pitchFamily="2" charset="-122"/>
              </a:rPr>
              <a:t> </a:t>
            </a:r>
            <a:r>
              <a:rPr sz="1100" spc="-135" dirty="0">
                <a:latin typeface="宋体" panose="02010600030101010101" pitchFamily="2" charset="-122"/>
                <a:cs typeface="宋体" panose="02010600030101010101" pitchFamily="2" charset="-122"/>
              </a:rPr>
              <a:t>client</a:t>
            </a:r>
            <a:r>
              <a:rPr sz="1100" spc="-254"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cert</a:t>
            </a:r>
            <a:r>
              <a:rPr sz="1100" spc="-260" dirty="0">
                <a:latin typeface="宋体" panose="02010600030101010101" pitchFamily="2" charset="-122"/>
                <a:cs typeface="宋体" panose="02010600030101010101" pitchFamily="2" charset="-122"/>
              </a:rPr>
              <a:t> </a:t>
            </a:r>
            <a:r>
              <a:rPr sz="1100" spc="-70" dirty="0">
                <a:latin typeface="宋体" panose="02010600030101010101" pitchFamily="2" charset="-122"/>
                <a:cs typeface="宋体" panose="02010600030101010101" pitchFamily="2" charset="-122"/>
              </a:rPr>
              <a:t>authentication</a:t>
            </a:r>
            <a:r>
              <a:rPr sz="1100" spc="-285" dirty="0">
                <a:latin typeface="宋体" panose="02010600030101010101" pitchFamily="2" charset="-122"/>
                <a:cs typeface="宋体" panose="02010600030101010101" pitchFamily="2" charset="-122"/>
              </a:rPr>
              <a:t> </a:t>
            </a:r>
            <a:r>
              <a:rPr sz="1100" spc="-60" dirty="0">
                <a:latin typeface="宋体" panose="02010600030101010101" pitchFamily="2" charset="-122"/>
                <a:cs typeface="宋体" panose="02010600030101010101" pitchFamily="2" charset="-122"/>
              </a:rPr>
              <a:t>to</a:t>
            </a:r>
            <a:r>
              <a:rPr sz="1100" spc="-245"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the</a:t>
            </a:r>
            <a:r>
              <a:rPr sz="1100" spc="-270" dirty="0">
                <a:latin typeface="宋体" panose="02010600030101010101" pitchFamily="2" charset="-122"/>
                <a:cs typeface="宋体" panose="02010600030101010101" pitchFamily="2" charset="-122"/>
              </a:rPr>
              <a:t> </a:t>
            </a:r>
            <a:r>
              <a:rPr sz="1100" spc="-114" dirty="0">
                <a:latin typeface="宋体" panose="02010600030101010101" pitchFamily="2" charset="-122"/>
                <a:cs typeface="宋体" panose="02010600030101010101" pitchFamily="2" charset="-122"/>
              </a:rPr>
              <a:t>server. </a:t>
            </a:r>
            <a:r>
              <a:rPr sz="1100" spc="-535"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c</a:t>
            </a:r>
            <a:r>
              <a:rPr sz="1100" spc="-15" dirty="0">
                <a:latin typeface="宋体" panose="02010600030101010101" pitchFamily="2" charset="-122"/>
                <a:cs typeface="宋体" panose="02010600030101010101" pitchFamily="2" charset="-122"/>
              </a:rPr>
              <a:t>e</a:t>
            </a:r>
            <a:r>
              <a:rPr sz="1100" spc="-220" dirty="0">
                <a:latin typeface="宋体" panose="02010600030101010101" pitchFamily="2" charset="-122"/>
                <a:cs typeface="宋体" panose="02010600030101010101" pitchFamily="2" charset="-122"/>
              </a:rPr>
              <a:t>rt_fil</a:t>
            </a:r>
            <a:r>
              <a:rPr sz="1100" spc="20" dirty="0">
                <a:latin typeface="宋体" panose="02010600030101010101" pitchFamily="2" charset="-122"/>
                <a:cs typeface="宋体" panose="02010600030101010101" pitchFamily="2" charset="-122"/>
              </a:rPr>
              <a:t>e</a:t>
            </a:r>
            <a:r>
              <a:rPr sz="1100" spc="-310" dirty="0">
                <a:latin typeface="宋体" panose="02010600030101010101" pitchFamily="2" charset="-122"/>
                <a:cs typeface="宋体" panose="02010600030101010101" pitchFamily="2" charset="-122"/>
              </a:rPr>
              <a:t>:</a:t>
            </a:r>
            <a:r>
              <a:rPr sz="1100" spc="-265"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&lt;</a:t>
            </a:r>
            <a:r>
              <a:rPr sz="1100" spc="-30" dirty="0">
                <a:latin typeface="宋体" panose="02010600030101010101" pitchFamily="2" charset="-122"/>
                <a:cs typeface="宋体" panose="02010600030101010101" pitchFamily="2" charset="-122"/>
              </a:rPr>
              <a:t>f</a:t>
            </a:r>
            <a:r>
              <a:rPr sz="1100" spc="-305" dirty="0">
                <a:latin typeface="宋体" panose="02010600030101010101" pitchFamily="2" charset="-122"/>
                <a:cs typeface="宋体" panose="02010600030101010101" pitchFamily="2" charset="-122"/>
              </a:rPr>
              <a:t>il</a:t>
            </a:r>
            <a:r>
              <a:rPr sz="1100" spc="15" dirty="0">
                <a:latin typeface="宋体" panose="02010600030101010101" pitchFamily="2" charset="-122"/>
                <a:cs typeface="宋体" panose="02010600030101010101" pitchFamily="2" charset="-122"/>
              </a:rPr>
              <a:t>e</a:t>
            </a:r>
            <a:r>
              <a:rPr sz="1100" spc="55" dirty="0">
                <a:latin typeface="宋体" panose="02010600030101010101" pitchFamily="2" charset="-122"/>
                <a:cs typeface="宋体" panose="02010600030101010101" pitchFamily="2" charset="-122"/>
              </a:rPr>
              <a:t>n</a:t>
            </a:r>
            <a:r>
              <a:rPr sz="1100" spc="185" dirty="0">
                <a:latin typeface="宋体" panose="02010600030101010101" pitchFamily="2" charset="-122"/>
                <a:cs typeface="宋体" panose="02010600030101010101" pitchFamily="2" charset="-122"/>
              </a:rPr>
              <a:t>a</a:t>
            </a:r>
            <a:r>
              <a:rPr sz="1100" spc="190" dirty="0">
                <a:latin typeface="宋体" panose="02010600030101010101" pitchFamily="2" charset="-122"/>
                <a:cs typeface="宋体" panose="02010600030101010101" pitchFamily="2" charset="-122"/>
              </a:rPr>
              <a:t>m</a:t>
            </a:r>
            <a:r>
              <a:rPr sz="1100" spc="15" dirty="0">
                <a:latin typeface="宋体" panose="02010600030101010101" pitchFamily="2" charset="-122"/>
                <a:cs typeface="宋体" panose="02010600030101010101" pitchFamily="2" charset="-122"/>
              </a:rPr>
              <a:t>e</a:t>
            </a:r>
            <a:r>
              <a:rPr sz="1100" spc="180" dirty="0">
                <a:latin typeface="宋体" panose="02010600030101010101" pitchFamily="2" charset="-122"/>
                <a:cs typeface="宋体" panose="02010600030101010101" pitchFamily="2" charset="-122"/>
              </a:rPr>
              <a:t>&gt;</a:t>
            </a:r>
            <a:r>
              <a:rPr sz="1100" spc="-265"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marL="375920">
              <a:lnSpc>
                <a:spcPct val="100000"/>
              </a:lnSpc>
            </a:pP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15" dirty="0">
                <a:latin typeface="宋体" panose="02010600030101010101" pitchFamily="2" charset="-122"/>
                <a:cs typeface="宋体" panose="02010600030101010101" pitchFamily="2" charset="-122"/>
              </a:rPr>
              <a:t>k</a:t>
            </a:r>
            <a:r>
              <a:rPr sz="1100" spc="-5" dirty="0">
                <a:latin typeface="宋体" panose="02010600030101010101" pitchFamily="2" charset="-122"/>
                <a:cs typeface="宋体" panose="02010600030101010101" pitchFamily="2" charset="-122"/>
              </a:rPr>
              <a:t>e</a:t>
            </a:r>
            <a:r>
              <a:rPr sz="1100" spc="-35" dirty="0">
                <a:latin typeface="宋体" panose="02010600030101010101" pitchFamily="2" charset="-122"/>
                <a:cs typeface="宋体" panose="02010600030101010101" pitchFamily="2" charset="-122"/>
              </a:rPr>
              <a:t>y</a:t>
            </a:r>
            <a:r>
              <a:rPr sz="1100" spc="-95" dirty="0">
                <a:latin typeface="宋体" panose="02010600030101010101" pitchFamily="2" charset="-122"/>
                <a:cs typeface="宋体" panose="02010600030101010101" pitchFamily="2" charset="-122"/>
              </a:rPr>
              <a:t>_</a:t>
            </a:r>
            <a:r>
              <a:rPr sz="1100" spc="-235" dirty="0">
                <a:latin typeface="宋体" panose="02010600030101010101" pitchFamily="2" charset="-122"/>
                <a:cs typeface="宋体" panose="02010600030101010101" pitchFamily="2" charset="-122"/>
              </a:rPr>
              <a:t>f</a:t>
            </a:r>
            <a:r>
              <a:rPr sz="1100" spc="-305" dirty="0">
                <a:latin typeface="宋体" panose="02010600030101010101" pitchFamily="2" charset="-122"/>
                <a:cs typeface="宋体" panose="02010600030101010101" pitchFamily="2" charset="-122"/>
              </a:rPr>
              <a:t>il</a:t>
            </a:r>
            <a:r>
              <a:rPr sz="1100" spc="25" dirty="0">
                <a:latin typeface="宋体" panose="02010600030101010101" pitchFamily="2" charset="-122"/>
                <a:cs typeface="宋体" panose="02010600030101010101" pitchFamily="2" charset="-122"/>
              </a:rPr>
              <a:t>e</a:t>
            </a:r>
            <a:r>
              <a:rPr sz="1100" spc="-310" dirty="0">
                <a:latin typeface="宋体" panose="02010600030101010101" pitchFamily="2" charset="-122"/>
                <a:cs typeface="宋体" panose="02010600030101010101" pitchFamily="2" charset="-122"/>
              </a:rPr>
              <a:t>:</a:t>
            </a:r>
            <a:r>
              <a:rPr sz="1100" spc="-285"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&lt;</a:t>
            </a:r>
            <a:r>
              <a:rPr sz="1100" spc="-30" dirty="0">
                <a:latin typeface="宋体" panose="02010600030101010101" pitchFamily="2" charset="-122"/>
                <a:cs typeface="宋体" panose="02010600030101010101" pitchFamily="2" charset="-122"/>
              </a:rPr>
              <a:t>f</a:t>
            </a:r>
            <a:r>
              <a:rPr sz="1100" spc="-305" dirty="0">
                <a:latin typeface="宋体" panose="02010600030101010101" pitchFamily="2" charset="-122"/>
                <a:cs typeface="宋体" panose="02010600030101010101" pitchFamily="2" charset="-122"/>
              </a:rPr>
              <a:t>il</a:t>
            </a:r>
            <a:r>
              <a:rPr sz="1100" spc="15" dirty="0">
                <a:latin typeface="宋体" panose="02010600030101010101" pitchFamily="2" charset="-122"/>
                <a:cs typeface="宋体" panose="02010600030101010101" pitchFamily="2" charset="-122"/>
              </a:rPr>
              <a:t>e</a:t>
            </a:r>
            <a:r>
              <a:rPr sz="1100" spc="55" dirty="0">
                <a:latin typeface="宋体" panose="02010600030101010101" pitchFamily="2" charset="-122"/>
                <a:cs typeface="宋体" panose="02010600030101010101" pitchFamily="2" charset="-122"/>
              </a:rPr>
              <a:t>n</a:t>
            </a:r>
            <a:r>
              <a:rPr sz="1100" spc="185" dirty="0">
                <a:latin typeface="宋体" panose="02010600030101010101" pitchFamily="2" charset="-122"/>
                <a:cs typeface="宋体" panose="02010600030101010101" pitchFamily="2" charset="-122"/>
              </a:rPr>
              <a:t>a</a:t>
            </a:r>
            <a:r>
              <a:rPr sz="1100" spc="190" dirty="0">
                <a:latin typeface="宋体" panose="02010600030101010101" pitchFamily="2" charset="-122"/>
                <a:cs typeface="宋体" panose="02010600030101010101" pitchFamily="2" charset="-122"/>
              </a:rPr>
              <a:t>m</a:t>
            </a:r>
            <a:r>
              <a:rPr sz="1100" spc="15" dirty="0">
                <a:latin typeface="宋体" panose="02010600030101010101" pitchFamily="2" charset="-122"/>
                <a:cs typeface="宋体" panose="02010600030101010101" pitchFamily="2" charset="-122"/>
              </a:rPr>
              <a:t>e</a:t>
            </a:r>
            <a:r>
              <a:rPr sz="1100" spc="180" dirty="0">
                <a:latin typeface="宋体" panose="02010600030101010101" pitchFamily="2" charset="-122"/>
                <a:cs typeface="宋体" panose="02010600030101010101" pitchFamily="2" charset="-122"/>
              </a:rPr>
              <a:t>&gt;</a:t>
            </a:r>
            <a:r>
              <a:rPr sz="1100" spc="-265"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a:lnSpc>
                <a:spcPct val="100000"/>
              </a:lnSpc>
              <a:spcBef>
                <a:spcPts val="40"/>
              </a:spcBef>
            </a:pPr>
            <a:endParaRPr sz="1000">
              <a:latin typeface="宋体" panose="02010600030101010101" pitchFamily="2" charset="-122"/>
              <a:cs typeface="宋体" panose="02010600030101010101" pitchFamily="2" charset="-122"/>
            </a:endParaRPr>
          </a:p>
          <a:p>
            <a:pPr marL="375920" marR="5527040">
              <a:lnSpc>
                <a:spcPct val="100000"/>
              </a:lnSpc>
            </a:pPr>
            <a:r>
              <a:rPr sz="1100" spc="105"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ServerName</a:t>
            </a:r>
            <a:r>
              <a:rPr sz="1100" spc="-260"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extension</a:t>
            </a:r>
            <a:r>
              <a:rPr sz="1100" spc="-275" dirty="0">
                <a:latin typeface="宋体" panose="02010600030101010101" pitchFamily="2" charset="-122"/>
                <a:cs typeface="宋体" panose="02010600030101010101" pitchFamily="2" charset="-122"/>
              </a:rPr>
              <a:t> </a:t>
            </a:r>
            <a:r>
              <a:rPr sz="1100" spc="-60" dirty="0">
                <a:latin typeface="宋体" panose="02010600030101010101" pitchFamily="2" charset="-122"/>
                <a:cs typeface="宋体" panose="02010600030101010101" pitchFamily="2" charset="-122"/>
              </a:rPr>
              <a:t>to</a:t>
            </a:r>
            <a:r>
              <a:rPr sz="1100" spc="-260" dirty="0">
                <a:latin typeface="宋体" panose="02010600030101010101" pitchFamily="2" charset="-122"/>
                <a:cs typeface="宋体" panose="02010600030101010101" pitchFamily="2" charset="-122"/>
              </a:rPr>
              <a:t> </a:t>
            </a:r>
            <a:r>
              <a:rPr sz="1100" spc="-90" dirty="0">
                <a:latin typeface="宋体" panose="02010600030101010101" pitchFamily="2" charset="-122"/>
                <a:cs typeface="宋体" panose="02010600030101010101" pitchFamily="2" charset="-122"/>
              </a:rPr>
              <a:t>indicate</a:t>
            </a:r>
            <a:r>
              <a:rPr sz="1100" spc="-260"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the</a:t>
            </a:r>
            <a:r>
              <a:rPr sz="1100" spc="-254" dirty="0">
                <a:latin typeface="宋体" panose="02010600030101010101" pitchFamily="2" charset="-122"/>
                <a:cs typeface="宋体" panose="02010600030101010101" pitchFamily="2" charset="-122"/>
              </a:rPr>
              <a:t> </a:t>
            </a:r>
            <a:r>
              <a:rPr sz="1100" spc="110" dirty="0">
                <a:latin typeface="宋体" panose="02010600030101010101" pitchFamily="2" charset="-122"/>
                <a:cs typeface="宋体" panose="02010600030101010101" pitchFamily="2" charset="-122"/>
              </a:rPr>
              <a:t>name</a:t>
            </a:r>
            <a:r>
              <a:rPr sz="1100" spc="-280" dirty="0">
                <a:latin typeface="宋体" panose="02010600030101010101" pitchFamily="2" charset="-122"/>
                <a:cs typeface="宋体" panose="02010600030101010101" pitchFamily="2" charset="-122"/>
              </a:rPr>
              <a:t> </a:t>
            </a:r>
            <a:r>
              <a:rPr sz="1100" spc="-80" dirty="0">
                <a:latin typeface="宋体" panose="02010600030101010101" pitchFamily="2" charset="-122"/>
                <a:cs typeface="宋体" panose="02010600030101010101" pitchFamily="2" charset="-122"/>
              </a:rPr>
              <a:t>of</a:t>
            </a:r>
            <a:r>
              <a:rPr sz="1100" spc="-254" dirty="0">
                <a:latin typeface="宋体" panose="02010600030101010101" pitchFamily="2" charset="-122"/>
                <a:cs typeface="宋体" panose="02010600030101010101" pitchFamily="2" charset="-122"/>
              </a:rPr>
              <a:t> </a:t>
            </a:r>
            <a:r>
              <a:rPr sz="1100" spc="-45" dirty="0">
                <a:latin typeface="宋体" panose="02010600030101010101" pitchFamily="2" charset="-122"/>
                <a:cs typeface="宋体" panose="02010600030101010101" pitchFamily="2" charset="-122"/>
              </a:rPr>
              <a:t>the</a:t>
            </a:r>
            <a:r>
              <a:rPr sz="1100" spc="-254" dirty="0">
                <a:latin typeface="宋体" panose="02010600030101010101" pitchFamily="2" charset="-122"/>
                <a:cs typeface="宋体" panose="02010600030101010101" pitchFamily="2" charset="-122"/>
              </a:rPr>
              <a:t> </a:t>
            </a:r>
            <a:r>
              <a:rPr sz="1100" spc="-114" dirty="0">
                <a:latin typeface="宋体" panose="02010600030101010101" pitchFamily="2" charset="-122"/>
                <a:cs typeface="宋体" panose="02010600030101010101" pitchFamily="2" charset="-122"/>
              </a:rPr>
              <a:t>server. </a:t>
            </a:r>
            <a:r>
              <a:rPr sz="1100" spc="-535"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s</a:t>
            </a:r>
            <a:r>
              <a:rPr sz="1100" spc="15" dirty="0">
                <a:latin typeface="宋体" panose="02010600030101010101" pitchFamily="2" charset="-122"/>
                <a:cs typeface="宋体" panose="02010600030101010101" pitchFamily="2" charset="-122"/>
              </a:rPr>
              <a:t>e</a:t>
            </a:r>
            <a:r>
              <a:rPr sz="1100" spc="-110" dirty="0">
                <a:latin typeface="宋体" panose="02010600030101010101" pitchFamily="2" charset="-122"/>
                <a:cs typeface="宋体" panose="02010600030101010101" pitchFamily="2" charset="-122"/>
              </a:rPr>
              <a:t>r</a:t>
            </a:r>
            <a:r>
              <a:rPr sz="1100" spc="-120" dirty="0">
                <a:latin typeface="宋体" panose="02010600030101010101" pitchFamily="2" charset="-122"/>
                <a:cs typeface="宋体" panose="02010600030101010101" pitchFamily="2" charset="-122"/>
              </a:rPr>
              <a:t>v</a:t>
            </a:r>
            <a:r>
              <a:rPr sz="1100" spc="15" dirty="0">
                <a:latin typeface="宋体" panose="02010600030101010101" pitchFamily="2" charset="-122"/>
                <a:cs typeface="宋体" panose="02010600030101010101" pitchFamily="2" charset="-122"/>
              </a:rPr>
              <a:t>e</a:t>
            </a:r>
            <a:r>
              <a:rPr sz="1100" spc="-75" dirty="0">
                <a:latin typeface="宋体" panose="02010600030101010101" pitchFamily="2" charset="-122"/>
                <a:cs typeface="宋体" panose="02010600030101010101" pitchFamily="2" charset="-122"/>
              </a:rPr>
              <a:t>r_n</a:t>
            </a:r>
            <a:r>
              <a:rPr sz="1100" spc="185" dirty="0">
                <a:latin typeface="宋体" panose="02010600030101010101" pitchFamily="2" charset="-122"/>
                <a:cs typeface="宋体" panose="02010600030101010101" pitchFamily="2" charset="-122"/>
              </a:rPr>
              <a:t>am</a:t>
            </a:r>
            <a:r>
              <a:rPr sz="1100" spc="25" dirty="0">
                <a:latin typeface="宋体" panose="02010600030101010101" pitchFamily="2" charset="-122"/>
                <a:cs typeface="宋体" panose="02010600030101010101" pitchFamily="2" charset="-122"/>
              </a:rPr>
              <a:t>e</a:t>
            </a:r>
            <a:r>
              <a:rPr sz="1100" spc="-310" dirty="0">
                <a:latin typeface="宋体" panose="02010600030101010101" pitchFamily="2" charset="-122"/>
                <a:cs typeface="宋体" panose="02010600030101010101" pitchFamily="2" charset="-122"/>
              </a:rPr>
              <a:t>:</a:t>
            </a:r>
            <a:r>
              <a:rPr sz="1100" spc="-285" dirty="0">
                <a:latin typeface="宋体" panose="02010600030101010101" pitchFamily="2" charset="-122"/>
                <a:cs typeface="宋体" panose="02010600030101010101" pitchFamily="2" charset="-122"/>
              </a:rPr>
              <a:t> </a:t>
            </a:r>
            <a:r>
              <a:rPr sz="1100" spc="175" dirty="0">
                <a:latin typeface="宋体" panose="02010600030101010101" pitchFamily="2" charset="-122"/>
                <a:cs typeface="宋体" panose="02010600030101010101" pitchFamily="2" charset="-122"/>
              </a:rPr>
              <a:t>&lt;</a:t>
            </a:r>
            <a:r>
              <a:rPr sz="1100" spc="-105" dirty="0">
                <a:latin typeface="宋体" panose="02010600030101010101" pitchFamily="2" charset="-122"/>
                <a:cs typeface="宋体" panose="02010600030101010101" pitchFamily="2" charset="-122"/>
              </a:rPr>
              <a:t>s</a:t>
            </a:r>
            <a:r>
              <a:rPr sz="1100" spc="-160" dirty="0">
                <a:latin typeface="宋体" panose="02010600030101010101" pitchFamily="2" charset="-122"/>
                <a:cs typeface="宋体" panose="02010600030101010101" pitchFamily="2" charset="-122"/>
              </a:rPr>
              <a:t>trin</a:t>
            </a:r>
            <a:r>
              <a:rPr sz="1100" spc="125" dirty="0">
                <a:latin typeface="宋体" panose="02010600030101010101" pitchFamily="2" charset="-122"/>
                <a:cs typeface="宋体" panose="02010600030101010101" pitchFamily="2" charset="-122"/>
              </a:rPr>
              <a:t>g</a:t>
            </a:r>
            <a:r>
              <a:rPr sz="1100" spc="130" dirty="0">
                <a:latin typeface="宋体" panose="02010600030101010101" pitchFamily="2" charset="-122"/>
                <a:cs typeface="宋体" panose="02010600030101010101" pitchFamily="2" charset="-122"/>
              </a:rPr>
              <a:t>&gt;</a:t>
            </a:r>
            <a:r>
              <a:rPr sz="1100" spc="-240"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a:lnSpc>
                <a:spcPct val="100000"/>
              </a:lnSpc>
              <a:spcBef>
                <a:spcPts val="40"/>
              </a:spcBef>
            </a:pPr>
            <a:endParaRPr sz="1000">
              <a:latin typeface="宋体" panose="02010600030101010101" pitchFamily="2" charset="-122"/>
              <a:cs typeface="宋体" panose="02010600030101010101" pitchFamily="2" charset="-122"/>
            </a:endParaRPr>
          </a:p>
          <a:p>
            <a:pPr marL="299720" marR="4996815">
              <a:lnSpc>
                <a:spcPct val="100000"/>
              </a:lnSpc>
            </a:pPr>
            <a:r>
              <a:rPr sz="1100" spc="105"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spc="-40" dirty="0">
                <a:latin typeface="宋体" panose="02010600030101010101" pitchFamily="2" charset="-122"/>
                <a:cs typeface="宋体" panose="02010600030101010101" pitchFamily="2" charset="-122"/>
              </a:rPr>
              <a:t>Optional</a:t>
            </a:r>
            <a:r>
              <a:rPr sz="1100" spc="-254" dirty="0">
                <a:latin typeface="宋体" panose="02010600030101010101" pitchFamily="2" charset="-122"/>
                <a:cs typeface="宋体" panose="02010600030101010101" pitchFamily="2" charset="-122"/>
              </a:rPr>
              <a:t> </a:t>
            </a:r>
            <a:r>
              <a:rPr sz="1100" spc="40" dirty="0">
                <a:latin typeface="宋体" panose="02010600030101010101" pitchFamily="2" charset="-122"/>
                <a:cs typeface="宋体" panose="02010600030101010101" pitchFamily="2" charset="-122"/>
              </a:rPr>
              <a:t>namespace</a:t>
            </a:r>
            <a:r>
              <a:rPr sz="1100" spc="-275" dirty="0">
                <a:latin typeface="宋体" panose="02010600030101010101" pitchFamily="2" charset="-122"/>
                <a:cs typeface="宋体" panose="02010600030101010101" pitchFamily="2" charset="-122"/>
              </a:rPr>
              <a:t> </a:t>
            </a:r>
            <a:r>
              <a:rPr sz="1100" spc="-90" dirty="0">
                <a:latin typeface="宋体" panose="02010600030101010101" pitchFamily="2" charset="-122"/>
                <a:cs typeface="宋体" panose="02010600030101010101" pitchFamily="2" charset="-122"/>
              </a:rPr>
              <a:t>discovery.</a:t>
            </a:r>
            <a:r>
              <a:rPr sz="1100" spc="-254" dirty="0">
                <a:latin typeface="宋体" panose="02010600030101010101" pitchFamily="2" charset="-122"/>
                <a:cs typeface="宋体" panose="02010600030101010101" pitchFamily="2" charset="-122"/>
              </a:rPr>
              <a:t> If</a:t>
            </a:r>
            <a:r>
              <a:rPr sz="1100" spc="-245" dirty="0">
                <a:latin typeface="宋体" panose="02010600030101010101" pitchFamily="2" charset="-122"/>
                <a:cs typeface="宋体" panose="02010600030101010101" pitchFamily="2" charset="-122"/>
              </a:rPr>
              <a:t> </a:t>
            </a:r>
            <a:r>
              <a:rPr sz="1100" spc="-60" dirty="0">
                <a:latin typeface="宋体" panose="02010600030101010101" pitchFamily="2" charset="-122"/>
                <a:cs typeface="宋体" panose="02010600030101010101" pitchFamily="2" charset="-122"/>
              </a:rPr>
              <a:t>omitted,</a:t>
            </a:r>
            <a:r>
              <a:rPr sz="1100" spc="-254" dirty="0">
                <a:latin typeface="宋体" panose="02010600030101010101" pitchFamily="2" charset="-122"/>
                <a:cs typeface="宋体" panose="02010600030101010101" pitchFamily="2" charset="-122"/>
              </a:rPr>
              <a:t> </a:t>
            </a:r>
            <a:r>
              <a:rPr sz="1100" spc="-204" dirty="0">
                <a:latin typeface="宋体" panose="02010600030101010101" pitchFamily="2" charset="-122"/>
                <a:cs typeface="宋体" panose="02010600030101010101" pitchFamily="2" charset="-122"/>
              </a:rPr>
              <a:t>all</a:t>
            </a:r>
            <a:r>
              <a:rPr sz="1100" spc="-240" dirty="0">
                <a:latin typeface="宋体" panose="02010600030101010101" pitchFamily="2" charset="-122"/>
                <a:cs typeface="宋体" panose="02010600030101010101" pitchFamily="2" charset="-122"/>
              </a:rPr>
              <a:t> </a:t>
            </a:r>
            <a:r>
              <a:rPr sz="1100" spc="25" dirty="0">
                <a:latin typeface="宋体" panose="02010600030101010101" pitchFamily="2" charset="-122"/>
                <a:cs typeface="宋体" panose="02010600030101010101" pitchFamily="2" charset="-122"/>
              </a:rPr>
              <a:t>namespaces</a:t>
            </a:r>
            <a:r>
              <a:rPr sz="1100" spc="-275" dirty="0">
                <a:latin typeface="宋体" panose="02010600030101010101" pitchFamily="2" charset="-122"/>
                <a:cs typeface="宋体" panose="02010600030101010101" pitchFamily="2" charset="-122"/>
              </a:rPr>
              <a:t> </a:t>
            </a:r>
            <a:r>
              <a:rPr sz="1100" spc="-60" dirty="0">
                <a:latin typeface="宋体" panose="02010600030101010101" pitchFamily="2" charset="-122"/>
                <a:cs typeface="宋体" panose="02010600030101010101" pitchFamily="2" charset="-122"/>
              </a:rPr>
              <a:t>are</a:t>
            </a:r>
            <a:r>
              <a:rPr sz="1100" spc="-240" dirty="0">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used. </a:t>
            </a:r>
            <a:r>
              <a:rPr sz="1100" spc="-535" dirty="0">
                <a:latin typeface="宋体" panose="02010600030101010101" pitchFamily="2" charset="-122"/>
                <a:cs typeface="宋体" panose="02010600030101010101" pitchFamily="2" charset="-122"/>
              </a:rPr>
              <a:t> </a:t>
            </a:r>
            <a:r>
              <a:rPr sz="1100" spc="-5" dirty="0">
                <a:latin typeface="宋体" panose="02010600030101010101" pitchFamily="2" charset="-122"/>
                <a:cs typeface="宋体" panose="02010600030101010101" pitchFamily="2" charset="-122"/>
              </a:rPr>
              <a:t>namespaces:</a:t>
            </a:r>
            <a:endParaRPr sz="1100">
              <a:latin typeface="宋体" panose="02010600030101010101" pitchFamily="2" charset="-122"/>
              <a:cs typeface="宋体" panose="02010600030101010101" pitchFamily="2" charset="-122"/>
            </a:endParaRPr>
          </a:p>
          <a:p>
            <a:pPr marL="375920">
              <a:lnSpc>
                <a:spcPct val="100000"/>
              </a:lnSpc>
            </a:pPr>
            <a:r>
              <a:rPr sz="1100" spc="5" dirty="0">
                <a:latin typeface="宋体" panose="02010600030101010101" pitchFamily="2" charset="-122"/>
                <a:cs typeface="宋体" panose="02010600030101010101" pitchFamily="2" charset="-122"/>
              </a:rPr>
              <a:t>names:</a:t>
            </a:r>
            <a:endParaRPr sz="1100">
              <a:latin typeface="宋体" panose="02010600030101010101" pitchFamily="2" charset="-122"/>
              <a:cs typeface="宋体" panose="02010600030101010101" pitchFamily="2" charset="-122"/>
            </a:endParaRPr>
          </a:p>
          <a:p>
            <a:pPr marL="452120">
              <a:lnSpc>
                <a:spcPct val="100000"/>
              </a:lnSpc>
            </a:pPr>
            <a:r>
              <a:rPr sz="1100" spc="-229" dirty="0">
                <a:latin typeface="宋体" panose="02010600030101010101" pitchFamily="2" charset="-122"/>
                <a:cs typeface="宋体" panose="02010600030101010101" pitchFamily="2" charset="-122"/>
              </a:rPr>
              <a:t>[</a:t>
            </a:r>
            <a:r>
              <a:rPr sz="1100" spc="-245" dirty="0">
                <a:latin typeface="宋体" panose="02010600030101010101" pitchFamily="2" charset="-122"/>
                <a:cs typeface="宋体" panose="02010600030101010101" pitchFamily="2" charset="-122"/>
              </a:rPr>
              <a:t> </a:t>
            </a:r>
            <a:r>
              <a:rPr sz="110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175" dirty="0">
                <a:latin typeface="宋体" panose="02010600030101010101" pitchFamily="2" charset="-122"/>
                <a:cs typeface="宋体" panose="02010600030101010101" pitchFamily="2" charset="-122"/>
              </a:rPr>
              <a:t>&lt;</a:t>
            </a:r>
            <a:r>
              <a:rPr sz="1100" spc="-105" dirty="0">
                <a:latin typeface="宋体" panose="02010600030101010101" pitchFamily="2" charset="-122"/>
                <a:cs typeface="宋体" panose="02010600030101010101" pitchFamily="2" charset="-122"/>
              </a:rPr>
              <a:t>s</a:t>
            </a:r>
            <a:r>
              <a:rPr sz="1100" spc="-160" dirty="0">
                <a:latin typeface="宋体" panose="02010600030101010101" pitchFamily="2" charset="-122"/>
                <a:cs typeface="宋体" panose="02010600030101010101" pitchFamily="2" charset="-122"/>
              </a:rPr>
              <a:t>trin</a:t>
            </a:r>
            <a:r>
              <a:rPr sz="1100" spc="125" dirty="0">
                <a:latin typeface="宋体" panose="02010600030101010101" pitchFamily="2" charset="-122"/>
                <a:cs typeface="宋体" panose="02010600030101010101" pitchFamily="2" charset="-122"/>
              </a:rPr>
              <a:t>g</a:t>
            </a:r>
            <a:r>
              <a:rPr sz="1100" spc="130" dirty="0">
                <a:latin typeface="宋体" panose="02010600030101010101" pitchFamily="2" charset="-122"/>
                <a:cs typeface="宋体" panose="02010600030101010101" pitchFamily="2" charset="-122"/>
              </a:rPr>
              <a:t>&gt;</a:t>
            </a:r>
            <a:r>
              <a:rPr sz="1100" spc="-250" dirty="0">
                <a:latin typeface="宋体" panose="02010600030101010101" pitchFamily="2" charset="-122"/>
                <a:cs typeface="宋体" panose="02010600030101010101" pitchFamily="2" charset="-122"/>
              </a:rPr>
              <a:t> </a:t>
            </a:r>
            <a:r>
              <a:rPr sz="1100" spc="-229"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a:lnSpc>
                <a:spcPct val="100000"/>
              </a:lnSpc>
              <a:spcBef>
                <a:spcPts val="30"/>
              </a:spcBef>
            </a:pPr>
            <a:endParaRPr sz="1350">
              <a:latin typeface="宋体" panose="02010600030101010101" pitchFamily="2" charset="-122"/>
              <a:cs typeface="宋体" panose="02010600030101010101" pitchFamily="2" charset="-122"/>
            </a:endParaRPr>
          </a:p>
          <a:p>
            <a:pPr marL="295910" indent="-283210">
              <a:lnSpc>
                <a:spcPct val="100000"/>
              </a:lnSpc>
              <a:buClr>
                <a:srgbClr val="4770C4"/>
              </a:buClr>
              <a:buSzPct val="114000"/>
              <a:buFont typeface="Wingdings" panose="05000000000000000000"/>
              <a:buChar char=""/>
              <a:tabLst>
                <a:tab pos="295910" algn="l"/>
              </a:tabLst>
            </a:pPr>
            <a:r>
              <a:rPr sz="1450" spc="-10" dirty="0">
                <a:latin typeface="宋体" panose="02010600030101010101" pitchFamily="2" charset="-122"/>
                <a:cs typeface="宋体" panose="02010600030101010101" pitchFamily="2" charset="-122"/>
              </a:rPr>
              <a:t>配置示例参考：</a:t>
            </a:r>
            <a:r>
              <a:rPr sz="1450" dirty="0">
                <a:latin typeface="宋体" panose="02010600030101010101" pitchFamily="2" charset="-122"/>
                <a:cs typeface="宋体" panose="02010600030101010101" pitchFamily="2" charset="-122"/>
              </a:rPr>
              <a:t>h</a:t>
            </a:r>
            <a:r>
              <a:rPr sz="1450" spc="-200" dirty="0">
                <a:latin typeface="宋体" panose="02010600030101010101" pitchFamily="2" charset="-122"/>
                <a:cs typeface="宋体" panose="02010600030101010101" pitchFamily="2" charset="-122"/>
              </a:rPr>
              <a:t>tt</a:t>
            </a:r>
            <a:r>
              <a:rPr sz="1450" spc="-210" dirty="0">
                <a:latin typeface="宋体" panose="02010600030101010101" pitchFamily="2" charset="-122"/>
                <a:cs typeface="宋体" panose="02010600030101010101" pitchFamily="2" charset="-122"/>
              </a:rPr>
              <a:t>p</a:t>
            </a:r>
            <a:r>
              <a:rPr sz="1450" spc="-200" dirty="0">
                <a:latin typeface="宋体" panose="02010600030101010101" pitchFamily="2" charset="-122"/>
                <a:cs typeface="宋体" panose="02010600030101010101" pitchFamily="2" charset="-122"/>
              </a:rPr>
              <a:t>s</a:t>
            </a:r>
            <a:r>
              <a:rPr sz="1450" spc="-409" dirty="0">
                <a:latin typeface="宋体" panose="02010600030101010101" pitchFamily="2" charset="-122"/>
                <a:cs typeface="宋体" panose="02010600030101010101" pitchFamily="2" charset="-122"/>
              </a:rPr>
              <a:t>:</a:t>
            </a:r>
            <a:r>
              <a:rPr sz="1450" spc="-30" dirty="0">
                <a:latin typeface="宋体" panose="02010600030101010101" pitchFamily="2" charset="-122"/>
                <a:cs typeface="宋体" panose="02010600030101010101" pitchFamily="2" charset="-122"/>
              </a:rPr>
              <a:t>//g</a:t>
            </a:r>
            <a:r>
              <a:rPr sz="1450" spc="-235" dirty="0">
                <a:latin typeface="宋体" panose="02010600030101010101" pitchFamily="2" charset="-122"/>
                <a:cs typeface="宋体" panose="02010600030101010101" pitchFamily="2" charset="-122"/>
              </a:rPr>
              <a:t>it</a:t>
            </a:r>
            <a:r>
              <a:rPr sz="1450" spc="-240" dirty="0">
                <a:latin typeface="宋体" panose="02010600030101010101" pitchFamily="2" charset="-122"/>
                <a:cs typeface="宋体" panose="02010600030101010101" pitchFamily="2" charset="-122"/>
              </a:rPr>
              <a:t>h</a:t>
            </a:r>
            <a:r>
              <a:rPr sz="1450" spc="-20" dirty="0">
                <a:latin typeface="宋体" panose="02010600030101010101" pitchFamily="2" charset="-122"/>
                <a:cs typeface="宋体" panose="02010600030101010101" pitchFamily="2" charset="-122"/>
              </a:rPr>
              <a:t>u</a:t>
            </a:r>
            <a:r>
              <a:rPr sz="1450" dirty="0">
                <a:latin typeface="宋体" panose="02010600030101010101" pitchFamily="2" charset="-122"/>
                <a:cs typeface="宋体" panose="02010600030101010101" pitchFamily="2" charset="-122"/>
              </a:rPr>
              <a:t>b</a:t>
            </a:r>
            <a:r>
              <a:rPr sz="1450" spc="-409" dirty="0">
                <a:latin typeface="宋体" panose="02010600030101010101" pitchFamily="2" charset="-122"/>
                <a:cs typeface="宋体" panose="02010600030101010101" pitchFamily="2" charset="-122"/>
              </a:rPr>
              <a:t>.</a:t>
            </a:r>
            <a:r>
              <a:rPr sz="1450" spc="-60" dirty="0">
                <a:latin typeface="宋体" panose="02010600030101010101" pitchFamily="2" charset="-122"/>
                <a:cs typeface="宋体" panose="02010600030101010101" pitchFamily="2" charset="-122"/>
              </a:rPr>
              <a:t>c</a:t>
            </a:r>
            <a:r>
              <a:rPr sz="1450" spc="-65" dirty="0">
                <a:latin typeface="宋体" panose="02010600030101010101" pitchFamily="2" charset="-122"/>
                <a:cs typeface="宋体" panose="02010600030101010101" pitchFamily="2" charset="-122"/>
              </a:rPr>
              <a:t>o</a:t>
            </a:r>
            <a:r>
              <a:rPr sz="1450" spc="80" dirty="0">
                <a:latin typeface="宋体" panose="02010600030101010101" pitchFamily="2" charset="-122"/>
                <a:cs typeface="宋体" panose="02010600030101010101" pitchFamily="2" charset="-122"/>
              </a:rPr>
              <a:t>m/iK</a:t>
            </a:r>
            <a:r>
              <a:rPr sz="1450" spc="-20" dirty="0">
                <a:latin typeface="宋体" panose="02010600030101010101" pitchFamily="2" charset="-122"/>
                <a:cs typeface="宋体" panose="02010600030101010101" pitchFamily="2" charset="-122"/>
              </a:rPr>
              <a:t>u</a:t>
            </a:r>
            <a:r>
              <a:rPr sz="1450" dirty="0">
                <a:latin typeface="宋体" panose="02010600030101010101" pitchFamily="2" charset="-122"/>
                <a:cs typeface="宋体" panose="02010600030101010101" pitchFamily="2" charset="-122"/>
              </a:rPr>
              <a:t>b</a:t>
            </a:r>
            <a:r>
              <a:rPr sz="1450" spc="-125" dirty="0">
                <a:latin typeface="宋体" panose="02010600030101010101" pitchFamily="2" charset="-122"/>
                <a:cs typeface="宋体" panose="02010600030101010101" pitchFamily="2" charset="-122"/>
              </a:rPr>
              <a:t>er</a:t>
            </a:r>
            <a:r>
              <a:rPr sz="1450" spc="-130" dirty="0">
                <a:latin typeface="宋体" panose="02010600030101010101" pitchFamily="2" charset="-122"/>
                <a:cs typeface="宋体" panose="02010600030101010101" pitchFamily="2" charset="-122"/>
              </a:rPr>
              <a:t>n</a:t>
            </a:r>
            <a:r>
              <a:rPr sz="1450" spc="-135" dirty="0">
                <a:latin typeface="宋体" panose="02010600030101010101" pitchFamily="2" charset="-122"/>
                <a:cs typeface="宋体" panose="02010600030101010101" pitchFamily="2" charset="-122"/>
              </a:rPr>
              <a:t>etes/</a:t>
            </a:r>
            <a:r>
              <a:rPr sz="1450" spc="-130" dirty="0">
                <a:latin typeface="宋体" panose="02010600030101010101" pitchFamily="2" charset="-122"/>
                <a:cs typeface="宋体" panose="02010600030101010101" pitchFamily="2" charset="-122"/>
              </a:rPr>
              <a:t>k</a:t>
            </a:r>
            <a:r>
              <a:rPr sz="1450" spc="-50" dirty="0">
                <a:latin typeface="宋体" panose="02010600030101010101" pitchFamily="2" charset="-122"/>
                <a:cs typeface="宋体" panose="02010600030101010101" pitchFamily="2" charset="-122"/>
              </a:rPr>
              <a:t>8</a:t>
            </a:r>
            <a:r>
              <a:rPr sz="1450" spc="-180" dirty="0">
                <a:latin typeface="宋体" panose="02010600030101010101" pitchFamily="2" charset="-122"/>
                <a:cs typeface="宋体" panose="02010600030101010101" pitchFamily="2" charset="-122"/>
              </a:rPr>
              <a:t>s</a:t>
            </a:r>
            <a:r>
              <a:rPr sz="1450" spc="-280" dirty="0">
                <a:latin typeface="宋体" panose="02010600030101010101" pitchFamily="2" charset="-122"/>
                <a:cs typeface="宋体" panose="02010600030101010101" pitchFamily="2" charset="-122"/>
              </a:rPr>
              <a:t>-</a:t>
            </a:r>
            <a:r>
              <a:rPr sz="1450" dirty="0">
                <a:latin typeface="宋体" panose="02010600030101010101" pitchFamily="2" charset="-122"/>
                <a:cs typeface="宋体" panose="02010600030101010101" pitchFamily="2" charset="-122"/>
              </a:rPr>
              <a:t>p</a:t>
            </a:r>
            <a:r>
              <a:rPr sz="1450" spc="30" dirty="0">
                <a:latin typeface="宋体" panose="02010600030101010101" pitchFamily="2" charset="-122"/>
                <a:cs typeface="宋体" panose="02010600030101010101" pitchFamily="2" charset="-122"/>
              </a:rPr>
              <a:t>rom/</a:t>
            </a:r>
            <a:r>
              <a:rPr sz="1450" spc="20" dirty="0">
                <a:latin typeface="宋体" panose="02010600030101010101" pitchFamily="2" charset="-122"/>
                <a:cs typeface="宋体" panose="02010600030101010101" pitchFamily="2" charset="-122"/>
              </a:rPr>
              <a:t>b</a:t>
            </a:r>
            <a:r>
              <a:rPr sz="1450" spc="-130" dirty="0">
                <a:latin typeface="宋体" panose="02010600030101010101" pitchFamily="2" charset="-122"/>
                <a:cs typeface="宋体" panose="02010600030101010101" pitchFamily="2" charset="-122"/>
              </a:rPr>
              <a:t>lo</a:t>
            </a:r>
            <a:r>
              <a:rPr sz="1450" spc="-140" dirty="0">
                <a:latin typeface="宋体" panose="02010600030101010101" pitchFamily="2" charset="-122"/>
                <a:cs typeface="宋体" panose="02010600030101010101" pitchFamily="2" charset="-122"/>
              </a:rPr>
              <a:t>b</a:t>
            </a:r>
            <a:r>
              <a:rPr sz="1450" spc="80" dirty="0">
                <a:latin typeface="宋体" panose="02010600030101010101" pitchFamily="2" charset="-122"/>
                <a:cs typeface="宋体" panose="02010600030101010101" pitchFamily="2" charset="-122"/>
              </a:rPr>
              <a:t>/m</a:t>
            </a:r>
            <a:r>
              <a:rPr sz="1450" spc="75" dirty="0">
                <a:latin typeface="宋体" panose="02010600030101010101" pitchFamily="2" charset="-122"/>
                <a:cs typeface="宋体" panose="02010600030101010101" pitchFamily="2" charset="-122"/>
              </a:rPr>
              <a:t>a</a:t>
            </a:r>
            <a:r>
              <a:rPr sz="1450" spc="-200" dirty="0">
                <a:latin typeface="宋体" panose="02010600030101010101" pitchFamily="2" charset="-122"/>
                <a:cs typeface="宋体" panose="02010600030101010101" pitchFamily="2" charset="-122"/>
              </a:rPr>
              <a:t>s</a:t>
            </a:r>
            <a:r>
              <a:rPr sz="1450" spc="-135" dirty="0">
                <a:latin typeface="宋体" panose="02010600030101010101" pitchFamily="2" charset="-122"/>
                <a:cs typeface="宋体" panose="02010600030101010101" pitchFamily="2" charset="-122"/>
              </a:rPr>
              <a:t>ter/</a:t>
            </a:r>
            <a:r>
              <a:rPr sz="1450" spc="-140" dirty="0">
                <a:latin typeface="宋体" panose="02010600030101010101" pitchFamily="2" charset="-122"/>
                <a:cs typeface="宋体" panose="02010600030101010101" pitchFamily="2" charset="-122"/>
              </a:rPr>
              <a:t>p</a:t>
            </a:r>
            <a:r>
              <a:rPr sz="1450" spc="5" dirty="0">
                <a:latin typeface="宋体" panose="02010600030101010101" pitchFamily="2" charset="-122"/>
                <a:cs typeface="宋体" panose="02010600030101010101" pitchFamily="2" charset="-122"/>
              </a:rPr>
              <a:t>rome</a:t>
            </a:r>
            <a:r>
              <a:rPr sz="1450" spc="-300" dirty="0">
                <a:latin typeface="宋体" panose="02010600030101010101" pitchFamily="2" charset="-122"/>
                <a:cs typeface="宋体" panose="02010600030101010101" pitchFamily="2" charset="-122"/>
              </a:rPr>
              <a:t>t</a:t>
            </a:r>
            <a:r>
              <a:rPr sz="1450" dirty="0">
                <a:latin typeface="宋体" panose="02010600030101010101" pitchFamily="2" charset="-122"/>
                <a:cs typeface="宋体" panose="02010600030101010101" pitchFamily="2" charset="-122"/>
              </a:rPr>
              <a:t>h</a:t>
            </a:r>
            <a:r>
              <a:rPr sz="1450" spc="-114" dirty="0">
                <a:latin typeface="宋体" panose="02010600030101010101" pitchFamily="2" charset="-122"/>
                <a:cs typeface="宋体" panose="02010600030101010101" pitchFamily="2" charset="-122"/>
              </a:rPr>
              <a:t>eu</a:t>
            </a:r>
            <a:r>
              <a:rPr sz="1450" spc="-110" dirty="0">
                <a:latin typeface="宋体" panose="02010600030101010101" pitchFamily="2" charset="-122"/>
                <a:cs typeface="宋体" panose="02010600030101010101" pitchFamily="2" charset="-122"/>
              </a:rPr>
              <a:t>s</a:t>
            </a:r>
            <a:r>
              <a:rPr sz="1450" dirty="0">
                <a:latin typeface="宋体" panose="02010600030101010101" pitchFamily="2" charset="-122"/>
                <a:cs typeface="宋体" panose="02010600030101010101" pitchFamily="2" charset="-122"/>
              </a:rPr>
              <a:t>/</a:t>
            </a:r>
            <a:r>
              <a:rPr sz="1450" spc="-5" dirty="0">
                <a:latin typeface="宋体" panose="02010600030101010101" pitchFamily="2" charset="-122"/>
                <a:cs typeface="宋体" panose="02010600030101010101" pitchFamily="2" charset="-122"/>
              </a:rPr>
              <a:t>p</a:t>
            </a:r>
            <a:r>
              <a:rPr sz="1450" spc="5" dirty="0">
                <a:latin typeface="宋体" panose="02010600030101010101" pitchFamily="2" charset="-122"/>
                <a:cs typeface="宋体" panose="02010600030101010101" pitchFamily="2" charset="-122"/>
              </a:rPr>
              <a:t>rom</a:t>
            </a:r>
            <a:r>
              <a:rPr sz="1450" dirty="0">
                <a:latin typeface="宋体" panose="02010600030101010101" pitchFamily="2" charset="-122"/>
                <a:cs typeface="宋体" panose="02010600030101010101" pitchFamily="2" charset="-122"/>
              </a:rPr>
              <a:t>e</a:t>
            </a:r>
            <a:r>
              <a:rPr sz="1450" spc="-300" dirty="0">
                <a:latin typeface="宋体" panose="02010600030101010101" pitchFamily="2" charset="-122"/>
                <a:cs typeface="宋体" panose="02010600030101010101" pitchFamily="2" charset="-122"/>
              </a:rPr>
              <a:t>t</a:t>
            </a:r>
            <a:r>
              <a:rPr sz="1450" dirty="0">
                <a:latin typeface="宋体" panose="02010600030101010101" pitchFamily="2" charset="-122"/>
                <a:cs typeface="宋体" panose="02010600030101010101" pitchFamily="2" charset="-122"/>
              </a:rPr>
              <a:t>h</a:t>
            </a:r>
            <a:r>
              <a:rPr sz="1450" spc="-114" dirty="0">
                <a:latin typeface="宋体" panose="02010600030101010101" pitchFamily="2" charset="-122"/>
                <a:cs typeface="宋体" panose="02010600030101010101" pitchFamily="2" charset="-122"/>
              </a:rPr>
              <a:t>eu</a:t>
            </a:r>
            <a:r>
              <a:rPr sz="1450" spc="-100" dirty="0">
                <a:latin typeface="宋体" panose="02010600030101010101" pitchFamily="2" charset="-122"/>
                <a:cs typeface="宋体" panose="02010600030101010101" pitchFamily="2" charset="-122"/>
              </a:rPr>
              <a:t>s</a:t>
            </a:r>
            <a:r>
              <a:rPr sz="1450" spc="-280" dirty="0">
                <a:latin typeface="宋体" panose="02010600030101010101" pitchFamily="2" charset="-122"/>
                <a:cs typeface="宋体" panose="02010600030101010101" pitchFamily="2" charset="-122"/>
              </a:rPr>
              <a:t>-</a:t>
            </a:r>
            <a:r>
              <a:rPr sz="1450" spc="-195" dirty="0">
                <a:latin typeface="宋体" panose="02010600030101010101" pitchFamily="2" charset="-122"/>
                <a:cs typeface="宋体" panose="02010600030101010101" pitchFamily="2" charset="-122"/>
              </a:rPr>
              <a:t>cf</a:t>
            </a:r>
            <a:r>
              <a:rPr sz="1450" spc="-80" dirty="0">
                <a:latin typeface="宋体" panose="02010600030101010101" pitchFamily="2" charset="-122"/>
                <a:cs typeface="宋体" panose="02010600030101010101" pitchFamily="2" charset="-122"/>
              </a:rPr>
              <a:t>g</a:t>
            </a:r>
            <a:r>
              <a:rPr sz="1450" spc="-409" dirty="0">
                <a:latin typeface="宋体" panose="02010600030101010101" pitchFamily="2" charset="-122"/>
                <a:cs typeface="宋体" panose="02010600030101010101" pitchFamily="2" charset="-122"/>
              </a:rPr>
              <a:t>.</a:t>
            </a:r>
            <a:r>
              <a:rPr sz="1450" spc="-135" dirty="0">
                <a:latin typeface="宋体" panose="02010600030101010101" pitchFamily="2" charset="-122"/>
                <a:cs typeface="宋体" panose="02010600030101010101" pitchFamily="2" charset="-122"/>
              </a:rPr>
              <a:t>y</a:t>
            </a:r>
            <a:r>
              <a:rPr sz="1450" spc="-145" dirty="0">
                <a:latin typeface="宋体" panose="02010600030101010101" pitchFamily="2" charset="-122"/>
                <a:cs typeface="宋体" panose="02010600030101010101" pitchFamily="2" charset="-122"/>
              </a:rPr>
              <a:t>a</a:t>
            </a:r>
            <a:r>
              <a:rPr sz="1450" spc="-5" dirty="0">
                <a:latin typeface="宋体" panose="02010600030101010101" pitchFamily="2" charset="-122"/>
                <a:cs typeface="宋体" panose="02010600030101010101" pitchFamily="2" charset="-122"/>
              </a:rPr>
              <a:t>ml</a:t>
            </a:r>
            <a:endParaRPr sz="1450">
              <a:latin typeface="宋体" panose="02010600030101010101" pitchFamily="2" charset="-122"/>
              <a:cs typeface="宋体" panose="02010600030101010101" pitchFamily="2" charset="-122"/>
            </a:endParaRPr>
          </a:p>
        </p:txBody>
      </p:sp>
      <p:pic>
        <p:nvPicPr>
          <p:cNvPr id="10" name="object 4"/>
          <p:cNvPicPr/>
          <p:nvPr>
            <p:custDataLst>
              <p:tags r:id="rId1"/>
            </p:custDataLst>
          </p:nvPr>
        </p:nvPicPr>
        <p:blipFill>
          <a:blip r:embed="rId6" cstate="print"/>
          <a:stretch>
            <a:fillRect/>
          </a:stretch>
        </p:blipFill>
        <p:spPr>
          <a:xfrm>
            <a:off x="0" y="6436359"/>
            <a:ext cx="12190729" cy="421640"/>
          </a:xfrm>
          <a:prstGeom prst="rect">
            <a:avLst/>
          </a:prstGeom>
        </p:spPr>
      </p:pic>
      <p:sp>
        <p:nvSpPr>
          <p:cNvPr id="11"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2" name="图片 11"/>
          <p:cNvPicPr>
            <a:picLocks noChangeAspect="1"/>
          </p:cNvPicPr>
          <p:nvPr>
            <p:custDataLst>
              <p:tags r:id="rId3"/>
            </p:custDataLst>
          </p:nvPr>
        </p:nvPicPr>
        <p:blipFill>
          <a:blip r:embed="rId7"/>
          <a:stretch>
            <a:fillRect/>
          </a:stretch>
        </p:blipFill>
        <p:spPr>
          <a:xfrm>
            <a:off x="8537699" y="209863"/>
            <a:ext cx="2565911" cy="61824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910205" cy="513080"/>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000000"/>
                </a:solidFill>
                <a:latin typeface="宋体" panose="02010600030101010101" pitchFamily="2" charset="-122"/>
                <a:cs typeface="宋体" panose="02010600030101010101" pitchFamily="2" charset="-122"/>
              </a:rPr>
              <a:t>对</a:t>
            </a:r>
            <a:r>
              <a:rPr sz="3200" b="0" spc="-480" dirty="0">
                <a:solidFill>
                  <a:srgbClr val="000000"/>
                </a:solidFill>
                <a:latin typeface="宋体" panose="02010600030101010101" pitchFamily="2" charset="-122"/>
                <a:cs typeface="宋体" panose="02010600030101010101" pitchFamily="2" charset="-122"/>
              </a:rPr>
              <a:t>targe</a:t>
            </a:r>
            <a:r>
              <a:rPr sz="3200" b="0" spc="-490" dirty="0">
                <a:solidFill>
                  <a:srgbClr val="000000"/>
                </a:solidFill>
                <a:latin typeface="宋体" panose="02010600030101010101" pitchFamily="2" charset="-122"/>
                <a:cs typeface="宋体" panose="02010600030101010101" pitchFamily="2" charset="-122"/>
              </a:rPr>
              <a:t>t</a:t>
            </a:r>
            <a:r>
              <a:rPr sz="3200" b="0" dirty="0">
                <a:solidFill>
                  <a:srgbClr val="000000"/>
                </a:solidFill>
                <a:latin typeface="宋体" panose="02010600030101010101" pitchFamily="2" charset="-122"/>
                <a:cs typeface="宋体" panose="02010600030101010101" pitchFamily="2" charset="-122"/>
              </a:rPr>
              <a:t>重新打标</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464290" cy="4541520"/>
          </a:xfrm>
          <a:prstGeom prst="rect">
            <a:avLst/>
          </a:prstGeom>
        </p:spPr>
        <p:txBody>
          <a:bodyPr vert="horz" wrap="square" lIns="0" tIns="46990" rIns="0" bIns="0" rtlCol="0">
            <a:spAutoFit/>
          </a:bodyPr>
          <a:lstStyle/>
          <a:p>
            <a:pPr marL="241300" marR="134620" indent="-228600">
              <a:lnSpc>
                <a:spcPts val="2160"/>
              </a:lnSpc>
              <a:spcBef>
                <a:spcPts val="37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对</a:t>
            </a:r>
            <a:r>
              <a:rPr sz="2000" spc="-275" dirty="0">
                <a:latin typeface="宋体" panose="02010600030101010101" pitchFamily="2" charset="-122"/>
                <a:cs typeface="宋体" panose="02010600030101010101" pitchFamily="2" charset="-122"/>
              </a:rPr>
              <a:t>targe</a:t>
            </a:r>
            <a:r>
              <a:rPr sz="2000" spc="-285" dirty="0">
                <a:latin typeface="宋体" panose="02010600030101010101" pitchFamily="2" charset="-122"/>
                <a:cs typeface="宋体" panose="02010600030101010101" pitchFamily="2" charset="-122"/>
              </a:rPr>
              <a:t>t</a:t>
            </a:r>
            <a:r>
              <a:rPr sz="2000" dirty="0">
                <a:latin typeface="宋体" panose="02010600030101010101" pitchFamily="2" charset="-122"/>
                <a:cs typeface="宋体" panose="02010600030101010101" pitchFamily="2" charset="-122"/>
              </a:rPr>
              <a:t>重新打标是在数据抓取之前动态重</a:t>
            </a:r>
            <a:r>
              <a:rPr sz="2000" spc="5" dirty="0">
                <a:latin typeface="宋体" panose="02010600030101010101" pitchFamily="2" charset="-122"/>
                <a:cs typeface="宋体" panose="02010600030101010101" pitchFamily="2" charset="-122"/>
              </a:rPr>
              <a:t>写</a:t>
            </a:r>
            <a:r>
              <a:rPr sz="2000" spc="-275" dirty="0">
                <a:latin typeface="宋体" panose="02010600030101010101" pitchFamily="2" charset="-122"/>
                <a:cs typeface="宋体" panose="02010600030101010101" pitchFamily="2" charset="-122"/>
              </a:rPr>
              <a:t>targe</a:t>
            </a:r>
            <a:r>
              <a:rPr sz="2000" spc="-280" dirty="0">
                <a:latin typeface="宋体" panose="02010600030101010101" pitchFamily="2" charset="-122"/>
                <a:cs typeface="宋体" panose="02010600030101010101" pitchFamily="2" charset="-122"/>
              </a:rPr>
              <a:t>t</a:t>
            </a:r>
            <a:r>
              <a:rPr sz="2000" dirty="0">
                <a:latin typeface="宋体" panose="02010600030101010101" pitchFamily="2" charset="-122"/>
                <a:cs typeface="宋体" panose="02010600030101010101" pitchFamily="2" charset="-122"/>
              </a:rPr>
              <a:t>标签的强大工具，在每个数据抓取配置中，可以定 义多</a:t>
            </a:r>
            <a:r>
              <a:rPr sz="2000" spc="-5" dirty="0">
                <a:latin typeface="宋体" panose="02010600030101010101" pitchFamily="2" charset="-122"/>
                <a:cs typeface="宋体" panose="02010600030101010101" pitchFamily="2" charset="-122"/>
              </a:rPr>
              <a:t>个</a:t>
            </a:r>
            <a:r>
              <a:rPr sz="2000" spc="-275" dirty="0">
                <a:latin typeface="宋体" panose="02010600030101010101" pitchFamily="2" charset="-122"/>
                <a:cs typeface="宋体" panose="02010600030101010101" pitchFamily="2" charset="-122"/>
              </a:rPr>
              <a:t>relabel</a:t>
            </a:r>
            <a:r>
              <a:rPr sz="2000" dirty="0">
                <a:latin typeface="宋体" panose="02010600030101010101" pitchFamily="2" charset="-122"/>
                <a:cs typeface="宋体" panose="02010600030101010101" pitchFamily="2" charset="-122"/>
              </a:rPr>
              <a:t>步骤，它们将按照定义的顺序依次执行；</a:t>
            </a:r>
            <a:endParaRPr sz="2000">
              <a:latin typeface="宋体" panose="02010600030101010101" pitchFamily="2" charset="-122"/>
              <a:cs typeface="宋体" panose="02010600030101010101" pitchFamily="2" charset="-122"/>
            </a:endParaRPr>
          </a:p>
          <a:p>
            <a:pPr marL="304800" indent="-292100">
              <a:lnSpc>
                <a:spcPct val="100000"/>
              </a:lnSpc>
              <a:spcBef>
                <a:spcPts val="73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对于发现的每个</a:t>
            </a:r>
            <a:r>
              <a:rPr sz="2000" spc="-275" dirty="0">
                <a:latin typeface="宋体" panose="02010600030101010101" pitchFamily="2" charset="-122"/>
                <a:cs typeface="宋体" panose="02010600030101010101" pitchFamily="2" charset="-122"/>
              </a:rPr>
              <a:t>targe</a:t>
            </a:r>
            <a:r>
              <a:rPr sz="2000" spc="-285" dirty="0">
                <a:latin typeface="宋体" panose="02010600030101010101" pitchFamily="2" charset="-122"/>
                <a:cs typeface="宋体" panose="02010600030101010101" pitchFamily="2" charset="-122"/>
              </a:rPr>
              <a:t>t</a:t>
            </a:r>
            <a:r>
              <a:rPr sz="2000" dirty="0">
                <a:latin typeface="宋体" panose="02010600030101010101" pitchFamily="2" charset="-122"/>
                <a:cs typeface="宋体" panose="02010600030101010101" pitchFamily="2" charset="-122"/>
              </a:rPr>
              <a:t>，</a:t>
            </a:r>
            <a:r>
              <a:rPr sz="2000" spc="-105" dirty="0">
                <a:latin typeface="宋体" panose="02010600030101010101" pitchFamily="2" charset="-122"/>
                <a:cs typeface="宋体" panose="02010600030101010101" pitchFamily="2" charset="-122"/>
              </a:rPr>
              <a:t>P</a:t>
            </a:r>
            <a:r>
              <a:rPr sz="2000" spc="-100" dirty="0">
                <a:latin typeface="宋体" panose="02010600030101010101" pitchFamily="2" charset="-122"/>
                <a:cs typeface="宋体" panose="02010600030101010101" pitchFamily="2" charset="-122"/>
              </a:rPr>
              <a:t>r</a:t>
            </a:r>
            <a:r>
              <a:rPr sz="2000" spc="130" dirty="0">
                <a:latin typeface="宋体" panose="02010600030101010101" pitchFamily="2" charset="-122"/>
                <a:cs typeface="宋体" panose="02010600030101010101" pitchFamily="2" charset="-122"/>
              </a:rPr>
              <a:t>om</a:t>
            </a:r>
            <a:r>
              <a:rPr sz="2000" spc="120" dirty="0">
                <a:latin typeface="宋体" panose="02010600030101010101" pitchFamily="2" charset="-122"/>
                <a:cs typeface="宋体" panose="02010600030101010101" pitchFamily="2" charset="-122"/>
              </a:rPr>
              <a:t>e</a:t>
            </a:r>
            <a:r>
              <a:rPr sz="2000" spc="-190" dirty="0">
                <a:latin typeface="宋体" panose="02010600030101010101" pitchFamily="2" charset="-122"/>
                <a:cs typeface="宋体" panose="02010600030101010101" pitchFamily="2" charset="-122"/>
              </a:rPr>
              <a:t>th</a:t>
            </a:r>
            <a:r>
              <a:rPr sz="2000" spc="-200" dirty="0">
                <a:latin typeface="宋体" panose="02010600030101010101" pitchFamily="2" charset="-122"/>
                <a:cs typeface="宋体" panose="02010600030101010101" pitchFamily="2" charset="-122"/>
              </a:rPr>
              <a:t>e</a:t>
            </a:r>
            <a:r>
              <a:rPr sz="2000" spc="-145" dirty="0">
                <a:latin typeface="宋体" panose="02010600030101010101" pitchFamily="2" charset="-122"/>
                <a:cs typeface="宋体" panose="02010600030101010101" pitchFamily="2" charset="-122"/>
              </a:rPr>
              <a:t>us</a:t>
            </a:r>
            <a:r>
              <a:rPr sz="2000" dirty="0">
                <a:latin typeface="宋体" panose="02010600030101010101" pitchFamily="2" charset="-122"/>
                <a:cs typeface="宋体" panose="02010600030101010101" pitchFamily="2" charset="-122"/>
              </a:rPr>
              <a:t>默认会执行如下操作</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spc="-155" dirty="0">
                <a:latin typeface="宋体" panose="02010600030101010101" pitchFamily="2" charset="-122"/>
                <a:cs typeface="宋体" panose="02010600030101010101" pitchFamily="2" charset="-122"/>
              </a:rPr>
              <a:t>job</a:t>
            </a:r>
            <a:r>
              <a:rPr sz="1800" dirty="0">
                <a:latin typeface="宋体" panose="02010600030101010101" pitchFamily="2" charset="-122"/>
                <a:cs typeface="宋体" panose="02010600030101010101" pitchFamily="2" charset="-122"/>
              </a:rPr>
              <a:t>的标签设定为其所属的</a:t>
            </a:r>
            <a:r>
              <a:rPr sz="1800" spc="-35" dirty="0">
                <a:latin typeface="宋体" panose="02010600030101010101" pitchFamily="2" charset="-122"/>
                <a:cs typeface="宋体" panose="02010600030101010101" pitchFamily="2" charset="-122"/>
              </a:rPr>
              <a:t>job_name</a:t>
            </a:r>
            <a:r>
              <a:rPr sz="1800" dirty="0">
                <a:latin typeface="宋体" panose="02010600030101010101" pitchFamily="2" charset="-122"/>
                <a:cs typeface="宋体" panose="02010600030101010101" pitchFamily="2" charset="-122"/>
              </a:rPr>
              <a:t>的值；</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Font typeface="Wingdings" panose="05000000000000000000"/>
              <a:buChar char=""/>
              <a:tabLst>
                <a:tab pos="755650" algn="l"/>
                <a:tab pos="983615" algn="l"/>
                <a:tab pos="1873250" algn="l"/>
              </a:tabLst>
            </a:pPr>
            <a:r>
              <a:rPr sz="1800" u="sng" dirty="0">
                <a:solidFill>
                  <a:srgbClr val="45B19B"/>
                </a:solidFill>
                <a:uFill>
                  <a:solidFill>
                    <a:srgbClr val="000000"/>
                  </a:solidFill>
                </a:uFill>
                <a:latin typeface="Times New Roman" panose="02020603050405020304"/>
                <a:cs typeface="Times New Roman" panose="02020603050405020304"/>
              </a:rPr>
              <a:t> 	</a:t>
            </a:r>
            <a:r>
              <a:rPr sz="1800" spc="-160" dirty="0">
                <a:latin typeface="宋体" panose="02010600030101010101" pitchFamily="2" charset="-122"/>
                <a:cs typeface="宋体" panose="02010600030101010101" pitchFamily="2" charset="-122"/>
              </a:rPr>
              <a:t>address</a:t>
            </a:r>
            <a:r>
              <a:rPr sz="1800" u="sng" spc="-160" dirty="0">
                <a:uFill>
                  <a:solidFill>
                    <a:srgbClr val="000000"/>
                  </a:solidFill>
                </a:uFill>
                <a:latin typeface="宋体" panose="02010600030101010101" pitchFamily="2" charset="-122"/>
                <a:cs typeface="宋体" panose="02010600030101010101" pitchFamily="2" charset="-122"/>
              </a:rPr>
              <a:t>	</a:t>
            </a:r>
            <a:r>
              <a:rPr sz="1800" dirty="0">
                <a:latin typeface="宋体" panose="02010600030101010101" pitchFamily="2" charset="-122"/>
                <a:cs typeface="宋体" panose="02010600030101010101" pitchFamily="2" charset="-122"/>
              </a:rPr>
              <a:t>标签的值为</a:t>
            </a:r>
            <a:r>
              <a:rPr sz="1800" spc="-15" dirty="0">
                <a:latin typeface="宋体" panose="02010600030101010101" pitchFamily="2" charset="-122"/>
                <a:cs typeface="宋体" panose="02010600030101010101" pitchFamily="2" charset="-122"/>
              </a:rPr>
              <a:t>该</a:t>
            </a:r>
            <a:r>
              <a:rPr sz="1800" spc="-245" dirty="0">
                <a:latin typeface="宋体" panose="02010600030101010101" pitchFamily="2" charset="-122"/>
                <a:cs typeface="宋体" panose="02010600030101010101" pitchFamily="2" charset="-122"/>
              </a:rPr>
              <a:t>target</a:t>
            </a:r>
            <a:r>
              <a:rPr sz="1800" dirty="0">
                <a:latin typeface="宋体" panose="02010600030101010101" pitchFamily="2" charset="-122"/>
                <a:cs typeface="宋体" panose="02010600030101010101" pitchFamily="2" charset="-122"/>
              </a:rPr>
              <a:t>的套接字地址</a:t>
            </a:r>
            <a:r>
              <a:rPr sz="1800" spc="-35" dirty="0">
                <a:latin typeface="宋体" panose="02010600030101010101" pitchFamily="2" charset="-122"/>
                <a:cs typeface="宋体" panose="02010600030101010101" pitchFamily="2" charset="-122"/>
              </a:rPr>
              <a:t>“&lt;host&gt;:&lt;port&gt;”</a:t>
            </a:r>
            <a:endParaRPr sz="1800">
              <a:latin typeface="宋体" panose="02010600030101010101" pitchFamily="2" charset="-122"/>
              <a:cs typeface="宋体" panose="02010600030101010101" pitchFamily="2" charset="-122"/>
            </a:endParaRPr>
          </a:p>
          <a:p>
            <a:pPr marL="755650" lvl="1" indent="-285750">
              <a:lnSpc>
                <a:spcPct val="100000"/>
              </a:lnSpc>
              <a:spcBef>
                <a:spcPts val="290"/>
              </a:spcBef>
              <a:buClr>
                <a:srgbClr val="45B19B"/>
              </a:buClr>
              <a:buFont typeface="Wingdings" panose="05000000000000000000"/>
              <a:buChar char=""/>
              <a:tabLst>
                <a:tab pos="755650" algn="l"/>
                <a:tab pos="2847340" algn="l"/>
                <a:tab pos="3736340" algn="l"/>
              </a:tabLst>
            </a:pPr>
            <a:r>
              <a:rPr sz="1800" spc="-195" dirty="0">
                <a:latin typeface="宋体" panose="02010600030101010101" pitchFamily="2" charset="-122"/>
                <a:cs typeface="宋体" panose="02010600030101010101" pitchFamily="2" charset="-122"/>
              </a:rPr>
              <a:t>instance</a:t>
            </a:r>
            <a:r>
              <a:rPr sz="1800" dirty="0">
                <a:latin typeface="宋体" panose="02010600030101010101" pitchFamily="2" charset="-122"/>
                <a:cs typeface="宋体" panose="02010600030101010101" pitchFamily="2" charset="-122"/>
              </a:rPr>
              <a:t>标签的值为</a:t>
            </a:r>
            <a:r>
              <a:rPr sz="1800" u="sng" dirty="0">
                <a:uFill>
                  <a:solidFill>
                    <a:srgbClr val="000000"/>
                  </a:solidFill>
                </a:uFill>
                <a:latin typeface="宋体" panose="02010600030101010101" pitchFamily="2" charset="-122"/>
                <a:cs typeface="宋体" panose="02010600030101010101" pitchFamily="2" charset="-122"/>
              </a:rPr>
              <a:t>	</a:t>
            </a:r>
            <a:r>
              <a:rPr sz="1800" spc="-160" dirty="0">
                <a:latin typeface="宋体" panose="02010600030101010101" pitchFamily="2" charset="-122"/>
                <a:cs typeface="宋体" panose="02010600030101010101" pitchFamily="2" charset="-122"/>
              </a:rPr>
              <a:t>address</a:t>
            </a:r>
            <a:r>
              <a:rPr sz="1800" u="sng" spc="-160" dirty="0">
                <a:uFill>
                  <a:solidFill>
                    <a:srgbClr val="000000"/>
                  </a:solidFill>
                </a:uFill>
                <a:latin typeface="宋体" panose="02010600030101010101" pitchFamily="2" charset="-122"/>
                <a:cs typeface="宋体" panose="02010600030101010101" pitchFamily="2" charset="-122"/>
              </a:rPr>
              <a:t>	</a:t>
            </a:r>
            <a:r>
              <a:rPr sz="1800" dirty="0">
                <a:latin typeface="宋体" panose="02010600030101010101" pitchFamily="2" charset="-122"/>
                <a:cs typeface="宋体" panose="02010600030101010101" pitchFamily="2" charset="-122"/>
              </a:rPr>
              <a:t>的值；</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Font typeface="Wingdings" panose="05000000000000000000"/>
              <a:buChar char=""/>
              <a:tabLst>
                <a:tab pos="755650" algn="l"/>
                <a:tab pos="983615" algn="l"/>
                <a:tab pos="1875155" algn="l"/>
              </a:tabLst>
            </a:pPr>
            <a:r>
              <a:rPr sz="1800" u="sng" dirty="0">
                <a:solidFill>
                  <a:srgbClr val="45B19B"/>
                </a:solidFill>
                <a:uFill>
                  <a:solidFill>
                    <a:srgbClr val="000000"/>
                  </a:solidFill>
                </a:uFill>
                <a:latin typeface="Times New Roman" panose="02020603050405020304"/>
                <a:cs typeface="Times New Roman" panose="02020603050405020304"/>
              </a:rPr>
              <a:t> 	</a:t>
            </a:r>
            <a:r>
              <a:rPr sz="1800" spc="-35" dirty="0">
                <a:latin typeface="宋体" panose="02010600030101010101" pitchFamily="2" charset="-122"/>
                <a:cs typeface="宋体" panose="02010600030101010101" pitchFamily="2" charset="-122"/>
              </a:rPr>
              <a:t>scheme</a:t>
            </a:r>
            <a:r>
              <a:rPr sz="1800" u="sng" spc="-35" dirty="0">
                <a:uFill>
                  <a:solidFill>
                    <a:srgbClr val="000000"/>
                  </a:solidFill>
                </a:uFill>
                <a:latin typeface="宋体" panose="02010600030101010101" pitchFamily="2" charset="-122"/>
                <a:cs typeface="宋体" panose="02010600030101010101" pitchFamily="2" charset="-122"/>
              </a:rPr>
              <a:t>	</a:t>
            </a:r>
            <a:r>
              <a:rPr sz="1800" dirty="0">
                <a:latin typeface="宋体" panose="02010600030101010101" pitchFamily="2" charset="-122"/>
                <a:cs typeface="宋体" panose="02010600030101010101" pitchFamily="2" charset="-122"/>
              </a:rPr>
              <a:t>标签的值为抓取</a:t>
            </a:r>
            <a:r>
              <a:rPr sz="1800" spc="-15" dirty="0">
                <a:latin typeface="宋体" panose="02010600030101010101" pitchFamily="2" charset="-122"/>
                <a:cs typeface="宋体" panose="02010600030101010101" pitchFamily="2" charset="-122"/>
              </a:rPr>
              <a:t>该</a:t>
            </a:r>
            <a:r>
              <a:rPr sz="1800" spc="-245" dirty="0">
                <a:latin typeface="宋体" panose="02010600030101010101" pitchFamily="2" charset="-122"/>
                <a:cs typeface="宋体" panose="02010600030101010101" pitchFamily="2" charset="-122"/>
              </a:rPr>
              <a:t>target</a:t>
            </a:r>
            <a:r>
              <a:rPr sz="1800" dirty="0">
                <a:latin typeface="宋体" panose="02010600030101010101" pitchFamily="2" charset="-122"/>
                <a:cs typeface="宋体" panose="02010600030101010101" pitchFamily="2" charset="-122"/>
              </a:rPr>
              <a:t>上指标时使用的协议</a:t>
            </a:r>
            <a:r>
              <a:rPr sz="1800" spc="-145" dirty="0">
                <a:latin typeface="宋体" panose="02010600030101010101" pitchFamily="2" charset="-122"/>
                <a:cs typeface="宋体" panose="02010600030101010101" pitchFamily="2" charset="-122"/>
              </a:rPr>
              <a:t>（http</a:t>
            </a:r>
            <a:r>
              <a:rPr sz="1800" dirty="0">
                <a:latin typeface="宋体" panose="02010600030101010101" pitchFamily="2" charset="-122"/>
                <a:cs typeface="宋体" panose="02010600030101010101" pitchFamily="2" charset="-122"/>
              </a:rPr>
              <a:t>或</a:t>
            </a:r>
            <a:r>
              <a:rPr sz="1800" spc="-140" dirty="0">
                <a:latin typeface="宋体" panose="02010600030101010101" pitchFamily="2" charset="-122"/>
                <a:cs typeface="宋体" panose="02010600030101010101" pitchFamily="2" charset="-122"/>
              </a:rPr>
              <a:t>https）；</a:t>
            </a:r>
            <a:endParaRPr sz="1800">
              <a:latin typeface="宋体" panose="02010600030101010101" pitchFamily="2" charset="-122"/>
              <a:cs typeface="宋体" panose="02010600030101010101" pitchFamily="2" charset="-122"/>
            </a:endParaRPr>
          </a:p>
          <a:p>
            <a:pPr marL="755650" lvl="1" indent="-285750">
              <a:lnSpc>
                <a:spcPct val="100000"/>
              </a:lnSpc>
              <a:spcBef>
                <a:spcPts val="280"/>
              </a:spcBef>
              <a:buFont typeface="Wingdings" panose="05000000000000000000"/>
              <a:buChar char=""/>
              <a:tabLst>
                <a:tab pos="755650" algn="l"/>
                <a:tab pos="983615" algn="l"/>
                <a:tab pos="2367280" algn="l"/>
              </a:tabLst>
            </a:pPr>
            <a:r>
              <a:rPr sz="1800" u="sng" dirty="0">
                <a:solidFill>
                  <a:srgbClr val="45B19B"/>
                </a:solidFill>
                <a:uFill>
                  <a:solidFill>
                    <a:srgbClr val="000000"/>
                  </a:solidFill>
                </a:uFill>
                <a:latin typeface="Times New Roman" panose="02020603050405020304"/>
                <a:cs typeface="Times New Roman" panose="02020603050405020304"/>
              </a:rPr>
              <a:t> 	</a:t>
            </a:r>
            <a:r>
              <a:rPr sz="1800" spc="-145" dirty="0">
                <a:latin typeface="宋体" panose="02010600030101010101" pitchFamily="2" charset="-122"/>
                <a:cs typeface="宋体" panose="02010600030101010101" pitchFamily="2" charset="-122"/>
              </a:rPr>
              <a:t>metrics_path</a:t>
            </a:r>
            <a:r>
              <a:rPr sz="1800" u="sng" spc="-145" dirty="0">
                <a:uFill>
                  <a:solidFill>
                    <a:srgbClr val="000000"/>
                  </a:solidFill>
                </a:uFill>
                <a:latin typeface="宋体" panose="02010600030101010101" pitchFamily="2" charset="-122"/>
                <a:cs typeface="宋体" panose="02010600030101010101" pitchFamily="2" charset="-122"/>
              </a:rPr>
              <a:t>	</a:t>
            </a:r>
            <a:r>
              <a:rPr sz="1800" dirty="0">
                <a:latin typeface="宋体" panose="02010600030101010101" pitchFamily="2" charset="-122"/>
                <a:cs typeface="宋体" panose="02010600030101010101" pitchFamily="2" charset="-122"/>
              </a:rPr>
              <a:t>标签的值为抓取该</a:t>
            </a:r>
            <a:r>
              <a:rPr sz="1800" spc="-245" dirty="0">
                <a:latin typeface="宋体" panose="02010600030101010101" pitchFamily="2" charset="-122"/>
                <a:cs typeface="宋体" panose="02010600030101010101" pitchFamily="2" charset="-122"/>
              </a:rPr>
              <a:t>target</a:t>
            </a:r>
            <a:r>
              <a:rPr sz="1800" dirty="0">
                <a:latin typeface="宋体" panose="02010600030101010101" pitchFamily="2" charset="-122"/>
                <a:cs typeface="宋体" panose="02010600030101010101" pitchFamily="2" charset="-122"/>
              </a:rPr>
              <a:t>上的指标时使</a:t>
            </a:r>
            <a:r>
              <a:rPr sz="1800" spc="-15" dirty="0">
                <a:latin typeface="宋体" panose="02010600030101010101" pitchFamily="2" charset="-122"/>
                <a:cs typeface="宋体" panose="02010600030101010101" pitchFamily="2" charset="-122"/>
              </a:rPr>
              <a:t>用</a:t>
            </a:r>
            <a:r>
              <a:rPr sz="1800" spc="105" dirty="0">
                <a:latin typeface="宋体" panose="02010600030101010101" pitchFamily="2" charset="-122"/>
                <a:cs typeface="宋体" panose="02010600030101010101" pitchFamily="2" charset="-122"/>
              </a:rPr>
              <a:t>URI</a:t>
            </a:r>
            <a:r>
              <a:rPr sz="1800" dirty="0">
                <a:latin typeface="宋体" panose="02010600030101010101" pitchFamily="2" charset="-122"/>
                <a:cs typeface="宋体" panose="02010600030101010101" pitchFamily="2" charset="-122"/>
              </a:rPr>
              <a:t>路径，默认为</a:t>
            </a:r>
            <a:r>
              <a:rPr sz="1800" spc="-140" dirty="0">
                <a:latin typeface="宋体" panose="02010600030101010101" pitchFamily="2" charset="-122"/>
                <a:cs typeface="宋体" panose="02010600030101010101" pitchFamily="2" charset="-122"/>
              </a:rPr>
              <a:t>/metrics；</a:t>
            </a:r>
            <a:endParaRPr sz="1800">
              <a:latin typeface="宋体" panose="02010600030101010101" pitchFamily="2" charset="-122"/>
              <a:cs typeface="宋体" panose="02010600030101010101" pitchFamily="2" charset="-122"/>
            </a:endParaRPr>
          </a:p>
          <a:p>
            <a:pPr marL="755650" lvl="1" indent="-285750">
              <a:lnSpc>
                <a:spcPct val="100000"/>
              </a:lnSpc>
              <a:spcBef>
                <a:spcPts val="295"/>
              </a:spcBef>
              <a:buFont typeface="Wingdings" panose="05000000000000000000"/>
              <a:buChar char=""/>
              <a:tabLst>
                <a:tab pos="755650" algn="l"/>
                <a:tab pos="983615" algn="l"/>
              </a:tabLst>
            </a:pPr>
            <a:r>
              <a:rPr sz="1800" u="sng" dirty="0">
                <a:solidFill>
                  <a:srgbClr val="45B19B"/>
                </a:solidFill>
                <a:uFill>
                  <a:solidFill>
                    <a:srgbClr val="000000"/>
                  </a:solidFill>
                </a:uFill>
                <a:latin typeface="Times New Roman" panose="02020603050405020304"/>
                <a:cs typeface="Times New Roman" panose="02020603050405020304"/>
              </a:rPr>
              <a:t> 	</a:t>
            </a:r>
            <a:r>
              <a:rPr sz="1800" spc="50" dirty="0">
                <a:latin typeface="宋体" panose="02010600030101010101" pitchFamily="2" charset="-122"/>
                <a:cs typeface="宋体" panose="02010600030101010101" pitchFamily="2" charset="-122"/>
              </a:rPr>
              <a:t>param_&lt;name&gt;</a:t>
            </a:r>
            <a:r>
              <a:rPr sz="1800" dirty="0">
                <a:latin typeface="宋体" panose="02010600030101010101" pitchFamily="2" charset="-122"/>
                <a:cs typeface="宋体" panose="02010600030101010101" pitchFamily="2" charset="-122"/>
              </a:rPr>
              <a:t>标签的值为传递的</a:t>
            </a:r>
            <a:r>
              <a:rPr sz="1800" spc="235" dirty="0">
                <a:latin typeface="宋体" panose="02010600030101010101" pitchFamily="2" charset="-122"/>
                <a:cs typeface="宋体" panose="02010600030101010101" pitchFamily="2" charset="-122"/>
              </a:rPr>
              <a:t>URL</a:t>
            </a:r>
            <a:r>
              <a:rPr sz="1800" dirty="0">
                <a:latin typeface="宋体" panose="02010600030101010101" pitchFamily="2" charset="-122"/>
                <a:cs typeface="宋体" panose="02010600030101010101" pitchFamily="2" charset="-122"/>
              </a:rPr>
              <a:t>参数中第一个名称</a:t>
            </a:r>
            <a:r>
              <a:rPr sz="1800" spc="-20" dirty="0">
                <a:latin typeface="宋体" panose="02010600030101010101" pitchFamily="2" charset="-122"/>
                <a:cs typeface="宋体" panose="02010600030101010101" pitchFamily="2" charset="-122"/>
              </a:rPr>
              <a:t>为</a:t>
            </a:r>
            <a:r>
              <a:rPr sz="1800" spc="130" dirty="0">
                <a:latin typeface="宋体" panose="02010600030101010101" pitchFamily="2" charset="-122"/>
                <a:cs typeface="宋体" panose="02010600030101010101" pitchFamily="2" charset="-122"/>
              </a:rPr>
              <a:t>&lt;name&gt;</a:t>
            </a:r>
            <a:r>
              <a:rPr sz="1800" dirty="0">
                <a:latin typeface="宋体" panose="02010600030101010101" pitchFamily="2" charset="-122"/>
                <a:cs typeface="宋体" panose="02010600030101010101" pitchFamily="2" charset="-122"/>
              </a:rPr>
              <a:t>的参数的值；</a:t>
            </a:r>
            <a:endParaRPr sz="1800">
              <a:latin typeface="宋体" panose="02010600030101010101" pitchFamily="2" charset="-122"/>
              <a:cs typeface="宋体" panose="02010600030101010101" pitchFamily="2" charset="-122"/>
            </a:endParaRPr>
          </a:p>
          <a:p>
            <a:pPr marL="304800" indent="-292100">
              <a:lnSpc>
                <a:spcPct val="100000"/>
              </a:lnSpc>
              <a:spcBef>
                <a:spcPts val="740"/>
              </a:spcBef>
              <a:buClr>
                <a:srgbClr val="4770C4"/>
              </a:buClr>
              <a:buFont typeface="Wingdings" panose="05000000000000000000"/>
              <a:buChar char=""/>
              <a:tabLst>
                <a:tab pos="304800" algn="l"/>
                <a:tab pos="5178425" algn="l"/>
              </a:tabLst>
            </a:pPr>
            <a:r>
              <a:rPr sz="2000" dirty="0">
                <a:latin typeface="宋体" panose="02010600030101010101" pitchFamily="2" charset="-122"/>
                <a:cs typeface="宋体" panose="02010600030101010101" pitchFamily="2" charset="-122"/>
              </a:rPr>
              <a:t>重新标记期间，还可以使用该</a:t>
            </a:r>
            <a:r>
              <a:rPr sz="2000" spc="-275" dirty="0">
                <a:latin typeface="宋体" panose="02010600030101010101" pitchFamily="2" charset="-122"/>
                <a:cs typeface="宋体" panose="02010600030101010101" pitchFamily="2" charset="-122"/>
              </a:rPr>
              <a:t>targe</a:t>
            </a:r>
            <a:r>
              <a:rPr sz="2000" spc="-285" dirty="0">
                <a:latin typeface="宋体" panose="02010600030101010101" pitchFamily="2" charset="-122"/>
                <a:cs typeface="宋体" panose="02010600030101010101" pitchFamily="2" charset="-122"/>
              </a:rPr>
              <a:t>t</a:t>
            </a:r>
            <a:r>
              <a:rPr sz="2000" dirty="0">
                <a:latin typeface="宋体" panose="02010600030101010101" pitchFamily="2" charset="-122"/>
                <a:cs typeface="宋体" panose="02010600030101010101" pitchFamily="2" charset="-122"/>
              </a:rPr>
              <a:t>上以“</a:t>
            </a:r>
            <a:r>
              <a:rPr sz="2000" u="heavy" spc="-500" dirty="0">
                <a:uFill>
                  <a:solidFill>
                    <a:srgbClr val="000000"/>
                  </a:solidFill>
                </a:uFill>
                <a:latin typeface="宋体" panose="02010600030101010101" pitchFamily="2" charset="-122"/>
                <a:cs typeface="宋体" panose="02010600030101010101" pitchFamily="2" charset="-122"/>
              </a:rPr>
              <a:t> </a:t>
            </a:r>
            <a:r>
              <a:rPr sz="2000" u="heavy" dirty="0">
                <a:uFill>
                  <a:solidFill>
                    <a:srgbClr val="000000"/>
                  </a:solidFill>
                </a:uFill>
                <a:latin typeface="宋体" panose="02010600030101010101" pitchFamily="2" charset="-122"/>
                <a:cs typeface="宋体" panose="02010600030101010101" pitchFamily="2" charset="-122"/>
              </a:rPr>
              <a:t>	</a:t>
            </a:r>
            <a:r>
              <a:rPr sz="2000" spc="185" dirty="0">
                <a:latin typeface="宋体" panose="02010600030101010101" pitchFamily="2" charset="-122"/>
                <a:cs typeface="宋体" panose="02010600030101010101" pitchFamily="2" charset="-122"/>
              </a:rPr>
              <a:t>m</a:t>
            </a:r>
            <a:r>
              <a:rPr sz="2000" spc="175" dirty="0">
                <a:latin typeface="宋体" panose="02010600030101010101" pitchFamily="2" charset="-122"/>
                <a:cs typeface="宋体" panose="02010600030101010101" pitchFamily="2" charset="-122"/>
              </a:rPr>
              <a:t>e</a:t>
            </a:r>
            <a:r>
              <a:rPr sz="2000" spc="-305" dirty="0">
                <a:latin typeface="宋体" panose="02010600030101010101" pitchFamily="2" charset="-122"/>
                <a:cs typeface="宋体" panose="02010600030101010101" pitchFamily="2" charset="-122"/>
              </a:rPr>
              <a:t>ta</a:t>
            </a:r>
            <a:r>
              <a:rPr sz="2000" spc="-10" dirty="0">
                <a:latin typeface="宋体" panose="02010600030101010101" pitchFamily="2" charset="-122"/>
                <a:cs typeface="宋体" panose="02010600030101010101" pitchFamily="2" charset="-122"/>
              </a:rPr>
              <a:t>_</a:t>
            </a:r>
            <a:r>
              <a:rPr sz="2000" dirty="0">
                <a:latin typeface="宋体" panose="02010600030101010101" pitchFamily="2" charset="-122"/>
                <a:cs typeface="宋体" panose="02010600030101010101" pitchFamily="2" charset="-122"/>
              </a:rPr>
              <a:t>”开头的元标签；</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各服务发现机制为其</a:t>
            </a:r>
            <a:r>
              <a:rPr sz="1800" spc="-235" dirty="0">
                <a:latin typeface="宋体" panose="02010600030101010101" pitchFamily="2" charset="-122"/>
                <a:cs typeface="宋体" panose="02010600030101010101" pitchFamily="2" charset="-122"/>
              </a:rPr>
              <a:t>tar</a:t>
            </a:r>
            <a:r>
              <a:rPr sz="1800" spc="-229" dirty="0">
                <a:latin typeface="宋体" panose="02010600030101010101" pitchFamily="2" charset="-122"/>
                <a:cs typeface="宋体" panose="02010600030101010101" pitchFamily="2" charset="-122"/>
              </a:rPr>
              <a:t>g</a:t>
            </a:r>
            <a:r>
              <a:rPr sz="1800" spc="-265" dirty="0">
                <a:latin typeface="宋体" panose="02010600030101010101" pitchFamily="2" charset="-122"/>
                <a:cs typeface="宋体" panose="02010600030101010101" pitchFamily="2" charset="-122"/>
              </a:rPr>
              <a:t>e</a:t>
            </a:r>
            <a:r>
              <a:rPr sz="1800" spc="-260" dirty="0">
                <a:latin typeface="宋体" panose="02010600030101010101" pitchFamily="2" charset="-122"/>
                <a:cs typeface="宋体" panose="02010600030101010101" pitchFamily="2" charset="-122"/>
              </a:rPr>
              <a:t>t</a:t>
            </a:r>
            <a:r>
              <a:rPr sz="1800" dirty="0">
                <a:latin typeface="宋体" panose="02010600030101010101" pitchFamily="2" charset="-122"/>
                <a:cs typeface="宋体" panose="02010600030101010101" pitchFamily="2" charset="-122"/>
              </a:rPr>
              <a:t>添加的元标签会有所不同；</a:t>
            </a:r>
            <a:endParaRPr sz="1800">
              <a:latin typeface="宋体" panose="02010600030101010101" pitchFamily="2" charset="-122"/>
              <a:cs typeface="宋体" panose="02010600030101010101" pitchFamily="2" charset="-122"/>
            </a:endParaRPr>
          </a:p>
          <a:p>
            <a:pPr marL="304800" indent="-292100">
              <a:lnSpc>
                <a:spcPct val="100000"/>
              </a:lnSpc>
              <a:spcBef>
                <a:spcPts val="750"/>
              </a:spcBef>
              <a:buClr>
                <a:srgbClr val="4770C4"/>
              </a:buClr>
              <a:buFont typeface="Wingdings" panose="05000000000000000000"/>
              <a:buChar char=""/>
              <a:tabLst>
                <a:tab pos="304800" algn="l"/>
                <a:tab pos="4161790" algn="l"/>
              </a:tabLst>
            </a:pPr>
            <a:r>
              <a:rPr sz="2000" dirty="0">
                <a:latin typeface="宋体" panose="02010600030101010101" pitchFamily="2" charset="-122"/>
                <a:cs typeface="宋体" panose="02010600030101010101" pitchFamily="2" charset="-122"/>
              </a:rPr>
              <a:t>重新标记完成后，该</a:t>
            </a:r>
            <a:r>
              <a:rPr sz="2000" spc="-275" dirty="0">
                <a:latin typeface="宋体" panose="02010600030101010101" pitchFamily="2" charset="-122"/>
                <a:cs typeface="宋体" panose="02010600030101010101" pitchFamily="2" charset="-122"/>
              </a:rPr>
              <a:t>targe</a:t>
            </a:r>
            <a:r>
              <a:rPr sz="2000" spc="-285" dirty="0">
                <a:latin typeface="宋体" panose="02010600030101010101" pitchFamily="2" charset="-122"/>
                <a:cs typeface="宋体" panose="02010600030101010101" pitchFamily="2" charset="-122"/>
              </a:rPr>
              <a:t>t</a:t>
            </a:r>
            <a:r>
              <a:rPr sz="2000" dirty="0">
                <a:latin typeface="宋体" panose="02010600030101010101" pitchFamily="2" charset="-122"/>
                <a:cs typeface="宋体" panose="02010600030101010101" pitchFamily="2" charset="-122"/>
              </a:rPr>
              <a:t>上以“</a:t>
            </a:r>
            <a:r>
              <a:rPr sz="2000" u="heavy" dirty="0">
                <a:uFill>
                  <a:solidFill>
                    <a:srgbClr val="000000"/>
                  </a:solidFill>
                </a:uFill>
                <a:latin typeface="Times New Roman" panose="02020603050405020304"/>
                <a:cs typeface="Times New Roman" panose="02020603050405020304"/>
              </a:rPr>
              <a:t> 	</a:t>
            </a:r>
            <a:r>
              <a:rPr sz="2000" dirty="0">
                <a:latin typeface="宋体" panose="02010600030101010101" pitchFamily="2" charset="-122"/>
                <a:cs typeface="宋体" panose="02010600030101010101" pitchFamily="2" charset="-122"/>
              </a:rPr>
              <a:t>”开头的所有标签都会被移除；</a:t>
            </a:r>
            <a:endParaRPr sz="2000">
              <a:latin typeface="宋体" panose="02010600030101010101" pitchFamily="2" charset="-122"/>
              <a:cs typeface="宋体" panose="02010600030101010101" pitchFamily="2" charset="-122"/>
            </a:endParaRPr>
          </a:p>
          <a:p>
            <a:pPr marL="755650" lvl="1" indent="-285750">
              <a:lnSpc>
                <a:spcPts val="2050"/>
              </a:lnSpc>
              <a:spcBef>
                <a:spcPts val="300"/>
              </a:spcBef>
              <a:buClr>
                <a:srgbClr val="45B19B"/>
              </a:buClr>
              <a:buFont typeface="Wingdings" panose="05000000000000000000"/>
              <a:buChar char=""/>
              <a:tabLst>
                <a:tab pos="755650" algn="l"/>
                <a:tab pos="6136640" algn="l"/>
              </a:tabLst>
            </a:pPr>
            <a:r>
              <a:rPr sz="1800" dirty="0">
                <a:latin typeface="宋体" panose="02010600030101010101" pitchFamily="2" charset="-122"/>
                <a:cs typeface="宋体" panose="02010600030101010101" pitchFamily="2" charset="-122"/>
              </a:rPr>
              <a:t>若</a:t>
            </a:r>
            <a:r>
              <a:rPr sz="1800" spc="-5" dirty="0">
                <a:latin typeface="宋体" panose="02010600030101010101" pitchFamily="2" charset="-122"/>
                <a:cs typeface="宋体" panose="02010600030101010101" pitchFamily="2" charset="-122"/>
              </a:rPr>
              <a:t>在</a:t>
            </a:r>
            <a:r>
              <a:rPr sz="1800" spc="-250" dirty="0">
                <a:latin typeface="宋体" panose="02010600030101010101" pitchFamily="2" charset="-122"/>
                <a:cs typeface="宋体" panose="02010600030101010101" pitchFamily="2" charset="-122"/>
              </a:rPr>
              <a:t>relabel</a:t>
            </a:r>
            <a:r>
              <a:rPr sz="1800" dirty="0">
                <a:latin typeface="宋体" panose="02010600030101010101" pitchFamily="2" charset="-122"/>
                <a:cs typeface="宋体" panose="02010600030101010101" pitchFamily="2" charset="-122"/>
              </a:rPr>
              <a:t>的过程中需要临时存储标签值，则要使用</a:t>
            </a:r>
            <a:r>
              <a:rPr sz="1800" u="sng" dirty="0">
                <a:uFill>
                  <a:solidFill>
                    <a:srgbClr val="000000"/>
                  </a:solidFill>
                </a:uFill>
                <a:latin typeface="宋体" panose="02010600030101010101" pitchFamily="2" charset="-122"/>
                <a:cs typeface="宋体" panose="02010600030101010101" pitchFamily="2" charset="-122"/>
              </a:rPr>
              <a:t>	</a:t>
            </a:r>
            <a:r>
              <a:rPr sz="1800" spc="45" dirty="0">
                <a:latin typeface="宋体" panose="02010600030101010101" pitchFamily="2" charset="-122"/>
                <a:cs typeface="宋体" panose="02010600030101010101" pitchFamily="2" charset="-122"/>
              </a:rPr>
              <a:t>tmp</a:t>
            </a:r>
            <a:r>
              <a:rPr sz="1800" dirty="0">
                <a:latin typeface="宋体" panose="02010600030101010101" pitchFamily="2" charset="-122"/>
                <a:cs typeface="宋体" panose="02010600030101010101" pitchFamily="2" charset="-122"/>
              </a:rPr>
              <a:t>标签名称为前缀进行保存，以避免同</a:t>
            </a:r>
            <a:r>
              <a:rPr sz="1800" spc="-65" dirty="0">
                <a:latin typeface="宋体" panose="02010600030101010101" pitchFamily="2" charset="-122"/>
                <a:cs typeface="宋体" panose="02010600030101010101" pitchFamily="2" charset="-122"/>
              </a:rPr>
              <a:t>Prometheus</a:t>
            </a:r>
            <a:r>
              <a:rPr sz="1800" dirty="0">
                <a:latin typeface="宋体" panose="02010600030101010101" pitchFamily="2" charset="-122"/>
                <a:cs typeface="宋体" panose="02010600030101010101" pitchFamily="2" charset="-122"/>
              </a:rPr>
              <a:t>的</a:t>
            </a:r>
            <a:endParaRPr sz="1800">
              <a:latin typeface="宋体" panose="02010600030101010101" pitchFamily="2" charset="-122"/>
              <a:cs typeface="宋体" panose="02010600030101010101" pitchFamily="2" charset="-122"/>
            </a:endParaRPr>
          </a:p>
          <a:p>
            <a:pPr marL="698500">
              <a:lnSpc>
                <a:spcPts val="2050"/>
              </a:lnSpc>
            </a:pPr>
            <a:r>
              <a:rPr sz="1800" spc="-5" dirty="0">
                <a:latin typeface="宋体" panose="02010600030101010101" pitchFamily="2" charset="-122"/>
                <a:cs typeface="宋体" panose="02010600030101010101" pitchFamily="2" charset="-122"/>
              </a:rPr>
              <a:t>内建标签冲突；</a:t>
            </a:r>
            <a:endParaRPr sz="1800">
              <a:latin typeface="宋体" panose="02010600030101010101" pitchFamily="2" charset="-122"/>
              <a:cs typeface="宋体" panose="02010600030101010101" pitchFamily="2" charset="-122"/>
            </a:endParaRPr>
          </a:p>
        </p:txBody>
      </p:sp>
      <p:pic>
        <p:nvPicPr>
          <p:cNvPr id="7"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8"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9" name="图片 8"/>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sp>
        <p:nvSpPr>
          <p:cNvPr id="3" name="object 3"/>
          <p:cNvSpPr txBox="1">
            <a:spLocks noGrp="1"/>
          </p:cNvSpPr>
          <p:nvPr>
            <p:ph type="title"/>
          </p:nvPr>
        </p:nvSpPr>
        <p:spPr>
          <a:xfrm>
            <a:off x="349885" y="166370"/>
            <a:ext cx="2125345" cy="504825"/>
          </a:xfrm>
          <a:prstGeom prst="rect">
            <a:avLst/>
          </a:prstGeom>
        </p:spPr>
        <p:txBody>
          <a:bodyPr vert="horz" wrap="square" lIns="0" tIns="12700" rIns="0" bIns="0" rtlCol="0">
            <a:spAutoFit/>
          </a:bodyPr>
          <a:lstStyle/>
          <a:p>
            <a:pPr marL="12700">
              <a:lnSpc>
                <a:spcPct val="100000"/>
              </a:lnSpc>
              <a:spcBef>
                <a:spcPts val="100"/>
              </a:spcBef>
            </a:pPr>
            <a:r>
              <a:rPr sz="3200" b="0" spc="-470" dirty="0">
                <a:solidFill>
                  <a:srgbClr val="000000"/>
                </a:solidFill>
                <a:latin typeface="宋体" panose="02010600030101010101" pitchFamily="2" charset="-122"/>
                <a:cs typeface="宋体" panose="02010600030101010101" pitchFamily="2" charset="-122"/>
              </a:rPr>
              <a:t>relabel_config</a:t>
            </a:r>
            <a:endParaRPr sz="3200">
              <a:latin typeface="宋体" panose="02010600030101010101" pitchFamily="2" charset="-122"/>
              <a:cs typeface="宋体" panose="02010600030101010101" pitchFamily="2" charset="-122"/>
            </a:endParaRPr>
          </a:p>
        </p:txBody>
      </p:sp>
      <p:pic>
        <p:nvPicPr>
          <p:cNvPr id="4" name="object 4"/>
          <p:cNvPicPr/>
          <p:nvPr/>
        </p:nvPicPr>
        <p:blipFill>
          <a:blip r:embed="rId4" cstate="print"/>
          <a:stretch>
            <a:fillRect/>
          </a:stretch>
        </p:blipFill>
        <p:spPr>
          <a:xfrm>
            <a:off x="1452880" y="924560"/>
            <a:ext cx="9286239" cy="5372099"/>
          </a:xfrm>
          <a:prstGeom prst="rect">
            <a:avLst/>
          </a:prstGeom>
        </p:spPr>
      </p:pic>
      <p:pic>
        <p:nvPicPr>
          <p:cNvPr id="8" name="object 4"/>
          <p:cNvPicPr/>
          <p:nvPr>
            <p:custDataLst>
              <p:tags r:id="rId1"/>
            </p:custDataLst>
          </p:nvPr>
        </p:nvPicPr>
        <p:blipFill>
          <a:blip r:embed="rId5" cstate="print"/>
          <a:stretch>
            <a:fillRect/>
          </a:stretch>
        </p:blipFill>
        <p:spPr>
          <a:xfrm>
            <a:off x="0" y="6436359"/>
            <a:ext cx="12190729" cy="421640"/>
          </a:xfrm>
          <a:prstGeom prst="rect">
            <a:avLst/>
          </a:prstGeom>
        </p:spPr>
      </p:pic>
      <p:pic>
        <p:nvPicPr>
          <p:cNvPr id="11" name="图片 10"/>
          <p:cNvPicPr>
            <a:picLocks noChangeAspect="1"/>
          </p:cNvPicPr>
          <p:nvPr>
            <p:custDataLst>
              <p:tags r:id="rId2"/>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2171700" cy="513080"/>
          </a:xfrm>
          <a:prstGeom prst="rect">
            <a:avLst/>
          </a:prstGeom>
        </p:spPr>
        <p:txBody>
          <a:bodyPr vert="horz" wrap="square" lIns="0" tIns="12700" rIns="0" bIns="0" rtlCol="0">
            <a:spAutoFit/>
          </a:bodyPr>
          <a:lstStyle/>
          <a:p>
            <a:pPr marL="12700">
              <a:lnSpc>
                <a:spcPct val="100000"/>
              </a:lnSpc>
              <a:spcBef>
                <a:spcPts val="100"/>
              </a:spcBef>
            </a:pPr>
            <a:r>
              <a:rPr sz="3200" b="0" spc="-470" dirty="0">
                <a:solidFill>
                  <a:srgbClr val="000000"/>
                </a:solidFill>
                <a:latin typeface="宋体" panose="02010600030101010101" pitchFamily="2" charset="-122"/>
                <a:cs typeface="宋体" panose="02010600030101010101" pitchFamily="2" charset="-122"/>
              </a:rPr>
              <a:t>relabel_config</a:t>
            </a:r>
            <a:r>
              <a:rPr sz="3200" b="0" spc="-580" dirty="0">
                <a:solidFill>
                  <a:srgbClr val="000000"/>
                </a:solidFill>
                <a:latin typeface="宋体" panose="02010600030101010101" pitchFamily="2" charset="-122"/>
                <a:cs typeface="宋体" panose="02010600030101010101" pitchFamily="2" charset="-122"/>
              </a:rPr>
              <a:t>s</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857715"/>
            <a:ext cx="11543665" cy="4779645"/>
          </a:xfrm>
          <a:prstGeom prst="rect">
            <a:avLst/>
          </a:prstGeom>
        </p:spPr>
        <p:txBody>
          <a:bodyPr vert="horz" wrap="square" lIns="0" tIns="54610" rIns="0" bIns="0" rtlCol="0">
            <a:spAutoFit/>
          </a:bodyPr>
          <a:lstStyle/>
          <a:p>
            <a:pPr marL="304800" indent="-292100">
              <a:lnSpc>
                <a:spcPct val="100000"/>
              </a:lnSpc>
              <a:spcBef>
                <a:spcPts val="430"/>
              </a:spcBef>
              <a:buClr>
                <a:srgbClr val="4770C4"/>
              </a:buClr>
              <a:buFont typeface="Wingdings" panose="05000000000000000000"/>
              <a:buChar char=""/>
              <a:tabLst>
                <a:tab pos="304800" algn="l"/>
              </a:tabLst>
            </a:pPr>
            <a:r>
              <a:rPr sz="2000" spc="-160" dirty="0">
                <a:latin typeface="宋体" panose="02010600030101010101" pitchFamily="2" charset="-122"/>
                <a:cs typeface="宋体" panose="02010600030101010101" pitchFamily="2" charset="-122"/>
              </a:rPr>
              <a:t>&lt;relabel_action&gt;</a:t>
            </a:r>
            <a:r>
              <a:rPr sz="2000" dirty="0">
                <a:latin typeface="宋体" panose="02010600030101010101" pitchFamily="2" charset="-122"/>
                <a:cs typeface="宋体" panose="02010600030101010101" pitchFamily="2" charset="-122"/>
              </a:rPr>
              <a:t>字段用于定义重新标记的行为，其可用取值如下</a:t>
            </a:r>
            <a:endParaRPr sz="2000">
              <a:latin typeface="宋体" panose="02010600030101010101" pitchFamily="2" charset="-122"/>
              <a:cs typeface="宋体" panose="02010600030101010101" pitchFamily="2" charset="-122"/>
            </a:endParaRPr>
          </a:p>
          <a:p>
            <a:pPr marL="755650" lvl="1" indent="-285750">
              <a:lnSpc>
                <a:spcPct val="100000"/>
              </a:lnSpc>
              <a:spcBef>
                <a:spcPts val="30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替换标签值</a:t>
            </a:r>
            <a:endParaRPr sz="1800">
              <a:latin typeface="宋体" panose="02010600030101010101" pitchFamily="2" charset="-122"/>
              <a:cs typeface="宋体" panose="02010600030101010101" pitchFamily="2" charset="-122"/>
            </a:endParaRPr>
          </a:p>
          <a:p>
            <a:pPr marL="1205230" lvl="2" indent="-279400">
              <a:lnSpc>
                <a:spcPts val="1770"/>
              </a:lnSpc>
              <a:spcBef>
                <a:spcPts val="340"/>
              </a:spcBef>
              <a:buClr>
                <a:srgbClr val="F3C108"/>
              </a:buClr>
              <a:buFont typeface="Wingdings" panose="05000000000000000000"/>
              <a:buChar char=""/>
              <a:tabLst>
                <a:tab pos="1205865" algn="l"/>
              </a:tabLst>
            </a:pPr>
            <a:r>
              <a:rPr sz="1550" spc="-145" dirty="0">
                <a:latin typeface="宋体" panose="02010600030101010101" pitchFamily="2" charset="-122"/>
                <a:cs typeface="宋体" panose="02010600030101010101" pitchFamily="2" charset="-122"/>
              </a:rPr>
              <a:t>replace：</a:t>
            </a:r>
            <a:r>
              <a:rPr sz="1550" spc="5" dirty="0">
                <a:latin typeface="宋体" panose="02010600030101010101" pitchFamily="2" charset="-122"/>
                <a:cs typeface="宋体" panose="02010600030101010101" pitchFamily="2" charset="-122"/>
              </a:rPr>
              <a:t>首</a:t>
            </a:r>
            <a:r>
              <a:rPr sz="1550" spc="15" dirty="0">
                <a:latin typeface="宋体" panose="02010600030101010101" pitchFamily="2" charset="-122"/>
                <a:cs typeface="宋体" panose="02010600030101010101" pitchFamily="2" charset="-122"/>
              </a:rPr>
              <a:t>先</a:t>
            </a:r>
            <a:r>
              <a:rPr sz="1550" spc="10" dirty="0">
                <a:latin typeface="宋体" panose="02010600030101010101" pitchFamily="2" charset="-122"/>
                <a:cs typeface="宋体" panose="02010600030101010101" pitchFamily="2" charset="-122"/>
              </a:rPr>
              <a:t>将</a:t>
            </a:r>
            <a:r>
              <a:rPr sz="1550" spc="-155" dirty="0">
                <a:latin typeface="宋体" panose="02010600030101010101" pitchFamily="2" charset="-122"/>
                <a:cs typeface="宋体" panose="02010600030101010101" pitchFamily="2" charset="-122"/>
              </a:rPr>
              <a:t>source_labels</a:t>
            </a:r>
            <a:r>
              <a:rPr sz="1550" spc="10" dirty="0">
                <a:latin typeface="宋体" panose="02010600030101010101" pitchFamily="2" charset="-122"/>
                <a:cs typeface="宋体" panose="02010600030101010101" pitchFamily="2" charset="-122"/>
              </a:rPr>
              <a:t>中</a:t>
            </a:r>
            <a:r>
              <a:rPr sz="1550" spc="5" dirty="0">
                <a:latin typeface="宋体" panose="02010600030101010101" pitchFamily="2" charset="-122"/>
                <a:cs typeface="宋体" panose="02010600030101010101" pitchFamily="2" charset="-122"/>
              </a:rPr>
              <a:t>指</a:t>
            </a:r>
            <a:r>
              <a:rPr sz="1550" spc="10" dirty="0">
                <a:latin typeface="宋体" panose="02010600030101010101" pitchFamily="2" charset="-122"/>
                <a:cs typeface="宋体" panose="02010600030101010101" pitchFamily="2" charset="-122"/>
              </a:rPr>
              <a:t>定</a:t>
            </a:r>
            <a:r>
              <a:rPr sz="1550" spc="5" dirty="0">
                <a:latin typeface="宋体" panose="02010600030101010101" pitchFamily="2" charset="-122"/>
                <a:cs typeface="宋体" panose="02010600030101010101" pitchFamily="2" charset="-122"/>
              </a:rPr>
              <a:t>的</a:t>
            </a:r>
            <a:r>
              <a:rPr sz="1550" spc="15" dirty="0">
                <a:latin typeface="宋体" panose="02010600030101010101" pitchFamily="2" charset="-122"/>
                <a:cs typeface="宋体" panose="02010600030101010101" pitchFamily="2" charset="-122"/>
              </a:rPr>
              <a:t>各标</a:t>
            </a:r>
            <a:r>
              <a:rPr sz="1550" spc="10" dirty="0">
                <a:latin typeface="宋体" panose="02010600030101010101" pitchFamily="2" charset="-122"/>
                <a:cs typeface="宋体" panose="02010600030101010101" pitchFamily="2" charset="-122"/>
              </a:rPr>
              <a:t>签</a:t>
            </a:r>
            <a:r>
              <a:rPr sz="1550" spc="5" dirty="0">
                <a:latin typeface="宋体" panose="02010600030101010101" pitchFamily="2" charset="-122"/>
                <a:cs typeface="宋体" panose="02010600030101010101" pitchFamily="2" charset="-122"/>
              </a:rPr>
              <a:t>的</a:t>
            </a:r>
            <a:r>
              <a:rPr sz="1550" spc="10" dirty="0">
                <a:latin typeface="宋体" panose="02010600030101010101" pitchFamily="2" charset="-122"/>
                <a:cs typeface="宋体" panose="02010600030101010101" pitchFamily="2" charset="-122"/>
              </a:rPr>
              <a:t>值</a:t>
            </a:r>
            <a:r>
              <a:rPr sz="1550" spc="5" dirty="0">
                <a:latin typeface="宋体" panose="02010600030101010101" pitchFamily="2" charset="-122"/>
                <a:cs typeface="宋体" panose="02010600030101010101" pitchFamily="2" charset="-122"/>
              </a:rPr>
              <a:t>进</a:t>
            </a:r>
            <a:r>
              <a:rPr sz="1550" spc="15" dirty="0">
                <a:latin typeface="宋体" panose="02010600030101010101" pitchFamily="2" charset="-122"/>
                <a:cs typeface="宋体" panose="02010600030101010101" pitchFamily="2" charset="-122"/>
              </a:rPr>
              <a:t>行串</a:t>
            </a:r>
            <a:r>
              <a:rPr sz="1550" spc="10" dirty="0">
                <a:latin typeface="宋体" panose="02010600030101010101" pitchFamily="2" charset="-122"/>
                <a:cs typeface="宋体" panose="02010600030101010101" pitchFamily="2" charset="-122"/>
              </a:rPr>
              <a:t>连</a:t>
            </a:r>
            <a:r>
              <a:rPr sz="1550" spc="5" dirty="0">
                <a:latin typeface="宋体" panose="02010600030101010101" pitchFamily="2" charset="-122"/>
                <a:cs typeface="宋体" panose="02010600030101010101" pitchFamily="2" charset="-122"/>
              </a:rPr>
              <a:t>，</a:t>
            </a:r>
            <a:r>
              <a:rPr sz="1550" spc="10" dirty="0">
                <a:latin typeface="宋体" panose="02010600030101010101" pitchFamily="2" charset="-122"/>
                <a:cs typeface="宋体" panose="02010600030101010101" pitchFamily="2" charset="-122"/>
              </a:rPr>
              <a:t>而</a:t>
            </a:r>
            <a:r>
              <a:rPr sz="1550" spc="5" dirty="0">
                <a:latin typeface="宋体" panose="02010600030101010101" pitchFamily="2" charset="-122"/>
                <a:cs typeface="宋体" panose="02010600030101010101" pitchFamily="2" charset="-122"/>
              </a:rPr>
              <a:t>后</a:t>
            </a:r>
            <a:r>
              <a:rPr sz="1550" spc="20" dirty="0">
                <a:latin typeface="宋体" panose="02010600030101010101" pitchFamily="2" charset="-122"/>
                <a:cs typeface="宋体" panose="02010600030101010101" pitchFamily="2" charset="-122"/>
              </a:rPr>
              <a:t>将</a:t>
            </a:r>
            <a:r>
              <a:rPr sz="1550" spc="-100" dirty="0">
                <a:latin typeface="宋体" panose="02010600030101010101" pitchFamily="2" charset="-122"/>
                <a:cs typeface="宋体" panose="02010600030101010101" pitchFamily="2" charset="-122"/>
              </a:rPr>
              <a:t>rege</a:t>
            </a:r>
            <a:r>
              <a:rPr sz="1550" cap="small" spc="-100" dirty="0">
                <a:latin typeface="宋体" panose="02010600030101010101" pitchFamily="2" charset="-122"/>
                <a:cs typeface="宋体" panose="02010600030101010101" pitchFamily="2" charset="-122"/>
              </a:rPr>
              <a:t>x</a:t>
            </a:r>
            <a:r>
              <a:rPr sz="1550" spc="10" dirty="0">
                <a:latin typeface="宋体" panose="02010600030101010101" pitchFamily="2" charset="-122"/>
                <a:cs typeface="宋体" panose="02010600030101010101" pitchFamily="2" charset="-122"/>
              </a:rPr>
              <a:t>字段中</a:t>
            </a:r>
            <a:r>
              <a:rPr sz="1550" spc="15" dirty="0">
                <a:latin typeface="宋体" panose="02010600030101010101" pitchFamily="2" charset="-122"/>
                <a:cs typeface="宋体" panose="02010600030101010101" pitchFamily="2" charset="-122"/>
              </a:rPr>
              <a:t>的正</a:t>
            </a:r>
            <a:r>
              <a:rPr sz="1550" spc="10" dirty="0">
                <a:latin typeface="宋体" panose="02010600030101010101" pitchFamily="2" charset="-122"/>
                <a:cs typeface="宋体" panose="02010600030101010101" pitchFamily="2" charset="-122"/>
              </a:rPr>
              <a:t>则表达式</a:t>
            </a:r>
            <a:r>
              <a:rPr sz="1550" spc="15" dirty="0">
                <a:latin typeface="宋体" panose="02010600030101010101" pitchFamily="2" charset="-122"/>
                <a:cs typeface="宋体" panose="02010600030101010101" pitchFamily="2" charset="-122"/>
              </a:rPr>
              <a:t>对</a:t>
            </a:r>
            <a:r>
              <a:rPr sz="1550" dirty="0">
                <a:latin typeface="宋体" panose="02010600030101010101" pitchFamily="2" charset="-122"/>
                <a:cs typeface="宋体" panose="02010600030101010101" pitchFamily="2" charset="-122"/>
              </a:rPr>
              <a:t>源</a:t>
            </a:r>
            <a:r>
              <a:rPr sz="1550" b="1" spc="15" dirty="0">
                <a:solidFill>
                  <a:srgbClr val="FF0000"/>
                </a:solidFill>
                <a:latin typeface="Microsoft JhengHei UI" panose="020B0604030504040204" charset="-120"/>
                <a:cs typeface="Microsoft JhengHei UI" panose="020B0604030504040204" charset="-120"/>
              </a:rPr>
              <a:t>标</a:t>
            </a:r>
            <a:r>
              <a:rPr sz="1550" b="1" spc="10" dirty="0">
                <a:solidFill>
                  <a:srgbClr val="FF0000"/>
                </a:solidFill>
                <a:latin typeface="Microsoft JhengHei UI" panose="020B0604030504040204" charset="-120"/>
                <a:cs typeface="Microsoft JhengHei UI" panose="020B0604030504040204" charset="-120"/>
              </a:rPr>
              <a:t>签</a:t>
            </a:r>
            <a:r>
              <a:rPr sz="1550" b="1" spc="15" dirty="0">
                <a:solidFill>
                  <a:srgbClr val="FF0000"/>
                </a:solidFill>
                <a:latin typeface="Microsoft JhengHei UI" panose="020B0604030504040204" charset="-120"/>
                <a:cs typeface="Microsoft JhengHei UI" panose="020B0604030504040204" charset="-120"/>
              </a:rPr>
              <a:t>值</a:t>
            </a:r>
            <a:r>
              <a:rPr sz="1550" spc="10" dirty="0">
                <a:latin typeface="宋体" panose="02010600030101010101" pitchFamily="2" charset="-122"/>
                <a:cs typeface="宋体" panose="02010600030101010101" pitchFamily="2" charset="-122"/>
              </a:rPr>
              <a:t>进行匹配判定，</a:t>
            </a:r>
            <a:endParaRPr sz="1550">
              <a:latin typeface="宋体" panose="02010600030101010101" pitchFamily="2" charset="-122"/>
              <a:cs typeface="宋体" panose="02010600030101010101" pitchFamily="2" charset="-122"/>
            </a:endParaRPr>
          </a:p>
          <a:p>
            <a:pPr marL="1155065">
              <a:lnSpc>
                <a:spcPts val="1770"/>
              </a:lnSpc>
            </a:pPr>
            <a:r>
              <a:rPr sz="1550" spc="10" dirty="0">
                <a:latin typeface="宋体" panose="02010600030101010101" pitchFamily="2" charset="-122"/>
                <a:cs typeface="宋体" panose="02010600030101010101" pitchFamily="2" charset="-122"/>
              </a:rPr>
              <a:t>若匹配，则将</a:t>
            </a:r>
            <a:r>
              <a:rPr sz="1550" spc="-210" dirty="0">
                <a:latin typeface="宋体" panose="02010600030101010101" pitchFamily="2" charset="-122"/>
                <a:cs typeface="宋体" panose="02010600030101010101" pitchFamily="2" charset="-122"/>
              </a:rPr>
              <a:t>target</a:t>
            </a:r>
            <a:r>
              <a:rPr sz="1550" spc="-180" dirty="0">
                <a:latin typeface="宋体" panose="02010600030101010101" pitchFamily="2" charset="-122"/>
                <a:cs typeface="宋体" panose="02010600030101010101" pitchFamily="2" charset="-122"/>
              </a:rPr>
              <a:t>_labe</a:t>
            </a:r>
            <a:r>
              <a:rPr sz="1550" spc="-175" dirty="0">
                <a:latin typeface="宋体" panose="02010600030101010101" pitchFamily="2" charset="-122"/>
                <a:cs typeface="宋体" panose="02010600030101010101" pitchFamily="2" charset="-122"/>
              </a:rPr>
              <a:t>l</a:t>
            </a:r>
            <a:r>
              <a:rPr sz="1550" spc="10" dirty="0">
                <a:latin typeface="宋体" panose="02010600030101010101" pitchFamily="2" charset="-122"/>
                <a:cs typeface="宋体" panose="02010600030101010101" pitchFamily="2" charset="-122"/>
              </a:rPr>
              <a:t>字段中指定的标签的值替换为</a:t>
            </a:r>
            <a:r>
              <a:rPr sz="1550" spc="-120" dirty="0">
                <a:latin typeface="宋体" panose="02010600030101010101" pitchFamily="2" charset="-122"/>
                <a:cs typeface="宋体" panose="02010600030101010101" pitchFamily="2" charset="-122"/>
              </a:rPr>
              <a:t>re</a:t>
            </a:r>
            <a:r>
              <a:rPr sz="1550" spc="-110" dirty="0">
                <a:latin typeface="宋体" panose="02010600030101010101" pitchFamily="2" charset="-122"/>
                <a:cs typeface="宋体" panose="02010600030101010101" pitchFamily="2" charset="-122"/>
              </a:rPr>
              <a:t>p</a:t>
            </a:r>
            <a:r>
              <a:rPr sz="1550" spc="-85" dirty="0">
                <a:latin typeface="宋体" panose="02010600030101010101" pitchFamily="2" charset="-122"/>
                <a:cs typeface="宋体" panose="02010600030101010101" pitchFamily="2" charset="-122"/>
              </a:rPr>
              <a:t>lacem</a:t>
            </a:r>
            <a:r>
              <a:rPr sz="1550" spc="-90" dirty="0">
                <a:latin typeface="宋体" panose="02010600030101010101" pitchFamily="2" charset="-122"/>
                <a:cs typeface="宋体" panose="02010600030101010101" pitchFamily="2" charset="-122"/>
              </a:rPr>
              <a:t>e</a:t>
            </a:r>
            <a:r>
              <a:rPr sz="1550" spc="-150" dirty="0">
                <a:latin typeface="宋体" panose="02010600030101010101" pitchFamily="2" charset="-122"/>
                <a:cs typeface="宋体" panose="02010600030101010101" pitchFamily="2" charset="-122"/>
              </a:rPr>
              <a:t>n</a:t>
            </a:r>
            <a:r>
              <a:rPr sz="1550" spc="-140" dirty="0">
                <a:latin typeface="宋体" panose="02010600030101010101" pitchFamily="2" charset="-122"/>
                <a:cs typeface="宋体" panose="02010600030101010101" pitchFamily="2" charset="-122"/>
              </a:rPr>
              <a:t>t</a:t>
            </a:r>
            <a:r>
              <a:rPr sz="1550" spc="10" dirty="0">
                <a:latin typeface="宋体" panose="02010600030101010101" pitchFamily="2" charset="-122"/>
                <a:cs typeface="宋体" panose="02010600030101010101" pitchFamily="2" charset="-122"/>
              </a:rPr>
              <a:t>字段中</a:t>
            </a:r>
            <a:r>
              <a:rPr sz="1550" spc="15" dirty="0">
                <a:latin typeface="宋体" panose="02010600030101010101" pitchFamily="2" charset="-122"/>
                <a:cs typeface="宋体" panose="02010600030101010101" pitchFamily="2" charset="-122"/>
              </a:rPr>
              <a:t>保</a:t>
            </a:r>
            <a:r>
              <a:rPr sz="1550" spc="10" dirty="0">
                <a:latin typeface="宋体" panose="02010600030101010101" pitchFamily="2" charset="-122"/>
                <a:cs typeface="宋体" panose="02010600030101010101" pitchFamily="2" charset="-122"/>
              </a:rPr>
              <a:t>存的值；</a:t>
            </a:r>
            <a:endParaRPr sz="1550">
              <a:latin typeface="宋体" panose="02010600030101010101" pitchFamily="2" charset="-122"/>
              <a:cs typeface="宋体" panose="02010600030101010101" pitchFamily="2" charset="-122"/>
            </a:endParaRPr>
          </a:p>
          <a:p>
            <a:pPr marL="1654810" lvl="3" indent="-271780">
              <a:lnSpc>
                <a:spcPct val="100000"/>
              </a:lnSpc>
              <a:spcBef>
                <a:spcPts val="400"/>
              </a:spcBef>
              <a:buClr>
                <a:srgbClr val="E18B9D"/>
              </a:buClr>
              <a:buFont typeface="Wingdings" panose="05000000000000000000"/>
              <a:buChar char=""/>
              <a:tabLst>
                <a:tab pos="1654810" algn="l"/>
                <a:tab pos="1655445" algn="l"/>
              </a:tabLst>
            </a:pPr>
            <a:r>
              <a:rPr sz="1300" spc="-85" dirty="0">
                <a:latin typeface="宋体" panose="02010600030101010101" pitchFamily="2" charset="-122"/>
                <a:cs typeface="宋体" panose="02010600030101010101" pitchFamily="2" charset="-122"/>
              </a:rPr>
              <a:t>replacement</a:t>
            </a:r>
            <a:r>
              <a:rPr sz="1300" spc="20" dirty="0">
                <a:latin typeface="宋体" panose="02010600030101010101" pitchFamily="2" charset="-122"/>
                <a:cs typeface="宋体" panose="02010600030101010101" pitchFamily="2" charset="-122"/>
              </a:rPr>
              <a:t>可按需引用保存</a:t>
            </a:r>
            <a:r>
              <a:rPr sz="1300" spc="-80" dirty="0">
                <a:latin typeface="宋体" panose="02010600030101010101" pitchFamily="2" charset="-122"/>
                <a:cs typeface="宋体" panose="02010600030101010101" pitchFamily="2" charset="-122"/>
              </a:rPr>
              <a:t>rege</a:t>
            </a:r>
            <a:r>
              <a:rPr sz="1300" cap="small" spc="-80" dirty="0">
                <a:latin typeface="宋体" panose="02010600030101010101" pitchFamily="2" charset="-122"/>
                <a:cs typeface="宋体" panose="02010600030101010101" pitchFamily="2" charset="-122"/>
              </a:rPr>
              <a:t>x</a:t>
            </a:r>
            <a:r>
              <a:rPr sz="1300" spc="20" dirty="0">
                <a:latin typeface="宋体" panose="02010600030101010101" pitchFamily="2" charset="-122"/>
                <a:cs typeface="宋体" panose="02010600030101010101" pitchFamily="2" charset="-122"/>
              </a:rPr>
              <a:t>中的某个“</a:t>
            </a:r>
            <a:r>
              <a:rPr sz="1300" spc="25" dirty="0">
                <a:latin typeface="宋体" panose="02010600030101010101" pitchFamily="2" charset="-122"/>
                <a:cs typeface="宋体" panose="02010600030101010101" pitchFamily="2" charset="-122"/>
              </a:rPr>
              <a:t>分</a:t>
            </a:r>
            <a:r>
              <a:rPr sz="1300" spc="20" dirty="0">
                <a:latin typeface="宋体" panose="02010600030101010101" pitchFamily="2" charset="-122"/>
                <a:cs typeface="宋体" panose="02010600030101010101" pitchFamily="2" charset="-122"/>
              </a:rPr>
              <a:t>组</a:t>
            </a:r>
            <a:r>
              <a:rPr sz="1300" spc="25" dirty="0">
                <a:latin typeface="宋体" panose="02010600030101010101" pitchFamily="2" charset="-122"/>
                <a:cs typeface="宋体" panose="02010600030101010101" pitchFamily="2" charset="-122"/>
              </a:rPr>
              <a:t>模</a:t>
            </a:r>
            <a:r>
              <a:rPr sz="1300" spc="20" dirty="0">
                <a:latin typeface="宋体" panose="02010600030101010101" pitchFamily="2" charset="-122"/>
                <a:cs typeface="宋体" panose="02010600030101010101" pitchFamily="2" charset="-122"/>
              </a:rPr>
              <a:t>式</a:t>
            </a:r>
            <a:r>
              <a:rPr sz="1300" spc="25" dirty="0">
                <a:latin typeface="宋体" panose="02010600030101010101" pitchFamily="2" charset="-122"/>
                <a:cs typeface="宋体" panose="02010600030101010101" pitchFamily="2" charset="-122"/>
              </a:rPr>
              <a:t>”</a:t>
            </a:r>
            <a:r>
              <a:rPr sz="1300" spc="20" dirty="0">
                <a:latin typeface="宋体" panose="02010600030101010101" pitchFamily="2" charset="-122"/>
                <a:cs typeface="宋体" panose="02010600030101010101" pitchFamily="2" charset="-122"/>
              </a:rPr>
              <a:t>匹</a:t>
            </a:r>
            <a:r>
              <a:rPr sz="1300" spc="25" dirty="0">
                <a:latin typeface="宋体" panose="02010600030101010101" pitchFamily="2" charset="-122"/>
                <a:cs typeface="宋体" panose="02010600030101010101" pitchFamily="2" charset="-122"/>
              </a:rPr>
              <a:t>配</a:t>
            </a:r>
            <a:r>
              <a:rPr sz="1300" spc="20" dirty="0">
                <a:latin typeface="宋体" panose="02010600030101010101" pitchFamily="2" charset="-122"/>
                <a:cs typeface="宋体" panose="02010600030101010101" pitchFamily="2" charset="-122"/>
              </a:rPr>
              <a:t>到</a:t>
            </a:r>
            <a:r>
              <a:rPr sz="1300" spc="25" dirty="0">
                <a:latin typeface="宋体" panose="02010600030101010101" pitchFamily="2" charset="-122"/>
                <a:cs typeface="宋体" panose="02010600030101010101" pitchFamily="2" charset="-122"/>
              </a:rPr>
              <a:t>的</a:t>
            </a:r>
            <a:r>
              <a:rPr sz="1300" spc="20" dirty="0">
                <a:latin typeface="宋体" panose="02010600030101010101" pitchFamily="2" charset="-122"/>
                <a:cs typeface="宋体" panose="02010600030101010101" pitchFamily="2" charset="-122"/>
              </a:rPr>
              <a:t>值</a:t>
            </a:r>
            <a:r>
              <a:rPr sz="1300" spc="25" dirty="0">
                <a:latin typeface="宋体" panose="02010600030101010101" pitchFamily="2" charset="-122"/>
                <a:cs typeface="宋体" panose="02010600030101010101" pitchFamily="2" charset="-122"/>
              </a:rPr>
              <a:t>；</a:t>
            </a:r>
            <a:r>
              <a:rPr sz="1300" spc="20" dirty="0">
                <a:latin typeface="宋体" panose="02010600030101010101" pitchFamily="2" charset="-122"/>
                <a:cs typeface="宋体" panose="02010600030101010101" pitchFamily="2" charset="-122"/>
              </a:rPr>
              <a:t>默</a:t>
            </a:r>
            <a:r>
              <a:rPr sz="1300" spc="25" dirty="0">
                <a:latin typeface="宋体" panose="02010600030101010101" pitchFamily="2" charset="-122"/>
                <a:cs typeface="宋体" panose="02010600030101010101" pitchFamily="2" charset="-122"/>
              </a:rPr>
              <a:t>认</a:t>
            </a:r>
            <a:r>
              <a:rPr sz="1300" spc="20" dirty="0">
                <a:latin typeface="宋体" panose="02010600030101010101" pitchFamily="2" charset="-122"/>
                <a:cs typeface="宋体" panose="02010600030101010101" pitchFamily="2" charset="-122"/>
              </a:rPr>
              <a:t>保</a:t>
            </a:r>
            <a:r>
              <a:rPr sz="1300" spc="25" dirty="0">
                <a:latin typeface="宋体" panose="02010600030101010101" pitchFamily="2" charset="-122"/>
                <a:cs typeface="宋体" panose="02010600030101010101" pitchFamily="2" charset="-122"/>
              </a:rPr>
              <a:t>存</a:t>
            </a:r>
            <a:r>
              <a:rPr sz="1300" spc="20" dirty="0">
                <a:latin typeface="宋体" panose="02010600030101010101" pitchFamily="2" charset="-122"/>
                <a:cs typeface="宋体" panose="02010600030101010101" pitchFamily="2" charset="-122"/>
              </a:rPr>
              <a:t>整</a:t>
            </a:r>
            <a:r>
              <a:rPr sz="1300" spc="30" dirty="0">
                <a:latin typeface="宋体" panose="02010600030101010101" pitchFamily="2" charset="-122"/>
                <a:cs typeface="宋体" panose="02010600030101010101" pitchFamily="2" charset="-122"/>
              </a:rPr>
              <a:t>个</a:t>
            </a:r>
            <a:r>
              <a:rPr sz="1300" spc="-80" dirty="0">
                <a:latin typeface="宋体" panose="02010600030101010101" pitchFamily="2" charset="-122"/>
                <a:cs typeface="宋体" panose="02010600030101010101" pitchFamily="2" charset="-122"/>
              </a:rPr>
              <a:t>rege</a:t>
            </a:r>
            <a:r>
              <a:rPr sz="1300" cap="small" spc="-80" dirty="0">
                <a:latin typeface="宋体" panose="02010600030101010101" pitchFamily="2" charset="-122"/>
                <a:cs typeface="宋体" panose="02010600030101010101" pitchFamily="2" charset="-122"/>
              </a:rPr>
              <a:t>x</a:t>
            </a:r>
            <a:r>
              <a:rPr sz="1300" spc="25" dirty="0">
                <a:latin typeface="宋体" panose="02010600030101010101" pitchFamily="2" charset="-122"/>
                <a:cs typeface="宋体" panose="02010600030101010101" pitchFamily="2" charset="-122"/>
              </a:rPr>
              <a:t>匹</a:t>
            </a:r>
            <a:r>
              <a:rPr sz="1300" spc="20" dirty="0">
                <a:latin typeface="宋体" panose="02010600030101010101" pitchFamily="2" charset="-122"/>
                <a:cs typeface="宋体" panose="02010600030101010101" pitchFamily="2" charset="-122"/>
              </a:rPr>
              <a:t>配</a:t>
            </a:r>
            <a:r>
              <a:rPr sz="1300" spc="25" dirty="0">
                <a:latin typeface="宋体" panose="02010600030101010101" pitchFamily="2" charset="-122"/>
                <a:cs typeface="宋体" panose="02010600030101010101" pitchFamily="2" charset="-122"/>
              </a:rPr>
              <a:t>到</a:t>
            </a:r>
            <a:r>
              <a:rPr sz="1300" spc="20" dirty="0">
                <a:latin typeface="宋体" panose="02010600030101010101" pitchFamily="2" charset="-122"/>
                <a:cs typeface="宋体" panose="02010600030101010101" pitchFamily="2" charset="-122"/>
              </a:rPr>
              <a:t>的</a:t>
            </a:r>
            <a:r>
              <a:rPr sz="1300" spc="25" dirty="0">
                <a:latin typeface="宋体" panose="02010600030101010101" pitchFamily="2" charset="-122"/>
                <a:cs typeface="宋体" panose="02010600030101010101" pitchFamily="2" charset="-122"/>
              </a:rPr>
              <a:t>内</a:t>
            </a:r>
            <a:r>
              <a:rPr sz="1300" spc="20" dirty="0">
                <a:latin typeface="宋体" panose="02010600030101010101" pitchFamily="2" charset="-122"/>
                <a:cs typeface="宋体" panose="02010600030101010101" pitchFamily="2" charset="-122"/>
              </a:rPr>
              <a:t>容；</a:t>
            </a:r>
            <a:endParaRPr sz="1300">
              <a:latin typeface="宋体" panose="02010600030101010101" pitchFamily="2" charset="-122"/>
              <a:cs typeface="宋体" panose="02010600030101010101" pitchFamily="2" charset="-122"/>
            </a:endParaRPr>
          </a:p>
          <a:p>
            <a:pPr marL="1612265" lvl="3" indent="-229235">
              <a:lnSpc>
                <a:spcPct val="100000"/>
              </a:lnSpc>
              <a:spcBef>
                <a:spcPts val="370"/>
              </a:spcBef>
              <a:buClr>
                <a:srgbClr val="E18B9D"/>
              </a:buClr>
              <a:buFont typeface="Wingdings" panose="05000000000000000000"/>
              <a:buChar char=""/>
              <a:tabLst>
                <a:tab pos="1612900" algn="l"/>
              </a:tabLst>
            </a:pPr>
            <a:r>
              <a:rPr sz="1300" spc="20" dirty="0">
                <a:latin typeface="宋体" panose="02010600030101010101" pitchFamily="2" charset="-122"/>
                <a:cs typeface="宋体" panose="02010600030101010101" pitchFamily="2" charset="-122"/>
              </a:rPr>
              <a:t>进行值替换时，</a:t>
            </a:r>
            <a:r>
              <a:rPr sz="1300" spc="-160" dirty="0">
                <a:latin typeface="宋体" panose="02010600030101010101" pitchFamily="2" charset="-122"/>
                <a:cs typeface="宋体" panose="02010600030101010101" pitchFamily="2" charset="-122"/>
              </a:rPr>
              <a:t>rep</a:t>
            </a:r>
            <a:r>
              <a:rPr sz="1300" spc="-170" dirty="0">
                <a:latin typeface="宋体" panose="02010600030101010101" pitchFamily="2" charset="-122"/>
                <a:cs typeface="宋体" panose="02010600030101010101" pitchFamily="2" charset="-122"/>
              </a:rPr>
              <a:t>l</a:t>
            </a:r>
            <a:r>
              <a:rPr sz="1300" spc="-114" dirty="0">
                <a:latin typeface="宋体" panose="02010600030101010101" pitchFamily="2" charset="-122"/>
                <a:cs typeface="宋体" panose="02010600030101010101" pitchFamily="2" charset="-122"/>
              </a:rPr>
              <a:t>a</a:t>
            </a:r>
            <a:r>
              <a:rPr sz="1300" spc="25" dirty="0">
                <a:latin typeface="宋体" panose="02010600030101010101" pitchFamily="2" charset="-122"/>
                <a:cs typeface="宋体" panose="02010600030101010101" pitchFamily="2" charset="-122"/>
              </a:rPr>
              <a:t>cememn</a:t>
            </a:r>
            <a:r>
              <a:rPr sz="1300" spc="30" dirty="0">
                <a:latin typeface="宋体" panose="02010600030101010101" pitchFamily="2" charset="-122"/>
                <a:cs typeface="宋体" panose="02010600030101010101" pitchFamily="2" charset="-122"/>
              </a:rPr>
              <a:t>t</a:t>
            </a:r>
            <a:r>
              <a:rPr sz="1300" spc="20" dirty="0">
                <a:latin typeface="宋体" panose="02010600030101010101" pitchFamily="2" charset="-122"/>
                <a:cs typeface="宋体" panose="02010600030101010101" pitchFamily="2" charset="-122"/>
              </a:rPr>
              <a:t>字段中指定</a:t>
            </a:r>
            <a:r>
              <a:rPr sz="1300" spc="25" dirty="0">
                <a:latin typeface="宋体" panose="02010600030101010101" pitchFamily="2" charset="-122"/>
                <a:cs typeface="宋体" panose="02010600030101010101" pitchFamily="2" charset="-122"/>
              </a:rPr>
              <a:t>标</a:t>
            </a:r>
            <a:r>
              <a:rPr sz="1300" spc="20" dirty="0">
                <a:latin typeface="宋体" panose="02010600030101010101" pitchFamily="2" charset="-122"/>
                <a:cs typeface="宋体" panose="02010600030101010101" pitchFamily="2" charset="-122"/>
              </a:rPr>
              <a:t>签</a:t>
            </a:r>
            <a:r>
              <a:rPr sz="1300" spc="25" dirty="0">
                <a:latin typeface="宋体" panose="02010600030101010101" pitchFamily="2" charset="-122"/>
                <a:cs typeface="宋体" panose="02010600030101010101" pitchFamily="2" charset="-122"/>
              </a:rPr>
              <a:t>的</a:t>
            </a:r>
            <a:r>
              <a:rPr sz="1300" spc="20" dirty="0">
                <a:latin typeface="宋体" panose="02010600030101010101" pitchFamily="2" charset="-122"/>
                <a:cs typeface="宋体" panose="02010600030101010101" pitchFamily="2" charset="-122"/>
              </a:rPr>
              <a:t>值</a:t>
            </a:r>
            <a:r>
              <a:rPr sz="1300" spc="25" dirty="0">
                <a:latin typeface="宋体" panose="02010600030101010101" pitchFamily="2" charset="-122"/>
                <a:cs typeface="宋体" panose="02010600030101010101" pitchFamily="2" charset="-122"/>
              </a:rPr>
              <a:t>也</a:t>
            </a:r>
            <a:r>
              <a:rPr sz="1300" spc="20" dirty="0">
                <a:latin typeface="宋体" panose="02010600030101010101" pitchFamily="2" charset="-122"/>
                <a:cs typeface="宋体" panose="02010600030101010101" pitchFamily="2" charset="-122"/>
              </a:rPr>
              <a:t>支</a:t>
            </a:r>
            <a:r>
              <a:rPr sz="1300" spc="25" dirty="0">
                <a:latin typeface="宋体" panose="02010600030101010101" pitchFamily="2" charset="-122"/>
                <a:cs typeface="宋体" panose="02010600030101010101" pitchFamily="2" charset="-122"/>
              </a:rPr>
              <a:t>持</a:t>
            </a:r>
            <a:r>
              <a:rPr sz="1300" spc="20" dirty="0">
                <a:latin typeface="宋体" panose="02010600030101010101" pitchFamily="2" charset="-122"/>
                <a:cs typeface="宋体" panose="02010600030101010101" pitchFamily="2" charset="-122"/>
              </a:rPr>
              <a:t>以</a:t>
            </a:r>
            <a:r>
              <a:rPr sz="1300" spc="25" dirty="0">
                <a:latin typeface="宋体" panose="02010600030101010101" pitchFamily="2" charset="-122"/>
                <a:cs typeface="宋体" panose="02010600030101010101" pitchFamily="2" charset="-122"/>
              </a:rPr>
              <a:t>分</a:t>
            </a:r>
            <a:r>
              <a:rPr sz="1300" spc="20" dirty="0">
                <a:latin typeface="宋体" panose="02010600030101010101" pitchFamily="2" charset="-122"/>
                <a:cs typeface="宋体" panose="02010600030101010101" pitchFamily="2" charset="-122"/>
              </a:rPr>
              <a:t>组</a:t>
            </a:r>
            <a:r>
              <a:rPr sz="1300" spc="25" dirty="0">
                <a:latin typeface="宋体" panose="02010600030101010101" pitchFamily="2" charset="-122"/>
                <a:cs typeface="宋体" panose="02010600030101010101" pitchFamily="2" charset="-122"/>
              </a:rPr>
              <a:t>格</a:t>
            </a:r>
            <a:r>
              <a:rPr sz="1300" spc="20" dirty="0">
                <a:latin typeface="宋体" panose="02010600030101010101" pitchFamily="2" charset="-122"/>
                <a:cs typeface="宋体" panose="02010600030101010101" pitchFamily="2" charset="-122"/>
              </a:rPr>
              <a:t>式</a:t>
            </a:r>
            <a:r>
              <a:rPr sz="1300" spc="25" dirty="0">
                <a:latin typeface="宋体" panose="02010600030101010101" pitchFamily="2" charset="-122"/>
                <a:cs typeface="宋体" panose="02010600030101010101" pitchFamily="2" charset="-122"/>
              </a:rPr>
              <a:t>进</a:t>
            </a:r>
            <a:r>
              <a:rPr sz="1300" spc="20" dirty="0">
                <a:latin typeface="宋体" panose="02010600030101010101" pitchFamily="2" charset="-122"/>
                <a:cs typeface="宋体" panose="02010600030101010101" pitchFamily="2" charset="-122"/>
              </a:rPr>
              <a:t>行</a:t>
            </a:r>
            <a:r>
              <a:rPr sz="1300" spc="25" dirty="0">
                <a:latin typeface="宋体" panose="02010600030101010101" pitchFamily="2" charset="-122"/>
                <a:cs typeface="宋体" panose="02010600030101010101" pitchFamily="2" charset="-122"/>
              </a:rPr>
              <a:t>引</a:t>
            </a:r>
            <a:r>
              <a:rPr sz="1300" spc="20" dirty="0">
                <a:latin typeface="宋体" panose="02010600030101010101" pitchFamily="2" charset="-122"/>
                <a:cs typeface="宋体" panose="02010600030101010101" pitchFamily="2" charset="-122"/>
              </a:rPr>
              <a:t>用；</a:t>
            </a:r>
            <a:endParaRPr sz="1300">
              <a:latin typeface="宋体" panose="02010600030101010101" pitchFamily="2" charset="-122"/>
              <a:cs typeface="宋体" panose="02010600030101010101" pitchFamily="2" charset="-122"/>
            </a:endParaRPr>
          </a:p>
          <a:p>
            <a:pPr marL="1155065" marR="226695" lvl="2" indent="-228600">
              <a:lnSpc>
                <a:spcPts val="1680"/>
              </a:lnSpc>
              <a:spcBef>
                <a:spcPts val="500"/>
              </a:spcBef>
              <a:buClr>
                <a:srgbClr val="F3C108"/>
              </a:buClr>
              <a:buFont typeface="Wingdings" panose="05000000000000000000"/>
              <a:buChar char=""/>
              <a:tabLst>
                <a:tab pos="1205865" algn="l"/>
              </a:tabLst>
            </a:pPr>
            <a:r>
              <a:rPr dirty="0"/>
              <a:t>	</a:t>
            </a:r>
            <a:r>
              <a:rPr sz="1550" spc="15" dirty="0">
                <a:latin typeface="宋体" panose="02010600030101010101" pitchFamily="2" charset="-122"/>
                <a:cs typeface="宋体" panose="02010600030101010101" pitchFamily="2" charset="-122"/>
              </a:rPr>
              <a:t>hashmod：</a:t>
            </a:r>
            <a:r>
              <a:rPr sz="1550" spc="5" dirty="0">
                <a:latin typeface="宋体" panose="02010600030101010101" pitchFamily="2" charset="-122"/>
                <a:cs typeface="宋体" panose="02010600030101010101" pitchFamily="2" charset="-122"/>
              </a:rPr>
              <a:t>将</a:t>
            </a:r>
            <a:r>
              <a:rPr sz="1550" spc="-195" dirty="0">
                <a:latin typeface="宋体" panose="02010600030101010101" pitchFamily="2" charset="-122"/>
                <a:cs typeface="宋体" panose="02010600030101010101" pitchFamily="2" charset="-122"/>
              </a:rPr>
              <a:t>target_label</a:t>
            </a:r>
            <a:r>
              <a:rPr sz="1550" spc="10" dirty="0">
                <a:latin typeface="宋体" panose="02010600030101010101" pitchFamily="2" charset="-122"/>
                <a:cs typeface="宋体" panose="02010600030101010101" pitchFamily="2" charset="-122"/>
              </a:rPr>
              <a:t>的值设置为一个</a:t>
            </a:r>
            <a:r>
              <a:rPr sz="1550" spc="-80" dirty="0">
                <a:latin typeface="宋体" panose="02010600030101010101" pitchFamily="2" charset="-122"/>
                <a:cs typeface="宋体" panose="02010600030101010101" pitchFamily="2" charset="-122"/>
              </a:rPr>
              <a:t>hash</a:t>
            </a:r>
            <a:r>
              <a:rPr sz="1550" spc="10" dirty="0">
                <a:latin typeface="宋体" panose="02010600030101010101" pitchFamily="2" charset="-122"/>
                <a:cs typeface="宋体" panose="02010600030101010101" pitchFamily="2" charset="-122"/>
              </a:rPr>
              <a:t>值，</a:t>
            </a:r>
            <a:r>
              <a:rPr sz="1550" spc="5" dirty="0">
                <a:latin typeface="宋体" panose="02010600030101010101" pitchFamily="2" charset="-122"/>
                <a:cs typeface="宋体" panose="02010600030101010101" pitchFamily="2" charset="-122"/>
              </a:rPr>
              <a:t>该</a:t>
            </a:r>
            <a:r>
              <a:rPr sz="1550" spc="-75" dirty="0">
                <a:latin typeface="宋体" panose="02010600030101010101" pitchFamily="2" charset="-122"/>
                <a:cs typeface="宋体" panose="02010600030101010101" pitchFamily="2" charset="-122"/>
              </a:rPr>
              <a:t>hash</a:t>
            </a:r>
            <a:r>
              <a:rPr sz="1550" spc="20" dirty="0">
                <a:latin typeface="宋体" panose="02010600030101010101" pitchFamily="2" charset="-122"/>
                <a:cs typeface="宋体" panose="02010600030101010101" pitchFamily="2" charset="-122"/>
              </a:rPr>
              <a:t>则</a:t>
            </a:r>
            <a:r>
              <a:rPr sz="1550" spc="10" dirty="0">
                <a:latin typeface="宋体" panose="02010600030101010101" pitchFamily="2" charset="-122"/>
                <a:cs typeface="宋体" panose="02010600030101010101" pitchFamily="2" charset="-122"/>
              </a:rPr>
              <a:t>由</a:t>
            </a:r>
            <a:r>
              <a:rPr sz="1550" spc="-45" dirty="0">
                <a:latin typeface="宋体" panose="02010600030101010101" pitchFamily="2" charset="-122"/>
                <a:cs typeface="宋体" panose="02010600030101010101" pitchFamily="2" charset="-122"/>
              </a:rPr>
              <a:t>modules</a:t>
            </a:r>
            <a:r>
              <a:rPr sz="1550" spc="15" dirty="0">
                <a:latin typeface="宋体" panose="02010600030101010101" pitchFamily="2" charset="-122"/>
                <a:cs typeface="宋体" panose="02010600030101010101" pitchFamily="2" charset="-122"/>
              </a:rPr>
              <a:t>字</a:t>
            </a:r>
            <a:r>
              <a:rPr sz="1550" spc="10" dirty="0">
                <a:latin typeface="宋体" panose="02010600030101010101" pitchFamily="2" charset="-122"/>
                <a:cs typeface="宋体" panose="02010600030101010101" pitchFamily="2" charset="-122"/>
              </a:rPr>
              <a:t>段指定的</a:t>
            </a:r>
            <a:r>
              <a:rPr sz="1550" spc="-75" dirty="0">
                <a:latin typeface="宋体" panose="02010600030101010101" pitchFamily="2" charset="-122"/>
                <a:cs typeface="宋体" panose="02010600030101010101" pitchFamily="2" charset="-122"/>
              </a:rPr>
              <a:t>hash</a:t>
            </a:r>
            <a:r>
              <a:rPr sz="1550" spc="10" dirty="0">
                <a:latin typeface="宋体" panose="02010600030101010101" pitchFamily="2" charset="-122"/>
                <a:cs typeface="宋体" panose="02010600030101010101" pitchFamily="2" charset="-122"/>
              </a:rPr>
              <a:t>模对</a:t>
            </a:r>
            <a:r>
              <a:rPr sz="1550" spc="15" dirty="0">
                <a:latin typeface="宋体" panose="02010600030101010101" pitchFamily="2" charset="-122"/>
                <a:cs typeface="宋体" panose="02010600030101010101" pitchFamily="2" charset="-122"/>
              </a:rPr>
              <a:t>块</a:t>
            </a:r>
            <a:r>
              <a:rPr sz="1550" spc="10" dirty="0">
                <a:latin typeface="宋体" panose="02010600030101010101" pitchFamily="2" charset="-122"/>
                <a:cs typeface="宋体" panose="02010600030101010101" pitchFamily="2" charset="-122"/>
              </a:rPr>
              <a:t>对</a:t>
            </a:r>
            <a:r>
              <a:rPr sz="1550" spc="-155" dirty="0">
                <a:latin typeface="宋体" panose="02010600030101010101" pitchFamily="2" charset="-122"/>
                <a:cs typeface="宋体" panose="02010600030101010101" pitchFamily="2" charset="-122"/>
              </a:rPr>
              <a:t>source_labels</a:t>
            </a:r>
            <a:r>
              <a:rPr sz="1550" spc="20" dirty="0">
                <a:latin typeface="宋体" panose="02010600030101010101" pitchFamily="2" charset="-122"/>
                <a:cs typeface="宋体" panose="02010600030101010101" pitchFamily="2" charset="-122"/>
              </a:rPr>
              <a:t>上</a:t>
            </a:r>
            <a:r>
              <a:rPr sz="1550" spc="10" dirty="0">
                <a:latin typeface="宋体" panose="02010600030101010101" pitchFamily="2" charset="-122"/>
                <a:cs typeface="宋体" panose="02010600030101010101" pitchFamily="2" charset="-122"/>
              </a:rPr>
              <a:t>各标签</a:t>
            </a:r>
            <a:r>
              <a:rPr sz="1550" spc="20" dirty="0">
                <a:latin typeface="宋体" panose="02010600030101010101" pitchFamily="2" charset="-122"/>
                <a:cs typeface="宋体" panose="02010600030101010101" pitchFamily="2" charset="-122"/>
              </a:rPr>
              <a:t>的</a:t>
            </a:r>
            <a:r>
              <a:rPr sz="1550" spc="10" dirty="0">
                <a:latin typeface="宋体" panose="02010600030101010101" pitchFamily="2" charset="-122"/>
                <a:cs typeface="宋体" panose="02010600030101010101" pitchFamily="2" charset="-122"/>
              </a:rPr>
              <a:t>串 连值进行</a:t>
            </a:r>
            <a:r>
              <a:rPr sz="1550" spc="-80" dirty="0">
                <a:latin typeface="宋体" panose="02010600030101010101" pitchFamily="2" charset="-122"/>
                <a:cs typeface="宋体" panose="02010600030101010101" pitchFamily="2" charset="-122"/>
              </a:rPr>
              <a:t>hash</a:t>
            </a:r>
            <a:r>
              <a:rPr sz="1550" spc="10" dirty="0">
                <a:latin typeface="宋体" panose="02010600030101010101" pitchFamily="2" charset="-122"/>
                <a:cs typeface="宋体" panose="02010600030101010101" pitchFamily="2" charset="-122"/>
              </a:rPr>
              <a:t>计算生成；</a:t>
            </a:r>
            <a:endParaRPr sz="1550">
              <a:latin typeface="宋体" panose="02010600030101010101" pitchFamily="2" charset="-122"/>
              <a:cs typeface="宋体" panose="02010600030101010101" pitchFamily="2" charset="-122"/>
            </a:endParaRPr>
          </a:p>
          <a:p>
            <a:pPr marL="755650" lvl="1" indent="-285750">
              <a:lnSpc>
                <a:spcPct val="100000"/>
              </a:lnSpc>
              <a:spcBef>
                <a:spcPts val="24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删除指标：该处的每个指标名称对应一</a:t>
            </a:r>
            <a:r>
              <a:rPr sz="1800" spc="5" dirty="0">
                <a:latin typeface="宋体" panose="02010600030101010101" pitchFamily="2" charset="-122"/>
                <a:cs typeface="宋体" panose="02010600030101010101" pitchFamily="2" charset="-122"/>
              </a:rPr>
              <a:t>个</a:t>
            </a:r>
            <a:r>
              <a:rPr sz="1800" spc="-235" dirty="0">
                <a:latin typeface="宋体" panose="02010600030101010101" pitchFamily="2" charset="-122"/>
                <a:cs typeface="宋体" panose="02010600030101010101" pitchFamily="2" charset="-122"/>
              </a:rPr>
              <a:t>tar</a:t>
            </a:r>
            <a:r>
              <a:rPr sz="1800" spc="-229" dirty="0">
                <a:latin typeface="宋体" panose="02010600030101010101" pitchFamily="2" charset="-122"/>
                <a:cs typeface="宋体" panose="02010600030101010101" pitchFamily="2" charset="-122"/>
              </a:rPr>
              <a:t>g</a:t>
            </a:r>
            <a:r>
              <a:rPr sz="1800" spc="-265" dirty="0">
                <a:latin typeface="宋体" panose="02010600030101010101" pitchFamily="2" charset="-122"/>
                <a:cs typeface="宋体" panose="02010600030101010101" pitchFamily="2" charset="-122"/>
              </a:rPr>
              <a:t>et</a:t>
            </a:r>
            <a:endParaRPr sz="1800">
              <a:latin typeface="宋体" panose="02010600030101010101" pitchFamily="2" charset="-122"/>
              <a:cs typeface="宋体" panose="02010600030101010101" pitchFamily="2" charset="-122"/>
            </a:endParaRPr>
          </a:p>
          <a:p>
            <a:pPr marL="1205230" lvl="2" indent="-279400">
              <a:lnSpc>
                <a:spcPct val="100000"/>
              </a:lnSpc>
              <a:spcBef>
                <a:spcPts val="340"/>
              </a:spcBef>
              <a:buClr>
                <a:srgbClr val="F3C108"/>
              </a:buClr>
              <a:buFont typeface="Wingdings" panose="05000000000000000000"/>
              <a:buChar char=""/>
              <a:tabLst>
                <a:tab pos="1205865" algn="l"/>
              </a:tabLst>
            </a:pPr>
            <a:r>
              <a:rPr sz="1550" spc="-80" dirty="0">
                <a:latin typeface="宋体" panose="02010600030101010101" pitchFamily="2" charset="-122"/>
                <a:cs typeface="宋体" panose="02010600030101010101" pitchFamily="2" charset="-122"/>
              </a:rPr>
              <a:t>keep：rege</a:t>
            </a:r>
            <a:r>
              <a:rPr sz="1550" cap="small" spc="-80" dirty="0">
                <a:latin typeface="宋体" panose="02010600030101010101" pitchFamily="2" charset="-122"/>
                <a:cs typeface="宋体" panose="02010600030101010101" pitchFamily="2" charset="-122"/>
              </a:rPr>
              <a:t>x</a:t>
            </a:r>
            <a:r>
              <a:rPr sz="1550" b="1" spc="15" dirty="0">
                <a:latin typeface="Microsoft JhengHei UI" panose="020B0604030504040204" charset="-120"/>
                <a:cs typeface="Microsoft JhengHei UI" panose="020B0604030504040204" charset="-120"/>
              </a:rPr>
              <a:t>不能</a:t>
            </a:r>
            <a:r>
              <a:rPr sz="1550" spc="5" dirty="0">
                <a:latin typeface="宋体" panose="02010600030101010101" pitchFamily="2" charset="-122"/>
                <a:cs typeface="宋体" panose="02010600030101010101" pitchFamily="2" charset="-122"/>
              </a:rPr>
              <a:t>匹配到</a:t>
            </a:r>
            <a:r>
              <a:rPr sz="1550" spc="-210" dirty="0">
                <a:latin typeface="宋体" panose="02010600030101010101" pitchFamily="2" charset="-122"/>
                <a:cs typeface="宋体" panose="02010600030101010101" pitchFamily="2" charset="-122"/>
              </a:rPr>
              <a:t>target</a:t>
            </a:r>
            <a:r>
              <a:rPr sz="1550" spc="5" dirty="0">
                <a:latin typeface="宋体" panose="02010600030101010101" pitchFamily="2" charset="-122"/>
                <a:cs typeface="宋体" panose="02010600030101010101" pitchFamily="2" charset="-122"/>
              </a:rPr>
              <a:t>上的</a:t>
            </a:r>
            <a:r>
              <a:rPr sz="1550" spc="-155" dirty="0">
                <a:latin typeface="宋体" panose="02010600030101010101" pitchFamily="2" charset="-122"/>
                <a:cs typeface="宋体" panose="02010600030101010101" pitchFamily="2" charset="-122"/>
              </a:rPr>
              <a:t>source_labels</a:t>
            </a:r>
            <a:r>
              <a:rPr sz="1550" spc="5" dirty="0">
                <a:latin typeface="宋体" panose="02010600030101010101" pitchFamily="2" charset="-122"/>
                <a:cs typeface="宋体" panose="02010600030101010101" pitchFamily="2" charset="-122"/>
              </a:rPr>
              <a:t>上的</a:t>
            </a:r>
            <a:r>
              <a:rPr sz="1550" b="1" spc="15" dirty="0">
                <a:latin typeface="Microsoft JhengHei UI" panose="020B0604030504040204" charset="-120"/>
                <a:cs typeface="Microsoft JhengHei UI" panose="020B0604030504040204" charset="-120"/>
              </a:rPr>
              <a:t>各标签的串连值</a:t>
            </a:r>
            <a:r>
              <a:rPr sz="1550" spc="5" dirty="0">
                <a:latin typeface="宋体" panose="02010600030101010101" pitchFamily="2" charset="-122"/>
                <a:cs typeface="宋体" panose="02010600030101010101" pitchFamily="2" charset="-122"/>
              </a:rPr>
              <a:t>时，则删除该</a:t>
            </a:r>
            <a:r>
              <a:rPr sz="1550" spc="-175" dirty="0">
                <a:latin typeface="宋体" panose="02010600030101010101" pitchFamily="2" charset="-122"/>
                <a:cs typeface="宋体" panose="02010600030101010101" pitchFamily="2" charset="-122"/>
              </a:rPr>
              <a:t>target；</a:t>
            </a:r>
            <a:endParaRPr sz="1550">
              <a:latin typeface="宋体" panose="02010600030101010101" pitchFamily="2" charset="-122"/>
              <a:cs typeface="宋体" panose="02010600030101010101" pitchFamily="2" charset="-122"/>
            </a:endParaRPr>
          </a:p>
          <a:p>
            <a:pPr marL="1205230" lvl="2" indent="-279400">
              <a:lnSpc>
                <a:spcPct val="100000"/>
              </a:lnSpc>
              <a:spcBef>
                <a:spcPts val="335"/>
              </a:spcBef>
              <a:buClr>
                <a:srgbClr val="F3C108"/>
              </a:buClr>
              <a:buFont typeface="Wingdings" panose="05000000000000000000"/>
              <a:buChar char=""/>
              <a:tabLst>
                <a:tab pos="1205865" algn="l"/>
              </a:tabLst>
            </a:pPr>
            <a:r>
              <a:rPr sz="1550" spc="-80" dirty="0">
                <a:latin typeface="宋体" panose="02010600030101010101" pitchFamily="2" charset="-122"/>
                <a:cs typeface="宋体" panose="02010600030101010101" pitchFamily="2" charset="-122"/>
              </a:rPr>
              <a:t>dro</a:t>
            </a:r>
            <a:r>
              <a:rPr sz="1550" spc="25" dirty="0">
                <a:latin typeface="宋体" panose="02010600030101010101" pitchFamily="2" charset="-122"/>
                <a:cs typeface="宋体" panose="02010600030101010101" pitchFamily="2" charset="-122"/>
              </a:rPr>
              <a:t>p</a:t>
            </a:r>
            <a:r>
              <a:rPr sz="1550" spc="10" dirty="0">
                <a:latin typeface="宋体" panose="02010600030101010101" pitchFamily="2" charset="-122"/>
                <a:cs typeface="宋体" panose="02010600030101010101" pitchFamily="2" charset="-122"/>
              </a:rPr>
              <a:t>：</a:t>
            </a:r>
            <a:r>
              <a:rPr sz="1550" spc="-150" dirty="0">
                <a:latin typeface="宋体" panose="02010600030101010101" pitchFamily="2" charset="-122"/>
                <a:cs typeface="宋体" panose="02010600030101010101" pitchFamily="2" charset="-122"/>
              </a:rPr>
              <a:t>rege</a:t>
            </a:r>
            <a:r>
              <a:rPr sz="1550" cap="small" spc="80" dirty="0">
                <a:latin typeface="宋体" panose="02010600030101010101" pitchFamily="2" charset="-122"/>
                <a:cs typeface="宋体" panose="02010600030101010101" pitchFamily="2" charset="-122"/>
              </a:rPr>
              <a:t>x</a:t>
            </a:r>
            <a:r>
              <a:rPr sz="1550" b="1" spc="20" dirty="0">
                <a:latin typeface="Microsoft JhengHei UI" panose="020B0604030504040204" charset="-120"/>
                <a:cs typeface="Microsoft JhengHei UI" panose="020B0604030504040204" charset="-120"/>
              </a:rPr>
              <a:t>能</a:t>
            </a:r>
            <a:r>
              <a:rPr sz="1550" spc="10" dirty="0">
                <a:latin typeface="宋体" panose="02010600030101010101" pitchFamily="2" charset="-122"/>
                <a:cs typeface="宋体" panose="02010600030101010101" pitchFamily="2" charset="-122"/>
              </a:rPr>
              <a:t>够匹配到</a:t>
            </a:r>
            <a:r>
              <a:rPr sz="1550" spc="-210" dirty="0">
                <a:latin typeface="宋体" panose="02010600030101010101" pitchFamily="2" charset="-122"/>
                <a:cs typeface="宋体" panose="02010600030101010101" pitchFamily="2" charset="-122"/>
              </a:rPr>
              <a:t>targe</a:t>
            </a:r>
            <a:r>
              <a:rPr sz="1550" spc="-204" dirty="0">
                <a:latin typeface="宋体" panose="02010600030101010101" pitchFamily="2" charset="-122"/>
                <a:cs typeface="宋体" panose="02010600030101010101" pitchFamily="2" charset="-122"/>
              </a:rPr>
              <a:t>t</a:t>
            </a:r>
            <a:r>
              <a:rPr sz="1550" spc="10" dirty="0">
                <a:latin typeface="宋体" panose="02010600030101010101" pitchFamily="2" charset="-122"/>
                <a:cs typeface="宋体" panose="02010600030101010101" pitchFamily="2" charset="-122"/>
              </a:rPr>
              <a:t>上的</a:t>
            </a:r>
            <a:r>
              <a:rPr sz="1550" spc="-95" dirty="0">
                <a:latin typeface="宋体" panose="02010600030101010101" pitchFamily="2" charset="-122"/>
                <a:cs typeface="宋体" panose="02010600030101010101" pitchFamily="2" charset="-122"/>
              </a:rPr>
              <a:t>so</a:t>
            </a:r>
            <a:r>
              <a:rPr sz="1550" spc="-130" dirty="0">
                <a:latin typeface="宋体" panose="02010600030101010101" pitchFamily="2" charset="-122"/>
                <a:cs typeface="宋体" panose="02010600030101010101" pitchFamily="2" charset="-122"/>
              </a:rPr>
              <a:t>urc</a:t>
            </a:r>
            <a:r>
              <a:rPr sz="1550" spc="-135" dirty="0">
                <a:latin typeface="宋体" panose="02010600030101010101" pitchFamily="2" charset="-122"/>
                <a:cs typeface="宋体" panose="02010600030101010101" pitchFamily="2" charset="-122"/>
              </a:rPr>
              <a:t>e</a:t>
            </a:r>
            <a:r>
              <a:rPr sz="1550" spc="-180" dirty="0">
                <a:latin typeface="宋体" panose="02010600030101010101" pitchFamily="2" charset="-122"/>
                <a:cs typeface="宋体" panose="02010600030101010101" pitchFamily="2" charset="-122"/>
              </a:rPr>
              <a:t>_label</a:t>
            </a:r>
            <a:r>
              <a:rPr sz="1550" spc="-204" dirty="0">
                <a:latin typeface="宋体" panose="02010600030101010101" pitchFamily="2" charset="-122"/>
                <a:cs typeface="宋体" panose="02010600030101010101" pitchFamily="2" charset="-122"/>
              </a:rPr>
              <a:t>s</a:t>
            </a:r>
            <a:r>
              <a:rPr sz="1550" spc="10" dirty="0">
                <a:latin typeface="宋体" panose="02010600030101010101" pitchFamily="2" charset="-122"/>
                <a:cs typeface="宋体" panose="02010600030101010101" pitchFamily="2" charset="-122"/>
              </a:rPr>
              <a:t>上的</a:t>
            </a:r>
            <a:r>
              <a:rPr sz="1550" b="1" spc="20" dirty="0">
                <a:latin typeface="Microsoft JhengHei UI" panose="020B0604030504040204" charset="-120"/>
                <a:cs typeface="Microsoft JhengHei UI" panose="020B0604030504040204" charset="-120"/>
              </a:rPr>
              <a:t>各标签的串连</a:t>
            </a:r>
            <a:r>
              <a:rPr sz="1550" b="1" spc="15" dirty="0">
                <a:latin typeface="Microsoft JhengHei UI" panose="020B0604030504040204" charset="-120"/>
                <a:cs typeface="Microsoft JhengHei UI" panose="020B0604030504040204" charset="-120"/>
              </a:rPr>
              <a:t>值</a:t>
            </a:r>
            <a:r>
              <a:rPr sz="1550" spc="10" dirty="0">
                <a:latin typeface="宋体" panose="02010600030101010101" pitchFamily="2" charset="-122"/>
                <a:cs typeface="宋体" panose="02010600030101010101" pitchFamily="2" charset="-122"/>
              </a:rPr>
              <a:t>时，则删除该</a:t>
            </a:r>
            <a:r>
              <a:rPr sz="1550" spc="-210" dirty="0">
                <a:latin typeface="宋体" panose="02010600030101010101" pitchFamily="2" charset="-122"/>
                <a:cs typeface="宋体" panose="02010600030101010101" pitchFamily="2" charset="-122"/>
              </a:rPr>
              <a:t>targe</a:t>
            </a:r>
            <a:r>
              <a:rPr sz="1550" spc="-204" dirty="0">
                <a:latin typeface="宋体" panose="02010600030101010101" pitchFamily="2" charset="-122"/>
                <a:cs typeface="宋体" panose="02010600030101010101" pitchFamily="2" charset="-122"/>
              </a:rPr>
              <a:t>t</a:t>
            </a:r>
            <a:r>
              <a:rPr sz="1550" spc="10" dirty="0">
                <a:latin typeface="宋体" panose="02010600030101010101" pitchFamily="2" charset="-122"/>
                <a:cs typeface="宋体" panose="02010600030101010101" pitchFamily="2" charset="-122"/>
              </a:rPr>
              <a:t>；</a:t>
            </a:r>
            <a:endParaRPr sz="1550">
              <a:latin typeface="宋体" panose="02010600030101010101" pitchFamily="2" charset="-122"/>
              <a:cs typeface="宋体" panose="02010600030101010101" pitchFamily="2" charset="-122"/>
            </a:endParaRPr>
          </a:p>
          <a:p>
            <a:pPr marL="755650" lvl="1" indent="-285750">
              <a:lnSpc>
                <a:spcPct val="100000"/>
              </a:lnSpc>
              <a:spcBef>
                <a:spcPts val="270"/>
              </a:spcBef>
              <a:buClr>
                <a:srgbClr val="45B19B"/>
              </a:buClr>
              <a:buFont typeface="Wingdings" panose="05000000000000000000"/>
              <a:buChar char=""/>
              <a:tabLst>
                <a:tab pos="755650" algn="l"/>
              </a:tabLst>
            </a:pPr>
            <a:r>
              <a:rPr sz="1800" dirty="0">
                <a:latin typeface="宋体" panose="02010600030101010101" pitchFamily="2" charset="-122"/>
                <a:cs typeface="宋体" panose="02010600030101010101" pitchFamily="2" charset="-122"/>
              </a:rPr>
              <a:t>创建或删除标签</a:t>
            </a:r>
            <a:endParaRPr sz="1800">
              <a:latin typeface="宋体" panose="02010600030101010101" pitchFamily="2" charset="-122"/>
              <a:cs typeface="宋体" panose="02010600030101010101" pitchFamily="2" charset="-122"/>
            </a:endParaRPr>
          </a:p>
          <a:p>
            <a:pPr marL="1155065" marR="209550" lvl="2" indent="-228600">
              <a:lnSpc>
                <a:spcPts val="1680"/>
              </a:lnSpc>
              <a:spcBef>
                <a:spcPts val="545"/>
              </a:spcBef>
              <a:buClr>
                <a:srgbClr val="F3C108"/>
              </a:buClr>
              <a:buFont typeface="Wingdings" panose="05000000000000000000"/>
              <a:buChar char=""/>
              <a:tabLst>
                <a:tab pos="1155700" algn="l"/>
              </a:tabLst>
            </a:pPr>
            <a:r>
              <a:rPr sz="1550" spc="-220" dirty="0">
                <a:latin typeface="宋体" panose="02010600030101010101" pitchFamily="2" charset="-122"/>
                <a:cs typeface="宋体" panose="02010600030101010101" pitchFamily="2" charset="-122"/>
              </a:rPr>
              <a:t>label</a:t>
            </a:r>
            <a:r>
              <a:rPr sz="1550" spc="140" dirty="0">
                <a:latin typeface="宋体" panose="02010600030101010101" pitchFamily="2" charset="-122"/>
                <a:cs typeface="宋体" panose="02010600030101010101" pitchFamily="2" charset="-122"/>
              </a:rPr>
              <a:t>m</a:t>
            </a:r>
            <a:r>
              <a:rPr sz="1550" spc="130" dirty="0">
                <a:latin typeface="宋体" panose="02010600030101010101" pitchFamily="2" charset="-122"/>
                <a:cs typeface="宋体" panose="02010600030101010101" pitchFamily="2" charset="-122"/>
              </a:rPr>
              <a:t>a</a:t>
            </a:r>
            <a:r>
              <a:rPr sz="1550" spc="25" dirty="0">
                <a:latin typeface="宋体" panose="02010600030101010101" pitchFamily="2" charset="-122"/>
                <a:cs typeface="宋体" panose="02010600030101010101" pitchFamily="2" charset="-122"/>
              </a:rPr>
              <a:t>p</a:t>
            </a:r>
            <a:r>
              <a:rPr sz="1550" spc="10" dirty="0">
                <a:latin typeface="宋体" panose="02010600030101010101" pitchFamily="2" charset="-122"/>
                <a:cs typeface="宋体" panose="02010600030101010101" pitchFamily="2" charset="-122"/>
              </a:rPr>
              <a:t>：将</a:t>
            </a:r>
            <a:r>
              <a:rPr sz="1550" spc="-150" dirty="0">
                <a:latin typeface="宋体" panose="02010600030101010101" pitchFamily="2" charset="-122"/>
                <a:cs typeface="宋体" panose="02010600030101010101" pitchFamily="2" charset="-122"/>
              </a:rPr>
              <a:t>rege</a:t>
            </a:r>
            <a:r>
              <a:rPr sz="1550" cap="small" spc="80" dirty="0">
                <a:latin typeface="宋体" panose="02010600030101010101" pitchFamily="2" charset="-122"/>
                <a:cs typeface="宋体" panose="02010600030101010101" pitchFamily="2" charset="-122"/>
              </a:rPr>
              <a:t>x</a:t>
            </a:r>
            <a:r>
              <a:rPr sz="1550" spc="10" dirty="0">
                <a:latin typeface="宋体" panose="02010600030101010101" pitchFamily="2" charset="-122"/>
                <a:cs typeface="宋体" panose="02010600030101010101" pitchFamily="2" charset="-122"/>
              </a:rPr>
              <a:t>对所有的</a:t>
            </a:r>
            <a:r>
              <a:rPr sz="1550" b="1" spc="20" dirty="0">
                <a:solidFill>
                  <a:srgbClr val="FF0000"/>
                </a:solidFill>
                <a:latin typeface="Microsoft JhengHei UI" panose="020B0604030504040204" charset="-120"/>
                <a:cs typeface="Microsoft JhengHei UI" panose="020B0604030504040204" charset="-120"/>
              </a:rPr>
              <a:t>标签名</a:t>
            </a:r>
            <a:r>
              <a:rPr sz="1550" spc="10" dirty="0">
                <a:latin typeface="宋体" panose="02010600030101010101" pitchFamily="2" charset="-122"/>
                <a:cs typeface="宋体" panose="02010600030101010101" pitchFamily="2" charset="-122"/>
              </a:rPr>
              <a:t>进行匹配判定，而后将匹配</a:t>
            </a:r>
            <a:r>
              <a:rPr sz="1550" spc="15" dirty="0">
                <a:latin typeface="宋体" panose="02010600030101010101" pitchFamily="2" charset="-122"/>
                <a:cs typeface="宋体" panose="02010600030101010101" pitchFamily="2" charset="-122"/>
              </a:rPr>
              <a:t>到</a:t>
            </a:r>
            <a:r>
              <a:rPr sz="1550" spc="10" dirty="0">
                <a:latin typeface="宋体" panose="02010600030101010101" pitchFamily="2" charset="-122"/>
                <a:cs typeface="宋体" panose="02010600030101010101" pitchFamily="2" charset="-122"/>
              </a:rPr>
              <a:t>的标签</a:t>
            </a:r>
            <a:r>
              <a:rPr sz="1550" spc="15" dirty="0">
                <a:latin typeface="宋体" panose="02010600030101010101" pitchFamily="2" charset="-122"/>
                <a:cs typeface="宋体" panose="02010600030101010101" pitchFamily="2" charset="-122"/>
              </a:rPr>
              <a:t>的</a:t>
            </a:r>
            <a:r>
              <a:rPr sz="1550" spc="10" dirty="0">
                <a:latin typeface="宋体" panose="02010600030101010101" pitchFamily="2" charset="-122"/>
                <a:cs typeface="宋体" panose="02010600030101010101" pitchFamily="2" charset="-122"/>
              </a:rPr>
              <a:t>值赋</a:t>
            </a:r>
            <a:r>
              <a:rPr sz="1550" spc="25" dirty="0">
                <a:latin typeface="宋体" panose="02010600030101010101" pitchFamily="2" charset="-122"/>
                <a:cs typeface="宋体" panose="02010600030101010101" pitchFamily="2" charset="-122"/>
              </a:rPr>
              <a:t>给</a:t>
            </a:r>
            <a:r>
              <a:rPr sz="1550" spc="-195" dirty="0">
                <a:latin typeface="宋体" panose="02010600030101010101" pitchFamily="2" charset="-122"/>
                <a:cs typeface="宋体" panose="02010600030101010101" pitchFamily="2" charset="-122"/>
              </a:rPr>
              <a:t>rep</a:t>
            </a:r>
            <a:r>
              <a:rPr sz="1550" spc="-180" dirty="0">
                <a:latin typeface="宋体" panose="02010600030101010101" pitchFamily="2" charset="-122"/>
                <a:cs typeface="宋体" panose="02010600030101010101" pitchFamily="2" charset="-122"/>
              </a:rPr>
              <a:t>l</a:t>
            </a:r>
            <a:r>
              <a:rPr sz="1550" spc="5" dirty="0">
                <a:latin typeface="宋体" panose="02010600030101010101" pitchFamily="2" charset="-122"/>
                <a:cs typeface="宋体" panose="02010600030101010101" pitchFamily="2" charset="-122"/>
              </a:rPr>
              <a:t>ace</a:t>
            </a:r>
            <a:r>
              <a:rPr sz="1550" spc="-5" dirty="0">
                <a:latin typeface="宋体" panose="02010600030101010101" pitchFamily="2" charset="-122"/>
                <a:cs typeface="宋体" panose="02010600030101010101" pitchFamily="2" charset="-122"/>
              </a:rPr>
              <a:t>m</a:t>
            </a:r>
            <a:r>
              <a:rPr sz="1550" spc="-145" dirty="0">
                <a:latin typeface="宋体" panose="02010600030101010101" pitchFamily="2" charset="-122"/>
                <a:cs typeface="宋体" panose="02010600030101010101" pitchFamily="2" charset="-122"/>
              </a:rPr>
              <a:t>en</a:t>
            </a:r>
            <a:r>
              <a:rPr sz="1550" spc="-135" dirty="0">
                <a:latin typeface="宋体" panose="02010600030101010101" pitchFamily="2" charset="-122"/>
                <a:cs typeface="宋体" panose="02010600030101010101" pitchFamily="2" charset="-122"/>
              </a:rPr>
              <a:t>t</a:t>
            </a:r>
            <a:r>
              <a:rPr sz="1550" spc="10" dirty="0">
                <a:latin typeface="宋体" panose="02010600030101010101" pitchFamily="2" charset="-122"/>
                <a:cs typeface="宋体" panose="02010600030101010101" pitchFamily="2" charset="-122"/>
              </a:rPr>
              <a:t>字段指定的标</a:t>
            </a:r>
            <a:r>
              <a:rPr sz="1550" spc="15" dirty="0">
                <a:latin typeface="宋体" panose="02010600030101010101" pitchFamily="2" charset="-122"/>
                <a:cs typeface="宋体" panose="02010600030101010101" pitchFamily="2" charset="-122"/>
              </a:rPr>
              <a:t>签</a:t>
            </a:r>
            <a:r>
              <a:rPr sz="1550" spc="10" dirty="0">
                <a:latin typeface="宋体" panose="02010600030101010101" pitchFamily="2" charset="-122"/>
                <a:cs typeface="宋体" panose="02010600030101010101" pitchFamily="2" charset="-122"/>
              </a:rPr>
              <a:t>名之上</a:t>
            </a:r>
            <a:r>
              <a:rPr sz="1550" spc="15" dirty="0">
                <a:latin typeface="宋体" panose="02010600030101010101" pitchFamily="2" charset="-122"/>
                <a:cs typeface="宋体" panose="02010600030101010101" pitchFamily="2" charset="-122"/>
              </a:rPr>
              <a:t>；</a:t>
            </a:r>
            <a:r>
              <a:rPr sz="1550" spc="5" dirty="0">
                <a:latin typeface="宋体" panose="02010600030101010101" pitchFamily="2" charset="-122"/>
                <a:cs typeface="宋体" panose="02010600030101010101" pitchFamily="2" charset="-122"/>
              </a:rPr>
              <a:t>通 </a:t>
            </a:r>
            <a:r>
              <a:rPr sz="1550" spc="10" dirty="0">
                <a:latin typeface="宋体" panose="02010600030101010101" pitchFamily="2" charset="-122"/>
                <a:cs typeface="宋体" panose="02010600030101010101" pitchFamily="2" charset="-122"/>
              </a:rPr>
              <a:t>常用于取出匹配的标签名的一部分生成新标签；</a:t>
            </a:r>
            <a:endParaRPr sz="1550">
              <a:latin typeface="宋体" panose="02010600030101010101" pitchFamily="2" charset="-122"/>
              <a:cs typeface="宋体" panose="02010600030101010101" pitchFamily="2" charset="-122"/>
            </a:endParaRPr>
          </a:p>
          <a:p>
            <a:pPr marL="1205230" lvl="2" indent="-279400">
              <a:lnSpc>
                <a:spcPct val="100000"/>
              </a:lnSpc>
              <a:spcBef>
                <a:spcPts val="305"/>
              </a:spcBef>
              <a:buClr>
                <a:srgbClr val="F3C108"/>
              </a:buClr>
              <a:buFont typeface="Wingdings" panose="05000000000000000000"/>
              <a:buChar char=""/>
              <a:tabLst>
                <a:tab pos="1205865" algn="l"/>
              </a:tabLst>
            </a:pPr>
            <a:r>
              <a:rPr sz="1550" spc="-220" dirty="0">
                <a:latin typeface="宋体" panose="02010600030101010101" pitchFamily="2" charset="-122"/>
                <a:cs typeface="宋体" panose="02010600030101010101" pitchFamily="2" charset="-122"/>
              </a:rPr>
              <a:t>label</a:t>
            </a:r>
            <a:r>
              <a:rPr sz="1550" spc="-80" dirty="0">
                <a:latin typeface="宋体" panose="02010600030101010101" pitchFamily="2" charset="-122"/>
                <a:cs typeface="宋体" panose="02010600030101010101" pitchFamily="2" charset="-122"/>
              </a:rPr>
              <a:t>dro</a:t>
            </a:r>
            <a:r>
              <a:rPr sz="1550" spc="25" dirty="0">
                <a:latin typeface="宋体" panose="02010600030101010101" pitchFamily="2" charset="-122"/>
                <a:cs typeface="宋体" panose="02010600030101010101" pitchFamily="2" charset="-122"/>
              </a:rPr>
              <a:t>p</a:t>
            </a:r>
            <a:r>
              <a:rPr sz="1550" spc="10" dirty="0">
                <a:latin typeface="宋体" panose="02010600030101010101" pitchFamily="2" charset="-122"/>
                <a:cs typeface="宋体" panose="02010600030101010101" pitchFamily="2" charset="-122"/>
              </a:rPr>
              <a:t>：</a:t>
            </a:r>
            <a:r>
              <a:rPr sz="1550" spc="5" dirty="0">
                <a:latin typeface="宋体" panose="02010600030101010101" pitchFamily="2" charset="-122"/>
                <a:cs typeface="宋体" panose="02010600030101010101" pitchFamily="2" charset="-122"/>
              </a:rPr>
              <a:t>将</a:t>
            </a:r>
            <a:r>
              <a:rPr sz="1550" spc="-150" dirty="0">
                <a:latin typeface="宋体" panose="02010600030101010101" pitchFamily="2" charset="-122"/>
                <a:cs typeface="宋体" panose="02010600030101010101" pitchFamily="2" charset="-122"/>
              </a:rPr>
              <a:t>rege</a:t>
            </a:r>
            <a:r>
              <a:rPr sz="1550" cap="small" spc="80" dirty="0">
                <a:latin typeface="宋体" panose="02010600030101010101" pitchFamily="2" charset="-122"/>
                <a:cs typeface="宋体" panose="02010600030101010101" pitchFamily="2" charset="-122"/>
              </a:rPr>
              <a:t>x</a:t>
            </a:r>
            <a:r>
              <a:rPr sz="1550" spc="10" dirty="0">
                <a:latin typeface="宋体" panose="02010600030101010101" pitchFamily="2" charset="-122"/>
                <a:cs typeface="宋体" panose="02010600030101010101" pitchFamily="2" charset="-122"/>
              </a:rPr>
              <a:t>对所有的标签名进行匹配</a:t>
            </a:r>
            <a:r>
              <a:rPr sz="1550" spc="15" dirty="0">
                <a:latin typeface="宋体" panose="02010600030101010101" pitchFamily="2" charset="-122"/>
                <a:cs typeface="宋体" panose="02010600030101010101" pitchFamily="2" charset="-122"/>
              </a:rPr>
              <a:t>判</a:t>
            </a:r>
            <a:r>
              <a:rPr sz="1550" spc="10" dirty="0">
                <a:latin typeface="宋体" panose="02010600030101010101" pitchFamily="2" charset="-122"/>
                <a:cs typeface="宋体" panose="02010600030101010101" pitchFamily="2" charset="-122"/>
              </a:rPr>
              <a:t>定，能</a:t>
            </a:r>
            <a:r>
              <a:rPr sz="1550" spc="15" dirty="0">
                <a:latin typeface="宋体" panose="02010600030101010101" pitchFamily="2" charset="-122"/>
                <a:cs typeface="宋体" panose="02010600030101010101" pitchFamily="2" charset="-122"/>
              </a:rPr>
              <a:t>够</a:t>
            </a:r>
            <a:r>
              <a:rPr sz="1550" spc="10" dirty="0">
                <a:latin typeface="宋体" panose="02010600030101010101" pitchFamily="2" charset="-122"/>
                <a:cs typeface="宋体" panose="02010600030101010101" pitchFamily="2" charset="-122"/>
              </a:rPr>
              <a:t>匹配到</a:t>
            </a:r>
            <a:r>
              <a:rPr sz="1550" spc="15" dirty="0">
                <a:latin typeface="宋体" panose="02010600030101010101" pitchFamily="2" charset="-122"/>
                <a:cs typeface="宋体" panose="02010600030101010101" pitchFamily="2" charset="-122"/>
              </a:rPr>
              <a:t>的</a:t>
            </a:r>
            <a:r>
              <a:rPr sz="1550" spc="10" dirty="0">
                <a:latin typeface="宋体" panose="02010600030101010101" pitchFamily="2" charset="-122"/>
                <a:cs typeface="宋体" panose="02010600030101010101" pitchFamily="2" charset="-122"/>
              </a:rPr>
              <a:t>标签将</a:t>
            </a:r>
            <a:r>
              <a:rPr sz="1550" spc="15" dirty="0">
                <a:latin typeface="宋体" panose="02010600030101010101" pitchFamily="2" charset="-122"/>
                <a:cs typeface="宋体" panose="02010600030101010101" pitchFamily="2" charset="-122"/>
              </a:rPr>
              <a:t>从</a:t>
            </a:r>
            <a:r>
              <a:rPr sz="1550" spc="20" dirty="0">
                <a:latin typeface="宋体" panose="02010600030101010101" pitchFamily="2" charset="-122"/>
                <a:cs typeface="宋体" panose="02010600030101010101" pitchFamily="2" charset="-122"/>
              </a:rPr>
              <a:t>该</a:t>
            </a:r>
            <a:r>
              <a:rPr sz="1550" spc="-210" dirty="0">
                <a:latin typeface="宋体" panose="02010600030101010101" pitchFamily="2" charset="-122"/>
                <a:cs typeface="宋体" panose="02010600030101010101" pitchFamily="2" charset="-122"/>
              </a:rPr>
              <a:t>targe</a:t>
            </a:r>
            <a:r>
              <a:rPr sz="1550" spc="-204" dirty="0">
                <a:latin typeface="宋体" panose="02010600030101010101" pitchFamily="2" charset="-122"/>
                <a:cs typeface="宋体" panose="02010600030101010101" pitchFamily="2" charset="-122"/>
              </a:rPr>
              <a:t>t</a:t>
            </a:r>
            <a:r>
              <a:rPr sz="1550" spc="10" dirty="0">
                <a:latin typeface="宋体" panose="02010600030101010101" pitchFamily="2" charset="-122"/>
                <a:cs typeface="宋体" panose="02010600030101010101" pitchFamily="2" charset="-122"/>
              </a:rPr>
              <a:t>的标签集中</a:t>
            </a:r>
            <a:r>
              <a:rPr sz="1550" spc="15" dirty="0">
                <a:latin typeface="宋体" panose="02010600030101010101" pitchFamily="2" charset="-122"/>
                <a:cs typeface="宋体" panose="02010600030101010101" pitchFamily="2" charset="-122"/>
              </a:rPr>
              <a:t>删</a:t>
            </a:r>
            <a:r>
              <a:rPr sz="1550" spc="10" dirty="0">
                <a:latin typeface="宋体" panose="02010600030101010101" pitchFamily="2" charset="-122"/>
                <a:cs typeface="宋体" panose="02010600030101010101" pitchFamily="2" charset="-122"/>
              </a:rPr>
              <a:t>除；</a:t>
            </a:r>
            <a:endParaRPr sz="1550">
              <a:latin typeface="宋体" panose="02010600030101010101" pitchFamily="2" charset="-122"/>
              <a:cs typeface="宋体" panose="02010600030101010101" pitchFamily="2" charset="-122"/>
            </a:endParaRPr>
          </a:p>
          <a:p>
            <a:pPr marL="1205230" lvl="2" indent="-279400">
              <a:lnSpc>
                <a:spcPct val="100000"/>
              </a:lnSpc>
              <a:spcBef>
                <a:spcPts val="320"/>
              </a:spcBef>
              <a:buClr>
                <a:srgbClr val="F3C108"/>
              </a:buClr>
              <a:buFont typeface="Wingdings" panose="05000000000000000000"/>
              <a:buChar char=""/>
              <a:tabLst>
                <a:tab pos="1205865" algn="l"/>
              </a:tabLst>
            </a:pPr>
            <a:r>
              <a:rPr sz="1550" spc="-220" dirty="0">
                <a:latin typeface="宋体" panose="02010600030101010101" pitchFamily="2" charset="-122"/>
                <a:cs typeface="宋体" panose="02010600030101010101" pitchFamily="2" charset="-122"/>
              </a:rPr>
              <a:t>label</a:t>
            </a:r>
            <a:r>
              <a:rPr sz="1550" spc="-70" dirty="0">
                <a:latin typeface="宋体" panose="02010600030101010101" pitchFamily="2" charset="-122"/>
                <a:cs typeface="宋体" panose="02010600030101010101" pitchFamily="2" charset="-122"/>
              </a:rPr>
              <a:t>keep</a:t>
            </a:r>
            <a:r>
              <a:rPr sz="1550" spc="10" dirty="0">
                <a:latin typeface="宋体" panose="02010600030101010101" pitchFamily="2" charset="-122"/>
                <a:cs typeface="宋体" panose="02010600030101010101" pitchFamily="2" charset="-122"/>
              </a:rPr>
              <a:t>：将</a:t>
            </a:r>
            <a:r>
              <a:rPr sz="1550" spc="-150" dirty="0">
                <a:latin typeface="宋体" panose="02010600030101010101" pitchFamily="2" charset="-122"/>
                <a:cs typeface="宋体" panose="02010600030101010101" pitchFamily="2" charset="-122"/>
              </a:rPr>
              <a:t>rege</a:t>
            </a:r>
            <a:r>
              <a:rPr sz="1550" cap="small" spc="80" dirty="0">
                <a:latin typeface="宋体" panose="02010600030101010101" pitchFamily="2" charset="-122"/>
                <a:cs typeface="宋体" panose="02010600030101010101" pitchFamily="2" charset="-122"/>
              </a:rPr>
              <a:t>x</a:t>
            </a:r>
            <a:r>
              <a:rPr sz="1550" spc="10" dirty="0">
                <a:latin typeface="宋体" panose="02010600030101010101" pitchFamily="2" charset="-122"/>
                <a:cs typeface="宋体" panose="02010600030101010101" pitchFamily="2" charset="-122"/>
              </a:rPr>
              <a:t>对所有的标签名进</a:t>
            </a:r>
            <a:r>
              <a:rPr sz="1550" spc="15" dirty="0">
                <a:latin typeface="宋体" panose="02010600030101010101" pitchFamily="2" charset="-122"/>
                <a:cs typeface="宋体" panose="02010600030101010101" pitchFamily="2" charset="-122"/>
              </a:rPr>
              <a:t>行</a:t>
            </a:r>
            <a:r>
              <a:rPr sz="1550" spc="10" dirty="0">
                <a:latin typeface="宋体" panose="02010600030101010101" pitchFamily="2" charset="-122"/>
                <a:cs typeface="宋体" panose="02010600030101010101" pitchFamily="2" charset="-122"/>
              </a:rPr>
              <a:t>匹配判</a:t>
            </a:r>
            <a:r>
              <a:rPr sz="1550" spc="15" dirty="0">
                <a:latin typeface="宋体" panose="02010600030101010101" pitchFamily="2" charset="-122"/>
                <a:cs typeface="宋体" panose="02010600030101010101" pitchFamily="2" charset="-122"/>
              </a:rPr>
              <a:t>定</a:t>
            </a:r>
            <a:r>
              <a:rPr sz="1550" spc="10" dirty="0">
                <a:latin typeface="宋体" panose="02010600030101010101" pitchFamily="2" charset="-122"/>
                <a:cs typeface="宋体" panose="02010600030101010101" pitchFamily="2" charset="-122"/>
              </a:rPr>
              <a:t>，不能</a:t>
            </a:r>
            <a:r>
              <a:rPr sz="1550" spc="15" dirty="0">
                <a:latin typeface="宋体" panose="02010600030101010101" pitchFamily="2" charset="-122"/>
                <a:cs typeface="宋体" panose="02010600030101010101" pitchFamily="2" charset="-122"/>
              </a:rPr>
              <a:t>匹</a:t>
            </a:r>
            <a:r>
              <a:rPr sz="1550" spc="10" dirty="0">
                <a:latin typeface="宋体" panose="02010600030101010101" pitchFamily="2" charset="-122"/>
                <a:cs typeface="宋体" panose="02010600030101010101" pitchFamily="2" charset="-122"/>
              </a:rPr>
              <a:t>配到的</a:t>
            </a:r>
            <a:r>
              <a:rPr sz="1550" spc="15" dirty="0">
                <a:latin typeface="宋体" panose="02010600030101010101" pitchFamily="2" charset="-122"/>
                <a:cs typeface="宋体" panose="02010600030101010101" pitchFamily="2" charset="-122"/>
              </a:rPr>
              <a:t>标</a:t>
            </a:r>
            <a:r>
              <a:rPr sz="1550" spc="10" dirty="0">
                <a:latin typeface="宋体" panose="02010600030101010101" pitchFamily="2" charset="-122"/>
                <a:cs typeface="宋体" panose="02010600030101010101" pitchFamily="2" charset="-122"/>
              </a:rPr>
              <a:t>签将从</a:t>
            </a:r>
            <a:r>
              <a:rPr sz="1550" spc="20" dirty="0">
                <a:latin typeface="宋体" panose="02010600030101010101" pitchFamily="2" charset="-122"/>
                <a:cs typeface="宋体" panose="02010600030101010101" pitchFamily="2" charset="-122"/>
              </a:rPr>
              <a:t>该</a:t>
            </a:r>
            <a:r>
              <a:rPr sz="1550" spc="-235" dirty="0">
                <a:latin typeface="宋体" panose="02010600030101010101" pitchFamily="2" charset="-122"/>
                <a:cs typeface="宋体" panose="02010600030101010101" pitchFamily="2" charset="-122"/>
              </a:rPr>
              <a:t>t</a:t>
            </a:r>
            <a:r>
              <a:rPr sz="1550" spc="-229" dirty="0">
                <a:latin typeface="宋体" panose="02010600030101010101" pitchFamily="2" charset="-122"/>
                <a:cs typeface="宋体" panose="02010600030101010101" pitchFamily="2" charset="-122"/>
              </a:rPr>
              <a:t>a</a:t>
            </a:r>
            <a:r>
              <a:rPr sz="1550" spc="-195" dirty="0">
                <a:latin typeface="宋体" panose="02010600030101010101" pitchFamily="2" charset="-122"/>
                <a:cs typeface="宋体" panose="02010600030101010101" pitchFamily="2" charset="-122"/>
              </a:rPr>
              <a:t>rge</a:t>
            </a:r>
            <a:r>
              <a:rPr sz="1550" spc="-190" dirty="0">
                <a:latin typeface="宋体" panose="02010600030101010101" pitchFamily="2" charset="-122"/>
                <a:cs typeface="宋体" panose="02010600030101010101" pitchFamily="2" charset="-122"/>
              </a:rPr>
              <a:t>t</a:t>
            </a:r>
            <a:r>
              <a:rPr sz="1550" spc="10" dirty="0">
                <a:latin typeface="宋体" panose="02010600030101010101" pitchFamily="2" charset="-122"/>
                <a:cs typeface="宋体" panose="02010600030101010101" pitchFamily="2" charset="-122"/>
              </a:rPr>
              <a:t>的标签集中删</a:t>
            </a:r>
            <a:r>
              <a:rPr sz="1550" spc="15" dirty="0">
                <a:latin typeface="宋体" panose="02010600030101010101" pitchFamily="2" charset="-122"/>
                <a:cs typeface="宋体" panose="02010600030101010101" pitchFamily="2" charset="-122"/>
              </a:rPr>
              <a:t>除</a:t>
            </a:r>
            <a:r>
              <a:rPr sz="1550" spc="10" dirty="0">
                <a:latin typeface="宋体" panose="02010600030101010101" pitchFamily="2" charset="-122"/>
                <a:cs typeface="宋体" panose="02010600030101010101" pitchFamily="2" charset="-122"/>
              </a:rPr>
              <a:t>；</a:t>
            </a:r>
            <a:endParaRPr sz="1550">
              <a:latin typeface="宋体" panose="02010600030101010101" pitchFamily="2" charset="-122"/>
              <a:cs typeface="宋体" panose="02010600030101010101" pitchFamily="2" charset="-122"/>
            </a:endParaRPr>
          </a:p>
          <a:p>
            <a:pPr marL="304800" indent="-292100">
              <a:lnSpc>
                <a:spcPct val="100000"/>
              </a:lnSpc>
              <a:spcBef>
                <a:spcPts val="73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注意：要确保在</a:t>
            </a:r>
            <a:r>
              <a:rPr sz="2000" spc="-195" dirty="0">
                <a:latin typeface="宋体" panose="02010600030101010101" pitchFamily="2" charset="-122"/>
                <a:cs typeface="宋体" panose="02010600030101010101" pitchFamily="2" charset="-122"/>
              </a:rPr>
              <a:t>labeldrop</a:t>
            </a:r>
            <a:r>
              <a:rPr sz="2000" dirty="0">
                <a:latin typeface="宋体" panose="02010600030101010101" pitchFamily="2" charset="-122"/>
                <a:cs typeface="宋体" panose="02010600030101010101" pitchFamily="2" charset="-122"/>
              </a:rPr>
              <a:t>或</a:t>
            </a:r>
            <a:r>
              <a:rPr sz="2000" spc="-240" dirty="0">
                <a:latin typeface="宋体" panose="02010600030101010101" pitchFamily="2" charset="-122"/>
                <a:cs typeface="宋体" panose="02010600030101010101" pitchFamily="2" charset="-122"/>
              </a:rPr>
              <a:t>labelke</a:t>
            </a:r>
            <a:r>
              <a:rPr sz="2000" spc="-75" dirty="0">
                <a:latin typeface="宋体" panose="02010600030101010101" pitchFamily="2" charset="-122"/>
                <a:cs typeface="宋体" panose="02010600030101010101" pitchFamily="2" charset="-122"/>
              </a:rPr>
              <a:t>e</a:t>
            </a:r>
            <a:r>
              <a:rPr sz="2000" spc="-80" dirty="0">
                <a:latin typeface="宋体" panose="02010600030101010101" pitchFamily="2" charset="-122"/>
                <a:cs typeface="宋体" panose="02010600030101010101" pitchFamily="2" charset="-122"/>
              </a:rPr>
              <a:t>p</a:t>
            </a:r>
            <a:r>
              <a:rPr sz="2000" dirty="0">
                <a:latin typeface="宋体" panose="02010600030101010101" pitchFamily="2" charset="-122"/>
                <a:cs typeface="宋体" panose="02010600030101010101" pitchFamily="2" charset="-122"/>
              </a:rPr>
              <a:t>操作后，余下的标签集依然能惟一标识该指标</a:t>
            </a:r>
            <a:endParaRPr sz="2000">
              <a:latin typeface="宋体" panose="02010600030101010101" pitchFamily="2" charset="-122"/>
              <a:cs typeface="宋体" panose="02010600030101010101" pitchFamily="2" charset="-122"/>
            </a:endParaRPr>
          </a:p>
        </p:txBody>
      </p:sp>
      <p:pic>
        <p:nvPicPr>
          <p:cNvPr id="7" name="object 4"/>
          <p:cNvPicPr/>
          <p:nvPr>
            <p:custDataLst>
              <p:tags r:id="rId1"/>
            </p:custDataLst>
          </p:nvPr>
        </p:nvPicPr>
        <p:blipFill>
          <a:blip r:embed="rId5" cstate="print"/>
          <a:stretch>
            <a:fillRect/>
          </a:stretch>
        </p:blipFill>
        <p:spPr>
          <a:xfrm>
            <a:off x="0" y="6436359"/>
            <a:ext cx="12190729" cy="421640"/>
          </a:xfrm>
          <a:prstGeom prst="rect">
            <a:avLst/>
          </a:prstGeom>
        </p:spPr>
      </p:pic>
      <p:sp>
        <p:nvSpPr>
          <p:cNvPr id="8"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9" name="图片 8"/>
          <p:cNvPicPr>
            <a:picLocks noChangeAspect="1"/>
          </p:cNvPicPr>
          <p:nvPr>
            <p:custDataLst>
              <p:tags r:id="rId3"/>
            </p:custDataLst>
          </p:nvPr>
        </p:nvPicPr>
        <p:blipFill>
          <a:blip r:embed="rId6"/>
          <a:stretch>
            <a:fillRect/>
          </a:stretch>
        </p:blipFill>
        <p:spPr>
          <a:xfrm>
            <a:off x="8537699" y="209863"/>
            <a:ext cx="2565911" cy="61824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02" y="161925"/>
            <a:ext cx="3163570" cy="513080"/>
          </a:xfrm>
          <a:prstGeom prst="rect">
            <a:avLst/>
          </a:prstGeom>
        </p:spPr>
        <p:txBody>
          <a:bodyPr vert="horz" wrap="square" lIns="0" tIns="12700" rIns="0" bIns="0" rtlCol="0">
            <a:spAutoFit/>
          </a:bodyPr>
          <a:lstStyle/>
          <a:p>
            <a:pPr marL="12700">
              <a:lnSpc>
                <a:spcPct val="100000"/>
              </a:lnSpc>
              <a:spcBef>
                <a:spcPts val="100"/>
              </a:spcBef>
            </a:pPr>
            <a:r>
              <a:rPr sz="3200" b="0" spc="-550" dirty="0">
                <a:solidFill>
                  <a:srgbClr val="000000"/>
                </a:solidFill>
                <a:latin typeface="宋体" panose="02010600030101010101" pitchFamily="2" charset="-122"/>
                <a:cs typeface="宋体" panose="02010600030101010101" pitchFamily="2" charset="-122"/>
              </a:rPr>
              <a:t>relabel示例之</a:t>
            </a:r>
            <a:r>
              <a:rPr sz="3200" b="0" spc="-495" dirty="0">
                <a:solidFill>
                  <a:srgbClr val="000000"/>
                </a:solidFill>
                <a:latin typeface="宋体" panose="02010600030101010101" pitchFamily="2" charset="-122"/>
                <a:cs typeface="宋体" panose="02010600030101010101" pitchFamily="2" charset="-122"/>
              </a:rPr>
              <a:t>replace</a:t>
            </a:r>
            <a:endParaRPr sz="3200">
              <a:latin typeface="宋体" panose="02010600030101010101" pitchFamily="2" charset="-122"/>
              <a:cs typeface="宋体" panose="02010600030101010101" pitchFamily="2" charset="-122"/>
            </a:endParaRPr>
          </a:p>
        </p:txBody>
      </p:sp>
      <p:sp>
        <p:nvSpPr>
          <p:cNvPr id="3" name="object 3"/>
          <p:cNvSpPr txBox="1"/>
          <p:nvPr/>
        </p:nvSpPr>
        <p:spPr>
          <a:xfrm>
            <a:off x="368617" y="900048"/>
            <a:ext cx="11424285" cy="605155"/>
          </a:xfrm>
          <a:prstGeom prst="rect">
            <a:avLst/>
          </a:prstGeom>
        </p:spPr>
        <p:txBody>
          <a:bodyPr vert="horz" wrap="square" lIns="0" tIns="46990" rIns="0" bIns="0" rtlCol="0">
            <a:spAutoFit/>
          </a:bodyPr>
          <a:lstStyle/>
          <a:p>
            <a:pPr marL="241300" marR="5080" indent="-228600">
              <a:lnSpc>
                <a:spcPts val="2160"/>
              </a:lnSpc>
              <a:spcBef>
                <a:spcPts val="37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下面示例，将三个源标签的值接顺序串联后，由指定的正则表达式进行模式匹配，而后</a:t>
            </a:r>
            <a:r>
              <a:rPr sz="2000" spc="5" dirty="0">
                <a:latin typeface="宋体" panose="02010600030101010101" pitchFamily="2" charset="-122"/>
                <a:cs typeface="宋体" panose="02010600030101010101" pitchFamily="2" charset="-122"/>
              </a:rPr>
              <a:t>由</a:t>
            </a:r>
            <a:r>
              <a:rPr sz="2000" spc="-260" dirty="0">
                <a:latin typeface="宋体" panose="02010600030101010101" pitchFamily="2" charset="-122"/>
                <a:cs typeface="宋体" panose="02010600030101010101" pitchFamily="2" charset="-122"/>
              </a:rPr>
              <a:t>rep</a:t>
            </a:r>
            <a:r>
              <a:rPr sz="2000" spc="-254" dirty="0">
                <a:latin typeface="宋体" panose="02010600030101010101" pitchFamily="2" charset="-122"/>
                <a:cs typeface="宋体" panose="02010600030101010101" pitchFamily="2" charset="-122"/>
              </a:rPr>
              <a:t>l</a:t>
            </a:r>
            <a:r>
              <a:rPr sz="2000" spc="-80" dirty="0">
                <a:latin typeface="宋体" panose="02010600030101010101" pitchFamily="2" charset="-122"/>
                <a:cs typeface="宋体" panose="02010600030101010101" pitchFamily="2" charset="-122"/>
              </a:rPr>
              <a:t>acement </a:t>
            </a:r>
            <a:r>
              <a:rPr sz="2000" dirty="0">
                <a:latin typeface="宋体" panose="02010600030101010101" pitchFamily="2" charset="-122"/>
                <a:cs typeface="宋体" panose="02010600030101010101" pitchFamily="2" charset="-122"/>
              </a:rPr>
              <a:t>引用模式匹配的结果，并加以改造后，将其赋值</a:t>
            </a:r>
            <a:r>
              <a:rPr sz="2000" spc="5" dirty="0">
                <a:latin typeface="宋体" panose="02010600030101010101" pitchFamily="2" charset="-122"/>
                <a:cs typeface="宋体" panose="02010600030101010101" pitchFamily="2" charset="-122"/>
              </a:rPr>
              <a:t>给</a:t>
            </a:r>
            <a:r>
              <a:rPr sz="2000" spc="-135" dirty="0">
                <a:latin typeface="宋体" panose="02010600030101010101" pitchFamily="2" charset="-122"/>
                <a:cs typeface="宋体" panose="02010600030101010101" pitchFamily="2" charset="-122"/>
              </a:rPr>
              <a:t>endpoint</a:t>
            </a:r>
            <a:r>
              <a:rPr sz="2000" dirty="0">
                <a:latin typeface="宋体" panose="02010600030101010101" pitchFamily="2" charset="-122"/>
                <a:cs typeface="宋体" panose="02010600030101010101" pitchFamily="2" charset="-122"/>
              </a:rPr>
              <a:t>标签；</a:t>
            </a:r>
            <a:endParaRPr sz="2000">
              <a:latin typeface="宋体" panose="02010600030101010101" pitchFamily="2" charset="-122"/>
              <a:cs typeface="宋体" panose="02010600030101010101" pitchFamily="2" charset="-122"/>
            </a:endParaRPr>
          </a:p>
        </p:txBody>
      </p:sp>
      <p:sp>
        <p:nvSpPr>
          <p:cNvPr id="4" name="object 4"/>
          <p:cNvSpPr txBox="1"/>
          <p:nvPr/>
        </p:nvSpPr>
        <p:spPr>
          <a:xfrm>
            <a:off x="368617" y="4385691"/>
            <a:ext cx="2349500" cy="330200"/>
          </a:xfrm>
          <a:prstGeom prst="rect">
            <a:avLst/>
          </a:prstGeom>
        </p:spPr>
        <p:txBody>
          <a:bodyPr vert="horz" wrap="square" lIns="0" tIns="12700" rIns="0" bIns="0" rtlCol="0">
            <a:spAutoFit/>
          </a:bodyPr>
          <a:lstStyle/>
          <a:p>
            <a:pPr marL="304800" indent="-292100">
              <a:lnSpc>
                <a:spcPct val="100000"/>
              </a:lnSpc>
              <a:spcBef>
                <a:spcPts val="100"/>
              </a:spcBef>
              <a:buClr>
                <a:srgbClr val="4770C4"/>
              </a:buClr>
              <a:buFont typeface="Wingdings" panose="05000000000000000000"/>
              <a:buChar char=""/>
              <a:tabLst>
                <a:tab pos="304800" algn="l"/>
              </a:tabLst>
            </a:pPr>
            <a:r>
              <a:rPr sz="2000" dirty="0">
                <a:latin typeface="宋体" panose="02010600030101010101" pitchFamily="2" charset="-122"/>
                <a:cs typeface="宋体" panose="02010600030101010101" pitchFamily="2" charset="-122"/>
              </a:rPr>
              <a:t>生成的结果如下图</a:t>
            </a:r>
            <a:endParaRPr sz="2000">
              <a:latin typeface="宋体" panose="02010600030101010101" pitchFamily="2" charset="-122"/>
              <a:cs typeface="宋体" panose="02010600030101010101" pitchFamily="2" charset="-122"/>
            </a:endParaRPr>
          </a:p>
        </p:txBody>
      </p:sp>
      <p:pic>
        <p:nvPicPr>
          <p:cNvPr id="5" name="object 5"/>
          <p:cNvPicPr/>
          <p:nvPr/>
        </p:nvPicPr>
        <p:blipFill>
          <a:blip r:embed="rId5" cstate="print"/>
          <a:stretch>
            <a:fillRect/>
          </a:stretch>
        </p:blipFill>
        <p:spPr>
          <a:xfrm>
            <a:off x="1647189" y="1522729"/>
            <a:ext cx="9149842" cy="2789682"/>
          </a:xfrm>
          <a:prstGeom prst="rect">
            <a:avLst/>
          </a:prstGeom>
        </p:spPr>
      </p:pic>
      <p:sp>
        <p:nvSpPr>
          <p:cNvPr id="6" name="object 6"/>
          <p:cNvSpPr txBox="1"/>
          <p:nvPr/>
        </p:nvSpPr>
        <p:spPr>
          <a:xfrm>
            <a:off x="1800860" y="1614169"/>
            <a:ext cx="8849360" cy="2613660"/>
          </a:xfrm>
          <a:prstGeom prst="rect">
            <a:avLst/>
          </a:prstGeom>
          <a:solidFill>
            <a:srgbClr val="D7EFEB"/>
          </a:solidFill>
        </p:spPr>
        <p:txBody>
          <a:bodyPr vert="horz" wrap="square" lIns="0" tIns="37465" rIns="0" bIns="0" rtlCol="0">
            <a:spAutoFit/>
          </a:bodyPr>
          <a:lstStyle/>
          <a:p>
            <a:pPr marL="244475" marR="7522845" indent="-114300">
              <a:lnSpc>
                <a:spcPct val="100000"/>
              </a:lnSpc>
              <a:spcBef>
                <a:spcPts val="295"/>
              </a:spcBef>
              <a:buChar char="-"/>
              <a:tabLst>
                <a:tab pos="238125" algn="l"/>
              </a:tabLst>
            </a:pPr>
            <a:r>
              <a:rPr sz="1100" spc="-305" dirty="0">
                <a:latin typeface="宋体" panose="02010600030101010101" pitchFamily="2" charset="-122"/>
                <a:cs typeface="宋体" panose="02010600030101010101" pitchFamily="2" charset="-122"/>
              </a:rPr>
              <a:t>j</a:t>
            </a:r>
            <a:r>
              <a:rPr sz="1100" spc="25" dirty="0">
                <a:latin typeface="宋体" panose="02010600030101010101" pitchFamily="2" charset="-122"/>
                <a:cs typeface="宋体" panose="02010600030101010101" pitchFamily="2" charset="-122"/>
              </a:rPr>
              <a:t>ob_</a:t>
            </a:r>
            <a:r>
              <a:rPr sz="1100" spc="35" dirty="0">
                <a:latin typeface="宋体" panose="02010600030101010101" pitchFamily="2" charset="-122"/>
                <a:cs typeface="宋体" panose="02010600030101010101" pitchFamily="2" charset="-122"/>
              </a:rPr>
              <a:t>n</a:t>
            </a:r>
            <a:r>
              <a:rPr sz="1100" spc="185" dirty="0">
                <a:latin typeface="宋体" panose="02010600030101010101" pitchFamily="2" charset="-122"/>
                <a:cs typeface="宋体" panose="02010600030101010101" pitchFamily="2" charset="-122"/>
              </a:rPr>
              <a:t>am</a:t>
            </a:r>
            <a:r>
              <a:rPr sz="1100" spc="15" dirty="0">
                <a:latin typeface="宋体" panose="02010600030101010101" pitchFamily="2" charset="-122"/>
                <a:cs typeface="宋体" panose="02010600030101010101" pitchFamily="2" charset="-122"/>
              </a:rPr>
              <a:t>e</a:t>
            </a:r>
            <a:r>
              <a:rPr sz="1100" spc="-310" dirty="0">
                <a:latin typeface="宋体" panose="02010600030101010101" pitchFamily="2" charset="-122"/>
                <a:cs typeface="宋体" panose="02010600030101010101" pitchFamily="2" charset="-122"/>
              </a:rPr>
              <a:t>:</a:t>
            </a:r>
            <a:r>
              <a:rPr sz="1100" spc="-285" dirty="0">
                <a:latin typeface="宋体" panose="02010600030101010101" pitchFamily="2" charset="-122"/>
                <a:cs typeface="宋体" panose="02010600030101010101" pitchFamily="2" charset="-122"/>
              </a:rPr>
              <a:t> </a:t>
            </a:r>
            <a:r>
              <a:rPr sz="1100" spc="-315" dirty="0">
                <a:latin typeface="宋体" panose="02010600030101010101" pitchFamily="2" charset="-122"/>
                <a:cs typeface="宋体" panose="02010600030101010101" pitchFamily="2" charset="-122"/>
              </a:rPr>
              <a:t>'</a:t>
            </a:r>
            <a:r>
              <a:rPr sz="1100" spc="55" dirty="0">
                <a:latin typeface="宋体" panose="02010600030101010101" pitchFamily="2" charset="-122"/>
                <a:cs typeface="宋体" panose="02010600030101010101" pitchFamily="2" charset="-122"/>
              </a:rPr>
              <a:t>n</a:t>
            </a:r>
            <a:r>
              <a:rPr sz="1100" spc="10" dirty="0">
                <a:latin typeface="宋体" panose="02010600030101010101" pitchFamily="2" charset="-122"/>
                <a:cs typeface="宋体" panose="02010600030101010101" pitchFamily="2" charset="-122"/>
              </a:rPr>
              <a:t>ode</a:t>
            </a:r>
            <a:r>
              <a:rPr sz="1100" spc="20" dirty="0">
                <a:latin typeface="宋体" panose="02010600030101010101" pitchFamily="2" charset="-122"/>
                <a:cs typeface="宋体" panose="02010600030101010101" pitchFamily="2" charset="-122"/>
              </a:rPr>
              <a:t>s</a:t>
            </a:r>
            <a:r>
              <a:rPr sz="1100" spc="-310" dirty="0">
                <a:latin typeface="宋体" panose="02010600030101010101" pitchFamily="2" charset="-122"/>
                <a:cs typeface="宋体" panose="02010600030101010101" pitchFamily="2" charset="-122"/>
              </a:rPr>
              <a:t>'  </a:t>
            </a:r>
            <a:r>
              <a:rPr sz="1100" spc="-120" dirty="0">
                <a:latin typeface="宋体" panose="02010600030101010101" pitchFamily="2" charset="-122"/>
                <a:cs typeface="宋体" panose="02010600030101010101" pitchFamily="2" charset="-122"/>
              </a:rPr>
              <a:t>file_sd_configs:</a:t>
            </a:r>
            <a:endParaRPr sz="1100">
              <a:latin typeface="宋体" panose="02010600030101010101" pitchFamily="2" charset="-122"/>
              <a:cs typeface="宋体" panose="02010600030101010101" pitchFamily="2" charset="-122"/>
            </a:endParaRPr>
          </a:p>
          <a:p>
            <a:pPr marL="352425" lvl="1" indent="-107950">
              <a:lnSpc>
                <a:spcPct val="100000"/>
              </a:lnSpc>
              <a:buChar char="-"/>
              <a:tabLst>
                <a:tab pos="352425" algn="l"/>
              </a:tabLst>
            </a:pPr>
            <a:r>
              <a:rPr sz="1100" spc="-210" dirty="0">
                <a:latin typeface="宋体" panose="02010600030101010101" pitchFamily="2" charset="-122"/>
                <a:cs typeface="宋体" panose="02010600030101010101" pitchFamily="2" charset="-122"/>
              </a:rPr>
              <a:t>files:</a:t>
            </a:r>
            <a:endParaRPr sz="1100">
              <a:latin typeface="宋体" panose="02010600030101010101" pitchFamily="2" charset="-122"/>
              <a:cs typeface="宋体" panose="02010600030101010101" pitchFamily="2" charset="-122"/>
            </a:endParaRPr>
          </a:p>
          <a:p>
            <a:pPr marL="428625" lvl="2" indent="-107950">
              <a:lnSpc>
                <a:spcPct val="100000"/>
              </a:lnSpc>
              <a:buChar char="-"/>
              <a:tabLst>
                <a:tab pos="428625" algn="l"/>
              </a:tabLst>
            </a:pPr>
            <a:r>
              <a:rPr sz="1100" spc="-35" dirty="0">
                <a:latin typeface="宋体" panose="02010600030101010101" pitchFamily="2" charset="-122"/>
                <a:cs typeface="宋体" panose="02010600030101010101" pitchFamily="2" charset="-122"/>
              </a:rPr>
              <a:t>targets/prometheus/node*.yaml</a:t>
            </a:r>
            <a:endParaRPr sz="1100">
              <a:latin typeface="宋体" panose="02010600030101010101" pitchFamily="2" charset="-122"/>
              <a:cs typeface="宋体" panose="02010600030101010101" pitchFamily="2" charset="-122"/>
            </a:endParaRPr>
          </a:p>
          <a:p>
            <a:pPr lvl="2">
              <a:lnSpc>
                <a:spcPct val="100000"/>
              </a:lnSpc>
              <a:spcBef>
                <a:spcPts val="40"/>
              </a:spcBef>
              <a:buFont typeface="宋体" panose="02010600030101010101" pitchFamily="2" charset="-122"/>
              <a:buChar char="-"/>
            </a:pPr>
            <a:endParaRPr sz="1000">
              <a:latin typeface="宋体" panose="02010600030101010101" pitchFamily="2" charset="-122"/>
              <a:cs typeface="宋体" panose="02010600030101010101" pitchFamily="2" charset="-122"/>
            </a:endParaRPr>
          </a:p>
          <a:p>
            <a:pPr marR="7673340" algn="r">
              <a:lnSpc>
                <a:spcPct val="100000"/>
              </a:lnSpc>
            </a:pPr>
            <a:r>
              <a:rPr sz="1100" spc="-100" dirty="0">
                <a:latin typeface="宋体" panose="02010600030101010101" pitchFamily="2" charset="-122"/>
                <a:cs typeface="宋体" panose="02010600030101010101" pitchFamily="2" charset="-122"/>
              </a:rPr>
              <a:t>relabel_configs:</a:t>
            </a:r>
            <a:endParaRPr sz="1100">
              <a:latin typeface="宋体" panose="02010600030101010101" pitchFamily="2" charset="-122"/>
              <a:cs typeface="宋体" panose="02010600030101010101" pitchFamily="2" charset="-122"/>
            </a:endParaRPr>
          </a:p>
          <a:p>
            <a:pPr marL="352425" marR="7660640" lvl="1" indent="-352425" algn="r">
              <a:lnSpc>
                <a:spcPct val="100000"/>
              </a:lnSpc>
              <a:buChar char="-"/>
              <a:tabLst>
                <a:tab pos="352425" algn="l"/>
              </a:tabLst>
            </a:pPr>
            <a:r>
              <a:rPr sz="1100" spc="-105" dirty="0">
                <a:latin typeface="宋体" panose="02010600030101010101" pitchFamily="2" charset="-122"/>
                <a:cs typeface="宋体" panose="02010600030101010101" pitchFamily="2" charset="-122"/>
              </a:rPr>
              <a:t>s</a:t>
            </a:r>
            <a:r>
              <a:rPr sz="1100" spc="60" dirty="0">
                <a:latin typeface="宋体" panose="02010600030101010101" pitchFamily="2" charset="-122"/>
                <a:cs typeface="宋体" panose="02010600030101010101" pitchFamily="2" charset="-122"/>
              </a:rPr>
              <a:t>o</a:t>
            </a:r>
            <a:r>
              <a:rPr sz="1100" spc="65" dirty="0">
                <a:latin typeface="宋体" panose="02010600030101010101" pitchFamily="2" charset="-122"/>
                <a:cs typeface="宋体" panose="02010600030101010101" pitchFamily="2" charset="-122"/>
              </a:rPr>
              <a:t>u</a:t>
            </a:r>
            <a:r>
              <a:rPr sz="1100" spc="-75" dirty="0">
                <a:latin typeface="宋体" panose="02010600030101010101" pitchFamily="2" charset="-122"/>
                <a:cs typeface="宋体" panose="02010600030101010101" pitchFamily="2" charset="-122"/>
              </a:rPr>
              <a:t>rce</a:t>
            </a:r>
            <a:r>
              <a:rPr sz="1100" spc="-95" dirty="0">
                <a:latin typeface="宋体" panose="02010600030101010101" pitchFamily="2" charset="-122"/>
                <a:cs typeface="宋体" panose="02010600030101010101" pitchFamily="2" charset="-122"/>
              </a:rPr>
              <a:t>_</a:t>
            </a:r>
            <a:r>
              <a:rPr sz="1100" spc="-305" dirty="0">
                <a:latin typeface="宋体" panose="02010600030101010101" pitchFamily="2" charset="-122"/>
                <a:cs typeface="宋体" panose="02010600030101010101" pitchFamily="2" charset="-122"/>
              </a:rPr>
              <a:t>l</a:t>
            </a:r>
            <a:r>
              <a:rPr sz="1100" spc="-55" dirty="0">
                <a:latin typeface="宋体" panose="02010600030101010101" pitchFamily="2" charset="-122"/>
                <a:cs typeface="宋体" panose="02010600030101010101" pitchFamily="2" charset="-122"/>
              </a:rPr>
              <a:t>abel</a:t>
            </a:r>
            <a:r>
              <a:rPr sz="1100" spc="-105" dirty="0">
                <a:latin typeface="宋体" panose="02010600030101010101" pitchFamily="2" charset="-122"/>
                <a:cs typeface="宋体" panose="02010600030101010101" pitchFamily="2" charset="-122"/>
              </a:rPr>
              <a:t>s</a:t>
            </a:r>
            <a:r>
              <a:rPr sz="1100" spc="-310" dirty="0">
                <a:latin typeface="宋体" panose="02010600030101010101" pitchFamily="2" charset="-122"/>
                <a:cs typeface="宋体" panose="02010600030101010101" pitchFamily="2" charset="-122"/>
              </a:rPr>
              <a:t>:</a:t>
            </a:r>
            <a:endParaRPr sz="1100">
              <a:latin typeface="宋体" panose="02010600030101010101" pitchFamily="2" charset="-122"/>
              <a:cs typeface="宋体" panose="02010600030101010101" pitchFamily="2" charset="-122"/>
            </a:endParaRPr>
          </a:p>
          <a:p>
            <a:pPr marL="107950" marR="7684770" lvl="2" indent="-107950" algn="r">
              <a:lnSpc>
                <a:spcPct val="100000"/>
              </a:lnSpc>
              <a:buChar char="-"/>
              <a:tabLst>
                <a:tab pos="107950" algn="l"/>
              </a:tabLst>
            </a:pPr>
            <a:r>
              <a:rPr sz="1100" u="sng" spc="-250" dirty="0">
                <a:uFill>
                  <a:solidFill>
                    <a:srgbClr val="000000"/>
                  </a:solidFill>
                </a:uFill>
                <a:latin typeface="宋体" panose="02010600030101010101" pitchFamily="2" charset="-122"/>
                <a:cs typeface="宋体" panose="02010600030101010101" pitchFamily="2" charset="-122"/>
              </a:rPr>
              <a:t> </a:t>
            </a:r>
            <a:r>
              <a:rPr sz="1100" u="sng" spc="65" dirty="0">
                <a:uFill>
                  <a:solidFill>
                    <a:srgbClr val="000000"/>
                  </a:solidFill>
                </a:uFill>
                <a:latin typeface="宋体" panose="02010600030101010101" pitchFamily="2" charset="-122"/>
                <a:cs typeface="宋体" panose="02010600030101010101" pitchFamily="2" charset="-122"/>
              </a:rPr>
              <a:t> </a:t>
            </a:r>
            <a:r>
              <a:rPr sz="1100" spc="50" dirty="0">
                <a:latin typeface="宋体" panose="02010600030101010101" pitchFamily="2" charset="-122"/>
                <a:cs typeface="宋体" panose="02010600030101010101" pitchFamily="2" charset="-122"/>
              </a:rPr>
              <a:t>scheme</a:t>
            </a:r>
            <a:r>
              <a:rPr sz="1100" u="sng" spc="-200" dirty="0">
                <a:uFill>
                  <a:solidFill>
                    <a:srgbClr val="000000"/>
                  </a:solidFill>
                </a:uFill>
                <a:latin typeface="宋体" panose="02010600030101010101" pitchFamily="2" charset="-122"/>
                <a:cs typeface="宋体" panose="02010600030101010101" pitchFamily="2" charset="-122"/>
              </a:rPr>
              <a:t> </a:t>
            </a:r>
            <a:r>
              <a:rPr sz="1100" u="sng" spc="-215" dirty="0">
                <a:uFill>
                  <a:solidFill>
                    <a:srgbClr val="000000"/>
                  </a:solidFill>
                </a:uFill>
                <a:latin typeface="宋体" panose="02010600030101010101" pitchFamily="2" charset="-122"/>
                <a:cs typeface="宋体" panose="02010600030101010101" pitchFamily="2" charset="-122"/>
              </a:rPr>
              <a:t> </a:t>
            </a:r>
            <a:endParaRPr sz="1100">
              <a:latin typeface="宋体" panose="02010600030101010101" pitchFamily="2" charset="-122"/>
              <a:cs typeface="宋体" panose="02010600030101010101" pitchFamily="2" charset="-122"/>
            </a:endParaRPr>
          </a:p>
          <a:p>
            <a:pPr marL="107950" marR="7682230" lvl="2" indent="-107950" algn="r">
              <a:lnSpc>
                <a:spcPct val="100000"/>
              </a:lnSpc>
              <a:buChar char="-"/>
              <a:tabLst>
                <a:tab pos="107950" algn="l"/>
              </a:tabLst>
            </a:pPr>
            <a:r>
              <a:rPr sz="1100" u="sng" spc="-250" dirty="0">
                <a:uFill>
                  <a:solidFill>
                    <a:srgbClr val="000000"/>
                  </a:solidFill>
                </a:uFill>
                <a:latin typeface="宋体" panose="02010600030101010101" pitchFamily="2" charset="-122"/>
                <a:cs typeface="宋体" panose="02010600030101010101" pitchFamily="2" charset="-122"/>
              </a:rPr>
              <a:t> </a:t>
            </a:r>
            <a:r>
              <a:rPr sz="1100" u="sng" spc="65" dirty="0">
                <a:uFill>
                  <a:solidFill>
                    <a:srgbClr val="000000"/>
                  </a:solidFill>
                </a:uFill>
                <a:latin typeface="宋体" panose="02010600030101010101" pitchFamily="2" charset="-122"/>
                <a:cs typeface="宋体" panose="02010600030101010101" pitchFamily="2" charset="-122"/>
              </a:rPr>
              <a:t> </a:t>
            </a:r>
            <a:r>
              <a:rPr sz="1100" spc="-30" dirty="0">
                <a:latin typeface="宋体" panose="02010600030101010101" pitchFamily="2" charset="-122"/>
                <a:cs typeface="宋体" panose="02010600030101010101" pitchFamily="2" charset="-122"/>
              </a:rPr>
              <a:t>address</a:t>
            </a:r>
            <a:r>
              <a:rPr sz="1100" u="sng" spc="-280" dirty="0">
                <a:uFill>
                  <a:solidFill>
                    <a:srgbClr val="000000"/>
                  </a:solidFill>
                </a:uFill>
                <a:latin typeface="宋体" panose="02010600030101010101" pitchFamily="2" charset="-122"/>
                <a:cs typeface="宋体" panose="02010600030101010101" pitchFamily="2" charset="-122"/>
              </a:rPr>
              <a:t> </a:t>
            </a:r>
            <a:r>
              <a:rPr sz="1100" u="sng" spc="-215" dirty="0">
                <a:uFill>
                  <a:solidFill>
                    <a:srgbClr val="000000"/>
                  </a:solidFill>
                </a:uFill>
                <a:latin typeface="宋体" panose="02010600030101010101" pitchFamily="2" charset="-122"/>
                <a:cs typeface="宋体" panose="02010600030101010101" pitchFamily="2" charset="-122"/>
              </a:rPr>
              <a:t> </a:t>
            </a:r>
            <a:endParaRPr sz="1100">
              <a:latin typeface="宋体" panose="02010600030101010101" pitchFamily="2" charset="-122"/>
              <a:cs typeface="宋体" panose="02010600030101010101" pitchFamily="2" charset="-122"/>
            </a:endParaRPr>
          </a:p>
          <a:p>
            <a:pPr marL="320675" marR="7107555" lvl="2">
              <a:lnSpc>
                <a:spcPct val="100000"/>
              </a:lnSpc>
              <a:buChar char="-"/>
              <a:tabLst>
                <a:tab pos="428625" algn="l"/>
              </a:tabLst>
            </a:pPr>
            <a:r>
              <a:rPr sz="1100" u="sng" spc="-250" dirty="0">
                <a:uFill>
                  <a:solidFill>
                    <a:srgbClr val="000000"/>
                  </a:solidFill>
                </a:uFill>
                <a:latin typeface="宋体" panose="02010600030101010101" pitchFamily="2" charset="-122"/>
                <a:cs typeface="宋体" panose="02010600030101010101" pitchFamily="2" charset="-122"/>
              </a:rPr>
              <a:t> </a:t>
            </a:r>
            <a:r>
              <a:rPr sz="1100" u="sng" spc="65" dirty="0">
                <a:uFill>
                  <a:solidFill>
                    <a:srgbClr val="000000"/>
                  </a:solidFill>
                </a:uFill>
                <a:latin typeface="宋体" panose="02010600030101010101" pitchFamily="2" charset="-122"/>
                <a:cs typeface="宋体" panose="02010600030101010101" pitchFamily="2" charset="-122"/>
              </a:rPr>
              <a:t> </a:t>
            </a:r>
            <a:r>
              <a:rPr sz="1100" spc="-55" dirty="0">
                <a:latin typeface="宋体" panose="02010600030101010101" pitchFamily="2" charset="-122"/>
                <a:cs typeface="宋体" panose="02010600030101010101" pitchFamily="2" charset="-122"/>
              </a:rPr>
              <a:t>metrics_path </a:t>
            </a:r>
            <a:r>
              <a:rPr sz="1100" spc="55" dirty="0">
                <a:latin typeface="宋体" panose="02010600030101010101" pitchFamily="2" charset="-122"/>
                <a:cs typeface="宋体" panose="02010600030101010101" pitchFamily="2" charset="-122"/>
              </a:rPr>
              <a:t> </a:t>
            </a:r>
            <a:r>
              <a:rPr sz="1100" spc="-20" dirty="0">
                <a:latin typeface="宋体" panose="02010600030101010101" pitchFamily="2" charset="-122"/>
                <a:cs typeface="宋体" panose="02010600030101010101" pitchFamily="2" charset="-122"/>
              </a:rPr>
              <a:t>rege</a:t>
            </a:r>
            <a:r>
              <a:rPr sz="1100" spc="-75" dirty="0">
                <a:latin typeface="宋体" panose="02010600030101010101" pitchFamily="2" charset="-122"/>
                <a:cs typeface="宋体" panose="02010600030101010101" pitchFamily="2" charset="-122"/>
              </a:rPr>
              <a:t>x</a:t>
            </a:r>
            <a:r>
              <a:rPr sz="1100" spc="-310" dirty="0">
                <a:latin typeface="宋体" panose="02010600030101010101" pitchFamily="2" charset="-122"/>
                <a:cs typeface="宋体" panose="02010600030101010101" pitchFamily="2" charset="-122"/>
              </a:rPr>
              <a:t>:</a:t>
            </a:r>
            <a:r>
              <a:rPr sz="1100" spc="-250" dirty="0">
                <a:latin typeface="宋体" panose="02010600030101010101" pitchFamily="2" charset="-122"/>
                <a:cs typeface="宋体" panose="02010600030101010101" pitchFamily="2" charset="-122"/>
              </a:rPr>
              <a:t> </a:t>
            </a:r>
            <a:r>
              <a:rPr sz="1100" spc="-140" dirty="0">
                <a:latin typeface="宋体" panose="02010600030101010101" pitchFamily="2" charset="-122"/>
                <a:cs typeface="宋体" panose="02010600030101010101" pitchFamily="2" charset="-122"/>
              </a:rPr>
              <a:t>"(http</a:t>
            </a:r>
            <a:r>
              <a:rPr sz="1100" spc="-135" dirty="0">
                <a:latin typeface="宋体" panose="02010600030101010101" pitchFamily="2" charset="-122"/>
                <a:cs typeface="宋体" panose="02010600030101010101" pitchFamily="2" charset="-122"/>
              </a:rPr>
              <a:t>|</a:t>
            </a:r>
            <a:r>
              <a:rPr sz="1100" spc="55" dirty="0">
                <a:latin typeface="宋体" panose="02010600030101010101" pitchFamily="2" charset="-122"/>
                <a:cs typeface="宋体" panose="02010600030101010101" pitchFamily="2" charset="-122"/>
              </a:rPr>
              <a:t>h</a:t>
            </a:r>
            <a:r>
              <a:rPr sz="1100" spc="-170" dirty="0">
                <a:latin typeface="宋体" panose="02010600030101010101" pitchFamily="2" charset="-122"/>
                <a:cs typeface="宋体" panose="02010600030101010101" pitchFamily="2" charset="-122"/>
              </a:rPr>
              <a:t>ttps)(.*</a:t>
            </a:r>
            <a:r>
              <a:rPr sz="1100" spc="-175" dirty="0">
                <a:latin typeface="宋体" panose="02010600030101010101" pitchFamily="2" charset="-122"/>
                <a:cs typeface="宋体" panose="02010600030101010101" pitchFamily="2" charset="-122"/>
              </a:rPr>
              <a:t>)</a:t>
            </a:r>
            <a:r>
              <a:rPr sz="1100" spc="-155" dirty="0">
                <a:latin typeface="宋体" panose="02010600030101010101" pitchFamily="2" charset="-122"/>
                <a:cs typeface="宋体" panose="02010600030101010101" pitchFamily="2" charset="-122"/>
              </a:rPr>
              <a:t>"  </a:t>
            </a:r>
            <a:r>
              <a:rPr sz="1100" spc="-105" dirty="0">
                <a:latin typeface="宋体" panose="02010600030101010101" pitchFamily="2" charset="-122"/>
                <a:cs typeface="宋体" panose="02010600030101010101" pitchFamily="2" charset="-122"/>
              </a:rPr>
              <a:t>s</a:t>
            </a:r>
            <a:r>
              <a:rPr sz="1100" spc="15" dirty="0">
                <a:latin typeface="宋体" panose="02010600030101010101" pitchFamily="2" charset="-122"/>
                <a:cs typeface="宋体" panose="02010600030101010101" pitchFamily="2" charset="-122"/>
              </a:rPr>
              <a:t>e</a:t>
            </a:r>
            <a:r>
              <a:rPr sz="1100" spc="-35" dirty="0">
                <a:latin typeface="宋体" panose="02010600030101010101" pitchFamily="2" charset="-122"/>
                <a:cs typeface="宋体" panose="02010600030101010101" pitchFamily="2" charset="-122"/>
              </a:rPr>
              <a:t>pa</a:t>
            </a:r>
            <a:r>
              <a:rPr sz="1100" spc="-45" dirty="0">
                <a:latin typeface="宋体" panose="02010600030101010101" pitchFamily="2" charset="-122"/>
                <a:cs typeface="宋体" panose="02010600030101010101" pitchFamily="2" charset="-122"/>
              </a:rPr>
              <a:t>r</a:t>
            </a:r>
            <a:r>
              <a:rPr sz="1100" spc="-75" dirty="0">
                <a:latin typeface="宋体" panose="02010600030101010101" pitchFamily="2" charset="-122"/>
                <a:cs typeface="宋体" panose="02010600030101010101" pitchFamily="2" charset="-122"/>
              </a:rPr>
              <a:t>ato</a:t>
            </a:r>
            <a:r>
              <a:rPr sz="1100" spc="-80" dirty="0">
                <a:latin typeface="宋体" panose="02010600030101010101" pitchFamily="2" charset="-122"/>
                <a:cs typeface="宋体" panose="02010600030101010101" pitchFamily="2" charset="-122"/>
              </a:rPr>
              <a:t>r</a:t>
            </a:r>
            <a:r>
              <a:rPr sz="1100" spc="-310" dirty="0">
                <a:latin typeface="宋体" panose="02010600030101010101" pitchFamily="2" charset="-122"/>
                <a:cs typeface="宋体" panose="02010600030101010101" pitchFamily="2" charset="-122"/>
              </a:rPr>
              <a:t>:</a:t>
            </a:r>
            <a:r>
              <a:rPr sz="1100" spc="-265" dirty="0">
                <a:latin typeface="宋体" panose="02010600030101010101" pitchFamily="2" charset="-122"/>
                <a:cs typeface="宋体" panose="02010600030101010101" pitchFamily="2" charset="-122"/>
              </a:rPr>
              <a:t> </a:t>
            </a:r>
            <a:r>
              <a:rPr sz="1100" spc="-160" dirty="0">
                <a:latin typeface="宋体" panose="02010600030101010101" pitchFamily="2" charset="-122"/>
                <a:cs typeface="宋体" panose="02010600030101010101" pitchFamily="2" charset="-122"/>
              </a:rPr>
              <a:t>""  </a:t>
            </a:r>
            <a:r>
              <a:rPr sz="1100" spc="-130" dirty="0">
                <a:latin typeface="宋体" panose="02010600030101010101" pitchFamily="2" charset="-122"/>
                <a:cs typeface="宋体" panose="02010600030101010101" pitchFamily="2" charset="-122"/>
              </a:rPr>
              <a:t>ta</a:t>
            </a:r>
            <a:r>
              <a:rPr sz="1100" spc="-135" dirty="0">
                <a:latin typeface="宋体" panose="02010600030101010101" pitchFamily="2" charset="-122"/>
                <a:cs typeface="宋体" panose="02010600030101010101" pitchFamily="2" charset="-122"/>
              </a:rPr>
              <a:t>r</a:t>
            </a:r>
            <a:r>
              <a:rPr sz="1100" spc="-40" dirty="0">
                <a:latin typeface="宋体" panose="02010600030101010101" pitchFamily="2" charset="-122"/>
                <a:cs typeface="宋体" panose="02010600030101010101" pitchFamily="2" charset="-122"/>
              </a:rPr>
              <a:t>ge</a:t>
            </a:r>
            <a:r>
              <a:rPr sz="1100" spc="-35" dirty="0">
                <a:latin typeface="宋体" panose="02010600030101010101" pitchFamily="2" charset="-122"/>
                <a:cs typeface="宋体" panose="02010600030101010101" pitchFamily="2" charset="-122"/>
              </a:rPr>
              <a:t>t</a:t>
            </a:r>
            <a:r>
              <a:rPr sz="1100" spc="-95" dirty="0">
                <a:latin typeface="宋体" panose="02010600030101010101" pitchFamily="2" charset="-122"/>
                <a:cs typeface="宋体" panose="02010600030101010101" pitchFamily="2" charset="-122"/>
              </a:rPr>
              <a:t>_</a:t>
            </a:r>
            <a:r>
              <a:rPr sz="1100" spc="-305" dirty="0">
                <a:latin typeface="宋体" panose="02010600030101010101" pitchFamily="2" charset="-122"/>
                <a:cs typeface="宋体" panose="02010600030101010101" pitchFamily="2" charset="-122"/>
              </a:rPr>
              <a:t>l</a:t>
            </a:r>
            <a:r>
              <a:rPr sz="1100" spc="-55" dirty="0">
                <a:latin typeface="宋体" panose="02010600030101010101" pitchFamily="2" charset="-122"/>
                <a:cs typeface="宋体" panose="02010600030101010101" pitchFamily="2" charset="-122"/>
              </a:rPr>
              <a:t>abel</a:t>
            </a:r>
            <a:r>
              <a:rPr sz="1100" spc="-310" dirty="0">
                <a:latin typeface="宋体" panose="02010600030101010101" pitchFamily="2" charset="-122"/>
                <a:cs typeface="宋体" panose="02010600030101010101" pitchFamily="2" charset="-122"/>
              </a:rPr>
              <a:t>:</a:t>
            </a:r>
            <a:r>
              <a:rPr sz="1100" spc="-265" dirty="0">
                <a:latin typeface="宋体" panose="02010600030101010101" pitchFamily="2" charset="-122"/>
                <a:cs typeface="宋体" panose="02010600030101010101" pitchFamily="2" charset="-122"/>
              </a:rPr>
              <a:t> </a:t>
            </a:r>
            <a:r>
              <a:rPr sz="1100" spc="-75" dirty="0">
                <a:latin typeface="宋体" panose="02010600030101010101" pitchFamily="2" charset="-122"/>
                <a:cs typeface="宋体" panose="02010600030101010101" pitchFamily="2" charset="-122"/>
              </a:rPr>
              <a:t>"</a:t>
            </a:r>
            <a:r>
              <a:rPr sz="1100" spc="-70" dirty="0">
                <a:latin typeface="宋体" panose="02010600030101010101" pitchFamily="2" charset="-122"/>
                <a:cs typeface="宋体" panose="02010600030101010101" pitchFamily="2" charset="-122"/>
              </a:rPr>
              <a:t>e</a:t>
            </a:r>
            <a:r>
              <a:rPr sz="1100" spc="55" dirty="0">
                <a:latin typeface="宋体" panose="02010600030101010101" pitchFamily="2" charset="-122"/>
                <a:cs typeface="宋体" panose="02010600030101010101" pitchFamily="2" charset="-122"/>
              </a:rPr>
              <a:t>n</a:t>
            </a:r>
            <a:r>
              <a:rPr sz="1100" spc="-10" dirty="0">
                <a:latin typeface="宋体" panose="02010600030101010101" pitchFamily="2" charset="-122"/>
                <a:cs typeface="宋体" panose="02010600030101010101" pitchFamily="2" charset="-122"/>
              </a:rPr>
              <a:t>dpoi</a:t>
            </a:r>
            <a:r>
              <a:rPr sz="1100" spc="-5" dirty="0">
                <a:latin typeface="宋体" panose="02010600030101010101" pitchFamily="2" charset="-122"/>
                <a:cs typeface="宋体" panose="02010600030101010101" pitchFamily="2" charset="-122"/>
              </a:rPr>
              <a:t>n</a:t>
            </a:r>
            <a:r>
              <a:rPr sz="1100" spc="-180" dirty="0">
                <a:latin typeface="宋体" panose="02010600030101010101" pitchFamily="2" charset="-122"/>
                <a:cs typeface="宋体" panose="02010600030101010101" pitchFamily="2" charset="-122"/>
              </a:rPr>
              <a:t>t"</a:t>
            </a:r>
            <a:endParaRPr sz="1100">
              <a:latin typeface="宋体" panose="02010600030101010101" pitchFamily="2" charset="-122"/>
              <a:cs typeface="宋体" panose="02010600030101010101" pitchFamily="2" charset="-122"/>
            </a:endParaRPr>
          </a:p>
          <a:p>
            <a:pPr marL="320675" marR="7012940">
              <a:lnSpc>
                <a:spcPct val="100000"/>
              </a:lnSpc>
            </a:pPr>
            <a:r>
              <a:rPr sz="1100" spc="-100" dirty="0">
                <a:latin typeface="宋体" panose="02010600030101010101" pitchFamily="2" charset="-122"/>
                <a:cs typeface="宋体" panose="02010600030101010101" pitchFamily="2" charset="-122"/>
              </a:rPr>
              <a:t>repl</a:t>
            </a:r>
            <a:r>
              <a:rPr sz="1100" spc="-15" dirty="0">
                <a:latin typeface="宋体" panose="02010600030101010101" pitchFamily="2" charset="-122"/>
                <a:cs typeface="宋体" panose="02010600030101010101" pitchFamily="2" charset="-122"/>
              </a:rPr>
              <a:t>ace</a:t>
            </a:r>
            <a:r>
              <a:rPr sz="1100" spc="375" dirty="0">
                <a:latin typeface="宋体" panose="02010600030101010101" pitchFamily="2" charset="-122"/>
                <a:cs typeface="宋体" panose="02010600030101010101" pitchFamily="2" charset="-122"/>
              </a:rPr>
              <a:t>m</a:t>
            </a:r>
            <a:r>
              <a:rPr sz="1100" spc="15" dirty="0">
                <a:latin typeface="宋体" panose="02010600030101010101" pitchFamily="2" charset="-122"/>
                <a:cs typeface="宋体" panose="02010600030101010101" pitchFamily="2" charset="-122"/>
              </a:rPr>
              <a:t>e</a:t>
            </a:r>
            <a:r>
              <a:rPr sz="1100" spc="45" dirty="0">
                <a:latin typeface="宋体" panose="02010600030101010101" pitchFamily="2" charset="-122"/>
                <a:cs typeface="宋体" panose="02010600030101010101" pitchFamily="2" charset="-122"/>
              </a:rPr>
              <a:t>n</a:t>
            </a:r>
            <a:r>
              <a:rPr sz="1100" spc="-254" dirty="0">
                <a:latin typeface="宋体" panose="02010600030101010101" pitchFamily="2" charset="-122"/>
                <a:cs typeface="宋体" panose="02010600030101010101" pitchFamily="2" charset="-122"/>
              </a:rPr>
              <a:t>t:</a:t>
            </a:r>
            <a:r>
              <a:rPr sz="1100" spc="-285" dirty="0">
                <a:latin typeface="宋体" panose="02010600030101010101" pitchFamily="2" charset="-122"/>
                <a:cs typeface="宋体" panose="02010600030101010101" pitchFamily="2" charset="-122"/>
              </a:rPr>
              <a:t> </a:t>
            </a:r>
            <a:r>
              <a:rPr sz="1100" spc="-150" dirty="0">
                <a:latin typeface="宋体" panose="02010600030101010101" pitchFamily="2" charset="-122"/>
                <a:cs typeface="宋体" panose="02010600030101010101" pitchFamily="2" charset="-122"/>
              </a:rPr>
              <a:t>"${1}:/</a:t>
            </a:r>
            <a:r>
              <a:rPr sz="1100" spc="-140" dirty="0">
                <a:latin typeface="宋体" panose="02010600030101010101" pitchFamily="2" charset="-122"/>
                <a:cs typeface="宋体" panose="02010600030101010101" pitchFamily="2" charset="-122"/>
              </a:rPr>
              <a:t>/</a:t>
            </a:r>
            <a:r>
              <a:rPr sz="1100" spc="-110" dirty="0">
                <a:latin typeface="宋体" panose="02010600030101010101" pitchFamily="2" charset="-122"/>
                <a:cs typeface="宋体" panose="02010600030101010101" pitchFamily="2" charset="-122"/>
              </a:rPr>
              <a:t>${2}"  </a:t>
            </a:r>
            <a:r>
              <a:rPr sz="1100" spc="-140" dirty="0">
                <a:latin typeface="宋体" panose="02010600030101010101" pitchFamily="2" charset="-122"/>
                <a:cs typeface="宋体" panose="02010600030101010101" pitchFamily="2" charset="-122"/>
              </a:rPr>
              <a:t>acti</a:t>
            </a:r>
            <a:r>
              <a:rPr sz="1100" spc="60" dirty="0">
                <a:latin typeface="宋体" panose="02010600030101010101" pitchFamily="2" charset="-122"/>
                <a:cs typeface="宋体" panose="02010600030101010101" pitchFamily="2" charset="-122"/>
              </a:rPr>
              <a:t>o</a:t>
            </a:r>
            <a:r>
              <a:rPr sz="1100" spc="65" dirty="0">
                <a:latin typeface="宋体" panose="02010600030101010101" pitchFamily="2" charset="-122"/>
                <a:cs typeface="宋体" panose="02010600030101010101" pitchFamily="2" charset="-122"/>
              </a:rPr>
              <a:t>n</a:t>
            </a:r>
            <a:r>
              <a:rPr sz="1100" spc="-310" dirty="0">
                <a:latin typeface="宋体" panose="02010600030101010101" pitchFamily="2" charset="-122"/>
                <a:cs typeface="宋体" panose="02010600030101010101" pitchFamily="2" charset="-122"/>
              </a:rPr>
              <a:t>:</a:t>
            </a:r>
            <a:r>
              <a:rPr sz="1100" spc="-275" dirty="0">
                <a:latin typeface="宋体" panose="02010600030101010101" pitchFamily="2" charset="-122"/>
                <a:cs typeface="宋体" panose="02010600030101010101" pitchFamily="2" charset="-122"/>
              </a:rPr>
              <a:t> </a:t>
            </a:r>
            <a:r>
              <a:rPr sz="1100" spc="-100" dirty="0">
                <a:latin typeface="宋体" panose="02010600030101010101" pitchFamily="2" charset="-122"/>
                <a:cs typeface="宋体" panose="02010600030101010101" pitchFamily="2" charset="-122"/>
              </a:rPr>
              <a:t>repl</a:t>
            </a:r>
            <a:r>
              <a:rPr sz="1100" spc="-15" dirty="0">
                <a:latin typeface="宋体" panose="02010600030101010101" pitchFamily="2" charset="-122"/>
                <a:cs typeface="宋体" panose="02010600030101010101" pitchFamily="2" charset="-122"/>
              </a:rPr>
              <a:t>ace</a:t>
            </a:r>
            <a:endParaRPr sz="1100">
              <a:latin typeface="宋体" panose="02010600030101010101" pitchFamily="2" charset="-122"/>
              <a:cs typeface="宋体" panose="02010600030101010101" pitchFamily="2" charset="-122"/>
            </a:endParaRPr>
          </a:p>
        </p:txBody>
      </p:sp>
      <p:pic>
        <p:nvPicPr>
          <p:cNvPr id="7" name="object 7"/>
          <p:cNvPicPr/>
          <p:nvPr/>
        </p:nvPicPr>
        <p:blipFill>
          <a:blip r:embed="rId6" cstate="print"/>
          <a:stretch>
            <a:fillRect/>
          </a:stretch>
        </p:blipFill>
        <p:spPr>
          <a:xfrm>
            <a:off x="1141730" y="4936490"/>
            <a:ext cx="10168889" cy="1178560"/>
          </a:xfrm>
          <a:prstGeom prst="rect">
            <a:avLst/>
          </a:prstGeom>
        </p:spPr>
      </p:pic>
      <p:pic>
        <p:nvPicPr>
          <p:cNvPr id="11" name="object 4"/>
          <p:cNvPicPr/>
          <p:nvPr>
            <p:custDataLst>
              <p:tags r:id="rId1"/>
            </p:custDataLst>
          </p:nvPr>
        </p:nvPicPr>
        <p:blipFill>
          <a:blip r:embed="rId7" cstate="print"/>
          <a:stretch>
            <a:fillRect/>
          </a:stretch>
        </p:blipFill>
        <p:spPr>
          <a:xfrm>
            <a:off x="0" y="6436359"/>
            <a:ext cx="12190729" cy="421640"/>
          </a:xfrm>
          <a:prstGeom prst="rect">
            <a:avLst/>
          </a:prstGeom>
        </p:spPr>
      </p:pic>
      <p:sp>
        <p:nvSpPr>
          <p:cNvPr id="12" name="object 7"/>
          <p:cNvSpPr/>
          <p:nvPr>
            <p:custDataLst>
              <p:tags r:id="rId2"/>
            </p:custDataLst>
          </p:nvPr>
        </p:nvSpPr>
        <p:spPr>
          <a:xfrm>
            <a:off x="285115" y="852805"/>
            <a:ext cx="10818495" cy="0"/>
          </a:xfrm>
          <a:custGeom>
            <a:avLst/>
            <a:gdLst/>
            <a:ahLst/>
            <a:cxnLst/>
            <a:rect l="l" t="t" r="r" b="b"/>
            <a:pathLst>
              <a:path w="10818495">
                <a:moveTo>
                  <a:pt x="0" y="0"/>
                </a:moveTo>
                <a:lnTo>
                  <a:pt x="10817987" y="0"/>
                </a:lnTo>
              </a:path>
            </a:pathLst>
          </a:custGeom>
          <a:ln w="19050">
            <a:solidFill>
              <a:srgbClr val="000000"/>
            </a:solidFill>
            <a:prstDash val="sysDash"/>
          </a:ln>
        </p:spPr>
        <p:txBody>
          <a:bodyPr wrap="square" lIns="0" tIns="0" rIns="0" bIns="0" rtlCol="0"/>
          <a:lstStyle/>
          <a:p>
            <a:endParaRPr/>
          </a:p>
        </p:txBody>
      </p:sp>
      <p:pic>
        <p:nvPicPr>
          <p:cNvPr id="13" name="图片 12"/>
          <p:cNvPicPr>
            <a:picLocks noChangeAspect="1"/>
          </p:cNvPicPr>
          <p:nvPr>
            <p:custDataLst>
              <p:tags r:id="rId3"/>
            </p:custDataLst>
          </p:nvPr>
        </p:nvPicPr>
        <p:blipFill>
          <a:blip r:embed="rId8"/>
          <a:stretch>
            <a:fillRect/>
          </a:stretch>
        </p:blipFill>
        <p:spPr>
          <a:xfrm>
            <a:off x="8537699" y="209863"/>
            <a:ext cx="2565911" cy="61824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kxY2MxYzE1MzQxMTM2ZjJiOGQxYTMwYmM4OWI0ZDg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4347</TotalTime>
  <Words>13750</Words>
  <Application>Microsoft Office PowerPoint</Application>
  <PresentationFormat>宽屏</PresentationFormat>
  <Paragraphs>1910</Paragraphs>
  <Slides>178</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178</vt:i4>
      </vt:variant>
    </vt:vector>
  </HeadingPairs>
  <TitlesOfParts>
    <vt:vector size="191" baseType="lpstr">
      <vt:lpstr>Microsoft JhengHei</vt:lpstr>
      <vt:lpstr>Microsoft JhengHei UI</vt:lpstr>
      <vt:lpstr>Microsoft YaHei UI</vt:lpstr>
      <vt:lpstr>等线</vt:lpstr>
      <vt:lpstr>等线 Light</vt:lpstr>
      <vt:lpstr>宋体</vt:lpstr>
      <vt:lpstr>微软雅黑</vt:lpstr>
      <vt:lpstr>Arial</vt:lpstr>
      <vt:lpstr>Calibri</vt:lpstr>
      <vt:lpstr>Cambria</vt:lpstr>
      <vt:lpstr>Times New Roman</vt:lpstr>
      <vt:lpstr>Wingdings</vt:lpstr>
      <vt:lpstr>Office 主题​​</vt:lpstr>
      <vt:lpstr>P      r       o      m     e      t       h     e      u     s</vt:lpstr>
      <vt:lpstr>话题</vt:lpstr>
      <vt:lpstr>监控系统组件</vt:lpstr>
      <vt:lpstr>监控体系</vt:lpstr>
      <vt:lpstr>云原生时代的可观测性</vt:lpstr>
      <vt:lpstr>著名的监控方法论</vt:lpstr>
      <vt:lpstr>Google SRE的四黄金指标</vt:lpstr>
      <vt:lpstr>USE方法</vt:lpstr>
      <vt:lpstr>RED方法</vt:lpstr>
      <vt:lpstr>PowerPoint 演示文稿</vt:lpstr>
      <vt:lpstr>时序数据简介</vt:lpstr>
      <vt:lpstr>PowerPoint 演示文稿</vt:lpstr>
      <vt:lpstr>How does Prometheus work?</vt:lpstr>
      <vt:lpstr>How does Prometheus work?</vt:lpstr>
      <vt:lpstr>Pull and Push</vt:lpstr>
      <vt:lpstr>Prometheus的生态组件</vt:lpstr>
      <vt:lpstr>Prometheus的生态组件</vt:lpstr>
      <vt:lpstr>Prometheus数据模型</vt:lpstr>
      <vt:lpstr>指标类型（Metric Types）</vt:lpstr>
      <vt:lpstr>作业（Job）和实例（Instance）</vt:lpstr>
      <vt:lpstr>PowerPoint 演示文稿</vt:lpstr>
      <vt:lpstr>Instrumentation（程序仪表）</vt:lpstr>
      <vt:lpstr>Exporters</vt:lpstr>
      <vt:lpstr>Alerts</vt:lpstr>
      <vt:lpstr>PowerPoint 演示文稿</vt:lpstr>
      <vt:lpstr>Prometheus的关键组件</vt:lpstr>
      <vt:lpstr>Prometheus的特性</vt:lpstr>
      <vt:lpstr>下载Prometheus</vt:lpstr>
      <vt:lpstr>使用包管理器</vt:lpstr>
      <vt:lpstr>Prometheus Server Unitfile 示例</vt:lpstr>
      <vt:lpstr>容器化运行Prometheus Server</vt:lpstr>
      <vt:lpstr>部署的各组件</vt:lpstr>
      <vt:lpstr>客户端库</vt:lpstr>
      <vt:lpstr>Exporter基础</vt:lpstr>
      <vt:lpstr>部署Node Export监控系统级指标</vt:lpstr>
      <vt:lpstr>Exporter Unit文件示例</vt:lpstr>
      <vt:lpstr>Node Exporter的指标</vt:lpstr>
      <vt:lpstr>适用于主机监控的USE方法</vt:lpstr>
      <vt:lpstr>CPU使用率</vt:lpstr>
      <vt:lpstr>CPU的饱和度</vt:lpstr>
      <vt:lpstr>内存使用率</vt:lpstr>
      <vt:lpstr>MySQL exporter</vt:lpstr>
      <vt:lpstr>其它可用的Exporter</vt:lpstr>
      <vt:lpstr>Prometheus时间序列</vt:lpstr>
      <vt:lpstr>PromQL简介</vt:lpstr>
      <vt:lpstr>Prometheus数据模型</vt:lpstr>
      <vt:lpstr>样本数据格式</vt:lpstr>
      <vt:lpstr>指标名称及标签使用注意事项</vt:lpstr>
      <vt:lpstr>PromQL的数据类型</vt:lpstr>
      <vt:lpstr>时间序列选择器（Time series Selectors）</vt:lpstr>
      <vt:lpstr>向量表达式使用要点</vt:lpstr>
      <vt:lpstr>即时向量选择器</vt:lpstr>
      <vt:lpstr>匹配器（Matcher）</vt:lpstr>
      <vt:lpstr>范围向量选择器</vt:lpstr>
      <vt:lpstr>偏移量修改器</vt:lpstr>
      <vt:lpstr>PromQL的指标类型</vt:lpstr>
      <vt:lpstr>Counter 型指标及常用函数</vt:lpstr>
      <vt:lpstr>Gauge型指定及常用函数</vt:lpstr>
      <vt:lpstr>Histogram</vt:lpstr>
      <vt:lpstr>Histogram型指标</vt:lpstr>
      <vt:lpstr>Histogram</vt:lpstr>
      <vt:lpstr>Summary</vt:lpstr>
      <vt:lpstr>Summary</vt:lpstr>
      <vt:lpstr>Prometheus的聚合函数</vt:lpstr>
      <vt:lpstr>聚合表达式</vt:lpstr>
      <vt:lpstr>11个聚合函数</vt:lpstr>
      <vt:lpstr>二元运算符（Binary Operators）</vt:lpstr>
      <vt:lpstr>二元运算符优先级</vt:lpstr>
      <vt:lpstr>向量匹配</vt:lpstr>
      <vt:lpstr>向量一对一匹配</vt:lpstr>
      <vt:lpstr>一对一匹配示例</vt:lpstr>
      <vt:lpstr>向量一对多/多对一匹配</vt:lpstr>
      <vt:lpstr>多对一匹配示例</vt:lpstr>
      <vt:lpstr>本节话题</vt:lpstr>
      <vt:lpstr>部署的各组件</vt:lpstr>
      <vt:lpstr>Prometheus为何要进行服务发现？</vt:lpstr>
      <vt:lpstr>指标抓取的生命周期</vt:lpstr>
      <vt:lpstr>指标抓取的生命周期</vt:lpstr>
      <vt:lpstr>Prometheus可集成的服务发现机制</vt:lpstr>
      <vt:lpstr>基于文件的服务发现</vt:lpstr>
      <vt:lpstr>基于文件的服务发现</vt:lpstr>
      <vt:lpstr>基于DNS的服务发现</vt:lpstr>
      <vt:lpstr>Consul基础</vt:lpstr>
      <vt:lpstr>Consul基础（2）</vt:lpstr>
      <vt:lpstr>Consul基础(3)</vt:lpstr>
      <vt:lpstr>Consul基础(4)</vt:lpstr>
      <vt:lpstr>基于Consul的服务发现</vt:lpstr>
      <vt:lpstr>consul_sd_configs配置段的可用参数</vt:lpstr>
      <vt:lpstr>基于Kubernetes API的服务发现</vt:lpstr>
      <vt:lpstr>Node资源发现</vt:lpstr>
      <vt:lpstr>Pod资源发现</vt:lpstr>
      <vt:lpstr>Service资源发现</vt:lpstr>
      <vt:lpstr>Endpoint资源发现</vt:lpstr>
      <vt:lpstr>Ingress资源发现</vt:lpstr>
      <vt:lpstr>基于Kubernetes发现机制的部分配置参数</vt:lpstr>
      <vt:lpstr>对target重新打标</vt:lpstr>
      <vt:lpstr>relabel_config</vt:lpstr>
      <vt:lpstr>relabel_configs</vt:lpstr>
      <vt:lpstr>relabel示例之replace</vt:lpstr>
      <vt:lpstr>relabel示例之labelmap</vt:lpstr>
      <vt:lpstr>对抓取到的metric重新打标</vt:lpstr>
      <vt:lpstr>metric relabel示例之删除指标</vt:lpstr>
      <vt:lpstr>metric relabel示例之删除指标</vt:lpstr>
      <vt:lpstr>查询持久化</vt:lpstr>
      <vt:lpstr>配置Recording Rule</vt:lpstr>
      <vt:lpstr>配置Recording Rule</vt:lpstr>
      <vt:lpstr>添加记录规则</vt:lpstr>
      <vt:lpstr>Recording rule 示例</vt:lpstr>
      <vt:lpstr>Recording rule 示例执行结果</vt:lpstr>
      <vt:lpstr>Recording rule 示例（2）</vt:lpstr>
      <vt:lpstr>Grafana</vt:lpstr>
      <vt:lpstr>下载适用版本的Grafana</vt:lpstr>
      <vt:lpstr>部署Grafana</vt:lpstr>
      <vt:lpstr>Grafana的数据源</vt:lpstr>
      <vt:lpstr>导入内建的Dashboard</vt:lpstr>
      <vt:lpstr>Grafana Dashboard示例</vt:lpstr>
      <vt:lpstr>部署的各组件</vt:lpstr>
      <vt:lpstr>告警功能概述</vt:lpstr>
      <vt:lpstr>Prometheus监控系统的告警逻辑</vt:lpstr>
      <vt:lpstr>Alertmanager</vt:lpstr>
      <vt:lpstr>部署Alertmanager</vt:lpstr>
      <vt:lpstr>Alertmanager基础配置示例</vt:lpstr>
      <vt:lpstr>启动Alertmanager</vt:lpstr>
      <vt:lpstr>组合Prometheus与Altermanager</vt:lpstr>
      <vt:lpstr>配置Prometheus加载告警规则文件</vt:lpstr>
      <vt:lpstr>添加告警规则</vt:lpstr>
      <vt:lpstr>添加告警规则</vt:lpstr>
      <vt:lpstr>告警规则</vt:lpstr>
      <vt:lpstr>触发告警</vt:lpstr>
      <vt:lpstr>告警模板</vt:lpstr>
      <vt:lpstr>告警规则示例</vt:lpstr>
      <vt:lpstr>触发告警</vt:lpstr>
      <vt:lpstr>触发告警</vt:lpstr>
      <vt:lpstr>Alertmanager上的告警信息</vt:lpstr>
      <vt:lpstr>模板字串被渲染过后的告警信息</vt:lpstr>
      <vt:lpstr>告警路由</vt:lpstr>
      <vt:lpstr>告警路由</vt:lpstr>
      <vt:lpstr>告警路由：告警接收者</vt:lpstr>
      <vt:lpstr>邮件告警</vt:lpstr>
      <vt:lpstr>邮件告警模板示例</vt:lpstr>
      <vt:lpstr>微信告警</vt:lpstr>
      <vt:lpstr>微信告警模板示例</vt:lpstr>
      <vt:lpstr>Webhook告警及配置示例</vt:lpstr>
      <vt:lpstr>钉钉告警信息示例</vt:lpstr>
      <vt:lpstr>在DingTalk Webhook中使用模板</vt:lpstr>
      <vt:lpstr>模板化的钉钉告警信息示例</vt:lpstr>
      <vt:lpstr>告警路由示例</vt:lpstr>
      <vt:lpstr>告警路由示例</vt:lpstr>
      <vt:lpstr>Prometheus本地存储概述</vt:lpstr>
      <vt:lpstr>TSDB Block</vt:lpstr>
      <vt:lpstr>WAL （Write-Ahead Logging）</vt:lpstr>
      <vt:lpstr>Prometheus存储配置</vt:lpstr>
      <vt:lpstr>Prometheus远程存储</vt:lpstr>
      <vt:lpstr>配置远程“读”存储</vt:lpstr>
      <vt:lpstr>配置远程写存储</vt:lpstr>
      <vt:lpstr>Prometheus Server简单多实例</vt:lpstr>
      <vt:lpstr>Prometheus多实例共享同一远程存储</vt:lpstr>
      <vt:lpstr>扩展Prometheus</vt:lpstr>
      <vt:lpstr>混合联邦模型与集群共享存储</vt:lpstr>
      <vt:lpstr>Alertmanager高可用</vt:lpstr>
      <vt:lpstr>Prometheus的高可用方案</vt:lpstr>
      <vt:lpstr>InfluxDB的HA</vt:lpstr>
      <vt:lpstr>Prometheus的高可用方案</vt:lpstr>
      <vt:lpstr>Thanos部署示例</vt:lpstr>
      <vt:lpstr>Prometheus高可用解决方案</vt:lpstr>
      <vt:lpstr>Cortex和Prometheus混合部署架构</vt:lpstr>
      <vt:lpstr>关于VictoriaMetrics</vt:lpstr>
      <vt:lpstr>VictoriaMetrics架构</vt:lpstr>
      <vt:lpstr>VictoriaMetrics 组件简介</vt:lpstr>
      <vt:lpstr>VictoriaMetrics 组件简介（2）</vt:lpstr>
      <vt:lpstr>告警：vmalert</vt:lpstr>
      <vt:lpstr>部署架构</vt:lpstr>
      <vt:lpstr>vmalert 的高可用的架构</vt:lpstr>
      <vt:lpstr>vmagent High-Availability Examples</vt:lpstr>
      <vt:lpstr>vmagent High-Availability Examples（2）</vt:lpstr>
      <vt:lpstr>vmagent High-Availability Examples（3）</vt:lpstr>
      <vt:lpstr>部署的各组件</vt:lpstr>
      <vt:lpstr>部署的各组件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Prometheus</dc:title>
  <dc:creator>Administrator</dc:creator>
  <cp:lastModifiedBy>Administrator</cp:lastModifiedBy>
  <cp:revision>21</cp:revision>
  <dcterms:created xsi:type="dcterms:W3CDTF">2023-11-20T07:54:00Z</dcterms:created>
  <dcterms:modified xsi:type="dcterms:W3CDTF">2024-03-01T03:25:23Z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D47CF7CC599E490890A1D10CB493BDC1_13</vt:lpwstr>
  </property>
  <property fmtid="{D5CDD505-2E9C-101B-9397-08002B2CF9AE}" pid="3" name="KSOProductBuildVer">
    <vt:lpwstr>2052-12.1.0.16120</vt:lpwstr>
  </property>
</Properties>
</file>